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5" r:id="rId1"/>
  </p:sldMasterIdLst>
  <p:sldIdLst>
    <p:sldId id="256" r:id="rId2"/>
    <p:sldId id="257" r:id="rId3"/>
    <p:sldId id="258" r:id="rId4"/>
    <p:sldId id="260" r:id="rId5"/>
    <p:sldId id="262" r:id="rId6"/>
    <p:sldId id="259" r:id="rId7"/>
    <p:sldId id="261"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47" autoAdjust="0"/>
    <p:restoredTop sz="94660"/>
  </p:normalViewPr>
  <p:slideViewPr>
    <p:cSldViewPr snapToGrid="0">
      <p:cViewPr varScale="1">
        <p:scale>
          <a:sx n="72" d="100"/>
          <a:sy n="72" d="100"/>
        </p:scale>
        <p:origin x="654"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4A89CB59-557E-4ED1-AAFD-E43CF557D644}" type="datetimeFigureOut">
              <a:rPr lang="en-NZ" smtClean="0"/>
              <a:t>13/07/2016</a:t>
            </a:fld>
            <a:endParaRPr lang="en-NZ"/>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NZ"/>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9CDF5E3-3DB2-44CA-AD1A-1F86C4E15D19}" type="slidenum">
              <a:rPr lang="en-NZ" smtClean="0"/>
              <a:t>‹#›</a:t>
            </a:fld>
            <a:endParaRPr lang="en-NZ"/>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2150710"/>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A89CB59-557E-4ED1-AAFD-E43CF557D644}" type="datetimeFigureOut">
              <a:rPr lang="en-NZ" smtClean="0"/>
              <a:t>13/07/2016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9CDF5E3-3DB2-44CA-AD1A-1F86C4E15D19}" type="slidenum">
              <a:rPr lang="en-NZ" smtClean="0"/>
              <a:t>‹#›</a:t>
            </a:fld>
            <a:endParaRPr lang="en-NZ"/>
          </a:p>
        </p:txBody>
      </p:sp>
    </p:spTree>
    <p:extLst>
      <p:ext uri="{BB962C8B-B14F-4D97-AF65-F5344CB8AC3E}">
        <p14:creationId xmlns:p14="http://schemas.microsoft.com/office/powerpoint/2010/main" val="4089680116"/>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A89CB59-557E-4ED1-AAFD-E43CF557D644}" type="datetimeFigureOut">
              <a:rPr lang="en-NZ" smtClean="0"/>
              <a:t>13/07/2016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9CDF5E3-3DB2-44CA-AD1A-1F86C4E15D19}" type="slidenum">
              <a:rPr lang="en-NZ" smtClean="0"/>
              <a:t>‹#›</a:t>
            </a:fld>
            <a:endParaRPr lang="en-NZ"/>
          </a:p>
        </p:txBody>
      </p:sp>
    </p:spTree>
    <p:extLst>
      <p:ext uri="{BB962C8B-B14F-4D97-AF65-F5344CB8AC3E}">
        <p14:creationId xmlns:p14="http://schemas.microsoft.com/office/powerpoint/2010/main" val="2054071377"/>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A89CB59-557E-4ED1-AAFD-E43CF557D644}" type="datetimeFigureOut">
              <a:rPr lang="en-NZ" smtClean="0"/>
              <a:t>13/07/2016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9CDF5E3-3DB2-44CA-AD1A-1F86C4E15D19}" type="slidenum">
              <a:rPr lang="en-NZ" smtClean="0"/>
              <a:t>‹#›</a:t>
            </a:fld>
            <a:endParaRPr lang="en-NZ"/>
          </a:p>
        </p:txBody>
      </p:sp>
    </p:spTree>
    <p:extLst>
      <p:ext uri="{BB962C8B-B14F-4D97-AF65-F5344CB8AC3E}">
        <p14:creationId xmlns:p14="http://schemas.microsoft.com/office/powerpoint/2010/main" val="3670748421"/>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A89CB59-557E-4ED1-AAFD-E43CF557D644}" type="datetimeFigureOut">
              <a:rPr lang="en-NZ" smtClean="0"/>
              <a:t>13/07/2016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9CDF5E3-3DB2-44CA-AD1A-1F86C4E15D19}" type="slidenum">
              <a:rPr lang="en-NZ" smtClean="0"/>
              <a:t>‹#›</a:t>
            </a:fld>
            <a:endParaRPr lang="en-NZ"/>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8747655"/>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A89CB59-557E-4ED1-AAFD-E43CF557D644}" type="datetimeFigureOut">
              <a:rPr lang="en-NZ" smtClean="0"/>
              <a:t>13/07/2016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9CDF5E3-3DB2-44CA-AD1A-1F86C4E15D19}" type="slidenum">
              <a:rPr lang="en-NZ" smtClean="0"/>
              <a:t>‹#›</a:t>
            </a:fld>
            <a:endParaRPr lang="en-NZ"/>
          </a:p>
        </p:txBody>
      </p:sp>
    </p:spTree>
    <p:extLst>
      <p:ext uri="{BB962C8B-B14F-4D97-AF65-F5344CB8AC3E}">
        <p14:creationId xmlns:p14="http://schemas.microsoft.com/office/powerpoint/2010/main" val="2762726707"/>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A89CB59-557E-4ED1-AAFD-E43CF557D644}" type="datetimeFigureOut">
              <a:rPr lang="en-NZ" smtClean="0"/>
              <a:t>13/07/2016</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C9CDF5E3-3DB2-44CA-AD1A-1F86C4E15D19}" type="slidenum">
              <a:rPr lang="en-NZ" smtClean="0"/>
              <a:t>‹#›</a:t>
            </a:fld>
            <a:endParaRPr lang="en-NZ"/>
          </a:p>
        </p:txBody>
      </p:sp>
    </p:spTree>
    <p:extLst>
      <p:ext uri="{BB962C8B-B14F-4D97-AF65-F5344CB8AC3E}">
        <p14:creationId xmlns:p14="http://schemas.microsoft.com/office/powerpoint/2010/main" val="452334898"/>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A89CB59-557E-4ED1-AAFD-E43CF557D644}" type="datetimeFigureOut">
              <a:rPr lang="en-NZ" smtClean="0"/>
              <a:t>13/07/2016</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C9CDF5E3-3DB2-44CA-AD1A-1F86C4E15D19}" type="slidenum">
              <a:rPr lang="en-NZ" smtClean="0"/>
              <a:t>‹#›</a:t>
            </a:fld>
            <a:endParaRPr lang="en-NZ"/>
          </a:p>
        </p:txBody>
      </p:sp>
    </p:spTree>
    <p:extLst>
      <p:ext uri="{BB962C8B-B14F-4D97-AF65-F5344CB8AC3E}">
        <p14:creationId xmlns:p14="http://schemas.microsoft.com/office/powerpoint/2010/main" val="3406450270"/>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89CB59-557E-4ED1-AAFD-E43CF557D644}" type="datetimeFigureOut">
              <a:rPr lang="en-NZ" smtClean="0"/>
              <a:t>13/07/2016</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C9CDF5E3-3DB2-44CA-AD1A-1F86C4E15D19}" type="slidenum">
              <a:rPr lang="en-NZ" smtClean="0"/>
              <a:t>‹#›</a:t>
            </a:fld>
            <a:endParaRPr lang="en-NZ"/>
          </a:p>
        </p:txBody>
      </p:sp>
    </p:spTree>
    <p:extLst>
      <p:ext uri="{BB962C8B-B14F-4D97-AF65-F5344CB8AC3E}">
        <p14:creationId xmlns:p14="http://schemas.microsoft.com/office/powerpoint/2010/main" val="2710635510"/>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A89CB59-557E-4ED1-AAFD-E43CF557D644}" type="datetimeFigureOut">
              <a:rPr lang="en-NZ" smtClean="0"/>
              <a:t>13/07/2016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9CDF5E3-3DB2-44CA-AD1A-1F86C4E15D19}" type="slidenum">
              <a:rPr lang="en-NZ" smtClean="0"/>
              <a:t>‹#›</a:t>
            </a:fld>
            <a:endParaRPr lang="en-NZ"/>
          </a:p>
        </p:txBody>
      </p:sp>
    </p:spTree>
    <p:extLst>
      <p:ext uri="{BB962C8B-B14F-4D97-AF65-F5344CB8AC3E}">
        <p14:creationId xmlns:p14="http://schemas.microsoft.com/office/powerpoint/2010/main" val="1201817153"/>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A89CB59-557E-4ED1-AAFD-E43CF557D644}" type="datetimeFigureOut">
              <a:rPr lang="en-NZ" smtClean="0"/>
              <a:t>13/07/2016</a:t>
            </a:fld>
            <a:endParaRPr lang="en-NZ"/>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9CDF5E3-3DB2-44CA-AD1A-1F86C4E15D19}" type="slidenum">
              <a:rPr lang="en-NZ" smtClean="0"/>
              <a:t>‹#›</a:t>
            </a:fld>
            <a:endParaRPr lang="en-NZ"/>
          </a:p>
        </p:txBody>
      </p:sp>
    </p:spTree>
    <p:extLst>
      <p:ext uri="{BB962C8B-B14F-4D97-AF65-F5344CB8AC3E}">
        <p14:creationId xmlns:p14="http://schemas.microsoft.com/office/powerpoint/2010/main" val="115862189"/>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4A89CB59-557E-4ED1-AAFD-E43CF557D644}" type="datetimeFigureOut">
              <a:rPr lang="en-NZ" smtClean="0"/>
              <a:t>13/07/2016</a:t>
            </a:fld>
            <a:endParaRPr lang="en-NZ"/>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NZ"/>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C9CDF5E3-3DB2-44CA-AD1A-1F86C4E15D19}" type="slidenum">
              <a:rPr lang="en-NZ" smtClean="0"/>
              <a:t>‹#›</a:t>
            </a:fld>
            <a:endParaRPr lang="en-NZ"/>
          </a:p>
        </p:txBody>
      </p:sp>
    </p:spTree>
    <p:extLst>
      <p:ext uri="{BB962C8B-B14F-4D97-AF65-F5344CB8AC3E}">
        <p14:creationId xmlns:p14="http://schemas.microsoft.com/office/powerpoint/2010/main" val="2544538085"/>
      </p:ext>
    </p:extLst>
  </p:cSld>
  <p:clrMap bg1="lt1" tx1="dk1" bg2="lt2" tx2="dk2" accent1="accent1" accent2="accent2" accent3="accent3" accent4="accent4" accent5="accent5" accent6="accent6" hlink="hlink" folHlink="folHlink"/>
  <p:sldLayoutIdLst>
    <p:sldLayoutId id="2147483906" r:id="rId1"/>
    <p:sldLayoutId id="2147483907" r:id="rId2"/>
    <p:sldLayoutId id="2147483908" r:id="rId3"/>
    <p:sldLayoutId id="2147483909" r:id="rId4"/>
    <p:sldLayoutId id="2147483910" r:id="rId5"/>
    <p:sldLayoutId id="2147483911" r:id="rId6"/>
    <p:sldLayoutId id="2147483912" r:id="rId7"/>
    <p:sldLayoutId id="2147483913" r:id="rId8"/>
    <p:sldLayoutId id="2147483914" r:id="rId9"/>
    <p:sldLayoutId id="2147483915" r:id="rId10"/>
    <p:sldLayoutId id="2147483916" r:id="rId11"/>
  </p:sldLayoutIdLst>
  <p:transition spd="slow">
    <p:wipe/>
  </p:transition>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0671" y="1146785"/>
            <a:ext cx="11616744" cy="1400107"/>
          </a:xfrm>
        </p:spPr>
        <p:txBody>
          <a:bodyPr>
            <a:normAutofit fontScale="90000"/>
          </a:bodyPr>
          <a:lstStyle/>
          <a:p>
            <a:br>
              <a:rPr lang="en-NZ" sz="4400" b="1" dirty="0">
                <a:solidFill>
                  <a:schemeClr val="accent1">
                    <a:lumMod val="50000"/>
                  </a:schemeClr>
                </a:solidFill>
                <a:latin typeface="Corbel" panose="020B0503020204020204" pitchFamily="34" charset="0"/>
              </a:rPr>
            </a:br>
            <a:br>
              <a:rPr lang="en-NZ" sz="4400" dirty="0">
                <a:solidFill>
                  <a:schemeClr val="accent1">
                    <a:lumMod val="50000"/>
                  </a:schemeClr>
                </a:solidFill>
                <a:latin typeface="Corbel" panose="020B0503020204020204" pitchFamily="34" charset="0"/>
              </a:rPr>
            </a:br>
            <a:br>
              <a:rPr lang="en-NZ" sz="4400" dirty="0">
                <a:solidFill>
                  <a:schemeClr val="accent1">
                    <a:lumMod val="50000"/>
                  </a:schemeClr>
                </a:solidFill>
                <a:latin typeface="Corbel" panose="020B0503020204020204" pitchFamily="34" charset="0"/>
              </a:rPr>
            </a:br>
            <a:r>
              <a:rPr lang="en-NZ" sz="4400" b="1" dirty="0">
                <a:solidFill>
                  <a:schemeClr val="accent1">
                    <a:lumMod val="50000"/>
                  </a:schemeClr>
                </a:solidFill>
                <a:latin typeface="Corbel" panose="020B0503020204020204" pitchFamily="34" charset="0"/>
              </a:rPr>
              <a:t>Emergency management southland </a:t>
            </a:r>
            <a:br>
              <a:rPr lang="en-NZ" sz="4400" b="1" dirty="0">
                <a:solidFill>
                  <a:schemeClr val="accent1">
                    <a:lumMod val="50000"/>
                  </a:schemeClr>
                </a:solidFill>
                <a:latin typeface="Corbel" panose="020B0503020204020204" pitchFamily="34" charset="0"/>
              </a:rPr>
            </a:br>
            <a:r>
              <a:rPr lang="en-NZ" sz="4400" b="1" dirty="0">
                <a:solidFill>
                  <a:schemeClr val="accent1">
                    <a:lumMod val="50000"/>
                  </a:schemeClr>
                </a:solidFill>
                <a:latin typeface="Corbel" panose="020B0503020204020204" pitchFamily="34" charset="0"/>
              </a:rPr>
              <a:t>business partnership program</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83424" y="4269412"/>
            <a:ext cx="4072475" cy="1512000"/>
          </a:xfrm>
          <a:prstGeom prst="rect">
            <a:avLst/>
          </a:prstGeom>
        </p:spPr>
      </p:pic>
    </p:spTree>
    <p:extLst>
      <p:ext uri="{BB962C8B-B14F-4D97-AF65-F5344CB8AC3E}">
        <p14:creationId xmlns:p14="http://schemas.microsoft.com/office/powerpoint/2010/main" val="1020595788"/>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03183"/>
            <a:ext cx="9875520" cy="1356360"/>
          </a:xfrm>
        </p:spPr>
        <p:txBody>
          <a:bodyPr/>
          <a:lstStyle/>
          <a:p>
            <a:pPr algn="ctr"/>
            <a:r>
              <a:rPr lang="en-NZ" dirty="0"/>
              <a:t>Program background	</a:t>
            </a:r>
          </a:p>
        </p:txBody>
      </p:sp>
      <p:sp>
        <p:nvSpPr>
          <p:cNvPr id="3" name="Content Placeholder 2"/>
          <p:cNvSpPr>
            <a:spLocks noGrp="1"/>
          </p:cNvSpPr>
          <p:nvPr>
            <p:ph idx="1"/>
          </p:nvPr>
        </p:nvSpPr>
        <p:spPr>
          <a:xfrm>
            <a:off x="1581486" y="3686175"/>
            <a:ext cx="9856772" cy="2927798"/>
          </a:xfrm>
        </p:spPr>
        <p:txBody>
          <a:bodyPr>
            <a:normAutofit fontScale="85000" lnSpcReduction="20000"/>
          </a:bodyPr>
          <a:lstStyle/>
          <a:p>
            <a:r>
              <a:rPr lang="en-NZ" sz="2600" dirty="0"/>
              <a:t>Recent emergency events have shown that people will come forward to help during an emergency</a:t>
            </a:r>
          </a:p>
          <a:p>
            <a:r>
              <a:rPr lang="en-NZ" sz="2600" dirty="0"/>
              <a:t>These spontaneous volunteers need coordination</a:t>
            </a:r>
          </a:p>
          <a:p>
            <a:r>
              <a:rPr lang="en-NZ" sz="2600" dirty="0"/>
              <a:t>Emergency Management Southland is engaging with local business to create a Employer Supported Volunteer Coordinator program to support and coordinate these volunteers during an emergency event</a:t>
            </a:r>
          </a:p>
          <a:p>
            <a:r>
              <a:rPr lang="en-NZ" sz="2600" dirty="0"/>
              <a:t>These employer supported volunteer coordinator will be fully trained by Emergency Management Southland and ready to help should there be an emergency situation in Southland</a:t>
            </a:r>
          </a:p>
          <a:p>
            <a:endParaRPr lang="en-NZ" dirty="0"/>
          </a:p>
          <a:p>
            <a:endParaRPr lang="en-NZ" dirty="0"/>
          </a:p>
        </p:txBody>
      </p:sp>
      <p:grpSp>
        <p:nvGrpSpPr>
          <p:cNvPr id="7" name="Group 2"/>
          <p:cNvGrpSpPr>
            <a:grpSpLocks/>
          </p:cNvGrpSpPr>
          <p:nvPr/>
        </p:nvGrpSpPr>
        <p:grpSpPr bwMode="auto">
          <a:xfrm>
            <a:off x="4743453" y="1273786"/>
            <a:ext cx="3977923" cy="2120152"/>
            <a:chOff x="107395212" y="116095262"/>
            <a:chExt cx="4435939" cy="2890433"/>
          </a:xfrm>
        </p:grpSpPr>
        <p:pic>
          <p:nvPicPr>
            <p:cNvPr id="8" name="Picture 3" descr="Vounteers St Kilda Surf Life saving clu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395212" y="116095262"/>
              <a:ext cx="2890442" cy="2890433"/>
            </a:xfrm>
            <a:prstGeom prst="rect">
              <a:avLst/>
            </a:prstGeom>
            <a:noFill/>
            <a:ln w="63500" algn="in">
              <a:solidFill>
                <a:srgbClr val="F2F2F2"/>
              </a:solidFill>
              <a:miter lim="800000"/>
              <a:headEnd/>
              <a:tailEnd/>
            </a:ln>
            <a:effectLst>
              <a:outerShdw dist="99190" dir="3011666" algn="ctr" rotWithShape="0">
                <a:srgbClr val="B2B2B2">
                  <a:alpha val="50000"/>
                </a:srgbClr>
              </a:outerShdw>
            </a:effectLst>
            <a:extLst>
              <a:ext uri="{909E8E84-426E-40DD-AFC4-6F175D3DCCD1}">
                <a14:hiddenFill xmlns:a14="http://schemas.microsoft.com/office/drawing/2010/main">
                  <a:solidFill>
                    <a:srgbClr val="FFFFFF"/>
                  </a:solidFill>
                </a14:hiddenFill>
              </a:ext>
            </a:extLst>
          </p:spPr>
        </p:pic>
        <p:sp>
          <p:nvSpPr>
            <p:cNvPr id="9" name="Text Box 4"/>
            <p:cNvSpPr txBox="1">
              <a:spLocks noChangeArrowheads="1"/>
            </p:cNvSpPr>
            <p:nvPr/>
          </p:nvSpPr>
          <p:spPr bwMode="auto">
            <a:xfrm>
              <a:off x="110285654" y="116520283"/>
              <a:ext cx="1545497" cy="2235201"/>
            </a:xfrm>
            <a:prstGeom prst="rect">
              <a:avLst/>
            </a:prstGeom>
            <a:solidFill>
              <a:srgbClr val="EEECE1"/>
            </a:solidFill>
            <a:ln w="38100" algn="ctr">
              <a:solidFill>
                <a:srgbClr val="F3F3F3"/>
              </a:solidFill>
              <a:miter lim="800000"/>
              <a:headEnd/>
              <a:tailEnd/>
            </a:ln>
            <a:effectLst>
              <a:outerShdw dist="28398" dir="3806097" algn="ctr" rotWithShape="0">
                <a:srgbClr val="777671">
                  <a:alpha val="50000"/>
                </a:srgbClr>
              </a:outerShdw>
            </a:effectLst>
          </p:spPr>
          <p:txBody>
            <a:bodyPr vert="horz" wrap="square" lIns="73152" tIns="73152" rIns="73152" bIns="73152"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C0504D"/>
                  </a:solidFill>
                  <a:effectLst/>
                  <a:latin typeface="Corbel" panose="020B0503020204020204" pitchFamily="34" charset="0"/>
                </a:rPr>
                <a:t>Volunteers Preparing Sandbags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1692431899"/>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9017" y="173463"/>
            <a:ext cx="9875520" cy="1356360"/>
          </a:xfrm>
        </p:spPr>
        <p:txBody>
          <a:bodyPr/>
          <a:lstStyle/>
          <a:p>
            <a:r>
              <a:rPr lang="en-NZ" dirty="0"/>
              <a:t>What’s involved in the partnership</a:t>
            </a:r>
          </a:p>
        </p:txBody>
      </p:sp>
      <p:sp>
        <p:nvSpPr>
          <p:cNvPr id="3" name="Content Placeholder 2"/>
          <p:cNvSpPr>
            <a:spLocks noGrp="1"/>
          </p:cNvSpPr>
          <p:nvPr>
            <p:ph idx="1"/>
          </p:nvPr>
        </p:nvSpPr>
        <p:spPr>
          <a:xfrm>
            <a:off x="1023730" y="1328530"/>
            <a:ext cx="9872871" cy="4038600"/>
          </a:xfrm>
        </p:spPr>
        <p:txBody>
          <a:bodyPr>
            <a:normAutofit/>
          </a:bodyPr>
          <a:lstStyle/>
          <a:p>
            <a:r>
              <a:rPr lang="en-NZ" dirty="0"/>
              <a:t>We are looking to partner with local businesses who are able to allow their staff  at least 10 hours training time annually</a:t>
            </a:r>
          </a:p>
          <a:p>
            <a:r>
              <a:rPr lang="en-NZ" dirty="0"/>
              <a:t>Staff should also be able to spend up to three days helping during an emergency response</a:t>
            </a:r>
          </a:p>
          <a:p>
            <a:r>
              <a:rPr lang="en-NZ" dirty="0"/>
              <a:t>We also have other training opportunities available and exercises your staff may like to take part in</a:t>
            </a:r>
          </a:p>
          <a:p>
            <a:r>
              <a:rPr lang="en-NZ" dirty="0"/>
              <a:t>We understand that in an emergency situation things are not black and white and would only have this expectation if the individuals personal and work situation allowed for them to be available </a:t>
            </a:r>
          </a:p>
          <a:p>
            <a:endParaRPr lang="en-NZ" sz="2800" dirty="0"/>
          </a:p>
          <a:p>
            <a:pPr marL="45720" indent="0">
              <a:buNone/>
            </a:pPr>
            <a:endParaRPr lang="en-NZ" sz="2800" dirty="0"/>
          </a:p>
          <a:p>
            <a:endParaRPr lang="en-NZ"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33135" y="4411568"/>
            <a:ext cx="5362532" cy="2110629"/>
          </a:xfrm>
          <a:prstGeom prst="rect">
            <a:avLst/>
          </a:prstGeom>
        </p:spPr>
      </p:pic>
    </p:spTree>
    <p:extLst>
      <p:ext uri="{BB962C8B-B14F-4D97-AF65-F5344CB8AC3E}">
        <p14:creationId xmlns:p14="http://schemas.microsoft.com/office/powerpoint/2010/main" val="2128542312"/>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4664" y="164783"/>
            <a:ext cx="9875520" cy="1356360"/>
          </a:xfrm>
        </p:spPr>
        <p:txBody>
          <a:bodyPr/>
          <a:lstStyle/>
          <a:p>
            <a:pPr algn="ctr"/>
            <a:r>
              <a:rPr lang="en-NZ" dirty="0"/>
              <a:t>What’s in it for businesses?</a:t>
            </a:r>
          </a:p>
        </p:txBody>
      </p:sp>
      <p:sp>
        <p:nvSpPr>
          <p:cNvPr id="9" name="Content Placeholder 2"/>
          <p:cNvSpPr>
            <a:spLocks noGrp="1"/>
          </p:cNvSpPr>
          <p:nvPr>
            <p:ph idx="1"/>
          </p:nvPr>
        </p:nvSpPr>
        <p:spPr>
          <a:xfrm>
            <a:off x="1354664" y="3379428"/>
            <a:ext cx="9872871" cy="4038600"/>
          </a:xfrm>
        </p:spPr>
        <p:txBody>
          <a:bodyPr/>
          <a:lstStyle/>
          <a:p>
            <a:pPr marL="285750" indent="-285750">
              <a:buFont typeface="Arial" panose="020B0604020202020204" pitchFamily="34" charset="0"/>
              <a:buChar char="•"/>
            </a:pPr>
            <a:r>
              <a:rPr lang="en-NZ" sz="2400" dirty="0"/>
              <a:t>A successful employer supported volunteering (ESV) program  is one which benefits the organisation as well as society</a:t>
            </a:r>
          </a:p>
          <a:p>
            <a:pPr marL="285750" indent="-285750">
              <a:buFont typeface="Arial" panose="020B0604020202020204" pitchFamily="34" charset="0"/>
              <a:buChar char="•"/>
            </a:pPr>
            <a:r>
              <a:rPr lang="en-NZ" sz="2400" dirty="0"/>
              <a:t>For the organisation this may include developing employee skills, increasing organisational profile, creating networks, improving staff interconnection,  increasing staff motivation</a:t>
            </a:r>
          </a:p>
          <a:p>
            <a:pPr marL="285750" indent="-285750">
              <a:buFont typeface="Arial" panose="020B0604020202020204" pitchFamily="34" charset="0"/>
              <a:buChar char="•"/>
            </a:pPr>
            <a:r>
              <a:rPr lang="en-NZ" sz="2400" dirty="0"/>
              <a:t>Organisations with strong ESV programs are more attractive to prospective employees and have a lower employee turnover</a:t>
            </a:r>
          </a:p>
          <a:p>
            <a:endParaRPr lang="en-NZ" dirty="0"/>
          </a:p>
        </p:txBody>
      </p:sp>
      <p:pic>
        <p:nvPicPr>
          <p:cNvPr id="10" name="Picture 4" descr="Image result for why volunteer funn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4446" y="1191624"/>
            <a:ext cx="4004398" cy="1949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6388382"/>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68580"/>
            <a:ext cx="9875520" cy="1356360"/>
          </a:xfrm>
        </p:spPr>
        <p:txBody>
          <a:bodyPr/>
          <a:lstStyle/>
          <a:p>
            <a:pPr algn="ctr"/>
            <a:r>
              <a:rPr lang="en-NZ" dirty="0"/>
              <a:t>What we can offer you……</a:t>
            </a:r>
          </a:p>
        </p:txBody>
      </p:sp>
      <p:sp>
        <p:nvSpPr>
          <p:cNvPr id="3" name="Content Placeholder 2"/>
          <p:cNvSpPr>
            <a:spLocks noGrp="1"/>
          </p:cNvSpPr>
          <p:nvPr>
            <p:ph idx="1"/>
          </p:nvPr>
        </p:nvSpPr>
        <p:spPr>
          <a:xfrm>
            <a:off x="1145649" y="1287779"/>
            <a:ext cx="9872871" cy="5325055"/>
          </a:xfrm>
        </p:spPr>
        <p:txBody>
          <a:bodyPr>
            <a:normAutofit/>
          </a:bodyPr>
          <a:lstStyle/>
          <a:p>
            <a:pPr marL="285750" indent="-285750">
              <a:buFont typeface="Arial" panose="020B0604020202020204" pitchFamily="34" charset="0"/>
              <a:buChar char="•"/>
            </a:pPr>
            <a:r>
              <a:rPr lang="en-NZ" sz="2400" dirty="0"/>
              <a:t>We have developed a training program for volunteer coordinators which will also include specialised subjects to help the professional development  of those involved.</a:t>
            </a:r>
          </a:p>
          <a:p>
            <a:pPr marL="285750" indent="-285750">
              <a:buFont typeface="Arial" panose="020B0604020202020204" pitchFamily="34" charset="0"/>
              <a:buChar char="•"/>
            </a:pPr>
            <a:r>
              <a:rPr lang="en-NZ" sz="2400" dirty="0"/>
              <a:t>We will  in anyway possible acknowledge your business’s support.  This may include our newsletters, website and social media activities.</a:t>
            </a:r>
          </a:p>
          <a:p>
            <a:pPr marL="285750" indent="-285750">
              <a:buFont typeface="Arial" panose="020B0604020202020204" pitchFamily="34" charset="0"/>
              <a:buChar char="•"/>
            </a:pPr>
            <a:r>
              <a:rPr lang="en-NZ" sz="2400" dirty="0"/>
              <a:t>We offer business continuity planning for your business and you will gain a trained staff member with an understanding of what’s required in an emergency event. </a:t>
            </a:r>
          </a:p>
          <a:p>
            <a:pPr marL="285750" indent="-285750">
              <a:buFont typeface="Arial" panose="020B0604020202020204" pitchFamily="34" charset="0"/>
              <a:buChar char="•"/>
            </a:pPr>
            <a:endParaRPr lang="en-NZ" sz="2400" dirty="0"/>
          </a:p>
        </p:txBody>
      </p:sp>
      <p:pic>
        <p:nvPicPr>
          <p:cNvPr id="6" name="Picture 5"/>
          <p:cNvPicPr>
            <a:picLocks noChangeAspect="1"/>
          </p:cNvPicPr>
          <p:nvPr/>
        </p:nvPicPr>
        <p:blipFill>
          <a:blip r:embed="rId2"/>
          <a:stretch>
            <a:fillRect/>
          </a:stretch>
        </p:blipFill>
        <p:spPr>
          <a:xfrm>
            <a:off x="4147930" y="4113839"/>
            <a:ext cx="4159259" cy="2313464"/>
          </a:xfrm>
          <a:prstGeom prst="rect">
            <a:avLst/>
          </a:prstGeom>
        </p:spPr>
      </p:pic>
    </p:spTree>
    <p:extLst>
      <p:ext uri="{BB962C8B-B14F-4D97-AF65-F5344CB8AC3E}">
        <p14:creationId xmlns:p14="http://schemas.microsoft.com/office/powerpoint/2010/main" val="3672617768"/>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3896917" y="2079725"/>
            <a:ext cx="3943350" cy="2614612"/>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NZ" sz="4000" dirty="0"/>
              <a:t>What will the training include?</a:t>
            </a:r>
          </a:p>
        </p:txBody>
      </p:sp>
      <p:sp>
        <p:nvSpPr>
          <p:cNvPr id="6" name="Oval 5"/>
          <p:cNvSpPr/>
          <p:nvPr/>
        </p:nvSpPr>
        <p:spPr>
          <a:xfrm>
            <a:off x="8251034" y="2511474"/>
            <a:ext cx="3714750" cy="17145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NZ" dirty="0"/>
              <a:t>Working with people with disabilities </a:t>
            </a:r>
          </a:p>
        </p:txBody>
      </p:sp>
      <p:sp>
        <p:nvSpPr>
          <p:cNvPr id="9" name="Oval 8"/>
          <p:cNvSpPr/>
          <p:nvPr/>
        </p:nvSpPr>
        <p:spPr>
          <a:xfrm>
            <a:off x="321467" y="998680"/>
            <a:ext cx="3400424" cy="1361773"/>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NZ" dirty="0"/>
              <a:t>CDEM systems and structures</a:t>
            </a:r>
          </a:p>
        </p:txBody>
      </p:sp>
      <p:sp>
        <p:nvSpPr>
          <p:cNvPr id="15" name="Oval 14"/>
          <p:cNvSpPr/>
          <p:nvPr/>
        </p:nvSpPr>
        <p:spPr>
          <a:xfrm>
            <a:off x="8243891" y="4330216"/>
            <a:ext cx="3721893" cy="13961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dirty="0"/>
              <a:t>Working with people from different cultural backgrounds</a:t>
            </a:r>
          </a:p>
        </p:txBody>
      </p:sp>
      <p:sp>
        <p:nvSpPr>
          <p:cNvPr id="16" name="Oval 15"/>
          <p:cNvSpPr/>
          <p:nvPr/>
        </p:nvSpPr>
        <p:spPr>
          <a:xfrm>
            <a:off x="385763" y="4330216"/>
            <a:ext cx="3800475" cy="1435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NZ" dirty="0"/>
              <a:t>The Privacy Act</a:t>
            </a:r>
          </a:p>
        </p:txBody>
      </p:sp>
      <p:sp>
        <p:nvSpPr>
          <p:cNvPr id="17" name="Oval 16"/>
          <p:cNvSpPr/>
          <p:nvPr/>
        </p:nvSpPr>
        <p:spPr>
          <a:xfrm>
            <a:off x="314325" y="2678903"/>
            <a:ext cx="3171825" cy="1379642"/>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NZ" dirty="0"/>
              <a:t>EMS background and history</a:t>
            </a:r>
          </a:p>
        </p:txBody>
      </p:sp>
      <p:sp>
        <p:nvSpPr>
          <p:cNvPr id="18" name="Oval 17"/>
          <p:cNvSpPr/>
          <p:nvPr/>
        </p:nvSpPr>
        <p:spPr>
          <a:xfrm>
            <a:off x="7840267" y="732001"/>
            <a:ext cx="3950492" cy="1573418"/>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NZ" dirty="0">
                <a:solidFill>
                  <a:schemeClr val="bg1"/>
                </a:solidFill>
              </a:rPr>
              <a:t>The Human Rights Act</a:t>
            </a:r>
          </a:p>
        </p:txBody>
      </p:sp>
      <p:sp>
        <p:nvSpPr>
          <p:cNvPr id="20" name="Oval 19"/>
          <p:cNvSpPr/>
          <p:nvPr/>
        </p:nvSpPr>
        <p:spPr>
          <a:xfrm>
            <a:off x="3971925" y="240102"/>
            <a:ext cx="3743325" cy="1439465"/>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NZ" dirty="0"/>
              <a:t>Volunteerism and working with volunteers</a:t>
            </a:r>
          </a:p>
        </p:txBody>
      </p:sp>
      <p:sp>
        <p:nvSpPr>
          <p:cNvPr id="21" name="Oval 20"/>
          <p:cNvSpPr/>
          <p:nvPr/>
        </p:nvSpPr>
        <p:spPr>
          <a:xfrm>
            <a:off x="4186238" y="5029201"/>
            <a:ext cx="3779046" cy="1567658"/>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dirty="0"/>
              <a:t>The Health and Safety in the Workplace Act</a:t>
            </a:r>
          </a:p>
        </p:txBody>
      </p:sp>
    </p:spTree>
    <p:extLst>
      <p:ext uri="{BB962C8B-B14F-4D97-AF65-F5344CB8AC3E}">
        <p14:creationId xmlns:p14="http://schemas.microsoft.com/office/powerpoint/2010/main" val="2410312183"/>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243" y="-63776"/>
            <a:ext cx="9875520" cy="1356360"/>
          </a:xfrm>
        </p:spPr>
        <p:txBody>
          <a:bodyPr/>
          <a:lstStyle/>
          <a:p>
            <a:r>
              <a:rPr lang="en-NZ" dirty="0"/>
              <a:t>What’s in it for the community</a:t>
            </a:r>
          </a:p>
        </p:txBody>
      </p:sp>
      <p:sp>
        <p:nvSpPr>
          <p:cNvPr id="5" name="Content Placeholder 4"/>
          <p:cNvSpPr>
            <a:spLocks noGrp="1"/>
          </p:cNvSpPr>
          <p:nvPr>
            <p:ph idx="1"/>
          </p:nvPr>
        </p:nvSpPr>
        <p:spPr>
          <a:xfrm>
            <a:off x="944217" y="944217"/>
            <a:ext cx="9872871" cy="4038600"/>
          </a:xfrm>
        </p:spPr>
        <p:txBody>
          <a:bodyPr>
            <a:noAutofit/>
          </a:bodyPr>
          <a:lstStyle/>
          <a:p>
            <a:r>
              <a:rPr lang="en-NZ" dirty="0"/>
              <a:t>As local businesses have staff located in different areas throughout the region we will be able to have trained coordinators ready to be deployed in various at risk areas </a:t>
            </a:r>
          </a:p>
          <a:p>
            <a:r>
              <a:rPr lang="en-NZ" dirty="0"/>
              <a:t>As well as increasing organisational awareness of emergency planning, volunteers will also take the messages into their personal lives and the communities they live in.  This in turn will help create a more resilient Southland.</a:t>
            </a:r>
          </a:p>
          <a:p>
            <a:r>
              <a:rPr lang="en-NZ" dirty="0"/>
              <a:t>Should any staff not involved in this program be interested in undertaking training we would happily look at suitable options we had available</a:t>
            </a:r>
          </a:p>
          <a:p>
            <a:r>
              <a:rPr lang="en-NZ" dirty="0"/>
              <a:t>We appreciate your support as we undertake this project</a:t>
            </a:r>
          </a:p>
        </p:txBody>
      </p:sp>
      <p:sp>
        <p:nvSpPr>
          <p:cNvPr id="6" name="AutoShape 2" descr="Image result for working together"/>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76386" y="4253947"/>
            <a:ext cx="6083299" cy="2357311"/>
          </a:xfrm>
          <a:prstGeom prst="rect">
            <a:avLst/>
          </a:prstGeom>
        </p:spPr>
      </p:pic>
    </p:spTree>
    <p:extLst>
      <p:ext uri="{BB962C8B-B14F-4D97-AF65-F5344CB8AC3E}">
        <p14:creationId xmlns:p14="http://schemas.microsoft.com/office/powerpoint/2010/main" val="1564558126"/>
      </p:ext>
    </p:extLst>
  </p:cSld>
  <p:clrMapOvr>
    <a:masterClrMapping/>
  </p:clrMapOvr>
  <p:transition spd="slow">
    <p:wipe/>
  </p:transition>
</p:sld>
</file>

<file path=ppt/theme/theme1.xml><?xml version="1.0" encoding="utf-8"?>
<a:theme xmlns:a="http://schemas.openxmlformats.org/drawingml/2006/main" name="Basis">
  <a:themeElements>
    <a:clrScheme name="Basis">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D9D01AC2-EE7D-4E49-99EE-8E62E4E7E8A7}"/>
    </a:ext>
  </a:extLst>
</a:theme>
</file>

<file path=docProps/app.xml><?xml version="1.0" encoding="utf-8"?>
<Properties xmlns="http://schemas.openxmlformats.org/officeDocument/2006/extended-properties" xmlns:vt="http://schemas.openxmlformats.org/officeDocument/2006/docPropsVTypes">
  <Template>TM03457444[[fn=Basis]]</Template>
  <TotalTime>439</TotalTime>
  <Words>464</Words>
  <Application>Microsoft Office PowerPoint</Application>
  <PresentationFormat>Widescreen</PresentationFormat>
  <Paragraphs>35</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Corbel</vt:lpstr>
      <vt:lpstr>Basis</vt:lpstr>
      <vt:lpstr>   Emergency management southland  business partnership program</vt:lpstr>
      <vt:lpstr>Program background </vt:lpstr>
      <vt:lpstr>What’s involved in the partnership</vt:lpstr>
      <vt:lpstr>What’s in it for businesses?</vt:lpstr>
      <vt:lpstr>What we can offer you……</vt:lpstr>
      <vt:lpstr>PowerPoint Presentation</vt:lpstr>
      <vt:lpstr>What’s in it for the community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Employer Supported Volunteer Program</dc:title>
  <dc:creator>delia riley</dc:creator>
  <cp:lastModifiedBy>Delia Crombie</cp:lastModifiedBy>
  <cp:revision>34</cp:revision>
  <dcterms:created xsi:type="dcterms:W3CDTF">2016-03-13T17:42:01Z</dcterms:created>
  <dcterms:modified xsi:type="dcterms:W3CDTF">2016-07-12T21:53:42Z</dcterms:modified>
</cp:coreProperties>
</file>