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534" r:id="rId5"/>
    <p:sldId id="532" r:id="rId6"/>
    <p:sldId id="295" r:id="rId7"/>
    <p:sldId id="536" r:id="rId8"/>
    <p:sldId id="535" r:id="rId9"/>
    <p:sldId id="537" r:id="rId10"/>
    <p:sldId id="278" r:id="rId11"/>
    <p:sldId id="277" r:id="rId12"/>
    <p:sldId id="540" r:id="rId13"/>
    <p:sldId id="276" r:id="rId14"/>
    <p:sldId id="275" r:id="rId15"/>
    <p:sldId id="274" r:id="rId16"/>
    <p:sldId id="293" r:id="rId17"/>
    <p:sldId id="533" r:id="rId18"/>
    <p:sldId id="54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5ACBF0"/>
          </p15:clr>
        </p15:guide>
        <p15:guide id="2" pos="949" userDrawn="1">
          <p15:clr>
            <a:srgbClr val="5ACBF0"/>
          </p15:clr>
        </p15:guide>
        <p15:guide id="3" pos="495" userDrawn="1">
          <p15:clr>
            <a:srgbClr val="5ACBF0"/>
          </p15:clr>
        </p15:guide>
        <p15:guide id="4" pos="1062" userDrawn="1">
          <p15:clr>
            <a:srgbClr val="5ACBF0"/>
          </p15:clr>
        </p15:guide>
        <p15:guide id="5" pos="1516" userDrawn="1">
          <p15:clr>
            <a:srgbClr val="5ACBF0"/>
          </p15:clr>
        </p15:guide>
        <p15:guide id="6" pos="1629" userDrawn="1">
          <p15:clr>
            <a:srgbClr val="5ACBF0"/>
          </p15:clr>
        </p15:guide>
        <p15:guide id="7" pos="2083" userDrawn="1">
          <p15:clr>
            <a:srgbClr val="5ACBF0"/>
          </p15:clr>
        </p15:guide>
        <p15:guide id="8" pos="2196" userDrawn="1">
          <p15:clr>
            <a:srgbClr val="5ACBF0"/>
          </p15:clr>
        </p15:guide>
        <p15:guide id="9" pos="2649" userDrawn="1">
          <p15:clr>
            <a:srgbClr val="5ACBF0"/>
          </p15:clr>
        </p15:guide>
        <p15:guide id="10" pos="2763" userDrawn="1">
          <p15:clr>
            <a:srgbClr val="5ACBF0"/>
          </p15:clr>
        </p15:guide>
        <p15:guide id="11" pos="3216" userDrawn="1">
          <p15:clr>
            <a:srgbClr val="5ACBF0"/>
          </p15:clr>
        </p15:guide>
        <p15:guide id="12" pos="3330" userDrawn="1">
          <p15:clr>
            <a:srgbClr val="5ACBF0"/>
          </p15:clr>
        </p15:guide>
        <p15:guide id="13" pos="3783" userDrawn="1">
          <p15:clr>
            <a:srgbClr val="5ACBF0"/>
          </p15:clr>
        </p15:guide>
        <p15:guide id="14" pos="3897" userDrawn="1">
          <p15:clr>
            <a:srgbClr val="5ACBF0"/>
          </p15:clr>
        </p15:guide>
        <p15:guide id="15" pos="4350" userDrawn="1">
          <p15:clr>
            <a:srgbClr val="5ACBF0"/>
          </p15:clr>
        </p15:guide>
        <p15:guide id="16" pos="4464" userDrawn="1">
          <p15:clr>
            <a:srgbClr val="5ACBF0"/>
          </p15:clr>
        </p15:guide>
        <p15:guide id="17" pos="4917" userDrawn="1">
          <p15:clr>
            <a:srgbClr val="5ACBF0"/>
          </p15:clr>
        </p15:guide>
        <p15:guide id="18" pos="5031" userDrawn="1">
          <p15:clr>
            <a:srgbClr val="5ACBF0"/>
          </p15:clr>
        </p15:guide>
        <p15:guide id="19" pos="5484" userDrawn="1">
          <p15:clr>
            <a:srgbClr val="5ACBF0"/>
          </p15:clr>
        </p15:guide>
        <p15:guide id="20" pos="5597" userDrawn="1">
          <p15:clr>
            <a:srgbClr val="5ACBF0"/>
          </p15:clr>
        </p15:guide>
        <p15:guide id="21" pos="6051" userDrawn="1">
          <p15:clr>
            <a:srgbClr val="5ACBF0"/>
          </p15:clr>
        </p15:guide>
        <p15:guide id="22" pos="6164" userDrawn="1">
          <p15:clr>
            <a:srgbClr val="5ACBF0"/>
          </p15:clr>
        </p15:guide>
        <p15:guide id="23" pos="6618" userDrawn="1">
          <p15:clr>
            <a:srgbClr val="5ACBF0"/>
          </p15:clr>
        </p15:guide>
        <p15:guide id="24" pos="6731" userDrawn="1">
          <p15:clr>
            <a:srgbClr val="5ACBF0"/>
          </p15:clr>
        </p15:guide>
        <p15:guide id="25" pos="7185" userDrawn="1">
          <p15:clr>
            <a:srgbClr val="5ACBF0"/>
          </p15:clr>
        </p15:guide>
        <p15:guide id="26" orient="horz" pos="3861" userDrawn="1">
          <p15:clr>
            <a:srgbClr val="5ACBF0"/>
          </p15:clr>
        </p15:guide>
        <p15:guide id="27" orient="horz" pos="3464" userDrawn="1">
          <p15:clr>
            <a:srgbClr val="5ACBF0"/>
          </p15:clr>
        </p15:guide>
        <p15:guide id="28" orient="horz" pos="3351" userDrawn="1">
          <p15:clr>
            <a:srgbClr val="5ACBF0"/>
          </p15:clr>
        </p15:guide>
        <p15:guide id="29" orient="horz" pos="2954" userDrawn="1">
          <p15:clr>
            <a:srgbClr val="5ACBF0"/>
          </p15:clr>
        </p15:guide>
        <p15:guide id="30" orient="horz" pos="2840" userDrawn="1">
          <p15:clr>
            <a:srgbClr val="5ACBF0"/>
          </p15:clr>
        </p15:guide>
        <p15:guide id="31" orient="horz" pos="2443" userDrawn="1">
          <p15:clr>
            <a:srgbClr val="5ACBF0"/>
          </p15:clr>
        </p15:guide>
        <p15:guide id="32" orient="horz" pos="2330" userDrawn="1">
          <p15:clr>
            <a:srgbClr val="5ACBF0"/>
          </p15:clr>
        </p15:guide>
        <p15:guide id="33" orient="horz" pos="1933" userDrawn="1">
          <p15:clr>
            <a:srgbClr val="5ACBF0"/>
          </p15:clr>
        </p15:guide>
        <p15:guide id="34" orient="horz" pos="1820" userDrawn="1">
          <p15:clr>
            <a:srgbClr val="5ACBF0"/>
          </p15:clr>
        </p15:guide>
        <p15:guide id="35" orient="horz" pos="1423" userDrawn="1">
          <p15:clr>
            <a:srgbClr val="5ACBF0"/>
          </p15:clr>
        </p15:guide>
        <p15:guide id="36" orient="horz" pos="1310" userDrawn="1">
          <p15:clr>
            <a:srgbClr val="5ACBF0"/>
          </p15:clr>
        </p15:guide>
        <p15:guide id="37" orient="horz" pos="799" userDrawn="1">
          <p15:clr>
            <a:srgbClr val="5ACBF0"/>
          </p15:clr>
        </p15:guide>
        <p15:guide id="38" orient="horz" pos="3974" userDrawn="1">
          <p15:clr>
            <a:srgbClr val="5ACBF0"/>
          </p15:clr>
        </p15:guide>
        <p15:guide id="39" orient="horz" pos="686" userDrawn="1">
          <p15:clr>
            <a:srgbClr val="5ACBF0"/>
          </p15:clr>
        </p15:guide>
        <p15:guide id="40" orient="horz" pos="573" userDrawn="1">
          <p15:clr>
            <a:srgbClr val="5ACBF0"/>
          </p15:clr>
        </p15:guide>
        <p15:guide id="42" orient="horz" pos="346" userDrawn="1">
          <p15:clr>
            <a:srgbClr val="5ACBF0"/>
          </p15:clr>
        </p15:guide>
        <p15:guide id="43" orient="horz" pos="446" userDrawn="1">
          <p15:clr>
            <a:srgbClr val="5ACBF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A76630-6658-7592-545E-3A5FBB79E9F2}" name="Jason Rogers [NEMA]" initials="J[" userId="S::jason.rogers@nema.govt.nz::e93d71ac-f703-48f6-8a44-5a11e9fba3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  <a:srgbClr val="000000"/>
    <a:srgbClr val="70AD47"/>
    <a:srgbClr val="2E75B6"/>
    <a:srgbClr val="F29D64"/>
    <a:srgbClr val="F8CBAD"/>
    <a:srgbClr val="B26406"/>
    <a:srgbClr val="F7931F"/>
    <a:srgbClr val="55160B"/>
    <a:srgbClr val="C1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1B1B4-52E4-E5B4-B938-6B5971AAFA6C}" v="15" dt="2023-11-27T21:18:32.585"/>
    <p1510:client id="{2B4171C1-2BC8-480F-952D-6731D83BF76F}" v="1643" vWet="1645" dt="2023-11-28T07:52:43.400"/>
    <p1510:client id="{3C462500-4F6F-6433-156F-58AF5C5E727C}" v="98" dt="2023-11-28T18:43:51.953"/>
    <p1510:client id="{6EB5240B-DAFC-487C-AD08-9B342C8D3D3D}" v="2" dt="2023-11-28T03:07:26.973"/>
    <p1510:client id="{9278CD33-4EE6-48E0-8F9F-F83141B12AB4}" v="2" dt="2023-11-27T20:44:34.902"/>
    <p1510:client id="{A9478701-4555-4BAD-9FA2-164170A2754A}" v="2502" dt="2023-11-28T19:36:23.946"/>
    <p1510:client id="{C3AF43CC-E270-A2B9-EBAE-9F30363D5F16}" v="10" dt="2023-11-28T18:55:11.856"/>
    <p1510:client id="{D82F4DB9-C381-D0CA-7710-D5CCC429740C}" v="5" dt="2023-11-28T01:31:10.250"/>
    <p1510:client id="{ED75429F-07C5-EAEE-8175-B3F002B2128E}" v="2" dt="2023-11-28T04:41:43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32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>
        <p:guide orient="horz" pos="913"/>
        <p:guide pos="949"/>
        <p:guide pos="495"/>
        <p:guide pos="1062"/>
        <p:guide pos="1516"/>
        <p:guide pos="1629"/>
        <p:guide pos="2083"/>
        <p:guide pos="2196"/>
        <p:guide pos="2649"/>
        <p:guide pos="2763"/>
        <p:guide pos="3216"/>
        <p:guide pos="3330"/>
        <p:guide pos="3783"/>
        <p:guide pos="3897"/>
        <p:guide pos="4350"/>
        <p:guide pos="4464"/>
        <p:guide pos="4917"/>
        <p:guide pos="5031"/>
        <p:guide pos="5484"/>
        <p:guide pos="5597"/>
        <p:guide pos="6051"/>
        <p:guide pos="6164"/>
        <p:guide pos="6618"/>
        <p:guide pos="6731"/>
        <p:guide pos="7185"/>
        <p:guide orient="horz" pos="3861"/>
        <p:guide orient="horz" pos="3464"/>
        <p:guide orient="horz" pos="3351"/>
        <p:guide orient="horz" pos="2954"/>
        <p:guide orient="horz" pos="2840"/>
        <p:guide orient="horz" pos="2443"/>
        <p:guide orient="horz" pos="2330"/>
        <p:guide orient="horz" pos="1933"/>
        <p:guide orient="horz" pos="1820"/>
        <p:guide orient="horz" pos="1423"/>
        <p:guide orient="horz" pos="1310"/>
        <p:guide orient="horz" pos="799"/>
        <p:guide orient="horz" pos="3974"/>
        <p:guide orient="horz" pos="686"/>
        <p:guide orient="horz" pos="573"/>
        <p:guide orient="horz" pos="346"/>
        <p:guide orient="horz" pos="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DBE56-6BA9-467B-B1E1-DF5D7AF453D1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2ED2C-F9D5-4CD0-836E-5A897F6E2E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388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>
                <a:latin typeface="Open Sans Condensed"/>
              </a:rPr>
              <a:t>appendices for unique deployment info and nuances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>
                <a:latin typeface="Open Sans Condensed"/>
              </a:rPr>
              <a:t>teams to still own and maintain SOP’s unique to their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NZ" sz="1200">
              <a:latin typeface="Open Sans Condensed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2DFD1-C197-4A9B-9DCA-CCBE02DA885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40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2ED2C-F9D5-4CD0-836E-5A897F6E2EC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873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2DFD1-C197-4A9B-9DCA-CCBE02DA885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5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108ED8-5C84-4151-8E8D-86013C5E17F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908ABD7-4783-417E-A7D6-6DB15196B855}"/>
              </a:ext>
            </a:extLst>
          </p:cNvPr>
          <p:cNvSpPr/>
          <p:nvPr userDrawn="1"/>
        </p:nvSpPr>
        <p:spPr>
          <a:xfrm>
            <a:off x="1" y="0"/>
            <a:ext cx="2406650" cy="6858000"/>
          </a:xfrm>
          <a:custGeom>
            <a:avLst/>
            <a:gdLst/>
            <a:ahLst/>
            <a:cxnLst/>
            <a:rect l="l" t="t" r="r" b="b"/>
            <a:pathLst>
              <a:path w="3310890" h="10287000">
                <a:moveTo>
                  <a:pt x="31632" y="0"/>
                </a:moveTo>
                <a:lnTo>
                  <a:pt x="3310765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3163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>
              <a:highlight>
                <a:srgbClr val="FEE200"/>
              </a:highlight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DA8F063-C7DE-4631-B667-C656D317EC79}"/>
              </a:ext>
            </a:extLst>
          </p:cNvPr>
          <p:cNvSpPr>
            <a:spLocks noChangeAspect="1"/>
          </p:cNvSpPr>
          <p:nvPr userDrawn="1"/>
        </p:nvSpPr>
        <p:spPr>
          <a:xfrm>
            <a:off x="2586038" y="188711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National Emergency Management Agency Logo">
            <a:extLst>
              <a:ext uri="{FF2B5EF4-FFF2-40B4-BE49-F238E27FC236}">
                <a16:creationId xmlns:a16="http://schemas.microsoft.com/office/drawing/2014/main" id="{DEDBB931-291B-4AEF-8C01-092F3A0E009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4" y="5019667"/>
            <a:ext cx="3419474" cy="110967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1E578A4-8B18-4B46-800E-C75940CCF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960" y="2280564"/>
            <a:ext cx="7020080" cy="6984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N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F44AD7-4F0C-429B-9A87-67F028B44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960" y="2979738"/>
            <a:ext cx="7020080" cy="69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>
              <a:defRPr sz="4400">
                <a:solidFill>
                  <a:schemeClr val="bg1"/>
                </a:solidFill>
                <a:latin typeface="+mj-lt"/>
              </a:defRPr>
            </a:lvl2pPr>
            <a:lvl3pPr>
              <a:defRPr sz="4400">
                <a:solidFill>
                  <a:schemeClr val="bg1"/>
                </a:solidFill>
                <a:latin typeface="+mj-lt"/>
              </a:defRPr>
            </a:lvl3pPr>
            <a:lvl4pPr>
              <a:defRPr sz="4400">
                <a:solidFill>
                  <a:schemeClr val="bg1"/>
                </a:solidFill>
                <a:latin typeface="+mj-lt"/>
              </a:defRPr>
            </a:lvl4pPr>
            <a:lvl5pPr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NZ"/>
              <a:t>Presenter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922C53F-9541-42B5-847B-E6B8C7758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960" y="3678171"/>
            <a:ext cx="7020080" cy="69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>
              <a:defRPr sz="4400">
                <a:solidFill>
                  <a:schemeClr val="bg1"/>
                </a:solidFill>
                <a:latin typeface="+mj-lt"/>
              </a:defRPr>
            </a:lvl2pPr>
            <a:lvl3pPr>
              <a:defRPr sz="4400">
                <a:solidFill>
                  <a:schemeClr val="bg1"/>
                </a:solidFill>
                <a:latin typeface="+mj-lt"/>
              </a:defRPr>
            </a:lvl3pPr>
            <a:lvl4pPr>
              <a:defRPr sz="4400">
                <a:solidFill>
                  <a:schemeClr val="bg1"/>
                </a:solidFill>
                <a:latin typeface="+mj-lt"/>
              </a:defRPr>
            </a:lvl4pPr>
            <a:lvl5pPr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NZ"/>
              <a:t>(Date/Date/Date)</a:t>
            </a:r>
          </a:p>
        </p:txBody>
      </p:sp>
    </p:spTree>
    <p:extLst>
      <p:ext uri="{BB962C8B-B14F-4D97-AF65-F5344CB8AC3E}">
        <p14:creationId xmlns:p14="http://schemas.microsoft.com/office/powerpoint/2010/main" val="1732185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Image and Body Slide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F302730-2A90-4544-81EF-2151A8007DD0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84A4F-BC65-4E5C-92FF-09EA1FBF33F5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D15F55-E2BF-4145-ACBF-207323CEFA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5941" y="1474200"/>
            <a:ext cx="1980200" cy="19802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E280033-9874-40A9-8D27-AAF60E9F40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5981" y="1474200"/>
            <a:ext cx="1980200" cy="19802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A3348A8-B190-4011-B90C-AE0269E597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6021" y="1474200"/>
            <a:ext cx="1980200" cy="19802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A179E0C-EEC3-4E4B-8EDC-F8BB5B82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941" y="3878263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0F5AAD0-5063-42CB-BB82-59FFA2405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408" y="4329113"/>
            <a:ext cx="3415879" cy="180022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B7237F2-99D1-4F25-8F94-FC7D3135DA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5981" y="3878263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D3AF193-68B4-4FA3-B87C-8C333260A2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2793" y="4329113"/>
            <a:ext cx="3415879" cy="180022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19F6E61-33FC-4F82-9731-E82767E729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6021" y="3878263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E151BD6-0306-425B-BF06-15EE4B43D7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488" y="4329113"/>
            <a:ext cx="3415879" cy="180022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50D32467-A396-4776-9E84-B4D9DB0AB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5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Image and Body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E6D47218-95BF-4A9E-A2B2-5487349A13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68638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12ED1DF-C955-4937-92EC-1216E126AC77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063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EF93B-8B08-46B0-AB50-ACC1CAEC3C7D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D85CC030-E797-4B79-9467-294F21481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04" y="3878263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30237C4-7026-4DCF-ADA0-099FA55BE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4599800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6FECF10-458F-4349-95CA-4BF279354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941" y="5050650"/>
            <a:ext cx="5219700" cy="1078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F450322-71F8-42E5-89CD-D5CE9E5E46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001" y="4599800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D6AA319-585B-4596-B6D8-07D257C280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001" y="5050650"/>
            <a:ext cx="5219700" cy="1078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4568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Image and Body Slide (4 Cel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86B721B6-D331-4B7C-9FBE-B338937B158C}"/>
              </a:ext>
            </a:extLst>
          </p:cNvPr>
          <p:cNvSpPr>
            <a:spLocks noChangeAspect="1"/>
          </p:cNvSpPr>
          <p:nvPr userDrawn="1"/>
        </p:nvSpPr>
        <p:spPr>
          <a:xfrm>
            <a:off x="785813" y="362534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7E4D54-B64D-4765-86DB-FFC4A2B3EEAE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D4291B-B5EA-42D1-BD5A-CDD481512181}"/>
              </a:ext>
            </a:extLst>
          </p:cNvPr>
          <p:cNvSpPr/>
          <p:nvPr userDrawn="1"/>
        </p:nvSpPr>
        <p:spPr>
          <a:xfrm>
            <a:off x="1" y="1449388"/>
            <a:ext cx="155933" cy="387032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06499438-F0C9-49D5-B925-A12519309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5961" y="1449388"/>
            <a:ext cx="341600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BD1A853-3626-435F-999A-FC3FDA95F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9428" y="1900238"/>
            <a:ext cx="3416009" cy="9890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85A5B2C-2F1E-4890-8E6E-F1B2741ED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021" y="1449388"/>
            <a:ext cx="341600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85C08D5E-1560-434D-90FF-42B787AAC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9488" y="1900238"/>
            <a:ext cx="3416009" cy="9890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BE90C7AC-B7F0-4586-A6DD-86F7C4615E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5961" y="3879005"/>
            <a:ext cx="341600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D2881C9B-7293-4330-B7E2-73F0701BBE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9428" y="4329855"/>
            <a:ext cx="3416009" cy="9890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61369C08-4D51-4A95-9C8D-E5BA0EC96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6021" y="3879005"/>
            <a:ext cx="341600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EE26CC-B7D7-4B44-B34B-37540F1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9488" y="4329855"/>
            <a:ext cx="3416009" cy="9890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D8055DA9-52EF-4F79-BDAA-78BDE8C962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5941" y="1449388"/>
            <a:ext cx="1438471" cy="143986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0EB833AC-FF82-4847-81D3-3070F9106E7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6001" y="1449388"/>
            <a:ext cx="1438471" cy="143986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ED5F3585-8B4B-4ECF-B121-15617104F3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5941" y="3876675"/>
            <a:ext cx="1438471" cy="143986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D3B46BB7-EE1E-40D3-B0DE-3968A16063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1" y="3876675"/>
            <a:ext cx="1438471" cy="143986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42" name="Title 7">
            <a:extLst>
              <a:ext uri="{FF2B5EF4-FFF2-40B4-BE49-F238E27FC236}">
                <a16:creationId xmlns:a16="http://schemas.microsoft.com/office/drawing/2014/main" id="{FFC1C3AF-3881-4F42-B545-16DF4BE9D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334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17CDF499-373C-4201-A7FD-C418D571C3FD}"/>
              </a:ext>
            </a:extLst>
          </p:cNvPr>
          <p:cNvSpPr>
            <a:spLocks noChangeAspect="1"/>
          </p:cNvSpPr>
          <p:nvPr userDrawn="1"/>
        </p:nvSpPr>
        <p:spPr>
          <a:xfrm>
            <a:off x="785813" y="362533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9049F-C4D8-4B8B-B25B-1CDBC0F8A857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B9F2CC-1C24-498B-BEC3-A2A70A5A493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239009"/>
            <a:ext cx="12192000" cy="0"/>
          </a:xfrm>
          <a:prstGeom prst="line">
            <a:avLst/>
          </a:prstGeom>
          <a:ln w="38100" cmpd="sng">
            <a:solidFill>
              <a:srgbClr val="005A9C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131050-83EE-4451-AA11-4F9F74DF97CB}"/>
              </a:ext>
            </a:extLst>
          </p:cNvPr>
          <p:cNvCxnSpPr>
            <a:cxnSpLocks/>
          </p:cNvCxnSpPr>
          <p:nvPr userDrawn="1"/>
        </p:nvCxnSpPr>
        <p:spPr>
          <a:xfrm>
            <a:off x="797343" y="3789004"/>
            <a:ext cx="0" cy="450005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3F2E5A-A83E-4335-860A-18CE409F2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06538" y="4239008"/>
            <a:ext cx="0" cy="450466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D71EB1-E510-4F45-A3B9-00F6EB46FD1E}"/>
              </a:ext>
            </a:extLst>
          </p:cNvPr>
          <p:cNvCxnSpPr>
            <a:cxnSpLocks/>
          </p:cNvCxnSpPr>
          <p:nvPr userDrawn="1"/>
        </p:nvCxnSpPr>
        <p:spPr>
          <a:xfrm>
            <a:off x="4395725" y="3789004"/>
            <a:ext cx="0" cy="450798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297A8C-1077-40F0-9FF3-53A55784069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5400" y="4239009"/>
            <a:ext cx="0" cy="450466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6ABD1D-FD47-4200-9827-960D7EEC4799}"/>
              </a:ext>
            </a:extLst>
          </p:cNvPr>
          <p:cNvCxnSpPr>
            <a:cxnSpLocks/>
          </p:cNvCxnSpPr>
          <p:nvPr userDrawn="1"/>
        </p:nvCxnSpPr>
        <p:spPr>
          <a:xfrm>
            <a:off x="7986713" y="3789004"/>
            <a:ext cx="0" cy="450005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1940D6-F82C-459E-9D83-59FCEF4AA50D}"/>
              </a:ext>
            </a:extLst>
          </p:cNvPr>
          <p:cNvCxnSpPr>
            <a:cxnSpLocks/>
          </p:cNvCxnSpPr>
          <p:nvPr userDrawn="1"/>
        </p:nvCxnSpPr>
        <p:spPr>
          <a:xfrm flipV="1">
            <a:off x="8705850" y="4239009"/>
            <a:ext cx="0" cy="450466"/>
          </a:xfrm>
          <a:prstGeom prst="line">
            <a:avLst/>
          </a:prstGeom>
          <a:ln w="38100" cap="rnd">
            <a:solidFill>
              <a:srgbClr val="0B529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0CAC3068-F005-4906-841F-C5D93FE4EE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5951" y="4688876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5B6CBF77-F1C7-4B2B-8529-40DE06225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9418" y="4952377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4AB22D52-F912-4859-AC3B-C5D89104C3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791" y="2258415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C1CCF297-D9A8-4058-8F94-CA043F7821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258" y="2521916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374777C9-61DE-4C14-9D85-39652C96C5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363" y="2258415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F56EF598-78D8-478C-85F0-5FB8029AB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5830" y="2521916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B4F61618-34C1-4925-961C-6714046BD4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5467" y="2258415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426C23D-CEF1-40CC-A2F9-248E0F952D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934" y="2521916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E10A946-07B9-4D21-9C2B-1EA296D03A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5991" y="4688876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1B9AA61F-C6D9-4CF8-AD31-9FF73B7529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9458" y="4952377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3A62567-0895-4A78-8C59-2EEDD2A5A2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6031" y="4688876"/>
            <a:ext cx="2517484" cy="2635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Event Name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FD5022E5-BBCB-4116-8300-D003A9EFF8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89498" y="4952377"/>
            <a:ext cx="2514018" cy="117695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68" name="Title 7">
            <a:extLst>
              <a:ext uri="{FF2B5EF4-FFF2-40B4-BE49-F238E27FC236}">
                <a16:creationId xmlns:a16="http://schemas.microsoft.com/office/drawing/2014/main" id="{B2DCE0AD-A253-45B4-BB15-384D6349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48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and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17CDF499-373C-4201-A7FD-C418D571C3FD}"/>
              </a:ext>
            </a:extLst>
          </p:cNvPr>
          <p:cNvSpPr>
            <a:spLocks noChangeAspect="1"/>
          </p:cNvSpPr>
          <p:nvPr userDrawn="1"/>
        </p:nvSpPr>
        <p:spPr>
          <a:xfrm>
            <a:off x="785813" y="362533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itle 7">
            <a:extLst>
              <a:ext uri="{FF2B5EF4-FFF2-40B4-BE49-F238E27FC236}">
                <a16:creationId xmlns:a16="http://schemas.microsoft.com/office/drawing/2014/main" id="{B2DCE0AD-A253-45B4-BB15-384D6349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1EAD94B-FC73-6963-8D91-8C09232E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446990"/>
            <a:ext cx="10616230" cy="4682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9831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and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33E212-0B51-4419-BD00-C2FF8F26B45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C68BDF3-1F9C-4E36-807A-2854C627E20D}"/>
              </a:ext>
            </a:extLst>
          </p:cNvPr>
          <p:cNvSpPr/>
          <p:nvPr userDrawn="1"/>
        </p:nvSpPr>
        <p:spPr>
          <a:xfrm>
            <a:off x="1" y="0"/>
            <a:ext cx="2406650" cy="6858000"/>
          </a:xfrm>
          <a:custGeom>
            <a:avLst/>
            <a:gdLst/>
            <a:ahLst/>
            <a:cxnLst/>
            <a:rect l="l" t="t" r="r" b="b"/>
            <a:pathLst>
              <a:path w="3310890" h="10287000">
                <a:moveTo>
                  <a:pt x="31632" y="0"/>
                </a:moveTo>
                <a:lnTo>
                  <a:pt x="3310765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31632" y="0"/>
                </a:lnTo>
                <a:close/>
              </a:path>
            </a:pathLst>
          </a:custGeom>
          <a:solidFill>
            <a:srgbClr val="DDE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2528AD54-E421-4FE0-A1F7-ED0D01079FC5}"/>
              </a:ext>
            </a:extLst>
          </p:cNvPr>
          <p:cNvSpPr>
            <a:spLocks noChangeAspect="1"/>
          </p:cNvSpPr>
          <p:nvPr userDrawn="1"/>
        </p:nvSpPr>
        <p:spPr>
          <a:xfrm>
            <a:off x="2586038" y="188711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0DBD815-194A-4E1C-A7BC-04FBA4B4A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959" y="2280563"/>
            <a:ext cx="7020080" cy="1958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NZ" sz="440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8745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D65EA8-42B1-4DAF-A785-465C205EE4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6713" y="0"/>
            <a:ext cx="4205287" cy="6858000"/>
          </a:xfrm>
          <a:custGeom>
            <a:avLst/>
            <a:gdLst>
              <a:gd name="connsiteX0" fmla="*/ 0 w 4205287"/>
              <a:gd name="connsiteY0" fmla="*/ 0 h 6858000"/>
              <a:gd name="connsiteX1" fmla="*/ 4205287 w 4205287"/>
              <a:gd name="connsiteY1" fmla="*/ 0 h 6858000"/>
              <a:gd name="connsiteX2" fmla="*/ 4205287 w 4205287"/>
              <a:gd name="connsiteY2" fmla="*/ 6858000 h 6858000"/>
              <a:gd name="connsiteX3" fmla="*/ 0 w 4205287"/>
              <a:gd name="connsiteY3" fmla="*/ 6858000 h 6858000"/>
              <a:gd name="connsiteX4" fmla="*/ 0 w 4205287"/>
              <a:gd name="connsiteY4" fmla="*/ 0 h 6858000"/>
              <a:gd name="connsiteX0" fmla="*/ 0 w 4205287"/>
              <a:gd name="connsiteY0" fmla="*/ 0 h 6858000"/>
              <a:gd name="connsiteX1" fmla="*/ 4205287 w 4205287"/>
              <a:gd name="connsiteY1" fmla="*/ 0 h 6858000"/>
              <a:gd name="connsiteX2" fmla="*/ 4205287 w 4205287"/>
              <a:gd name="connsiteY2" fmla="*/ 6858000 h 6858000"/>
              <a:gd name="connsiteX3" fmla="*/ 2414954 w 4205287"/>
              <a:gd name="connsiteY3" fmla="*/ 6858000 h 6858000"/>
              <a:gd name="connsiteX4" fmla="*/ 0 w 42052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287" h="6858000">
                <a:moveTo>
                  <a:pt x="0" y="0"/>
                </a:moveTo>
                <a:lnTo>
                  <a:pt x="4205287" y="0"/>
                </a:lnTo>
                <a:lnTo>
                  <a:pt x="4205287" y="6858000"/>
                </a:lnTo>
                <a:lnTo>
                  <a:pt x="2414954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A9C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895CB7C-7DB3-44FB-9431-059968701E29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43262A8-BF42-42DF-8F78-32359DFA2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83BEF6-E85E-4CF6-8524-735887EB5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1449388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218421F-AD38-4C56-A5B0-716D0628B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900237"/>
            <a:ext cx="5219700" cy="422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4299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 (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687169-0647-4450-A19B-B091DEB0E4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805738" cy="6858000"/>
          </a:xfrm>
          <a:custGeom>
            <a:avLst/>
            <a:gdLst>
              <a:gd name="connsiteX0" fmla="*/ 0 w 7805738"/>
              <a:gd name="connsiteY0" fmla="*/ 0 h 6858000"/>
              <a:gd name="connsiteX1" fmla="*/ 7805738 w 7805738"/>
              <a:gd name="connsiteY1" fmla="*/ 0 h 6858000"/>
              <a:gd name="connsiteX2" fmla="*/ 7805738 w 7805738"/>
              <a:gd name="connsiteY2" fmla="*/ 6858000 h 6858000"/>
              <a:gd name="connsiteX3" fmla="*/ 0 w 7805738"/>
              <a:gd name="connsiteY3" fmla="*/ 6858000 h 6858000"/>
              <a:gd name="connsiteX4" fmla="*/ 0 w 7805738"/>
              <a:gd name="connsiteY4" fmla="*/ 0 h 6858000"/>
              <a:gd name="connsiteX0" fmla="*/ 0 w 7805738"/>
              <a:gd name="connsiteY0" fmla="*/ 0 h 6858000"/>
              <a:gd name="connsiteX1" fmla="*/ 7805738 w 7805738"/>
              <a:gd name="connsiteY1" fmla="*/ 0 h 6858000"/>
              <a:gd name="connsiteX2" fmla="*/ 5414230 w 7805738"/>
              <a:gd name="connsiteY2" fmla="*/ 6858000 h 6858000"/>
              <a:gd name="connsiteX3" fmla="*/ 0 w 7805738"/>
              <a:gd name="connsiteY3" fmla="*/ 6858000 h 6858000"/>
              <a:gd name="connsiteX4" fmla="*/ 0 w 78057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8" h="6858000">
                <a:moveTo>
                  <a:pt x="0" y="0"/>
                </a:moveTo>
                <a:lnTo>
                  <a:pt x="7805738" y="0"/>
                </a:lnTo>
                <a:lnTo>
                  <a:pt x="541423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A9C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73006AC-4708-4C01-AF12-00DF46747EBB}"/>
              </a:ext>
            </a:extLst>
          </p:cNvPr>
          <p:cNvSpPr>
            <a:spLocks noChangeAspect="1"/>
          </p:cNvSpPr>
          <p:nvPr userDrawn="1"/>
        </p:nvSpPr>
        <p:spPr>
          <a:xfrm>
            <a:off x="7988274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1C26F6-CB7C-443C-B0FD-E59E773FE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021" y="727851"/>
            <a:ext cx="341596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72DD09F-397A-481C-8F92-445167DD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6021" y="1449388"/>
            <a:ext cx="341600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86F1C-E3C6-49C4-BE95-E59F1BBAB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9488" y="1900237"/>
            <a:ext cx="3416008" cy="422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223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 (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4D8784-4EF4-41F5-974E-95B461895ECD}"/>
              </a:ext>
            </a:extLst>
          </p:cNvPr>
          <p:cNvSpPr/>
          <p:nvPr userDrawn="1"/>
        </p:nvSpPr>
        <p:spPr>
          <a:xfrm flipH="1">
            <a:off x="0" y="0"/>
            <a:ext cx="7805738" cy="6858000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B650543-DA33-45E8-9C8D-05425F9E403E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F9B44B2D-7F10-49BF-B888-8AC6437D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5AFBA6-6555-4CCC-887B-E23F6AF21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1449388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EAC0173-251A-445D-ADE7-55A1DB068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900237"/>
            <a:ext cx="5219700" cy="422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1E9A25D-5390-44FD-B660-498C45E976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05021" y="-7816"/>
            <a:ext cx="6784436" cy="6865815"/>
          </a:xfrm>
          <a:custGeom>
            <a:avLst/>
            <a:gdLst>
              <a:gd name="connsiteX0" fmla="*/ 0 w 6784436"/>
              <a:gd name="connsiteY0" fmla="*/ 0 h 6858000"/>
              <a:gd name="connsiteX1" fmla="*/ 6784436 w 6784436"/>
              <a:gd name="connsiteY1" fmla="*/ 0 h 6858000"/>
              <a:gd name="connsiteX2" fmla="*/ 6784436 w 6784436"/>
              <a:gd name="connsiteY2" fmla="*/ 6858000 h 6858000"/>
              <a:gd name="connsiteX3" fmla="*/ 0 w 6784436"/>
              <a:gd name="connsiteY3" fmla="*/ 6858000 h 6858000"/>
              <a:gd name="connsiteX4" fmla="*/ 0 w 6784436"/>
              <a:gd name="connsiteY4" fmla="*/ 0 h 6858000"/>
              <a:gd name="connsiteX0" fmla="*/ 2383692 w 6784436"/>
              <a:gd name="connsiteY0" fmla="*/ 0 h 6865815"/>
              <a:gd name="connsiteX1" fmla="*/ 6784436 w 6784436"/>
              <a:gd name="connsiteY1" fmla="*/ 7815 h 6865815"/>
              <a:gd name="connsiteX2" fmla="*/ 6784436 w 6784436"/>
              <a:gd name="connsiteY2" fmla="*/ 6865815 h 6865815"/>
              <a:gd name="connsiteX3" fmla="*/ 0 w 6784436"/>
              <a:gd name="connsiteY3" fmla="*/ 6865815 h 6865815"/>
              <a:gd name="connsiteX4" fmla="*/ 2383692 w 6784436"/>
              <a:gd name="connsiteY4" fmla="*/ 0 h 686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4436" h="6865815">
                <a:moveTo>
                  <a:pt x="2383692" y="0"/>
                </a:moveTo>
                <a:lnTo>
                  <a:pt x="6784436" y="7815"/>
                </a:lnTo>
                <a:lnTo>
                  <a:pt x="6784436" y="6865815"/>
                </a:lnTo>
                <a:lnTo>
                  <a:pt x="0" y="6865815"/>
                </a:lnTo>
                <a:lnTo>
                  <a:pt x="23836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NZ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1933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and Body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C4F692E-9692-4896-BF6F-E8CCA9A5E474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>
              <a:highlight>
                <a:srgbClr val="FEE2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547AE-F1E4-41B2-8049-8F188E67A4B5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3933DA04-9FD5-4317-87DE-49697B0FB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71" y="727851"/>
            <a:ext cx="10616230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E8DCA6-20BF-4967-9B26-46BD2409C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446990"/>
            <a:ext cx="10616230" cy="4682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4528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C4F692E-9692-4896-BF6F-E8CCA9A5E474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>
              <a:highlight>
                <a:srgbClr val="FEE2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547AE-F1E4-41B2-8049-8F188E67A4B5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3933DA04-9FD5-4317-87DE-49697B0FB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7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78F81F-2769-48B6-96F4-92CA6AC17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1449388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E8DCA6-20BF-4967-9B26-46BD2409C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900238"/>
            <a:ext cx="52197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A21D1CB-F177-45C8-8E58-5CDF859650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001" y="1449388"/>
            <a:ext cx="52197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17A3F1A-E129-45C0-A428-33450A328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9468" y="1900238"/>
            <a:ext cx="52197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63894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 (4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0FA390DA-4FB2-49E7-B9E1-A7FDEB7A4EDC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3B399-096B-47C8-AE4C-4AAE5A2F075D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B487ABC1-52B0-4D00-ACBC-1EF19C714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933CF04-F742-42BE-9ABE-58409A99D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1449388"/>
            <a:ext cx="2517355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FD72200-621E-4419-82B8-0519673A18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900238"/>
            <a:ext cx="2517355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3ED220CB-6EA3-474A-85A5-8EF30D1AA4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971" y="1449388"/>
            <a:ext cx="2517355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BC5DFA-FF38-4A2D-9AA8-D9CD0EDFA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9438" y="1900238"/>
            <a:ext cx="2517355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EE01A66-C9A4-46D7-96DD-1DAF40E64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001" y="1449388"/>
            <a:ext cx="2517355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1F359301-6066-4253-89F1-7DFE6E57AF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9468" y="1900238"/>
            <a:ext cx="2517355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A63F1CB-4B2F-46F6-A60F-207CBF8E1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5237" y="1449388"/>
            <a:ext cx="2517355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DF7488F-7F72-48CD-A5F1-D916A6358F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8704" y="1900238"/>
            <a:ext cx="2517355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</p:spTree>
    <p:extLst>
      <p:ext uri="{BB962C8B-B14F-4D97-AF65-F5344CB8AC3E}">
        <p14:creationId xmlns:p14="http://schemas.microsoft.com/office/powerpoint/2010/main" val="35427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ody Slide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ADCBFA23-0EFB-4C5A-9C63-7C7377F30C8C}"/>
              </a:ext>
            </a:extLst>
          </p:cNvPr>
          <p:cNvSpPr>
            <a:spLocks noChangeAspect="1"/>
          </p:cNvSpPr>
          <p:nvPr userDrawn="1"/>
        </p:nvSpPr>
        <p:spPr>
          <a:xfrm>
            <a:off x="788961" y="35676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584CA-0DC2-42B2-ABAF-A94D7F9E8954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03E78F20-BC3C-412D-BB71-B10CCA7C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1" y="727851"/>
            <a:ext cx="5219637" cy="540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8005B37-4685-4041-933F-8E353F4AC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41" y="1449388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4C9637A-3536-48C0-A368-73FA71DAF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408" y="1900238"/>
            <a:ext cx="3415879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678A1C69-FAFF-4A20-BEA7-F2F8B022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5981" y="1449388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60C9CE0-DC0C-482F-8413-5EB1C67CE8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9448" y="1900238"/>
            <a:ext cx="3415879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855E34A-7A7A-4BE8-A25E-584879FB5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021" y="1449388"/>
            <a:ext cx="3415879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Sub-Heading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85ABA2BC-64ED-40D4-AD4B-04FBD78CF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9488" y="1900238"/>
            <a:ext cx="3415879" cy="4229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NZ"/>
              <a:t>Bullet/Caption Copy</a:t>
            </a:r>
          </a:p>
        </p:txBody>
      </p:sp>
    </p:spTree>
    <p:extLst>
      <p:ext uri="{BB962C8B-B14F-4D97-AF65-F5344CB8AC3E}">
        <p14:creationId xmlns:p14="http://schemas.microsoft.com/office/powerpoint/2010/main" val="26765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4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4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0" r:id="rId10"/>
    <p:sldLayoutId id="2147483658" r:id="rId11"/>
    <p:sldLayoutId id="2147483659" r:id="rId12"/>
    <p:sldLayoutId id="2147483660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744A0C10-3D16-606A-D7EC-71043B70F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7312" b="28320"/>
          <a:stretch/>
        </p:blipFill>
        <p:spPr>
          <a:xfrm>
            <a:off x="0" y="0"/>
            <a:ext cx="594812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31E52-B79A-180B-A50D-B545FCDE3E8C}"/>
              </a:ext>
            </a:extLst>
          </p:cNvPr>
          <p:cNvSpPr/>
          <p:nvPr/>
        </p:nvSpPr>
        <p:spPr>
          <a:xfrm>
            <a:off x="5948127" y="1"/>
            <a:ext cx="6243873" cy="6858000"/>
          </a:xfrm>
          <a:prstGeom prst="rect">
            <a:avLst/>
          </a:prstGeom>
          <a:solidFill>
            <a:srgbClr val="005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42A19-50B2-4C93-AE98-47FBE8F4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2265767"/>
            <a:ext cx="9180102" cy="698432"/>
          </a:xfrm>
        </p:spPr>
        <p:txBody>
          <a:bodyPr lIns="91440" tIns="45720" rIns="91440" bIns="45720" anchor="t"/>
          <a:lstStyle/>
          <a:p>
            <a:r>
              <a:rPr lang="fr-FR" sz="3800" b="1" dirty="0">
                <a:ea typeface="Open Sans Condensed" panose="020B0806030504020204" pitchFamily="34" charset="0"/>
                <a:cs typeface="Calibri" panose="020F0502020204030204" pitchFamily="34" charset="0"/>
              </a:rPr>
              <a:t>Emergency Management Sector Deployments</a:t>
            </a:r>
            <a:br>
              <a:rPr lang="fr-FR" sz="3800" b="1" dirty="0">
                <a:ea typeface="Open Sans Condensed" panose="020B0806030504020204" pitchFamily="34" charset="0"/>
                <a:cs typeface="Calibri" panose="020F0502020204030204" pitchFamily="34" charset="0"/>
              </a:rPr>
            </a:br>
            <a:r>
              <a:rPr lang="fr-FR" sz="3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Director’s Guideline for Civil Defence Emergency Management Groups </a:t>
            </a:r>
            <a:br>
              <a:rPr lang="fr-FR" sz="3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fr-FR" sz="3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(DGL 25/24)</a:t>
            </a:r>
            <a:endParaRPr lang="en-NZ" sz="3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2B8832-78D9-7D14-5AFB-3F07377E5419}"/>
              </a:ext>
            </a:extLst>
          </p:cNvPr>
          <p:cNvSpPr>
            <a:spLocks noChangeAspect="1"/>
          </p:cNvSpPr>
          <p:nvPr/>
        </p:nvSpPr>
        <p:spPr>
          <a:xfrm>
            <a:off x="1223963" y="1887119"/>
            <a:ext cx="1617689" cy="192506"/>
          </a:xfrm>
          <a:custGeom>
            <a:avLst/>
            <a:gdLst/>
            <a:ahLst/>
            <a:cxnLst/>
            <a:rect l="l" t="t" r="r" b="b"/>
            <a:pathLst>
              <a:path w="1600834" h="190500">
                <a:moveTo>
                  <a:pt x="400113" y="0"/>
                </a:moveTo>
                <a:lnTo>
                  <a:pt x="198462" y="0"/>
                </a:lnTo>
                <a:lnTo>
                  <a:pt x="198234" y="228"/>
                </a:lnTo>
                <a:lnTo>
                  <a:pt x="0" y="190385"/>
                </a:lnTo>
                <a:lnTo>
                  <a:pt x="201650" y="190385"/>
                </a:lnTo>
                <a:lnTo>
                  <a:pt x="400113" y="0"/>
                </a:lnTo>
                <a:close/>
              </a:path>
              <a:path w="1600834" h="190500">
                <a:moveTo>
                  <a:pt x="800227" y="0"/>
                </a:moveTo>
                <a:lnTo>
                  <a:pt x="598576" y="0"/>
                </a:lnTo>
                <a:lnTo>
                  <a:pt x="598347" y="228"/>
                </a:lnTo>
                <a:lnTo>
                  <a:pt x="400113" y="190385"/>
                </a:lnTo>
                <a:lnTo>
                  <a:pt x="601764" y="190385"/>
                </a:lnTo>
                <a:lnTo>
                  <a:pt x="800227" y="0"/>
                </a:lnTo>
                <a:close/>
              </a:path>
              <a:path w="1600834" h="190500">
                <a:moveTo>
                  <a:pt x="1200340" y="0"/>
                </a:moveTo>
                <a:lnTo>
                  <a:pt x="998689" y="0"/>
                </a:lnTo>
                <a:lnTo>
                  <a:pt x="998461" y="228"/>
                </a:lnTo>
                <a:lnTo>
                  <a:pt x="800227" y="190385"/>
                </a:lnTo>
                <a:lnTo>
                  <a:pt x="1001877" y="190385"/>
                </a:lnTo>
                <a:lnTo>
                  <a:pt x="1200340" y="0"/>
                </a:lnTo>
                <a:close/>
              </a:path>
              <a:path w="1600834" h="190500">
                <a:moveTo>
                  <a:pt x="1600441" y="0"/>
                </a:moveTo>
                <a:lnTo>
                  <a:pt x="1398803" y="0"/>
                </a:lnTo>
                <a:lnTo>
                  <a:pt x="1398574" y="228"/>
                </a:lnTo>
                <a:lnTo>
                  <a:pt x="1200340" y="190385"/>
                </a:lnTo>
                <a:lnTo>
                  <a:pt x="1401978" y="190385"/>
                </a:lnTo>
                <a:lnTo>
                  <a:pt x="160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tional Emergency Management Agency Logo">
            <a:extLst>
              <a:ext uri="{FF2B5EF4-FFF2-40B4-BE49-F238E27FC236}">
                <a16:creationId xmlns:a16="http://schemas.microsoft.com/office/drawing/2014/main" id="{B5937B06-6535-B0A7-F41E-70AD6D35BBC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4" y="5019667"/>
            <a:ext cx="3419474" cy="11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48A0-CDEE-B7A4-A595-CA9DEE01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The Deployment Cycle</a:t>
            </a: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9F3CC044-9A06-2E92-F05D-AAAD4452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43" y="1268414"/>
            <a:ext cx="6806364" cy="50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9D2D7-5A35-D021-C1EA-55DBCCBB9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41" y="735843"/>
            <a:ext cx="6930077" cy="450850"/>
          </a:xfrm>
        </p:spPr>
        <p:txBody>
          <a:bodyPr/>
          <a:lstStyle/>
          <a:p>
            <a:r>
              <a:rPr lang="en-NZ" sz="3600" b="1" dirty="0"/>
              <a:t>The Deployment Cycle ratio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E7B56-1994-DA83-B87E-FCBED0AF1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941" y="1392123"/>
            <a:ext cx="10976655" cy="359594"/>
          </a:xfrm>
        </p:spPr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The deployment cycle consists of the following ratio: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1:5:1:2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NZ" sz="24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3F33FD-F369-FCE0-3046-47DA7A139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941" y="2708992"/>
            <a:ext cx="7102144" cy="4229100"/>
          </a:xfrm>
        </p:spPr>
        <p:txBody>
          <a:bodyPr/>
          <a:lstStyle/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1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day to travel to the event location 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days operating inside the CC 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1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day travel to home destination 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days stand down, managed by the employee’s Home Agency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endParaRPr lang="en-NZ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F6BC1-9C46-C09E-AA63-6B47A12E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18" y="2519255"/>
            <a:ext cx="3277931" cy="23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EFF602-91A4-9CE6-E710-8BBB0479E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40" y="703186"/>
            <a:ext cx="9450105" cy="457200"/>
          </a:xfrm>
        </p:spPr>
        <p:txBody>
          <a:bodyPr/>
          <a:lstStyle/>
          <a:p>
            <a:r>
              <a:rPr lang="en-NZ" sz="3600" b="1" dirty="0"/>
              <a:t>The extension of deployment ratio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F677A-BAFD-CC25-4DC4-C5163223E121}"/>
              </a:ext>
            </a:extLst>
          </p:cNvPr>
          <p:cNvSpPr txBox="1"/>
          <p:nvPr/>
        </p:nvSpPr>
        <p:spPr>
          <a:xfrm>
            <a:off x="695940" y="1808982"/>
            <a:ext cx="6096000" cy="3607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day to travel to the event location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days operating inside the CC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days stand down (24 hrs minimum*)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days operating inside the CC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day travel to home destination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days stand down, managed by the employee’s Home Agency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en-N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8BED7D82-A89F-86A5-666F-088D6C32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414" y="2150707"/>
            <a:ext cx="4254129" cy="2556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6488E-F2D3-AA6D-32FC-4E3B414BA733}"/>
              </a:ext>
            </a:extLst>
          </p:cNvPr>
          <p:cNvSpPr txBox="1"/>
          <p:nvPr/>
        </p:nvSpPr>
        <p:spPr>
          <a:xfrm>
            <a:off x="695939" y="5416893"/>
            <a:ext cx="9958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* 2 days stand down recommended, 24 hours minimum rest depending on nature of environment </a:t>
            </a:r>
          </a:p>
        </p:txBody>
      </p:sp>
    </p:spTree>
    <p:extLst>
      <p:ext uri="{BB962C8B-B14F-4D97-AF65-F5344CB8AC3E}">
        <p14:creationId xmlns:p14="http://schemas.microsoft.com/office/powerpoint/2010/main" val="260993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128B-26BA-3725-1519-870F261D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7851"/>
            <a:ext cx="10440116" cy="540563"/>
          </a:xfrm>
        </p:spPr>
        <p:txBody>
          <a:bodyPr/>
          <a:lstStyle/>
          <a:p>
            <a:r>
              <a:rPr lang="en-NZ" b="1" dirty="0"/>
              <a:t>Pros &amp; Cons of deploying sector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E2E6-4F20-B496-DA55-D7E447A5B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944" y="1613685"/>
            <a:ext cx="2517355" cy="450850"/>
          </a:xfrm>
        </p:spPr>
        <p:txBody>
          <a:bodyPr/>
          <a:lstStyle/>
          <a:p>
            <a:r>
              <a:rPr lang="en-NZ" sz="3200" dirty="0"/>
              <a:t>Advantages: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148F6E-EDF7-FE3D-1CA9-CA2F25544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944" y="2524058"/>
            <a:ext cx="9844937" cy="2700030"/>
          </a:xfrm>
        </p:spPr>
        <p:txBody>
          <a:bodyPr lIns="91440" tIns="45720" rIns="91440" bIns="45720" anchor="t"/>
          <a:lstStyle/>
          <a:p>
            <a:r>
              <a:rPr lang="en-NZ" sz="2400" dirty="0"/>
              <a:t>Refreshed and enthused staff</a:t>
            </a:r>
          </a:p>
          <a:p>
            <a:r>
              <a:rPr lang="en-NZ" sz="2400" dirty="0"/>
              <a:t>Give worn out staff a break</a:t>
            </a:r>
          </a:p>
          <a:p>
            <a:r>
              <a:rPr lang="en-NZ" sz="2400" dirty="0"/>
              <a:t>Could have a high level of experience or subject matter experts</a:t>
            </a:r>
          </a:p>
          <a:p>
            <a:r>
              <a:rPr lang="en-NZ" sz="2400" dirty="0"/>
              <a:t>Offer a fresh perspective</a:t>
            </a:r>
          </a:p>
          <a:p>
            <a:r>
              <a:rPr lang="en-NZ" sz="2400" dirty="0"/>
              <a:t>Can cover night shift</a:t>
            </a:r>
          </a:p>
          <a:p>
            <a:r>
              <a:rPr lang="en-NZ" sz="2400" dirty="0"/>
              <a:t>No home commitments - focus mainly on response</a:t>
            </a:r>
            <a:endParaRPr lang="en-NZ" sz="2400" dirty="0">
              <a:ea typeface="Open Sans"/>
              <a:cs typeface="Open Sans"/>
            </a:endParaRPr>
          </a:p>
          <a:p>
            <a:r>
              <a:rPr lang="en-NZ" sz="2400" dirty="0">
                <a:ea typeface="Open Sans"/>
                <a:cs typeface="Open Sans"/>
              </a:rPr>
              <a:t>Rewarding and a capability development opportunity</a:t>
            </a:r>
            <a:endParaRPr lang="en-NZ" sz="2400" dirty="0"/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8577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128B-26BA-3725-1519-870F261D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7851"/>
            <a:ext cx="10885502" cy="540563"/>
          </a:xfrm>
        </p:spPr>
        <p:txBody>
          <a:bodyPr/>
          <a:lstStyle/>
          <a:p>
            <a:r>
              <a:rPr lang="en-NZ" b="1" dirty="0"/>
              <a:t>Pros &amp; Cons of deploying sector staff, continued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148F6E-EDF7-FE3D-1CA9-CA2F25544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944" y="2524058"/>
            <a:ext cx="9844937" cy="2700030"/>
          </a:xfrm>
        </p:spPr>
        <p:txBody>
          <a:bodyPr lIns="91440" tIns="45720" rIns="91440" bIns="45720" anchor="t"/>
          <a:lstStyle/>
          <a:p>
            <a:r>
              <a:rPr lang="en-NZ" sz="2400" dirty="0"/>
              <a:t>Little local area knowledge </a:t>
            </a:r>
          </a:p>
          <a:p>
            <a:r>
              <a:rPr lang="en-NZ" sz="2400" dirty="0"/>
              <a:t>Don’t know communities</a:t>
            </a:r>
          </a:p>
          <a:p>
            <a:r>
              <a:rPr lang="en-NZ" sz="2400" dirty="0"/>
              <a:t>Don’t know processes of local area</a:t>
            </a:r>
          </a:p>
          <a:p>
            <a:r>
              <a:rPr lang="en-NZ" sz="2400" dirty="0"/>
              <a:t>Don’t know local EM system contacts</a:t>
            </a:r>
          </a:p>
          <a:p>
            <a:r>
              <a:rPr lang="en-NZ" sz="2400" dirty="0"/>
              <a:t>Need a lot of admin prep, logistics support &amp; wellbeing checks</a:t>
            </a:r>
          </a:p>
          <a:p>
            <a:r>
              <a:rPr lang="en-NZ" sz="2400" dirty="0"/>
              <a:t>Short time – 5 days unless extended to 10+ days  </a:t>
            </a:r>
          </a:p>
          <a:p>
            <a:r>
              <a:rPr lang="en-NZ" sz="2400" dirty="0"/>
              <a:t>High cost with flights, transport, accommodation, food, etc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7E74A6-0882-8F96-226E-BC173EAF54DF}"/>
              </a:ext>
            </a:extLst>
          </p:cNvPr>
          <p:cNvSpPr txBox="1">
            <a:spLocks/>
          </p:cNvSpPr>
          <p:nvPr/>
        </p:nvSpPr>
        <p:spPr>
          <a:xfrm>
            <a:off x="6773682" y="2524058"/>
            <a:ext cx="5226534" cy="2700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D488DE-6BA7-D2E4-5764-4A8064F560A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85941" y="1670811"/>
            <a:ext cx="3683445" cy="450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/>
              <a:t>Disadvantages:</a:t>
            </a:r>
          </a:p>
        </p:txBody>
      </p:sp>
    </p:spTree>
    <p:extLst>
      <p:ext uri="{BB962C8B-B14F-4D97-AF65-F5344CB8AC3E}">
        <p14:creationId xmlns:p14="http://schemas.microsoft.com/office/powerpoint/2010/main" val="38782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9222-1B30-0DC4-178D-4B25AC12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7851"/>
            <a:ext cx="11160124" cy="540563"/>
          </a:xfrm>
        </p:spPr>
        <p:txBody>
          <a:bodyPr/>
          <a:lstStyle/>
          <a:p>
            <a:r>
              <a:rPr lang="en-NZ" b="1" dirty="0"/>
              <a:t>Sector deployment challenges</a:t>
            </a:r>
            <a:br>
              <a:rPr lang="en-NZ" b="1" dirty="0"/>
            </a:br>
            <a:br>
              <a:rPr lang="en-NZ" b="1" dirty="0"/>
            </a:br>
            <a:endParaRPr lang="en-N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44F72-B836-787F-D99B-2C7BCD19540C}"/>
              </a:ext>
            </a:extLst>
          </p:cNvPr>
          <p:cNvSpPr txBox="1"/>
          <p:nvPr/>
        </p:nvSpPr>
        <p:spPr>
          <a:xfrm>
            <a:off x="785942" y="1840444"/>
            <a:ext cx="5994050" cy="540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Some function managers can be difficult to source e.g. PIM, Welfare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Finding the right person for the role with the right level of experience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Flight &amp; accommodation availability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Rental car availability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BAU versus response roles – some experienced staff are required for BAU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pic>
        <p:nvPicPr>
          <p:cNvPr id="2052" name="Picture 4" descr="News | Hawke's Bay Emergency Management">
            <a:extLst>
              <a:ext uri="{FF2B5EF4-FFF2-40B4-BE49-F238E27FC236}">
                <a16:creationId xmlns:a16="http://schemas.microsoft.com/office/drawing/2014/main" id="{64DF588A-9A83-12BA-686C-6AA8EE8B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91" y="1840444"/>
            <a:ext cx="5166074" cy="38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2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E6C90F-D72E-4BC9-AF8B-22900DDE4265}"/>
              </a:ext>
            </a:extLst>
          </p:cNvPr>
          <p:cNvSpPr txBox="1"/>
          <p:nvPr/>
        </p:nvSpPr>
        <p:spPr>
          <a:xfrm>
            <a:off x="515938" y="9324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b="1" dirty="0"/>
              <a:t>Contact: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2F8F1-B1F9-C55F-5B81-6AE6F6C2232D}"/>
              </a:ext>
            </a:extLst>
          </p:cNvPr>
          <p:cNvSpPr txBox="1"/>
          <p:nvPr/>
        </p:nvSpPr>
        <p:spPr>
          <a:xfrm>
            <a:off x="3048000" y="1720840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general enquiries, contact the National Emergency Management Agency (NEMA).</a:t>
            </a:r>
          </a:p>
          <a:p>
            <a:endParaRPr lang="en-US" dirty="0"/>
          </a:p>
          <a:p>
            <a:r>
              <a:rPr lang="en-US" dirty="0"/>
              <a:t>Contact Address: 147 Lambton Quay,</a:t>
            </a:r>
          </a:p>
          <a:p>
            <a:r>
              <a:rPr lang="en-US" dirty="0"/>
              <a:t>PO Box 5010,</a:t>
            </a:r>
          </a:p>
          <a:p>
            <a:r>
              <a:rPr lang="en-US" dirty="0"/>
              <a:t>Wellington 6140.</a:t>
            </a:r>
          </a:p>
          <a:p>
            <a:endParaRPr lang="en-US" dirty="0"/>
          </a:p>
          <a:p>
            <a:r>
              <a:rPr lang="en-US" dirty="0"/>
              <a:t>Phone: 04 830 5100</a:t>
            </a:r>
          </a:p>
          <a:p>
            <a:r>
              <a:rPr lang="en-US" dirty="0"/>
              <a:t>Email: emergency.management@nema.govt.nz</a:t>
            </a:r>
          </a:p>
          <a:p>
            <a:r>
              <a:rPr lang="en-US" dirty="0"/>
              <a:t>Website: www.civildefence.govt.nz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131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7948D50-81C2-BBB5-7024-9E4ADBA2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0" y="728662"/>
            <a:ext cx="9385475" cy="539752"/>
          </a:xfrm>
        </p:spPr>
        <p:txBody>
          <a:bodyPr/>
          <a:lstStyle/>
          <a:p>
            <a:r>
              <a:rPr lang="en-NZ" b="1" dirty="0"/>
              <a:t>Why have Sector Deployments?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41E32-40F3-A55D-3565-C094D6330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41" y="1718981"/>
            <a:ext cx="5941166" cy="4229100"/>
          </a:xfrm>
        </p:spPr>
        <p:txBody>
          <a:bodyPr lIns="91440" tIns="45720" rIns="91440" bIns="45720" anchor="t"/>
          <a:lstStyle/>
          <a:p>
            <a:r>
              <a:rPr lang="en-NZ" sz="2200" dirty="0"/>
              <a:t>CDEM Groups may be overwhelmed by the scale of a response </a:t>
            </a:r>
          </a:p>
          <a:p>
            <a:r>
              <a:rPr lang="en-NZ" sz="2200" dirty="0">
                <a:ea typeface="Open Sans"/>
                <a:cs typeface="Open Sans"/>
              </a:rPr>
              <a:t>Proactively supporting CDEM Group in need</a:t>
            </a:r>
          </a:p>
          <a:p>
            <a:r>
              <a:rPr lang="en-NZ" sz="2200" dirty="0">
                <a:ea typeface="Open Sans"/>
                <a:cs typeface="Open Sans"/>
              </a:rPr>
              <a:t>Giving home response staff a well-deserved break</a:t>
            </a:r>
          </a:p>
          <a:p>
            <a:r>
              <a:rPr lang="en-NZ" sz="2200" dirty="0"/>
              <a:t>Utilising experienced and specialist personnel in NZ</a:t>
            </a:r>
          </a:p>
          <a:p>
            <a:r>
              <a:rPr lang="en-NZ" sz="2200" dirty="0"/>
              <a:t>Mainly for emergency events from Medium to Catastrophic</a:t>
            </a:r>
          </a:p>
          <a:p>
            <a:pPr marL="0" indent="0">
              <a:buNone/>
            </a:pPr>
            <a:endParaRPr lang="en-NZ" sz="2200" dirty="0"/>
          </a:p>
          <a:p>
            <a:endParaRPr lang="en-NZ" sz="2200" dirty="0"/>
          </a:p>
          <a:p>
            <a:endParaRPr lang="en-NZ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E5F44-6B9D-6E19-5320-C5A4716E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7" y="1718981"/>
            <a:ext cx="5176675" cy="38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2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7948D50-81C2-BBB5-7024-9E4ADBA2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8662"/>
            <a:ext cx="8460094" cy="539752"/>
          </a:xfrm>
        </p:spPr>
        <p:txBody>
          <a:bodyPr/>
          <a:lstStyle/>
          <a:p>
            <a:r>
              <a:rPr lang="en-NZ" b="1" dirty="0"/>
              <a:t>Sector Deployment developments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41E32-40F3-A55D-3565-C094D6330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40" y="1718981"/>
            <a:ext cx="6372680" cy="4229100"/>
          </a:xfrm>
        </p:spPr>
        <p:txBody>
          <a:bodyPr lIns="91440" tIns="45720" rIns="91440" bIns="45720" anchor="t"/>
          <a:lstStyle/>
          <a:p>
            <a:r>
              <a:rPr lang="en-NZ" sz="2400" dirty="0"/>
              <a:t>Focus area in Partnership Charter 2022 between CDEM Groups and NEMA</a:t>
            </a:r>
          </a:p>
          <a:p>
            <a:r>
              <a:rPr lang="en-NZ" sz="2400" dirty="0"/>
              <a:t>A priority for Emergency Management Leadership Group (EMLG) </a:t>
            </a:r>
          </a:p>
          <a:p>
            <a:r>
              <a:rPr lang="en-NZ" sz="2400" dirty="0"/>
              <a:t>Lessons learnt from previous emergency events</a:t>
            </a:r>
          </a:p>
          <a:p>
            <a:r>
              <a:rPr lang="en-NZ" sz="2400" dirty="0"/>
              <a:t>Impacted areas utilise Inter-Group arrangements first </a:t>
            </a:r>
          </a:p>
          <a:p>
            <a:r>
              <a:rPr lang="en-NZ" sz="2400" dirty="0"/>
              <a:t>NCC/NCMC may agree to coordinate sector deployments if impacted region is overwhelmed</a:t>
            </a:r>
            <a:endParaRPr lang="en-NZ" sz="2400" dirty="0">
              <a:ea typeface="Open Sans"/>
              <a:cs typeface="Open Sans"/>
            </a:endParaRPr>
          </a:p>
          <a:p>
            <a:endParaRPr lang="en-NZ" sz="2400" dirty="0"/>
          </a:p>
          <a:p>
            <a:endParaRPr lang="en-NZ" sz="2400" dirty="0"/>
          </a:p>
          <a:p>
            <a:pPr marL="0" indent="0">
              <a:buNone/>
            </a:pPr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7AAFC34B-E9BB-8FF6-EA8D-693E827A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2" y="1257997"/>
            <a:ext cx="4752995" cy="4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E6C90F-D72E-4BC9-AF8B-22900DDE4265}"/>
              </a:ext>
            </a:extLst>
          </p:cNvPr>
          <p:cNvSpPr txBox="1"/>
          <p:nvPr/>
        </p:nvSpPr>
        <p:spPr>
          <a:xfrm>
            <a:off x="761873" y="638969"/>
            <a:ext cx="7704033" cy="95923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3600" b="1" dirty="0">
                <a:latin typeface="+mj-lt"/>
                <a:ea typeface="Calibri" panose="020F0502020204030204" pitchFamily="34" charset="0"/>
                <a:cs typeface="Times New Roman"/>
              </a:rPr>
              <a:t>One d</a:t>
            </a:r>
            <a:r>
              <a:rPr lang="en-NZ" sz="3600" b="1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eployment guide for the CDEM Sector</a:t>
            </a:r>
          </a:p>
          <a:p>
            <a:endParaRPr lang="en-NZ" sz="3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Combining deployable response elements into one guide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Throughout the Readiness, Response, and Recovery phases</a:t>
            </a:r>
            <a:endParaRPr lang="en-NZ" sz="24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Calibri" panose="020F0502020204030204" pitchFamily="34" charset="0"/>
                <a:cs typeface="Times New Roman"/>
              </a:rPr>
              <a:t>Readiness for deployment, pre-deployment</a:t>
            </a:r>
            <a:r>
              <a:rPr lang="en-NZ" sz="2400" dirty="0">
                <a:effectLst/>
                <a:ea typeface="Calibri" panose="020F0502020204030204" pitchFamily="34" charset="0"/>
                <a:cs typeface="Times New Roman"/>
              </a:rPr>
              <a:t>, deployment, and post-deployment </a:t>
            </a:r>
            <a:r>
              <a:rPr lang="en-NZ" sz="2400" dirty="0">
                <a:ea typeface="Calibri" panose="020F0502020204030204" pitchFamily="34" charset="0"/>
                <a:cs typeface="Times New Roman"/>
              </a:rPr>
              <a:t>guidance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cs typeface="Times New Roman"/>
              </a:rPr>
              <a:t>Best practice and guidance for the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E8F7E-1F61-0DD8-5007-2F16D5EC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547" y="638969"/>
            <a:ext cx="3875824" cy="54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7948D50-81C2-BBB5-7024-9E4ADBA2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8662"/>
            <a:ext cx="8460094" cy="539752"/>
          </a:xfrm>
        </p:spPr>
        <p:txBody>
          <a:bodyPr/>
          <a:lstStyle/>
          <a:p>
            <a:r>
              <a:rPr lang="en-NZ" b="1" dirty="0"/>
              <a:t>Purpose of the DGL?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41E32-40F3-A55D-3565-C094D6330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941" y="1602288"/>
            <a:ext cx="6601178" cy="4229100"/>
          </a:xfrm>
        </p:spPr>
        <p:txBody>
          <a:bodyPr lIns="91440" tIns="45720" rIns="91440" bIns="45720" anchor="t"/>
          <a:lstStyle/>
          <a:p>
            <a:r>
              <a:rPr lang="en-NZ" sz="2400" dirty="0"/>
              <a:t>Consistent approach and best practice for CDEM Sector</a:t>
            </a:r>
          </a:p>
          <a:p>
            <a:r>
              <a:rPr lang="en-NZ" sz="2400" dirty="0"/>
              <a:t>Lessons learnt from previous events incorporated into DGL (including NISWE)</a:t>
            </a:r>
          </a:p>
          <a:p>
            <a:r>
              <a:rPr lang="en-NZ" sz="2400" dirty="0"/>
              <a:t>Identification of roles and responsibilities</a:t>
            </a:r>
          </a:p>
          <a:p>
            <a:r>
              <a:rPr lang="en-US" sz="2400" dirty="0">
                <a:ea typeface="+mn-lt"/>
                <a:cs typeface="+mn-lt"/>
              </a:rPr>
              <a:t>Ensuring health and wellbeing are a priority in line with </a:t>
            </a:r>
            <a:r>
              <a:rPr lang="en-US" sz="2400" dirty="0" err="1">
                <a:ea typeface="+mn-lt"/>
                <a:cs typeface="+mn-lt"/>
              </a:rPr>
              <a:t>H&amp;SaW</a:t>
            </a:r>
            <a:r>
              <a:rPr lang="en-US" sz="2400" dirty="0">
                <a:ea typeface="+mn-lt"/>
                <a:cs typeface="+mn-lt"/>
              </a:rPr>
              <a:t> Act 2015</a:t>
            </a:r>
          </a:p>
          <a:p>
            <a:r>
              <a:rPr lang="en-NZ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Identifying overlapping responsibilities under the </a:t>
            </a:r>
            <a:r>
              <a:rPr lang="en-NZ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H&amp;SaW</a:t>
            </a:r>
            <a:r>
              <a:rPr lang="en-NZ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Act 2015</a:t>
            </a:r>
          </a:p>
          <a:p>
            <a:r>
              <a:rPr lang="en-US" sz="2400" dirty="0">
                <a:ea typeface="+mn-lt"/>
                <a:cs typeface="+mn-lt"/>
              </a:rPr>
              <a:t>Ensuring the right person, right place, right time</a:t>
            </a:r>
            <a:endParaRPr lang="en-US" sz="2400" dirty="0">
              <a:ea typeface="Open Sans"/>
              <a:cs typeface="Open Sans"/>
            </a:endParaRPr>
          </a:p>
          <a:p>
            <a:pPr marL="0" indent="0">
              <a:buNone/>
            </a:pPr>
            <a:endParaRPr lang="en-US" sz="2400" dirty="0">
              <a:ea typeface="Open Sans"/>
              <a:cs typeface="Open Sans"/>
            </a:endParaRPr>
          </a:p>
          <a:p>
            <a:endParaRPr lang="en-NZ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NZ" sz="2400" dirty="0"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585FEB-68FD-0A85-3BBF-457C7A99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19" y="2538551"/>
            <a:ext cx="4572939" cy="23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5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258E-6079-0354-05C4-9BB3B9CF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7851"/>
            <a:ext cx="10443713" cy="540563"/>
          </a:xfrm>
        </p:spPr>
        <p:txBody>
          <a:bodyPr/>
          <a:lstStyle/>
          <a:p>
            <a:r>
              <a:rPr lang="en-NZ" b="1" dirty="0"/>
              <a:t>Response elements (teams) using DGL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53A57-A510-2E30-74EF-B9F02590A163}"/>
              </a:ext>
            </a:extLst>
          </p:cNvPr>
          <p:cNvSpPr txBox="1"/>
          <p:nvPr/>
        </p:nvSpPr>
        <p:spPr>
          <a:xfrm>
            <a:off x="785939" y="1711924"/>
            <a:ext cx="72150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Sector Surge staff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New Zealand Response Team (NZRT) 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Emergency Management Assistance Team (EMAT)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NEMA Regional Emergency Management Advisor (REMA’s)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Other NEMA Deployable elements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…………………………………………………………………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ea typeface="Open Sans" panose="020B0606030504020204" pitchFamily="34" charset="0"/>
                <a:cs typeface="Open Sans" panose="020B0606030504020204" pitchFamily="34" charset="0"/>
              </a:rPr>
              <a:t>Public Service Commission Mobility Hub deploying public service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52840-5CFB-1555-5278-6C60E833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392" y="1059266"/>
            <a:ext cx="1384174" cy="1659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2531D-C96D-869A-974B-7934AAEE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57" y="4213402"/>
            <a:ext cx="2778509" cy="75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623BE-12D3-3CFA-CE81-6192E5E7D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503" y="2839563"/>
            <a:ext cx="3128657" cy="1131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227D8-FBA5-C59B-B7F7-A5E63A09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503" y="1227233"/>
            <a:ext cx="1384174" cy="1512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E6D73-2185-C9CC-F12D-CB9EBA8CA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057" y="5244263"/>
            <a:ext cx="2757550" cy="9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7B7F-30A7-11CF-EFD5-A1A85817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1" y="727851"/>
            <a:ext cx="10890121" cy="540563"/>
          </a:xfrm>
        </p:spPr>
        <p:txBody>
          <a:bodyPr/>
          <a:lstStyle/>
          <a:p>
            <a:r>
              <a:rPr lang="en-NZ" b="1"/>
              <a:t>Sector Deployment Principles (summarised)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6788E1-F83A-F88D-4395-E848348B1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988" y="1900238"/>
            <a:ext cx="10707072" cy="42291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ea typeface="Open Sans"/>
                <a:cs typeface="Open Sans"/>
              </a:rPr>
              <a:t>Overarching deployment principles agreed by Emergency Management Leadership Group (EMLG), these form the basis of the DGL:</a:t>
            </a:r>
          </a:p>
          <a:p>
            <a:pPr marL="0" indent="0">
              <a:buNone/>
            </a:pPr>
            <a:endParaRPr lang="en-US" sz="2400" dirty="0">
              <a:ea typeface="Open Sans"/>
              <a:cs typeface="Open Sans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Operational experience – adds greater depth to CDEM Sector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Proactive “no regrets” basis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Financial arrangements – indirect and direct costs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Requestor responsible to be prudent and efficient with requests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Impacted area can use staff for BAU and BCP functions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Open Sans"/>
                <a:cs typeface="Open Sans"/>
              </a:rPr>
              <a:t>Order of requesting staff – local to regional to national</a:t>
            </a:r>
          </a:p>
          <a:p>
            <a:pPr marL="800100" lvl="2" indent="0">
              <a:buNone/>
            </a:pPr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4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922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4FD0C93-9968-4F03-DD5E-995AE8D2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727075"/>
            <a:ext cx="10947275" cy="541338"/>
          </a:xfrm>
        </p:spPr>
        <p:txBody>
          <a:bodyPr/>
          <a:lstStyle/>
          <a:p>
            <a:r>
              <a:rPr lang="en-NZ" b="1" dirty="0"/>
              <a:t>Sector Deployment Principles (summarised), continued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67B3BD1-BFC1-C656-F59C-B0FE32A44624}"/>
              </a:ext>
            </a:extLst>
          </p:cNvPr>
          <p:cNvSpPr txBox="1">
            <a:spLocks/>
          </p:cNvSpPr>
          <p:nvPr/>
        </p:nvSpPr>
        <p:spPr>
          <a:xfrm>
            <a:off x="785813" y="2331753"/>
            <a:ext cx="10707072" cy="42291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Willing to deploy, qualified and experienced in a CIMS function role</a:t>
            </a:r>
          </a:p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Some areas have a larger hazard scape and little capacity</a:t>
            </a:r>
          </a:p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ECC’s to coordinate requests for regions. More than one region – ECC’s work with NCC/NCMC</a:t>
            </a:r>
          </a:p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CC’s to manage through Logistics Personnel sub-function</a:t>
            </a:r>
          </a:p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Home Agencies to provide support and connect with Deployees</a:t>
            </a:r>
          </a:p>
          <a:p>
            <a:pPr marL="457200" indent="-457200">
              <a:buAutoNum type="arabicPeriod" startAt="7"/>
            </a:pPr>
            <a:r>
              <a:rPr lang="en-US" sz="2400" dirty="0">
                <a:ea typeface="Open Sans"/>
                <a:cs typeface="Open Sans"/>
              </a:rPr>
              <a:t>Requesting and Home Agency are joint PCBU – need to consult on risk</a:t>
            </a:r>
          </a:p>
          <a:p>
            <a:pPr marL="457200" indent="-457200">
              <a:buAutoNum type="arabicPeriod" startAt="7"/>
            </a:pPr>
            <a:endParaRPr lang="en-US" sz="2400" dirty="0">
              <a:ea typeface="Open Sans"/>
              <a:cs typeface="Open Sans"/>
            </a:endParaRPr>
          </a:p>
          <a:p>
            <a:pPr lvl="2" indent="-342900"/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70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848695-F805-8D3B-4158-4D9F78CA3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21" y="268762"/>
            <a:ext cx="7479957" cy="60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MA Font Theme">
      <a:majorFont>
        <a:latin typeface="Open Sans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CEEB94658034F8F1DC497BCD37611" ma:contentTypeVersion="19" ma:contentTypeDescription="Create a new document." ma:contentTypeScope="" ma:versionID="d0e7d0d0745d5edc14cf1cd1cfaecad2">
  <xsd:schema xmlns:xsd="http://www.w3.org/2001/XMLSchema" xmlns:xs="http://www.w3.org/2001/XMLSchema" xmlns:p="http://schemas.microsoft.com/office/2006/metadata/properties" xmlns:ns2="c0e17208-247d-42be-98d2-f39221793d8d" xmlns:ns3="c5ad4d47-b9cd-4bb9-b406-6829afbc58e2" targetNamespace="http://schemas.microsoft.com/office/2006/metadata/properties" ma:root="true" ma:fieldsID="8c61a9abd287a2af7defe0faf4c272e1" ns2:_="" ns3:_="">
    <xsd:import namespace="c0e17208-247d-42be-98d2-f39221793d8d"/>
    <xsd:import namespace="c5ad4d47-b9cd-4bb9-b406-6829afbc5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Comment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17208-247d-42be-98d2-f39221793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2f16f6-2bc6-4909-936e-c18616ac0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25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Status" ma:index="26" nillable="true" ma:displayName="Status" ma:format="Dropdown" ma:internalName="Status">
      <xsd:simpleType>
        <xsd:union memberTypes="dms:Text">
          <xsd:simpleType>
            <xsd:restriction base="dms:Choice">
              <xsd:enumeration value="Draft"/>
              <xsd:enumeration value="Final "/>
              <xsd:enumeration value="Not in u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d4d47-b9cd-4bb9-b406-6829afbc5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5dec98-7868-4871-8b81-244a61a72a19}" ma:internalName="TaxCatchAll" ma:showField="CatchAllData" ma:web="c5ad4d47-b9cd-4bb9-b406-6829afbc5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e17208-247d-42be-98d2-f39221793d8d">
      <Terms xmlns="http://schemas.microsoft.com/office/infopath/2007/PartnerControls"/>
    </lcf76f155ced4ddcb4097134ff3c332f>
    <SharedWithUsers xmlns="c5ad4d47-b9cd-4bb9-b406-6829afbc58e2">
      <UserInfo>
        <DisplayName>Darryl McCurdy [NEMA]</DisplayName>
        <AccountId>48</AccountId>
        <AccountType/>
      </UserInfo>
      <UserInfo>
        <DisplayName>Liam Scott [NEMA]</DisplayName>
        <AccountId>43</AccountId>
        <AccountType/>
      </UserInfo>
      <UserInfo>
        <DisplayName>Ben Slim [NEMA]</DisplayName>
        <AccountId>6</AccountId>
        <AccountType/>
      </UserInfo>
    </SharedWithUsers>
    <Comments xmlns="c0e17208-247d-42be-98d2-f39221793d8d" xsi:nil="true"/>
    <Status xmlns="c0e17208-247d-42be-98d2-f39221793d8d" xsi:nil="true"/>
    <TaxCatchAll xmlns="c5ad4d47-b9cd-4bb9-b406-6829afbc58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77A58-3E49-4274-8DAD-75F5BAC68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e17208-247d-42be-98d2-f39221793d8d"/>
    <ds:schemaRef ds:uri="c5ad4d47-b9cd-4bb9-b406-6829afbc5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9718C7-A549-45A7-9F93-594BBAF10364}">
  <ds:schemaRefs>
    <ds:schemaRef ds:uri="http://schemas.microsoft.com/office/2006/metadata/properties"/>
    <ds:schemaRef ds:uri="http://purl.org/dc/elements/1.1/"/>
    <ds:schemaRef ds:uri="c0e17208-247d-42be-98d2-f39221793d8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5ad4d47-b9cd-4bb9-b406-6829afbc58e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7CBA53-5F43-4E91-AEF1-48BF2864B4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9900</TotalTime>
  <Words>777</Words>
  <Application>Microsoft Office PowerPoint</Application>
  <PresentationFormat>Widescreen</PresentationFormat>
  <Paragraphs>149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Open Sans</vt:lpstr>
      <vt:lpstr>Open Sans Condensed</vt:lpstr>
      <vt:lpstr>Open Sans Condensed Light</vt:lpstr>
      <vt:lpstr>Times New Roman</vt:lpstr>
      <vt:lpstr>Office Theme</vt:lpstr>
      <vt:lpstr>Emergency Management Sector Deployments Director’s Guideline for Civil Defence Emergency Management Groups  (DGL 25/24)</vt:lpstr>
      <vt:lpstr>Why have Sector Deployments?</vt:lpstr>
      <vt:lpstr>Sector Deployment developments</vt:lpstr>
      <vt:lpstr>PowerPoint Presentation</vt:lpstr>
      <vt:lpstr>Purpose of the DGL?</vt:lpstr>
      <vt:lpstr>Response elements (teams) using DGL</vt:lpstr>
      <vt:lpstr>Sector Deployment Principles (summarised)</vt:lpstr>
      <vt:lpstr>Sector Deployment Principles (summarised), continued</vt:lpstr>
      <vt:lpstr>PowerPoint Presentation</vt:lpstr>
      <vt:lpstr>The Deployment Cycle</vt:lpstr>
      <vt:lpstr>PowerPoint Presentation</vt:lpstr>
      <vt:lpstr>PowerPoint Presentation</vt:lpstr>
      <vt:lpstr>Pros &amp; Cons of deploying sector staff</vt:lpstr>
      <vt:lpstr>Pros &amp; Cons of deploying sector staff, continued</vt:lpstr>
      <vt:lpstr>Sector deployment challenges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Reyburn [NEMA]</dc:creator>
  <cp:lastModifiedBy>Darryl McCurdy [NEMA]</cp:lastModifiedBy>
  <cp:revision>30</cp:revision>
  <cp:lastPrinted>2023-11-28T19:05:30Z</cp:lastPrinted>
  <dcterms:created xsi:type="dcterms:W3CDTF">2021-06-14T02:11:40Z</dcterms:created>
  <dcterms:modified xsi:type="dcterms:W3CDTF">2024-09-05T04:59:35Z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0x010100B74E16EA0EA47F43A742BAC4A2C6E1AD</vt:lpwstr>
  </property>
  <property fmtid="{D5CDD505-2E9C-101B-9397-08002B2CF9AE}" pid="3" name="MediaServiceImageTags">
    <vt:lpwstr/>
  </property>
</Properties>
</file>