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87" r:id="rId2"/>
    <p:sldId id="280" r:id="rId3"/>
    <p:sldId id="259" r:id="rId4"/>
    <p:sldId id="272" r:id="rId5"/>
    <p:sldId id="273" r:id="rId6"/>
    <p:sldId id="274" r:id="rId7"/>
    <p:sldId id="275" r:id="rId8"/>
    <p:sldId id="276" r:id="rId9"/>
    <p:sldId id="277" r:id="rId10"/>
    <p:sldId id="278" r:id="rId11"/>
    <p:sldId id="264" r:id="rId12"/>
    <p:sldId id="270" r:id="rId13"/>
    <p:sldId id="258" r:id="rId14"/>
    <p:sldId id="292" r:id="rId15"/>
    <p:sldId id="260" r:id="rId16"/>
    <p:sldId id="257" r:id="rId17"/>
    <p:sldId id="262" r:id="rId18"/>
    <p:sldId id="261" r:id="rId19"/>
    <p:sldId id="293" r:id="rId20"/>
    <p:sldId id="288" r:id="rId21"/>
    <p:sldId id="289" r:id="rId22"/>
    <p:sldId id="290" r:id="rId23"/>
    <p:sldId id="291" r:id="rId24"/>
    <p:sldId id="286"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otes - Remove" id="{EEEF724B-817B-42AC-826C-B634D012C810}">
          <p14:sldIdLst>
            <p14:sldId id="287"/>
          </p14:sldIdLst>
        </p14:section>
        <p14:section name="Introduction" id="{275F13EA-1B8A-400D-8516-8086D2D0186A}">
          <p14:sldIdLst>
            <p14:sldId id="280"/>
            <p14:sldId id="259"/>
          </p14:sldIdLst>
        </p14:section>
        <p14:section name="Regional Profile" id="{D13814D6-C30B-4F92-9AC5-742BDC2FBBE2}">
          <p14:sldIdLst>
            <p14:sldId id="272"/>
            <p14:sldId id="273"/>
            <p14:sldId id="274"/>
            <p14:sldId id="275"/>
            <p14:sldId id="276"/>
          </p14:sldIdLst>
        </p14:section>
        <p14:section name="Scenario A" id="{08500836-FE58-4ACE-B808-79030002DAA1}">
          <p14:sldIdLst>
            <p14:sldId id="277"/>
            <p14:sldId id="278"/>
            <p14:sldId id="264"/>
            <p14:sldId id="270"/>
          </p14:sldIdLst>
        </p14:section>
        <p14:section name="Risk Assessment Process" id="{6EBB29C6-498B-4B12-A720-3D96969F961B}">
          <p14:sldIdLst>
            <p14:sldId id="258"/>
            <p14:sldId id="292"/>
            <p14:sldId id="260"/>
            <p14:sldId id="257"/>
            <p14:sldId id="262"/>
            <p14:sldId id="261"/>
            <p14:sldId id="293"/>
          </p14:sldIdLst>
        </p14:section>
        <p14:section name="Scenario B" id="{F6495209-6918-4F05-85D0-AD142FFA56F8}">
          <p14:sldIdLst>
            <p14:sldId id="288"/>
            <p14:sldId id="289"/>
            <p14:sldId id="290"/>
            <p14:sldId id="291"/>
          </p14:sldIdLst>
        </p14:section>
        <p14:section name="Debrief" id="{AFB3DD8D-D533-497B-8949-5A3E59A9F4D8}">
          <p14:sldIdLst>
            <p14:sldId id="28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D9D9D9"/>
    <a:srgbClr val="FFCDFF"/>
    <a:srgbClr val="00CC00"/>
    <a:srgbClr val="92D050"/>
    <a:srgbClr val="FFFF00"/>
    <a:srgbClr val="FFC000"/>
    <a:srgbClr val="FF0000"/>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8721" autoAdjust="0"/>
  </p:normalViewPr>
  <p:slideViewPr>
    <p:cSldViewPr snapToGrid="0">
      <p:cViewPr varScale="1">
        <p:scale>
          <a:sx n="101" d="100"/>
          <a:sy n="101" d="100"/>
        </p:scale>
        <p:origin x="1896" y="10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54EFA9-A749-499A-AE30-5277C3DB33AB}" type="doc">
      <dgm:prSet loTypeId="urn:microsoft.com/office/officeart/2005/8/layout/chevron2" loCatId="list" qsTypeId="urn:microsoft.com/office/officeart/2005/8/quickstyle/simple1" qsCatId="simple" csTypeId="urn:microsoft.com/office/officeart/2005/8/colors/colorful4" csCatId="colorful" phldr="1"/>
      <dgm:spPr/>
      <dgm:t>
        <a:bodyPr/>
        <a:lstStyle/>
        <a:p>
          <a:endParaRPr lang="en-AU"/>
        </a:p>
      </dgm:t>
    </dgm:pt>
    <dgm:pt modelId="{FBB56973-E834-4BC6-8FA0-16742060249D}">
      <dgm:prSet phldrT="[Text]" custT="1"/>
      <dgm:spPr/>
      <dgm:t>
        <a:bodyPr/>
        <a:lstStyle/>
        <a:p>
          <a:r>
            <a:rPr lang="en-AU" sz="1400" b="1" dirty="0"/>
            <a:t>Step 1.  </a:t>
          </a:r>
        </a:p>
      </dgm:t>
    </dgm:pt>
    <dgm:pt modelId="{9E11CB5A-739B-4E90-8C9F-0B834ADDE6A5}" type="parTrans" cxnId="{76F07932-B390-47E0-ACA9-59199EAAEB8B}">
      <dgm:prSet/>
      <dgm:spPr/>
      <dgm:t>
        <a:bodyPr/>
        <a:lstStyle/>
        <a:p>
          <a:endParaRPr lang="en-AU" sz="1400"/>
        </a:p>
      </dgm:t>
    </dgm:pt>
    <dgm:pt modelId="{8EA0D676-35B2-48D0-8D33-92123416A9CC}" type="sibTrans" cxnId="{76F07932-B390-47E0-ACA9-59199EAAEB8B}">
      <dgm:prSet/>
      <dgm:spPr/>
      <dgm:t>
        <a:bodyPr/>
        <a:lstStyle/>
        <a:p>
          <a:endParaRPr lang="en-AU" sz="1400"/>
        </a:p>
      </dgm:t>
    </dgm:pt>
    <dgm:pt modelId="{561709A6-DF73-43B7-B65C-1DD4557BB425}">
      <dgm:prSet phldrT="[Text]" custT="1"/>
      <dgm:spPr/>
      <dgm:t>
        <a:bodyPr/>
        <a:lstStyle/>
        <a:p>
          <a:r>
            <a:rPr lang="en-AU" sz="2400" dirty="0">
              <a:solidFill>
                <a:schemeClr val="tx2">
                  <a:lumMod val="75000"/>
                </a:schemeClr>
              </a:solidFill>
            </a:rPr>
            <a:t>Assess the maximum possible </a:t>
          </a:r>
          <a:r>
            <a:rPr lang="en-AU" sz="2400" b="1" u="sng" dirty="0">
              <a:solidFill>
                <a:schemeClr val="tx2">
                  <a:lumMod val="75000"/>
                </a:schemeClr>
              </a:solidFill>
            </a:rPr>
            <a:t>Consequence</a:t>
          </a:r>
          <a:r>
            <a:rPr lang="en-AU" sz="2400" b="1" dirty="0">
              <a:solidFill>
                <a:schemeClr val="tx2">
                  <a:lumMod val="75000"/>
                </a:schemeClr>
              </a:solidFill>
            </a:rPr>
            <a:t>  </a:t>
          </a:r>
        </a:p>
      </dgm:t>
    </dgm:pt>
    <dgm:pt modelId="{AC12EA08-7B2F-4DCE-83CC-E7FB5FD77F07}" type="parTrans" cxnId="{E05FCFB1-6447-4A3B-8459-E766C2BD090F}">
      <dgm:prSet/>
      <dgm:spPr/>
      <dgm:t>
        <a:bodyPr/>
        <a:lstStyle/>
        <a:p>
          <a:endParaRPr lang="en-AU" sz="1400"/>
        </a:p>
      </dgm:t>
    </dgm:pt>
    <dgm:pt modelId="{EF5D5B6C-FE4B-420B-808A-8C542DE22252}" type="sibTrans" cxnId="{E05FCFB1-6447-4A3B-8459-E766C2BD090F}">
      <dgm:prSet/>
      <dgm:spPr/>
      <dgm:t>
        <a:bodyPr/>
        <a:lstStyle/>
        <a:p>
          <a:endParaRPr lang="en-AU" sz="1400"/>
        </a:p>
      </dgm:t>
    </dgm:pt>
    <dgm:pt modelId="{B6A3DA8B-A695-42B6-89BA-E1AEBE5CBB15}">
      <dgm:prSet phldrT="[Text]" custT="1"/>
      <dgm:spPr/>
      <dgm:t>
        <a:bodyPr/>
        <a:lstStyle/>
        <a:p>
          <a:r>
            <a:rPr lang="en-AU" sz="1400" b="1" dirty="0"/>
            <a:t>Step 2.  </a:t>
          </a:r>
        </a:p>
      </dgm:t>
    </dgm:pt>
    <dgm:pt modelId="{D1CD0270-705B-4AC2-B0A8-9210B40566BD}" type="parTrans" cxnId="{04FD1263-1E47-4B60-84D6-7B8BEDBD403A}">
      <dgm:prSet/>
      <dgm:spPr/>
      <dgm:t>
        <a:bodyPr/>
        <a:lstStyle/>
        <a:p>
          <a:endParaRPr lang="en-AU" sz="1400"/>
        </a:p>
      </dgm:t>
    </dgm:pt>
    <dgm:pt modelId="{EF7A97EA-0BCD-4E02-AC01-97275D03FA91}" type="sibTrans" cxnId="{04FD1263-1E47-4B60-84D6-7B8BEDBD403A}">
      <dgm:prSet/>
      <dgm:spPr/>
      <dgm:t>
        <a:bodyPr/>
        <a:lstStyle/>
        <a:p>
          <a:endParaRPr lang="en-AU" sz="1400"/>
        </a:p>
      </dgm:t>
    </dgm:pt>
    <dgm:pt modelId="{574682B7-9836-4730-96ED-4EA07EE64931}">
      <dgm:prSet phldrT="[Text]" custT="1"/>
      <dgm:spPr/>
      <dgm:t>
        <a:bodyPr/>
        <a:lstStyle/>
        <a:p>
          <a:r>
            <a:rPr lang="en-AU" sz="2400" dirty="0">
              <a:solidFill>
                <a:schemeClr val="tx2">
                  <a:lumMod val="75000"/>
                </a:schemeClr>
              </a:solidFill>
            </a:rPr>
            <a:t>Assess the </a:t>
          </a:r>
          <a:r>
            <a:rPr lang="en-AU" sz="2400" b="1" u="sng" dirty="0">
              <a:solidFill>
                <a:schemeClr val="tx2">
                  <a:lumMod val="75000"/>
                </a:schemeClr>
              </a:solidFill>
            </a:rPr>
            <a:t>Confidence</a:t>
          </a:r>
          <a:r>
            <a:rPr lang="en-AU" sz="2400" b="1" dirty="0">
              <a:solidFill>
                <a:schemeClr val="tx2">
                  <a:lumMod val="75000"/>
                </a:schemeClr>
              </a:solidFill>
            </a:rPr>
            <a:t> </a:t>
          </a:r>
          <a:r>
            <a:rPr lang="en-AU" sz="2400" dirty="0">
              <a:solidFill>
                <a:schemeClr val="tx2">
                  <a:lumMod val="75000"/>
                </a:schemeClr>
              </a:solidFill>
            </a:rPr>
            <a:t>of the decision</a:t>
          </a:r>
        </a:p>
      </dgm:t>
    </dgm:pt>
    <dgm:pt modelId="{574A8855-26A0-4E65-BC6D-42B8F389B0A4}" type="parTrans" cxnId="{47E2A724-5920-4F83-A712-134AD54369EA}">
      <dgm:prSet/>
      <dgm:spPr/>
      <dgm:t>
        <a:bodyPr/>
        <a:lstStyle/>
        <a:p>
          <a:endParaRPr lang="en-AU" sz="1400"/>
        </a:p>
      </dgm:t>
    </dgm:pt>
    <dgm:pt modelId="{99E6C302-AC8A-4CFF-8D4C-A254C6D70293}" type="sibTrans" cxnId="{47E2A724-5920-4F83-A712-134AD54369EA}">
      <dgm:prSet/>
      <dgm:spPr/>
      <dgm:t>
        <a:bodyPr/>
        <a:lstStyle/>
        <a:p>
          <a:endParaRPr lang="en-AU" sz="1400"/>
        </a:p>
      </dgm:t>
    </dgm:pt>
    <dgm:pt modelId="{88326716-B161-4495-A740-1B0C1CAEA5C7}">
      <dgm:prSet phldrT="[Text]" custT="1"/>
      <dgm:spPr/>
      <dgm:t>
        <a:bodyPr/>
        <a:lstStyle/>
        <a:p>
          <a:r>
            <a:rPr lang="en-AU" sz="1400" b="1" dirty="0"/>
            <a:t>Step 3.  </a:t>
          </a:r>
        </a:p>
      </dgm:t>
    </dgm:pt>
    <dgm:pt modelId="{4549175D-E2D1-40DA-8F1E-68BAC542E036}" type="parTrans" cxnId="{CB858DAC-A07A-4466-BB15-CDD16CFC92D6}">
      <dgm:prSet/>
      <dgm:spPr/>
      <dgm:t>
        <a:bodyPr/>
        <a:lstStyle/>
        <a:p>
          <a:endParaRPr lang="en-AU" sz="1400"/>
        </a:p>
      </dgm:t>
    </dgm:pt>
    <dgm:pt modelId="{4B34A857-B279-4769-A926-9125DB5B7AA2}" type="sibTrans" cxnId="{CB858DAC-A07A-4466-BB15-CDD16CFC92D6}">
      <dgm:prSet/>
      <dgm:spPr/>
      <dgm:t>
        <a:bodyPr/>
        <a:lstStyle/>
        <a:p>
          <a:endParaRPr lang="en-AU" sz="1400"/>
        </a:p>
      </dgm:t>
    </dgm:pt>
    <dgm:pt modelId="{649636C0-587E-4EF5-A602-E7C227B35417}">
      <dgm:prSet custT="1"/>
      <dgm:spPr/>
      <dgm:t>
        <a:bodyPr/>
        <a:lstStyle/>
        <a:p>
          <a:r>
            <a:rPr lang="en-AU" sz="2400" dirty="0">
              <a:solidFill>
                <a:schemeClr val="tx2">
                  <a:lumMod val="75000"/>
                </a:schemeClr>
              </a:solidFill>
            </a:rPr>
            <a:t>Plot on to the risk matrix (automatic)</a:t>
          </a:r>
        </a:p>
      </dgm:t>
    </dgm:pt>
    <dgm:pt modelId="{B2D7A7CD-1B63-4EBE-9E09-A0D8B6E3AA70}" type="parTrans" cxnId="{91713AC7-8918-4081-B814-F194100E9BAC}">
      <dgm:prSet/>
      <dgm:spPr/>
      <dgm:t>
        <a:bodyPr/>
        <a:lstStyle/>
        <a:p>
          <a:endParaRPr lang="en-AU" sz="1400"/>
        </a:p>
      </dgm:t>
    </dgm:pt>
    <dgm:pt modelId="{28F9BEB2-F90D-4801-9261-6FB8D752D6CD}" type="sibTrans" cxnId="{91713AC7-8918-4081-B814-F194100E9BAC}">
      <dgm:prSet/>
      <dgm:spPr/>
      <dgm:t>
        <a:bodyPr/>
        <a:lstStyle/>
        <a:p>
          <a:endParaRPr lang="en-AU" sz="1400"/>
        </a:p>
      </dgm:t>
    </dgm:pt>
    <dgm:pt modelId="{B596F89F-79BA-4FE4-AF7D-7D3A7F43F57B}" type="pres">
      <dgm:prSet presAssocID="{B054EFA9-A749-499A-AE30-5277C3DB33AB}" presName="linearFlow" presStyleCnt="0">
        <dgm:presLayoutVars>
          <dgm:dir/>
          <dgm:animLvl val="lvl"/>
          <dgm:resizeHandles val="exact"/>
        </dgm:presLayoutVars>
      </dgm:prSet>
      <dgm:spPr/>
    </dgm:pt>
    <dgm:pt modelId="{C49AC3E6-ED91-4969-A900-D04BBF4D8091}" type="pres">
      <dgm:prSet presAssocID="{FBB56973-E834-4BC6-8FA0-16742060249D}" presName="composite" presStyleCnt="0"/>
      <dgm:spPr/>
    </dgm:pt>
    <dgm:pt modelId="{8B081105-775C-4062-89A1-7C862E8CF43D}" type="pres">
      <dgm:prSet presAssocID="{FBB56973-E834-4BC6-8FA0-16742060249D}" presName="parentText" presStyleLbl="alignNode1" presStyleIdx="0" presStyleCnt="3">
        <dgm:presLayoutVars>
          <dgm:chMax val="1"/>
          <dgm:bulletEnabled val="1"/>
        </dgm:presLayoutVars>
      </dgm:prSet>
      <dgm:spPr/>
    </dgm:pt>
    <dgm:pt modelId="{CEC47ABD-A967-4B61-B521-AC7BADF109F2}" type="pres">
      <dgm:prSet presAssocID="{FBB56973-E834-4BC6-8FA0-16742060249D}" presName="descendantText" presStyleLbl="alignAcc1" presStyleIdx="0" presStyleCnt="3">
        <dgm:presLayoutVars>
          <dgm:bulletEnabled val="1"/>
        </dgm:presLayoutVars>
      </dgm:prSet>
      <dgm:spPr/>
    </dgm:pt>
    <dgm:pt modelId="{E7171369-E743-4A63-950C-10207238AA96}" type="pres">
      <dgm:prSet presAssocID="{8EA0D676-35B2-48D0-8D33-92123416A9CC}" presName="sp" presStyleCnt="0"/>
      <dgm:spPr/>
    </dgm:pt>
    <dgm:pt modelId="{5A5C20ED-BC64-4383-982C-5A88502F0E83}" type="pres">
      <dgm:prSet presAssocID="{B6A3DA8B-A695-42B6-89BA-E1AEBE5CBB15}" presName="composite" presStyleCnt="0"/>
      <dgm:spPr/>
    </dgm:pt>
    <dgm:pt modelId="{57CA832A-4F70-4C05-A735-A89DE30E9FA8}" type="pres">
      <dgm:prSet presAssocID="{B6A3DA8B-A695-42B6-89BA-E1AEBE5CBB15}" presName="parentText" presStyleLbl="alignNode1" presStyleIdx="1" presStyleCnt="3">
        <dgm:presLayoutVars>
          <dgm:chMax val="1"/>
          <dgm:bulletEnabled val="1"/>
        </dgm:presLayoutVars>
      </dgm:prSet>
      <dgm:spPr/>
    </dgm:pt>
    <dgm:pt modelId="{57462153-E6D3-4E77-8D43-8E4C94BFD913}" type="pres">
      <dgm:prSet presAssocID="{B6A3DA8B-A695-42B6-89BA-E1AEBE5CBB15}" presName="descendantText" presStyleLbl="alignAcc1" presStyleIdx="1" presStyleCnt="3">
        <dgm:presLayoutVars>
          <dgm:bulletEnabled val="1"/>
        </dgm:presLayoutVars>
      </dgm:prSet>
      <dgm:spPr/>
    </dgm:pt>
    <dgm:pt modelId="{DBFD1C43-EA67-47BF-9A5D-0B89D5DC4513}" type="pres">
      <dgm:prSet presAssocID="{EF7A97EA-0BCD-4E02-AC01-97275D03FA91}" presName="sp" presStyleCnt="0"/>
      <dgm:spPr/>
    </dgm:pt>
    <dgm:pt modelId="{2C7A702D-2506-48C8-A8DE-DBECA2184C28}" type="pres">
      <dgm:prSet presAssocID="{88326716-B161-4495-A740-1B0C1CAEA5C7}" presName="composite" presStyleCnt="0"/>
      <dgm:spPr/>
    </dgm:pt>
    <dgm:pt modelId="{1EDB79A6-FCB4-482E-9DCF-FA084EFC3D55}" type="pres">
      <dgm:prSet presAssocID="{88326716-B161-4495-A740-1B0C1CAEA5C7}" presName="parentText" presStyleLbl="alignNode1" presStyleIdx="2" presStyleCnt="3">
        <dgm:presLayoutVars>
          <dgm:chMax val="1"/>
          <dgm:bulletEnabled val="1"/>
        </dgm:presLayoutVars>
      </dgm:prSet>
      <dgm:spPr/>
    </dgm:pt>
    <dgm:pt modelId="{9CA7200A-1073-4420-8DD8-C73D2B09F507}" type="pres">
      <dgm:prSet presAssocID="{88326716-B161-4495-A740-1B0C1CAEA5C7}" presName="descendantText" presStyleLbl="alignAcc1" presStyleIdx="2" presStyleCnt="3">
        <dgm:presLayoutVars>
          <dgm:bulletEnabled val="1"/>
        </dgm:presLayoutVars>
      </dgm:prSet>
      <dgm:spPr/>
    </dgm:pt>
  </dgm:ptLst>
  <dgm:cxnLst>
    <dgm:cxn modelId="{B323611A-11CE-4C28-8473-891C2BCE4CAF}" type="presOf" srcId="{561709A6-DF73-43B7-B65C-1DD4557BB425}" destId="{CEC47ABD-A967-4B61-B521-AC7BADF109F2}" srcOrd="0" destOrd="0" presId="urn:microsoft.com/office/officeart/2005/8/layout/chevron2"/>
    <dgm:cxn modelId="{47E2A724-5920-4F83-A712-134AD54369EA}" srcId="{B6A3DA8B-A695-42B6-89BA-E1AEBE5CBB15}" destId="{574682B7-9836-4730-96ED-4EA07EE64931}" srcOrd="0" destOrd="0" parTransId="{574A8855-26A0-4E65-BC6D-42B8F389B0A4}" sibTransId="{99E6C302-AC8A-4CFF-8D4C-A254C6D70293}"/>
    <dgm:cxn modelId="{76F07932-B390-47E0-ACA9-59199EAAEB8B}" srcId="{B054EFA9-A749-499A-AE30-5277C3DB33AB}" destId="{FBB56973-E834-4BC6-8FA0-16742060249D}" srcOrd="0" destOrd="0" parTransId="{9E11CB5A-739B-4E90-8C9F-0B834ADDE6A5}" sibTransId="{8EA0D676-35B2-48D0-8D33-92123416A9CC}"/>
    <dgm:cxn modelId="{D38BBE3C-EF2A-4BE8-9DFE-88A7661F752E}" type="presOf" srcId="{649636C0-587E-4EF5-A602-E7C227B35417}" destId="{9CA7200A-1073-4420-8DD8-C73D2B09F507}" srcOrd="0" destOrd="0" presId="urn:microsoft.com/office/officeart/2005/8/layout/chevron2"/>
    <dgm:cxn modelId="{04FD1263-1E47-4B60-84D6-7B8BEDBD403A}" srcId="{B054EFA9-A749-499A-AE30-5277C3DB33AB}" destId="{B6A3DA8B-A695-42B6-89BA-E1AEBE5CBB15}" srcOrd="1" destOrd="0" parTransId="{D1CD0270-705B-4AC2-B0A8-9210B40566BD}" sibTransId="{EF7A97EA-0BCD-4E02-AC01-97275D03FA91}"/>
    <dgm:cxn modelId="{25049865-5E1D-4616-B8BA-560945AE6E9A}" type="presOf" srcId="{FBB56973-E834-4BC6-8FA0-16742060249D}" destId="{8B081105-775C-4062-89A1-7C862E8CF43D}" srcOrd="0" destOrd="0" presId="urn:microsoft.com/office/officeart/2005/8/layout/chevron2"/>
    <dgm:cxn modelId="{CB858DAC-A07A-4466-BB15-CDD16CFC92D6}" srcId="{B054EFA9-A749-499A-AE30-5277C3DB33AB}" destId="{88326716-B161-4495-A740-1B0C1CAEA5C7}" srcOrd="2" destOrd="0" parTransId="{4549175D-E2D1-40DA-8F1E-68BAC542E036}" sibTransId="{4B34A857-B279-4769-A926-9125DB5B7AA2}"/>
    <dgm:cxn modelId="{E05FCFB1-6447-4A3B-8459-E766C2BD090F}" srcId="{FBB56973-E834-4BC6-8FA0-16742060249D}" destId="{561709A6-DF73-43B7-B65C-1DD4557BB425}" srcOrd="0" destOrd="0" parTransId="{AC12EA08-7B2F-4DCE-83CC-E7FB5FD77F07}" sibTransId="{EF5D5B6C-FE4B-420B-808A-8C542DE22252}"/>
    <dgm:cxn modelId="{91713AC7-8918-4081-B814-F194100E9BAC}" srcId="{88326716-B161-4495-A740-1B0C1CAEA5C7}" destId="{649636C0-587E-4EF5-A602-E7C227B35417}" srcOrd="0" destOrd="0" parTransId="{B2D7A7CD-1B63-4EBE-9E09-A0D8B6E3AA70}" sibTransId="{28F9BEB2-F90D-4801-9261-6FB8D752D6CD}"/>
    <dgm:cxn modelId="{2A7F42CD-8199-414C-92AE-2A372F76FA0A}" type="presOf" srcId="{B6A3DA8B-A695-42B6-89BA-E1AEBE5CBB15}" destId="{57CA832A-4F70-4C05-A735-A89DE30E9FA8}" srcOrd="0" destOrd="0" presId="urn:microsoft.com/office/officeart/2005/8/layout/chevron2"/>
    <dgm:cxn modelId="{EB179DCD-6460-4134-9F73-654999E835B5}" type="presOf" srcId="{574682B7-9836-4730-96ED-4EA07EE64931}" destId="{57462153-E6D3-4E77-8D43-8E4C94BFD913}" srcOrd="0" destOrd="0" presId="urn:microsoft.com/office/officeart/2005/8/layout/chevron2"/>
    <dgm:cxn modelId="{E846AFE5-293D-4F08-B19C-AA745FDC8365}" type="presOf" srcId="{B054EFA9-A749-499A-AE30-5277C3DB33AB}" destId="{B596F89F-79BA-4FE4-AF7D-7D3A7F43F57B}" srcOrd="0" destOrd="0" presId="urn:microsoft.com/office/officeart/2005/8/layout/chevron2"/>
    <dgm:cxn modelId="{7C7C6BFB-661B-48B5-AF12-FDA8E45858BC}" type="presOf" srcId="{88326716-B161-4495-A740-1B0C1CAEA5C7}" destId="{1EDB79A6-FCB4-482E-9DCF-FA084EFC3D55}" srcOrd="0" destOrd="0" presId="urn:microsoft.com/office/officeart/2005/8/layout/chevron2"/>
    <dgm:cxn modelId="{25D8E8D6-12A0-4821-A7E3-81B510D1AB21}" type="presParOf" srcId="{B596F89F-79BA-4FE4-AF7D-7D3A7F43F57B}" destId="{C49AC3E6-ED91-4969-A900-D04BBF4D8091}" srcOrd="0" destOrd="0" presId="urn:microsoft.com/office/officeart/2005/8/layout/chevron2"/>
    <dgm:cxn modelId="{F17CD8D7-7509-43BE-8CAF-610C9F321B22}" type="presParOf" srcId="{C49AC3E6-ED91-4969-A900-D04BBF4D8091}" destId="{8B081105-775C-4062-89A1-7C862E8CF43D}" srcOrd="0" destOrd="0" presId="urn:microsoft.com/office/officeart/2005/8/layout/chevron2"/>
    <dgm:cxn modelId="{4D3C1D32-12B4-4363-AE01-D8012A3ABEE4}" type="presParOf" srcId="{C49AC3E6-ED91-4969-A900-D04BBF4D8091}" destId="{CEC47ABD-A967-4B61-B521-AC7BADF109F2}" srcOrd="1" destOrd="0" presId="urn:microsoft.com/office/officeart/2005/8/layout/chevron2"/>
    <dgm:cxn modelId="{321C7665-3D5B-4483-99B3-63A1A91E7971}" type="presParOf" srcId="{B596F89F-79BA-4FE4-AF7D-7D3A7F43F57B}" destId="{E7171369-E743-4A63-950C-10207238AA96}" srcOrd="1" destOrd="0" presId="urn:microsoft.com/office/officeart/2005/8/layout/chevron2"/>
    <dgm:cxn modelId="{A9EEC221-8481-4E73-BF11-8693055526BB}" type="presParOf" srcId="{B596F89F-79BA-4FE4-AF7D-7D3A7F43F57B}" destId="{5A5C20ED-BC64-4383-982C-5A88502F0E83}" srcOrd="2" destOrd="0" presId="urn:microsoft.com/office/officeart/2005/8/layout/chevron2"/>
    <dgm:cxn modelId="{9CA2FF3B-79B4-45E5-92B3-25C24D2CD4C4}" type="presParOf" srcId="{5A5C20ED-BC64-4383-982C-5A88502F0E83}" destId="{57CA832A-4F70-4C05-A735-A89DE30E9FA8}" srcOrd="0" destOrd="0" presId="urn:microsoft.com/office/officeart/2005/8/layout/chevron2"/>
    <dgm:cxn modelId="{A76A84D8-2C38-4DF1-B8E5-812963817E51}" type="presParOf" srcId="{5A5C20ED-BC64-4383-982C-5A88502F0E83}" destId="{57462153-E6D3-4E77-8D43-8E4C94BFD913}" srcOrd="1" destOrd="0" presId="urn:microsoft.com/office/officeart/2005/8/layout/chevron2"/>
    <dgm:cxn modelId="{1459E0EF-6E3B-4121-B76D-7A0D27E2B888}" type="presParOf" srcId="{B596F89F-79BA-4FE4-AF7D-7D3A7F43F57B}" destId="{DBFD1C43-EA67-47BF-9A5D-0B89D5DC4513}" srcOrd="3" destOrd="0" presId="urn:microsoft.com/office/officeart/2005/8/layout/chevron2"/>
    <dgm:cxn modelId="{E8153EF6-AEFA-4418-9C79-A7FADFCBCF96}" type="presParOf" srcId="{B596F89F-79BA-4FE4-AF7D-7D3A7F43F57B}" destId="{2C7A702D-2506-48C8-A8DE-DBECA2184C28}" srcOrd="4" destOrd="0" presId="urn:microsoft.com/office/officeart/2005/8/layout/chevron2"/>
    <dgm:cxn modelId="{7D80EF45-6168-4A3D-95BB-4CCC5F90A821}" type="presParOf" srcId="{2C7A702D-2506-48C8-A8DE-DBECA2184C28}" destId="{1EDB79A6-FCB4-482E-9DCF-FA084EFC3D55}" srcOrd="0" destOrd="0" presId="urn:microsoft.com/office/officeart/2005/8/layout/chevron2"/>
    <dgm:cxn modelId="{A8E65B55-8904-4891-84ED-40C3235EE8BB}" type="presParOf" srcId="{2C7A702D-2506-48C8-A8DE-DBECA2184C28}" destId="{9CA7200A-1073-4420-8DD8-C73D2B09F50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081105-775C-4062-89A1-7C862E8CF43D}">
      <dsp:nvSpPr>
        <dsp:cNvPr id="0" name=""/>
        <dsp:cNvSpPr/>
      </dsp:nvSpPr>
      <dsp:spPr>
        <a:xfrm rot="5400000">
          <a:off x="-185728" y="187840"/>
          <a:ext cx="1238188" cy="866731"/>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AU" sz="1400" b="1" kern="1200" dirty="0"/>
            <a:t>Step 1.  </a:t>
          </a:r>
        </a:p>
      </dsp:txBody>
      <dsp:txXfrm rot="-5400000">
        <a:off x="1" y="435478"/>
        <a:ext cx="866731" cy="371457"/>
      </dsp:txXfrm>
    </dsp:sp>
    <dsp:sp modelId="{CEC47ABD-A967-4B61-B521-AC7BADF109F2}">
      <dsp:nvSpPr>
        <dsp:cNvPr id="0" name=""/>
        <dsp:cNvSpPr/>
      </dsp:nvSpPr>
      <dsp:spPr>
        <a:xfrm rot="5400000">
          <a:off x="3623240" y="-2754395"/>
          <a:ext cx="804822" cy="6317839"/>
        </a:xfrm>
        <a:prstGeom prst="round2Same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AU" sz="2400" kern="1200" dirty="0">
              <a:solidFill>
                <a:schemeClr val="tx2">
                  <a:lumMod val="75000"/>
                </a:schemeClr>
              </a:solidFill>
            </a:rPr>
            <a:t>Assess the maximum possible </a:t>
          </a:r>
          <a:r>
            <a:rPr lang="en-AU" sz="2400" b="1" u="sng" kern="1200" dirty="0">
              <a:solidFill>
                <a:schemeClr val="tx2">
                  <a:lumMod val="75000"/>
                </a:schemeClr>
              </a:solidFill>
            </a:rPr>
            <a:t>Consequence</a:t>
          </a:r>
          <a:r>
            <a:rPr lang="en-AU" sz="2400" b="1" kern="1200" dirty="0">
              <a:solidFill>
                <a:schemeClr val="tx2">
                  <a:lumMod val="75000"/>
                </a:schemeClr>
              </a:solidFill>
            </a:rPr>
            <a:t>  </a:t>
          </a:r>
        </a:p>
      </dsp:txBody>
      <dsp:txXfrm rot="-5400000">
        <a:off x="866732" y="41401"/>
        <a:ext cx="6278551" cy="726246"/>
      </dsp:txXfrm>
    </dsp:sp>
    <dsp:sp modelId="{57CA832A-4F70-4C05-A735-A89DE30E9FA8}">
      <dsp:nvSpPr>
        <dsp:cNvPr id="0" name=""/>
        <dsp:cNvSpPr/>
      </dsp:nvSpPr>
      <dsp:spPr>
        <a:xfrm rot="5400000">
          <a:off x="-185728" y="1226195"/>
          <a:ext cx="1238188" cy="866731"/>
        </a:xfrm>
        <a:prstGeom prst="chevron">
          <a:avLst/>
        </a:prstGeom>
        <a:solidFill>
          <a:schemeClr val="accent4">
            <a:hueOff val="5197846"/>
            <a:satOff val="-23984"/>
            <a:lumOff val="883"/>
            <a:alphaOff val="0"/>
          </a:schemeClr>
        </a:solidFill>
        <a:ln w="12700" cap="flat" cmpd="sng" algn="ctr">
          <a:solidFill>
            <a:schemeClr val="accent4">
              <a:hueOff val="5197846"/>
              <a:satOff val="-23984"/>
              <a:lumOff val="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AU" sz="1400" b="1" kern="1200" dirty="0"/>
            <a:t>Step 2.  </a:t>
          </a:r>
        </a:p>
      </dsp:txBody>
      <dsp:txXfrm rot="-5400000">
        <a:off x="1" y="1473833"/>
        <a:ext cx="866731" cy="371457"/>
      </dsp:txXfrm>
    </dsp:sp>
    <dsp:sp modelId="{57462153-E6D3-4E77-8D43-8E4C94BFD913}">
      <dsp:nvSpPr>
        <dsp:cNvPr id="0" name=""/>
        <dsp:cNvSpPr/>
      </dsp:nvSpPr>
      <dsp:spPr>
        <a:xfrm rot="5400000">
          <a:off x="3623240" y="-1716041"/>
          <a:ext cx="804822" cy="6317839"/>
        </a:xfrm>
        <a:prstGeom prst="round2SameRect">
          <a:avLst/>
        </a:prstGeom>
        <a:solidFill>
          <a:schemeClr val="lt1">
            <a:alpha val="90000"/>
            <a:hueOff val="0"/>
            <a:satOff val="0"/>
            <a:lumOff val="0"/>
            <a:alphaOff val="0"/>
          </a:schemeClr>
        </a:solidFill>
        <a:ln w="12700" cap="flat" cmpd="sng" algn="ctr">
          <a:solidFill>
            <a:schemeClr val="accent4">
              <a:hueOff val="5197846"/>
              <a:satOff val="-23984"/>
              <a:lumOff val="88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AU" sz="2400" kern="1200" dirty="0">
              <a:solidFill>
                <a:schemeClr val="tx2">
                  <a:lumMod val="75000"/>
                </a:schemeClr>
              </a:solidFill>
            </a:rPr>
            <a:t>Assess the </a:t>
          </a:r>
          <a:r>
            <a:rPr lang="en-AU" sz="2400" b="1" u="sng" kern="1200" dirty="0">
              <a:solidFill>
                <a:schemeClr val="tx2">
                  <a:lumMod val="75000"/>
                </a:schemeClr>
              </a:solidFill>
            </a:rPr>
            <a:t>Confidence</a:t>
          </a:r>
          <a:r>
            <a:rPr lang="en-AU" sz="2400" b="1" kern="1200" dirty="0">
              <a:solidFill>
                <a:schemeClr val="tx2">
                  <a:lumMod val="75000"/>
                </a:schemeClr>
              </a:solidFill>
            </a:rPr>
            <a:t> </a:t>
          </a:r>
          <a:r>
            <a:rPr lang="en-AU" sz="2400" kern="1200" dirty="0">
              <a:solidFill>
                <a:schemeClr val="tx2">
                  <a:lumMod val="75000"/>
                </a:schemeClr>
              </a:solidFill>
            </a:rPr>
            <a:t>of the decision</a:t>
          </a:r>
        </a:p>
      </dsp:txBody>
      <dsp:txXfrm rot="-5400000">
        <a:off x="866732" y="1079755"/>
        <a:ext cx="6278551" cy="726246"/>
      </dsp:txXfrm>
    </dsp:sp>
    <dsp:sp modelId="{1EDB79A6-FCB4-482E-9DCF-FA084EFC3D55}">
      <dsp:nvSpPr>
        <dsp:cNvPr id="0" name=""/>
        <dsp:cNvSpPr/>
      </dsp:nvSpPr>
      <dsp:spPr>
        <a:xfrm rot="5400000">
          <a:off x="-185728" y="2264549"/>
          <a:ext cx="1238188" cy="866731"/>
        </a:xfrm>
        <a:prstGeom prst="chevron">
          <a:avLst/>
        </a:prstGeom>
        <a:solidFill>
          <a:schemeClr val="accent4">
            <a:hueOff val="10395692"/>
            <a:satOff val="-47968"/>
            <a:lumOff val="1765"/>
            <a:alphaOff val="0"/>
          </a:schemeClr>
        </a:solidFill>
        <a:ln w="12700" cap="flat" cmpd="sng" algn="ctr">
          <a:solidFill>
            <a:schemeClr val="accent4">
              <a:hueOff val="10395692"/>
              <a:satOff val="-47968"/>
              <a:lumOff val="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AU" sz="1400" b="1" kern="1200" dirty="0"/>
            <a:t>Step 3.  </a:t>
          </a:r>
        </a:p>
      </dsp:txBody>
      <dsp:txXfrm rot="-5400000">
        <a:off x="1" y="2512187"/>
        <a:ext cx="866731" cy="371457"/>
      </dsp:txXfrm>
    </dsp:sp>
    <dsp:sp modelId="{9CA7200A-1073-4420-8DD8-C73D2B09F507}">
      <dsp:nvSpPr>
        <dsp:cNvPr id="0" name=""/>
        <dsp:cNvSpPr/>
      </dsp:nvSpPr>
      <dsp:spPr>
        <a:xfrm rot="5400000">
          <a:off x="3623240" y="-677687"/>
          <a:ext cx="804822" cy="6317839"/>
        </a:xfrm>
        <a:prstGeom prst="round2SameRect">
          <a:avLst/>
        </a:prstGeom>
        <a:solidFill>
          <a:schemeClr val="lt1">
            <a:alpha val="90000"/>
            <a:hueOff val="0"/>
            <a:satOff val="0"/>
            <a:lumOff val="0"/>
            <a:alphaOff val="0"/>
          </a:schemeClr>
        </a:solidFill>
        <a:ln w="12700" cap="flat" cmpd="sng" algn="ctr">
          <a:solidFill>
            <a:schemeClr val="accent4">
              <a:hueOff val="10395692"/>
              <a:satOff val="-47968"/>
              <a:lumOff val="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AU" sz="2400" kern="1200" dirty="0">
              <a:solidFill>
                <a:schemeClr val="tx2">
                  <a:lumMod val="75000"/>
                </a:schemeClr>
              </a:solidFill>
            </a:rPr>
            <a:t>Plot on to the risk matrix (automatic)</a:t>
          </a:r>
        </a:p>
      </dsp:txBody>
      <dsp:txXfrm rot="-5400000">
        <a:off x="866732" y="2118109"/>
        <a:ext cx="6278551" cy="72624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F5827E-3C3D-44DA-995D-4712CE9F56A7}" type="datetimeFigureOut">
              <a:rPr lang="en-NZ" smtClean="0"/>
              <a:t>30/11/2020</a:t>
            </a:fld>
            <a:endParaRPr lang="en-NZ"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NZ"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FE5A91-3656-4282-87AC-5527103640F7}" type="slidenum">
              <a:rPr lang="en-NZ" smtClean="0"/>
              <a:t>‹#›</a:t>
            </a:fld>
            <a:endParaRPr lang="en-NZ" dirty="0"/>
          </a:p>
        </p:txBody>
      </p:sp>
    </p:spTree>
    <p:extLst>
      <p:ext uri="{BB962C8B-B14F-4D97-AF65-F5344CB8AC3E}">
        <p14:creationId xmlns:p14="http://schemas.microsoft.com/office/powerpoint/2010/main" val="1060878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We are going to assess the</a:t>
            </a:r>
            <a:r>
              <a:rPr lang="en-NZ" baseline="0" dirty="0"/>
              <a:t> xxx scenario in light of a range of elements (things) belonging to the following environments</a:t>
            </a:r>
            <a:endParaRPr lang="en-NZ" dirty="0"/>
          </a:p>
        </p:txBody>
      </p:sp>
      <p:sp>
        <p:nvSpPr>
          <p:cNvPr id="4" name="Slide Number Placeholder 3"/>
          <p:cNvSpPr>
            <a:spLocks noGrp="1"/>
          </p:cNvSpPr>
          <p:nvPr>
            <p:ph type="sldNum" sz="quarter" idx="10"/>
          </p:nvPr>
        </p:nvSpPr>
        <p:spPr/>
        <p:txBody>
          <a:bodyPr/>
          <a:lstStyle/>
          <a:p>
            <a:fld id="{E1FE5A91-3656-4282-87AC-5527103640F7}" type="slidenum">
              <a:rPr lang="en-NZ" smtClean="0"/>
              <a:t>3</a:t>
            </a:fld>
            <a:endParaRPr lang="en-NZ" dirty="0"/>
          </a:p>
        </p:txBody>
      </p:sp>
    </p:spTree>
    <p:extLst>
      <p:ext uri="{BB962C8B-B14F-4D97-AF65-F5344CB8AC3E}">
        <p14:creationId xmlns:p14="http://schemas.microsoft.com/office/powerpoint/2010/main" val="14794290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E1FE5A91-3656-4282-87AC-5527103640F7}" type="slidenum">
              <a:rPr lang="en-NZ" smtClean="0"/>
              <a:t>22</a:t>
            </a:fld>
            <a:endParaRPr lang="en-NZ" dirty="0"/>
          </a:p>
        </p:txBody>
      </p:sp>
    </p:spTree>
    <p:extLst>
      <p:ext uri="{BB962C8B-B14F-4D97-AF65-F5344CB8AC3E}">
        <p14:creationId xmlns:p14="http://schemas.microsoft.com/office/powerpoint/2010/main" val="1812813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E1FE5A91-3656-4282-87AC-5527103640F7}" type="slidenum">
              <a:rPr lang="en-NZ" smtClean="0"/>
              <a:t>11</a:t>
            </a:fld>
            <a:endParaRPr lang="en-NZ" dirty="0"/>
          </a:p>
        </p:txBody>
      </p:sp>
    </p:spTree>
    <p:extLst>
      <p:ext uri="{BB962C8B-B14F-4D97-AF65-F5344CB8AC3E}">
        <p14:creationId xmlns:p14="http://schemas.microsoft.com/office/powerpoint/2010/main" val="3784998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The</a:t>
            </a:r>
            <a:r>
              <a:rPr lang="en-NZ" baseline="0" dirty="0"/>
              <a:t> risk assessment process involves the identification, analysis and evaluation of risk. Today’s workshop focuses on </a:t>
            </a:r>
            <a:r>
              <a:rPr lang="en-NZ" b="1" baseline="0" dirty="0"/>
              <a:t>analysing</a:t>
            </a:r>
            <a:r>
              <a:rPr lang="en-NZ" baseline="0" dirty="0"/>
              <a:t> the risk.</a:t>
            </a:r>
            <a:endParaRPr lang="en-NZ" dirty="0"/>
          </a:p>
        </p:txBody>
      </p:sp>
      <p:sp>
        <p:nvSpPr>
          <p:cNvPr id="4" name="Slide Number Placeholder 3"/>
          <p:cNvSpPr>
            <a:spLocks noGrp="1"/>
          </p:cNvSpPr>
          <p:nvPr>
            <p:ph type="sldNum" sz="quarter" idx="10"/>
          </p:nvPr>
        </p:nvSpPr>
        <p:spPr/>
        <p:txBody>
          <a:bodyPr/>
          <a:lstStyle/>
          <a:p>
            <a:fld id="{E1FE5A91-3656-4282-87AC-5527103640F7}" type="slidenum">
              <a:rPr lang="en-NZ" smtClean="0"/>
              <a:t>13</a:t>
            </a:fld>
            <a:endParaRPr lang="en-NZ" dirty="0"/>
          </a:p>
        </p:txBody>
      </p:sp>
    </p:spTree>
    <p:extLst>
      <p:ext uri="{BB962C8B-B14F-4D97-AF65-F5344CB8AC3E}">
        <p14:creationId xmlns:p14="http://schemas.microsoft.com/office/powerpoint/2010/main" val="3846019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E1FE5A91-3656-4282-87AC-5527103640F7}" type="slidenum">
              <a:rPr lang="en-NZ" smtClean="0"/>
              <a:t>14</a:t>
            </a:fld>
            <a:endParaRPr lang="en-NZ" dirty="0"/>
          </a:p>
        </p:txBody>
      </p:sp>
    </p:spTree>
    <p:extLst>
      <p:ext uri="{BB962C8B-B14F-4D97-AF65-F5344CB8AC3E}">
        <p14:creationId xmlns:p14="http://schemas.microsoft.com/office/powerpoint/2010/main" val="3898882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NZ" dirty="0"/>
              <a:t>Taking good</a:t>
            </a:r>
            <a:r>
              <a:rPr lang="en-NZ" baseline="0" dirty="0"/>
              <a:t> notes is essential to provide context for the decision made. Context is particularly important for the </a:t>
            </a:r>
            <a:r>
              <a:rPr lang="en-NZ" b="1" baseline="0" dirty="0"/>
              <a:t>evaluate</a:t>
            </a:r>
            <a:r>
              <a:rPr lang="en-NZ" baseline="0" dirty="0"/>
              <a:t> and </a:t>
            </a:r>
            <a:r>
              <a:rPr lang="en-NZ" b="1" baseline="0" dirty="0"/>
              <a:t>treat</a:t>
            </a:r>
            <a:r>
              <a:rPr lang="en-NZ" baseline="0" dirty="0"/>
              <a:t> stages.</a:t>
            </a:r>
            <a:endParaRPr lang="en-NZ" dirty="0"/>
          </a:p>
        </p:txBody>
      </p:sp>
      <p:sp>
        <p:nvSpPr>
          <p:cNvPr id="4" name="Slide Number Placeholder 3"/>
          <p:cNvSpPr>
            <a:spLocks noGrp="1"/>
          </p:cNvSpPr>
          <p:nvPr>
            <p:ph type="sldNum" sz="quarter" idx="10"/>
          </p:nvPr>
        </p:nvSpPr>
        <p:spPr/>
        <p:txBody>
          <a:bodyPr/>
          <a:lstStyle/>
          <a:p>
            <a:fld id="{E1FE5A91-3656-4282-87AC-5527103640F7}" type="slidenum">
              <a:rPr lang="en-NZ" smtClean="0"/>
              <a:t>15</a:t>
            </a:fld>
            <a:endParaRPr lang="en-NZ" dirty="0"/>
          </a:p>
        </p:txBody>
      </p:sp>
    </p:spTree>
    <p:extLst>
      <p:ext uri="{BB962C8B-B14F-4D97-AF65-F5344CB8AC3E}">
        <p14:creationId xmlns:p14="http://schemas.microsoft.com/office/powerpoint/2010/main" val="1095208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NZ" dirty="0"/>
              <a:t>Note:</a:t>
            </a:r>
            <a:r>
              <a:rPr lang="en-NZ" baseline="0" dirty="0"/>
              <a:t> the consequence table shown here has not been updated to reflect the new base thresholds</a:t>
            </a:r>
          </a:p>
          <a:p>
            <a:endParaRPr lang="en-NZ" baseline="0" dirty="0"/>
          </a:p>
          <a:p>
            <a:r>
              <a:rPr lang="en-NZ" baseline="0" dirty="0"/>
              <a:t>For each line on the consequence table (element) start on the right side of the consequence table. First ask “could the consequence of the scenario on this element meet this criteria” if the answer is no, continue to move to the left until reaching criteria which match the possible level of consequence. </a:t>
            </a:r>
            <a:endParaRPr lang="en-NZ" dirty="0"/>
          </a:p>
        </p:txBody>
      </p:sp>
      <p:sp>
        <p:nvSpPr>
          <p:cNvPr id="4" name="Slide Number Placeholder 3"/>
          <p:cNvSpPr>
            <a:spLocks noGrp="1"/>
          </p:cNvSpPr>
          <p:nvPr>
            <p:ph type="sldNum" sz="quarter" idx="10"/>
          </p:nvPr>
        </p:nvSpPr>
        <p:spPr/>
        <p:txBody>
          <a:bodyPr/>
          <a:lstStyle/>
          <a:p>
            <a:fld id="{E1FE5A91-3656-4282-87AC-5527103640F7}" type="slidenum">
              <a:rPr lang="en-NZ" smtClean="0"/>
              <a:t>16</a:t>
            </a:fld>
            <a:endParaRPr lang="en-NZ" dirty="0"/>
          </a:p>
        </p:txBody>
      </p:sp>
    </p:spTree>
    <p:extLst>
      <p:ext uri="{BB962C8B-B14F-4D97-AF65-F5344CB8AC3E}">
        <p14:creationId xmlns:p14="http://schemas.microsoft.com/office/powerpoint/2010/main" val="57074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For each element, decide</a:t>
            </a:r>
            <a:r>
              <a:rPr lang="en-NZ" baseline="0" dirty="0"/>
              <a:t> on a level of confidence. Unlike the consequence table (where the choice must be based on the criteria), the confidence table is used as guide. The assigned confidence rating can be selected based on single line or a combination of the three lines listed in the table.</a:t>
            </a:r>
            <a:endParaRPr lang="en-NZ" dirty="0"/>
          </a:p>
        </p:txBody>
      </p:sp>
      <p:sp>
        <p:nvSpPr>
          <p:cNvPr id="4" name="Slide Number Placeholder 3"/>
          <p:cNvSpPr>
            <a:spLocks noGrp="1"/>
          </p:cNvSpPr>
          <p:nvPr>
            <p:ph type="sldNum" sz="quarter" idx="10"/>
          </p:nvPr>
        </p:nvSpPr>
        <p:spPr/>
        <p:txBody>
          <a:bodyPr/>
          <a:lstStyle/>
          <a:p>
            <a:fld id="{E1FE5A91-3656-4282-87AC-5527103640F7}" type="slidenum">
              <a:rPr lang="en-NZ" smtClean="0"/>
              <a:t>17</a:t>
            </a:fld>
            <a:endParaRPr lang="en-NZ" dirty="0"/>
          </a:p>
        </p:txBody>
      </p:sp>
    </p:spTree>
    <p:extLst>
      <p:ext uri="{BB962C8B-B14F-4D97-AF65-F5344CB8AC3E}">
        <p14:creationId xmlns:p14="http://schemas.microsoft.com/office/powerpoint/2010/main" val="3227359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NZ" dirty="0"/>
              <a:t>The Risk Assessment</a:t>
            </a:r>
            <a:r>
              <a:rPr lang="en-NZ" baseline="0" dirty="0"/>
              <a:t> and Summary Tool will automatically provide a risk level based on the scenario likelihood and the consequence rating assigned to the element.</a:t>
            </a:r>
            <a:endParaRPr lang="en-NZ" dirty="0"/>
          </a:p>
        </p:txBody>
      </p:sp>
      <p:sp>
        <p:nvSpPr>
          <p:cNvPr id="4" name="Slide Number Placeholder 3"/>
          <p:cNvSpPr>
            <a:spLocks noGrp="1"/>
          </p:cNvSpPr>
          <p:nvPr>
            <p:ph type="sldNum" sz="quarter" idx="10"/>
          </p:nvPr>
        </p:nvSpPr>
        <p:spPr/>
        <p:txBody>
          <a:bodyPr/>
          <a:lstStyle/>
          <a:p>
            <a:fld id="{E1FE5A91-3656-4282-87AC-5527103640F7}" type="slidenum">
              <a:rPr lang="en-NZ" smtClean="0"/>
              <a:t>18</a:t>
            </a:fld>
            <a:endParaRPr lang="en-NZ" dirty="0"/>
          </a:p>
        </p:txBody>
      </p:sp>
    </p:spTree>
    <p:extLst>
      <p:ext uri="{BB962C8B-B14F-4D97-AF65-F5344CB8AC3E}">
        <p14:creationId xmlns:p14="http://schemas.microsoft.com/office/powerpoint/2010/main" val="1890951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NZ" dirty="0"/>
              <a:t>Remind</a:t>
            </a:r>
            <a:r>
              <a:rPr lang="en-NZ" baseline="0" dirty="0"/>
              <a:t> participants that the assessment is for the whole Group area. For example the loss of a key road may be rated as ‘major’ for a community but rate as ‘minor’ for the Group area based on the consequence criteria.</a:t>
            </a:r>
            <a:endParaRPr lang="en-NZ" dirty="0"/>
          </a:p>
        </p:txBody>
      </p:sp>
      <p:sp>
        <p:nvSpPr>
          <p:cNvPr id="4" name="Slide Number Placeholder 3"/>
          <p:cNvSpPr>
            <a:spLocks noGrp="1"/>
          </p:cNvSpPr>
          <p:nvPr>
            <p:ph type="sldNum" sz="quarter" idx="10"/>
          </p:nvPr>
        </p:nvSpPr>
        <p:spPr/>
        <p:txBody>
          <a:bodyPr/>
          <a:lstStyle/>
          <a:p>
            <a:fld id="{E1FE5A91-3656-4282-87AC-5527103640F7}" type="slidenum">
              <a:rPr lang="en-NZ" smtClean="0"/>
              <a:t>19</a:t>
            </a:fld>
            <a:endParaRPr lang="en-NZ" dirty="0"/>
          </a:p>
        </p:txBody>
      </p:sp>
    </p:spTree>
    <p:extLst>
      <p:ext uri="{BB962C8B-B14F-4D97-AF65-F5344CB8AC3E}">
        <p14:creationId xmlns:p14="http://schemas.microsoft.com/office/powerpoint/2010/main" val="3668817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D289BF7-C617-4070-BA07-5B78E6BBC82D}" type="datetimeFigureOut">
              <a:rPr lang="en-NZ" smtClean="0"/>
              <a:t>30/11/2020</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5DE8F947-EBD2-491F-9032-334DFB3BFD05}" type="slidenum">
              <a:rPr lang="en-NZ" smtClean="0"/>
              <a:t>‹#›</a:t>
            </a:fld>
            <a:endParaRPr lang="en-NZ" dirty="0"/>
          </a:p>
        </p:txBody>
      </p:sp>
    </p:spTree>
    <p:extLst>
      <p:ext uri="{BB962C8B-B14F-4D97-AF65-F5344CB8AC3E}">
        <p14:creationId xmlns:p14="http://schemas.microsoft.com/office/powerpoint/2010/main" val="1497113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289BF7-C617-4070-BA07-5B78E6BBC82D}" type="datetimeFigureOut">
              <a:rPr lang="en-NZ" smtClean="0"/>
              <a:t>30/11/2020</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5DE8F947-EBD2-491F-9032-334DFB3BFD05}" type="slidenum">
              <a:rPr lang="en-NZ" smtClean="0"/>
              <a:t>‹#›</a:t>
            </a:fld>
            <a:endParaRPr lang="en-NZ" dirty="0"/>
          </a:p>
        </p:txBody>
      </p:sp>
    </p:spTree>
    <p:extLst>
      <p:ext uri="{BB962C8B-B14F-4D97-AF65-F5344CB8AC3E}">
        <p14:creationId xmlns:p14="http://schemas.microsoft.com/office/powerpoint/2010/main" val="2551653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289BF7-C617-4070-BA07-5B78E6BBC82D}" type="datetimeFigureOut">
              <a:rPr lang="en-NZ" smtClean="0"/>
              <a:t>30/11/2020</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5DE8F947-EBD2-491F-9032-334DFB3BFD05}" type="slidenum">
              <a:rPr lang="en-NZ" smtClean="0"/>
              <a:t>‹#›</a:t>
            </a:fld>
            <a:endParaRPr lang="en-NZ" dirty="0"/>
          </a:p>
        </p:txBody>
      </p:sp>
    </p:spTree>
    <p:extLst>
      <p:ext uri="{BB962C8B-B14F-4D97-AF65-F5344CB8AC3E}">
        <p14:creationId xmlns:p14="http://schemas.microsoft.com/office/powerpoint/2010/main" val="2620107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289BF7-C617-4070-BA07-5B78E6BBC82D}" type="datetimeFigureOut">
              <a:rPr lang="en-NZ" smtClean="0"/>
              <a:t>30/11/2020</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5DE8F947-EBD2-491F-9032-334DFB3BFD05}" type="slidenum">
              <a:rPr lang="en-NZ" smtClean="0"/>
              <a:t>‹#›</a:t>
            </a:fld>
            <a:endParaRPr lang="en-NZ" dirty="0"/>
          </a:p>
        </p:txBody>
      </p:sp>
    </p:spTree>
    <p:extLst>
      <p:ext uri="{BB962C8B-B14F-4D97-AF65-F5344CB8AC3E}">
        <p14:creationId xmlns:p14="http://schemas.microsoft.com/office/powerpoint/2010/main" val="2943050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D289BF7-C617-4070-BA07-5B78E6BBC82D}" type="datetimeFigureOut">
              <a:rPr lang="en-NZ" smtClean="0"/>
              <a:t>30/11/2020</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5DE8F947-EBD2-491F-9032-334DFB3BFD05}" type="slidenum">
              <a:rPr lang="en-NZ" smtClean="0"/>
              <a:t>‹#›</a:t>
            </a:fld>
            <a:endParaRPr lang="en-NZ" dirty="0"/>
          </a:p>
        </p:txBody>
      </p:sp>
    </p:spTree>
    <p:extLst>
      <p:ext uri="{BB962C8B-B14F-4D97-AF65-F5344CB8AC3E}">
        <p14:creationId xmlns:p14="http://schemas.microsoft.com/office/powerpoint/2010/main" val="2035387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289BF7-C617-4070-BA07-5B78E6BBC82D}" type="datetimeFigureOut">
              <a:rPr lang="en-NZ" smtClean="0"/>
              <a:t>30/11/2020</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5DE8F947-EBD2-491F-9032-334DFB3BFD05}" type="slidenum">
              <a:rPr lang="en-NZ" smtClean="0"/>
              <a:t>‹#›</a:t>
            </a:fld>
            <a:endParaRPr lang="en-NZ" dirty="0"/>
          </a:p>
        </p:txBody>
      </p:sp>
    </p:spTree>
    <p:extLst>
      <p:ext uri="{BB962C8B-B14F-4D97-AF65-F5344CB8AC3E}">
        <p14:creationId xmlns:p14="http://schemas.microsoft.com/office/powerpoint/2010/main" val="2767449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289BF7-C617-4070-BA07-5B78E6BBC82D}" type="datetimeFigureOut">
              <a:rPr lang="en-NZ" smtClean="0"/>
              <a:t>30/11/2020</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5DE8F947-EBD2-491F-9032-334DFB3BFD05}" type="slidenum">
              <a:rPr lang="en-NZ" smtClean="0"/>
              <a:t>‹#›</a:t>
            </a:fld>
            <a:endParaRPr lang="en-NZ" dirty="0"/>
          </a:p>
        </p:txBody>
      </p:sp>
    </p:spTree>
    <p:extLst>
      <p:ext uri="{BB962C8B-B14F-4D97-AF65-F5344CB8AC3E}">
        <p14:creationId xmlns:p14="http://schemas.microsoft.com/office/powerpoint/2010/main" val="3441910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D289BF7-C617-4070-BA07-5B78E6BBC82D}" type="datetimeFigureOut">
              <a:rPr lang="en-NZ" smtClean="0"/>
              <a:t>30/11/2020</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5DE8F947-EBD2-491F-9032-334DFB3BFD05}" type="slidenum">
              <a:rPr lang="en-NZ" smtClean="0"/>
              <a:t>‹#›</a:t>
            </a:fld>
            <a:endParaRPr lang="en-NZ" dirty="0"/>
          </a:p>
        </p:txBody>
      </p:sp>
    </p:spTree>
    <p:extLst>
      <p:ext uri="{BB962C8B-B14F-4D97-AF65-F5344CB8AC3E}">
        <p14:creationId xmlns:p14="http://schemas.microsoft.com/office/powerpoint/2010/main" val="980632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289BF7-C617-4070-BA07-5B78E6BBC82D}" type="datetimeFigureOut">
              <a:rPr lang="en-NZ" smtClean="0"/>
              <a:t>30/11/2020</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5DE8F947-EBD2-491F-9032-334DFB3BFD05}" type="slidenum">
              <a:rPr lang="en-NZ" smtClean="0"/>
              <a:t>‹#›</a:t>
            </a:fld>
            <a:endParaRPr lang="en-NZ" dirty="0"/>
          </a:p>
        </p:txBody>
      </p:sp>
    </p:spTree>
    <p:extLst>
      <p:ext uri="{BB962C8B-B14F-4D97-AF65-F5344CB8AC3E}">
        <p14:creationId xmlns:p14="http://schemas.microsoft.com/office/powerpoint/2010/main" val="253218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289BF7-C617-4070-BA07-5B78E6BBC82D}" type="datetimeFigureOut">
              <a:rPr lang="en-NZ" smtClean="0"/>
              <a:t>30/11/2020</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5DE8F947-EBD2-491F-9032-334DFB3BFD05}" type="slidenum">
              <a:rPr lang="en-NZ" smtClean="0"/>
              <a:t>‹#›</a:t>
            </a:fld>
            <a:endParaRPr lang="en-NZ" dirty="0"/>
          </a:p>
        </p:txBody>
      </p:sp>
    </p:spTree>
    <p:extLst>
      <p:ext uri="{BB962C8B-B14F-4D97-AF65-F5344CB8AC3E}">
        <p14:creationId xmlns:p14="http://schemas.microsoft.com/office/powerpoint/2010/main" val="1334228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289BF7-C617-4070-BA07-5B78E6BBC82D}" type="datetimeFigureOut">
              <a:rPr lang="en-NZ" smtClean="0"/>
              <a:t>30/11/2020</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5DE8F947-EBD2-491F-9032-334DFB3BFD05}" type="slidenum">
              <a:rPr lang="en-NZ" smtClean="0"/>
              <a:t>‹#›</a:t>
            </a:fld>
            <a:endParaRPr lang="en-NZ" dirty="0"/>
          </a:p>
        </p:txBody>
      </p:sp>
    </p:spTree>
    <p:extLst>
      <p:ext uri="{BB962C8B-B14F-4D97-AF65-F5344CB8AC3E}">
        <p14:creationId xmlns:p14="http://schemas.microsoft.com/office/powerpoint/2010/main" val="1464659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289BF7-C617-4070-BA07-5B78E6BBC82D}" type="datetimeFigureOut">
              <a:rPr lang="en-NZ" smtClean="0"/>
              <a:t>30/11/2020</a:t>
            </a:fld>
            <a:endParaRPr lang="en-NZ"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E8F947-EBD2-491F-9032-334DFB3BFD05}" type="slidenum">
              <a:rPr lang="en-NZ" smtClean="0"/>
              <a:t>‹#›</a:t>
            </a:fld>
            <a:endParaRPr lang="en-NZ" dirty="0"/>
          </a:p>
        </p:txBody>
      </p:sp>
    </p:spTree>
    <p:extLst>
      <p:ext uri="{BB962C8B-B14F-4D97-AF65-F5344CB8AC3E}">
        <p14:creationId xmlns:p14="http://schemas.microsoft.com/office/powerpoint/2010/main" val="42695334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Risk Assessment DGL – PowerPoint Template: Notes</a:t>
            </a:r>
          </a:p>
        </p:txBody>
      </p:sp>
      <p:sp>
        <p:nvSpPr>
          <p:cNvPr id="3" name="Content Placeholder 2"/>
          <p:cNvSpPr>
            <a:spLocks noGrp="1"/>
          </p:cNvSpPr>
          <p:nvPr>
            <p:ph idx="1"/>
          </p:nvPr>
        </p:nvSpPr>
        <p:spPr/>
        <p:txBody>
          <a:bodyPr/>
          <a:lstStyle/>
          <a:p>
            <a:r>
              <a:rPr lang="en-NZ" dirty="0"/>
              <a:t>This template can be used to create a PowerPoint for use in a risk assessment workshop</a:t>
            </a:r>
          </a:p>
          <a:p>
            <a:r>
              <a:rPr lang="en-NZ" dirty="0"/>
              <a:t>Slides 3 and 17-21 contain standard information regarding the environments (slide 3) and the risk assessment process (slides 17-21)</a:t>
            </a:r>
          </a:p>
          <a:p>
            <a:r>
              <a:rPr lang="en-NZ" dirty="0"/>
              <a:t>Other slides provide a framework for the presentation and should be customised to match the hazard and region.</a:t>
            </a:r>
          </a:p>
        </p:txBody>
      </p:sp>
    </p:spTree>
    <p:extLst>
      <p:ext uri="{BB962C8B-B14F-4D97-AF65-F5344CB8AC3E}">
        <p14:creationId xmlns:p14="http://schemas.microsoft.com/office/powerpoint/2010/main" val="2680406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Hazard A</a:t>
            </a:r>
          </a:p>
        </p:txBody>
      </p:sp>
      <p:sp>
        <p:nvSpPr>
          <p:cNvPr id="3" name="Content Placeholder 2"/>
          <p:cNvSpPr>
            <a:spLocks noGrp="1"/>
          </p:cNvSpPr>
          <p:nvPr>
            <p:ph idx="1"/>
          </p:nvPr>
        </p:nvSpPr>
        <p:spPr/>
        <p:txBody>
          <a:bodyPr/>
          <a:lstStyle/>
          <a:p>
            <a:r>
              <a:rPr lang="en-NZ" dirty="0">
                <a:solidFill>
                  <a:srgbClr val="FF0000"/>
                </a:solidFill>
              </a:rPr>
              <a:t>Overview of the hazard</a:t>
            </a:r>
          </a:p>
          <a:p>
            <a:pPr marL="0" indent="0">
              <a:buNone/>
            </a:pPr>
            <a:endParaRPr lang="en-NZ" dirty="0">
              <a:solidFill>
                <a:srgbClr val="FF0000"/>
              </a:solidFill>
            </a:endParaRPr>
          </a:p>
        </p:txBody>
      </p:sp>
    </p:spTree>
    <p:extLst>
      <p:ext uri="{BB962C8B-B14F-4D97-AF65-F5344CB8AC3E}">
        <p14:creationId xmlns:p14="http://schemas.microsoft.com/office/powerpoint/2010/main" val="2773921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3734821"/>
          </a:xfrm>
        </p:spPr>
        <p:txBody>
          <a:bodyPr>
            <a:normAutofit/>
          </a:bodyPr>
          <a:lstStyle/>
          <a:p>
            <a:pPr algn="ctr"/>
            <a:r>
              <a:rPr lang="en-NZ" sz="4000" dirty="0"/>
              <a:t>Overview of Scenario A</a:t>
            </a:r>
            <a:br>
              <a:rPr lang="en-NZ" sz="3000" dirty="0"/>
            </a:br>
            <a:br>
              <a:rPr lang="en-NZ" sz="3000" dirty="0"/>
            </a:br>
            <a:r>
              <a:rPr lang="en-NZ" sz="2700" dirty="0">
                <a:solidFill>
                  <a:srgbClr val="FF0000"/>
                </a:solidFill>
              </a:rPr>
              <a:t>(including exposure of elements)</a:t>
            </a:r>
            <a:br>
              <a:rPr lang="en-NZ" sz="2700" dirty="0">
                <a:solidFill>
                  <a:srgbClr val="FF0000"/>
                </a:solidFill>
              </a:rPr>
            </a:br>
            <a:r>
              <a:rPr lang="en-NZ" sz="2700" dirty="0">
                <a:solidFill>
                  <a:srgbClr val="FF0000"/>
                </a:solidFill>
              </a:rPr>
              <a:t>Avoid specific statements about the level of impact to ensure the assessment is not influenced.</a:t>
            </a:r>
            <a:endParaRPr lang="en-NZ" sz="2000" dirty="0">
              <a:solidFill>
                <a:srgbClr val="FF0000"/>
              </a:solidFill>
            </a:endParaRPr>
          </a:p>
        </p:txBody>
      </p:sp>
    </p:spTree>
    <p:extLst>
      <p:ext uri="{BB962C8B-B14F-4D97-AF65-F5344CB8AC3E}">
        <p14:creationId xmlns:p14="http://schemas.microsoft.com/office/powerpoint/2010/main" val="1457991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2800" dirty="0">
                <a:solidFill>
                  <a:srgbClr val="FF0000"/>
                </a:solidFill>
              </a:rPr>
              <a:t>Add maps (if helpful to explain the scenario).</a:t>
            </a:r>
          </a:p>
        </p:txBody>
      </p:sp>
    </p:spTree>
    <p:extLst>
      <p:ext uri="{BB962C8B-B14F-4D97-AF65-F5344CB8AC3E}">
        <p14:creationId xmlns:p14="http://schemas.microsoft.com/office/powerpoint/2010/main" val="1752601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82804"/>
            <a:ext cx="9153427" cy="433633"/>
          </a:xfrm>
          <a:prstGeom prst="rect">
            <a:avLst/>
          </a:prstGeom>
          <a:solidFill>
            <a:schemeClr val="accent1">
              <a:lumMod val="50000"/>
            </a:schemeClr>
          </a:solidFill>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NZ" sz="2400" b="1" dirty="0">
                <a:solidFill>
                  <a:schemeClr val="bg1"/>
                </a:solidFill>
                <a:latin typeface="+mn-lt"/>
              </a:rPr>
              <a:t>RISK ASSESSMENT PROCESS </a:t>
            </a:r>
          </a:p>
          <a:p>
            <a:pPr>
              <a:defRPr/>
            </a:pPr>
            <a:endParaRPr lang="en-NZ" sz="2400" b="1" dirty="0">
              <a:solidFill>
                <a:schemeClr val="bg1"/>
              </a:solidFill>
              <a:latin typeface="+mn-lt"/>
            </a:endParaRPr>
          </a:p>
          <a:p>
            <a:pPr>
              <a:defRPr/>
            </a:pPr>
            <a:endParaRPr lang="en-NZ" sz="2400" b="1" dirty="0">
              <a:solidFill>
                <a:schemeClr val="bg1"/>
              </a:solidFill>
              <a:latin typeface="+mn-lt"/>
            </a:endParaRPr>
          </a:p>
          <a:p>
            <a:pPr>
              <a:defRPr/>
            </a:pPr>
            <a:endParaRPr lang="en-NZ" sz="2400" b="1" dirty="0">
              <a:solidFill>
                <a:schemeClr val="bg1"/>
              </a:solidFill>
              <a:latin typeface="+mn-lt"/>
            </a:endParaRPr>
          </a:p>
        </p:txBody>
      </p:sp>
      <p:sp>
        <p:nvSpPr>
          <p:cNvPr id="8" name="TextBox 7"/>
          <p:cNvSpPr txBox="1"/>
          <p:nvPr/>
        </p:nvSpPr>
        <p:spPr>
          <a:xfrm>
            <a:off x="556182" y="6127423"/>
            <a:ext cx="1932495" cy="369332"/>
          </a:xfrm>
          <a:prstGeom prst="rect">
            <a:avLst/>
          </a:prstGeom>
          <a:noFill/>
        </p:spPr>
        <p:txBody>
          <a:bodyPr wrap="square" rtlCol="0">
            <a:spAutoFit/>
          </a:bodyPr>
          <a:lstStyle/>
          <a:p>
            <a:r>
              <a:rPr lang="en-NZ" dirty="0">
                <a:solidFill>
                  <a:schemeClr val="bg1"/>
                </a:solidFill>
              </a:rPr>
              <a:t>Queenstown 1999</a:t>
            </a:r>
          </a:p>
        </p:txBody>
      </p:sp>
      <p:sp>
        <p:nvSpPr>
          <p:cNvPr id="9" name="TextBox 8"/>
          <p:cNvSpPr txBox="1"/>
          <p:nvPr/>
        </p:nvSpPr>
        <p:spPr>
          <a:xfrm>
            <a:off x="249810" y="1122629"/>
            <a:ext cx="8653806" cy="923330"/>
          </a:xfrm>
          <a:prstGeom prst="rect">
            <a:avLst/>
          </a:prstGeom>
          <a:noFill/>
        </p:spPr>
        <p:txBody>
          <a:bodyPr wrap="square" rtlCol="0">
            <a:spAutoFit/>
          </a:bodyPr>
          <a:lstStyle/>
          <a:p>
            <a:r>
              <a:rPr lang="en-NZ" dirty="0">
                <a:solidFill>
                  <a:srgbClr val="002060"/>
                </a:solidFill>
              </a:rPr>
              <a:t>Methodology and tools: </a:t>
            </a:r>
          </a:p>
          <a:p>
            <a:pPr marL="285750" indent="-285750">
              <a:buFont typeface="Arial" panose="020B0604020202020204" pitchFamily="34" charset="0"/>
              <a:buChar char="•"/>
            </a:pPr>
            <a:r>
              <a:rPr lang="en-NZ" dirty="0">
                <a:solidFill>
                  <a:srgbClr val="002060"/>
                </a:solidFill>
              </a:rPr>
              <a:t>Director’s Guideline ‘Risk assessment guidance for CDEM Group planning’</a:t>
            </a:r>
          </a:p>
          <a:p>
            <a:pPr marL="285750" indent="-285750">
              <a:buFont typeface="Arial" panose="020B0604020202020204" pitchFamily="34" charset="0"/>
              <a:buChar char="•"/>
            </a:pPr>
            <a:r>
              <a:rPr lang="en-NZ" dirty="0">
                <a:solidFill>
                  <a:srgbClr val="002060"/>
                </a:solidFill>
              </a:rPr>
              <a:t>Following the international Risk Management Standard</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6339" y="6221746"/>
            <a:ext cx="1750178" cy="567959"/>
          </a:xfrm>
          <a:prstGeom prst="rect">
            <a:avLst/>
          </a:prstGeom>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1522429" y="2209860"/>
            <a:ext cx="6376980" cy="3753662"/>
          </a:xfrm>
          <a:prstGeom prst="rect">
            <a:avLst/>
          </a:prstGeom>
          <a:noFill/>
        </p:spPr>
      </p:pic>
    </p:spTree>
    <p:extLst>
      <p:ext uri="{BB962C8B-B14F-4D97-AF65-F5344CB8AC3E}">
        <p14:creationId xmlns:p14="http://schemas.microsoft.com/office/powerpoint/2010/main" val="757936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282804"/>
            <a:ext cx="9153427" cy="433633"/>
          </a:xfrm>
          <a:prstGeom prst="rect">
            <a:avLst/>
          </a:prstGeom>
          <a:solidFill>
            <a:schemeClr val="accent1">
              <a:lumMod val="50000"/>
            </a:schemeClr>
          </a:solidFill>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NZ" sz="2400" b="1" dirty="0">
                <a:solidFill>
                  <a:schemeClr val="bg1"/>
                </a:solidFill>
                <a:latin typeface="+mn-lt"/>
              </a:rPr>
              <a:t>RISK ASSESSMENT PROCESS </a:t>
            </a:r>
          </a:p>
          <a:p>
            <a:pPr>
              <a:defRPr/>
            </a:pPr>
            <a:endParaRPr lang="en-NZ" sz="2400" b="1" dirty="0">
              <a:solidFill>
                <a:schemeClr val="bg1"/>
              </a:solidFill>
              <a:latin typeface="+mn-lt"/>
            </a:endParaRPr>
          </a:p>
          <a:p>
            <a:pPr>
              <a:defRPr/>
            </a:pPr>
            <a:endParaRPr lang="en-NZ" sz="2400" b="1" dirty="0">
              <a:solidFill>
                <a:schemeClr val="bg1"/>
              </a:solidFill>
              <a:latin typeface="+mn-lt"/>
            </a:endParaRPr>
          </a:p>
          <a:p>
            <a:pPr>
              <a:defRPr/>
            </a:pPr>
            <a:endParaRPr lang="en-NZ" sz="2400" b="1" dirty="0">
              <a:solidFill>
                <a:schemeClr val="bg1"/>
              </a:solidFill>
              <a:latin typeface="+mn-lt"/>
            </a:endParaRPr>
          </a:p>
        </p:txBody>
      </p:sp>
      <p:sp>
        <p:nvSpPr>
          <p:cNvPr id="8" name="TextBox 7"/>
          <p:cNvSpPr txBox="1"/>
          <p:nvPr/>
        </p:nvSpPr>
        <p:spPr>
          <a:xfrm>
            <a:off x="556182" y="6127423"/>
            <a:ext cx="1932495" cy="369332"/>
          </a:xfrm>
          <a:prstGeom prst="rect">
            <a:avLst/>
          </a:prstGeom>
          <a:noFill/>
        </p:spPr>
        <p:txBody>
          <a:bodyPr wrap="square" rtlCol="0">
            <a:spAutoFit/>
          </a:bodyPr>
          <a:lstStyle/>
          <a:p>
            <a:r>
              <a:rPr lang="en-NZ" dirty="0">
                <a:solidFill>
                  <a:schemeClr val="bg1"/>
                </a:solidFill>
              </a:rPr>
              <a:t>Queenstown 1999</a:t>
            </a:r>
          </a:p>
        </p:txBody>
      </p:sp>
      <p:sp>
        <p:nvSpPr>
          <p:cNvPr id="9" name="TextBox 8"/>
          <p:cNvSpPr txBox="1"/>
          <p:nvPr/>
        </p:nvSpPr>
        <p:spPr>
          <a:xfrm>
            <a:off x="249810" y="1122629"/>
            <a:ext cx="8653806" cy="369332"/>
          </a:xfrm>
          <a:prstGeom prst="rect">
            <a:avLst/>
          </a:prstGeom>
          <a:noFill/>
        </p:spPr>
        <p:txBody>
          <a:bodyPr wrap="square" rtlCol="0">
            <a:spAutoFit/>
          </a:bodyPr>
          <a:lstStyle/>
          <a:p>
            <a:r>
              <a:rPr lang="en-NZ" dirty="0">
                <a:solidFill>
                  <a:srgbClr val="002060"/>
                </a:solidFill>
              </a:rPr>
              <a:t>Today’s workshop focuses on the ‘Analyse Risks’ step</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6339" y="6221746"/>
            <a:ext cx="1750178" cy="567959"/>
          </a:xfrm>
          <a:prstGeom prst="rect">
            <a:avLst/>
          </a:prstGeom>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1522429" y="2209860"/>
            <a:ext cx="6376980" cy="3753662"/>
          </a:xfrm>
          <a:prstGeom prst="rect">
            <a:avLst/>
          </a:prstGeom>
          <a:noFill/>
        </p:spPr>
      </p:pic>
      <p:sp>
        <p:nvSpPr>
          <p:cNvPr id="2" name="Rectangle 1"/>
          <p:cNvSpPr/>
          <p:nvPr/>
        </p:nvSpPr>
        <p:spPr>
          <a:xfrm>
            <a:off x="2714920" y="3799002"/>
            <a:ext cx="3205113" cy="70701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ln w="57150">
                <a:solidFill>
                  <a:schemeClr val="tx1"/>
                </a:solidFill>
              </a:ln>
            </a:endParaRPr>
          </a:p>
        </p:txBody>
      </p:sp>
    </p:spTree>
    <p:extLst>
      <p:ext uri="{BB962C8B-B14F-4D97-AF65-F5344CB8AC3E}">
        <p14:creationId xmlns:p14="http://schemas.microsoft.com/office/powerpoint/2010/main" val="2134703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8017"/>
            <a:ext cx="9144000" cy="486640"/>
          </a:xfrm>
          <a:solidFill>
            <a:schemeClr val="accent1">
              <a:lumMod val="50000"/>
            </a:schemeClr>
          </a:solidFill>
        </p:spPr>
        <p:txBody>
          <a:bodyPr rtlCol="0">
            <a:noAutofit/>
          </a:bodyPr>
          <a:lstStyle/>
          <a:p>
            <a:pPr algn="ctr">
              <a:defRPr/>
            </a:pPr>
            <a:r>
              <a:rPr lang="en-NZ" sz="2400" b="1" dirty="0">
                <a:solidFill>
                  <a:schemeClr val="bg1"/>
                </a:solidFill>
                <a:latin typeface="+mn-lt"/>
              </a:rPr>
              <a:t>RISK ANALYSIS PROCESS</a:t>
            </a:r>
          </a:p>
        </p:txBody>
      </p:sp>
      <p:graphicFrame>
        <p:nvGraphicFramePr>
          <p:cNvPr id="7" name="Diagram 6"/>
          <p:cNvGraphicFramePr/>
          <p:nvPr>
            <p:extLst>
              <p:ext uri="{D42A27DB-BD31-4B8C-83A1-F6EECF244321}">
                <p14:modId xmlns:p14="http://schemas.microsoft.com/office/powerpoint/2010/main" val="2342607404"/>
              </p:ext>
            </p:extLst>
          </p:nvPr>
        </p:nvGraphicFramePr>
        <p:xfrm>
          <a:off x="1045029" y="2158510"/>
          <a:ext cx="7184571" cy="33191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p:cNvSpPr/>
          <p:nvPr/>
        </p:nvSpPr>
        <p:spPr>
          <a:xfrm>
            <a:off x="272143" y="1121358"/>
            <a:ext cx="8621486" cy="710451"/>
          </a:xfrm>
          <a:prstGeom prst="rect">
            <a:avLst/>
          </a:prstGeom>
        </p:spPr>
        <p:txBody>
          <a:bodyPr wrap="square">
            <a:spAutoFit/>
          </a:bodyPr>
          <a:lstStyle/>
          <a:p>
            <a:pPr>
              <a:spcAft>
                <a:spcPts val="450"/>
              </a:spcAft>
              <a:defRPr/>
            </a:pPr>
            <a:r>
              <a:rPr lang="en-AU" b="1" dirty="0">
                <a:solidFill>
                  <a:srgbClr val="002060"/>
                </a:solidFill>
              </a:rPr>
              <a:t>For the purpose of this assessment imagine the event </a:t>
            </a:r>
            <a:r>
              <a:rPr lang="en-AU" b="1" u="sng" dirty="0">
                <a:solidFill>
                  <a:srgbClr val="002060"/>
                </a:solidFill>
              </a:rPr>
              <a:t>IS</a:t>
            </a:r>
            <a:r>
              <a:rPr lang="en-AU" b="1" dirty="0">
                <a:solidFill>
                  <a:srgbClr val="002060"/>
                </a:solidFill>
              </a:rPr>
              <a:t> taking place</a:t>
            </a:r>
          </a:p>
          <a:p>
            <a:pPr>
              <a:spcAft>
                <a:spcPts val="450"/>
              </a:spcAft>
              <a:defRPr/>
            </a:pPr>
            <a:r>
              <a:rPr lang="en-AU" dirty="0">
                <a:solidFill>
                  <a:srgbClr val="002060"/>
                </a:solidFill>
              </a:rPr>
              <a:t>For each element on your consequence table we will collectively:</a:t>
            </a:r>
          </a:p>
        </p:txBody>
      </p:sp>
      <p:sp>
        <p:nvSpPr>
          <p:cNvPr id="6" name="Rectangle 5"/>
          <p:cNvSpPr/>
          <p:nvPr/>
        </p:nvSpPr>
        <p:spPr>
          <a:xfrm>
            <a:off x="478971" y="5738450"/>
            <a:ext cx="8414658" cy="646331"/>
          </a:xfrm>
          <a:prstGeom prst="rect">
            <a:avLst/>
          </a:prstGeom>
        </p:spPr>
        <p:txBody>
          <a:bodyPr wrap="square">
            <a:spAutoFit/>
          </a:bodyPr>
          <a:lstStyle/>
          <a:p>
            <a:pPr>
              <a:spcAft>
                <a:spcPts val="450"/>
              </a:spcAft>
              <a:defRPr/>
            </a:pPr>
            <a:r>
              <a:rPr lang="en-AU" b="1" dirty="0">
                <a:solidFill>
                  <a:srgbClr val="002060"/>
                </a:solidFill>
              </a:rPr>
              <a:t>The decision will be recorded in the Risk Analysis Tool, </a:t>
            </a:r>
            <a:r>
              <a:rPr lang="en-AU" b="1" u="sng" dirty="0">
                <a:solidFill>
                  <a:srgbClr val="002060"/>
                </a:solidFill>
              </a:rPr>
              <a:t>along with notes summarising the discussion.</a:t>
            </a:r>
          </a:p>
        </p:txBody>
      </p:sp>
      <p:pic>
        <p:nvPicPr>
          <p:cNvPr id="8" name="Picture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236339" y="6221746"/>
            <a:ext cx="1750178" cy="567959"/>
          </a:xfrm>
          <a:prstGeom prst="rect">
            <a:avLst/>
          </a:prstGeom>
        </p:spPr>
      </p:pic>
    </p:spTree>
    <p:extLst>
      <p:ext uri="{BB962C8B-B14F-4D97-AF65-F5344CB8AC3E}">
        <p14:creationId xmlns:p14="http://schemas.microsoft.com/office/powerpoint/2010/main" val="1593945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885364932"/>
              </p:ext>
            </p:extLst>
          </p:nvPr>
        </p:nvGraphicFramePr>
        <p:xfrm>
          <a:off x="315684" y="1097016"/>
          <a:ext cx="8512632" cy="4822371"/>
        </p:xfrm>
        <a:graphic>
          <a:graphicData uri="http://schemas.openxmlformats.org/drawingml/2006/table">
            <a:tbl>
              <a:tblPr>
                <a:tableStyleId>{5C22544A-7EE6-4342-B048-85BDC9FD1C3A}</a:tableStyleId>
              </a:tblPr>
              <a:tblGrid>
                <a:gridCol w="1741867">
                  <a:extLst>
                    <a:ext uri="{9D8B030D-6E8A-4147-A177-3AD203B41FA5}">
                      <a16:colId xmlns:a16="http://schemas.microsoft.com/office/drawing/2014/main" val="623100679"/>
                    </a:ext>
                  </a:extLst>
                </a:gridCol>
                <a:gridCol w="1354153">
                  <a:extLst>
                    <a:ext uri="{9D8B030D-6E8A-4147-A177-3AD203B41FA5}">
                      <a16:colId xmlns:a16="http://schemas.microsoft.com/office/drawing/2014/main" val="3544566934"/>
                    </a:ext>
                  </a:extLst>
                </a:gridCol>
                <a:gridCol w="1354153">
                  <a:extLst>
                    <a:ext uri="{9D8B030D-6E8A-4147-A177-3AD203B41FA5}">
                      <a16:colId xmlns:a16="http://schemas.microsoft.com/office/drawing/2014/main" val="3722466315"/>
                    </a:ext>
                  </a:extLst>
                </a:gridCol>
                <a:gridCol w="1354153">
                  <a:extLst>
                    <a:ext uri="{9D8B030D-6E8A-4147-A177-3AD203B41FA5}">
                      <a16:colId xmlns:a16="http://schemas.microsoft.com/office/drawing/2014/main" val="865212017"/>
                    </a:ext>
                  </a:extLst>
                </a:gridCol>
                <a:gridCol w="1354153">
                  <a:extLst>
                    <a:ext uri="{9D8B030D-6E8A-4147-A177-3AD203B41FA5}">
                      <a16:colId xmlns:a16="http://schemas.microsoft.com/office/drawing/2014/main" val="3479997526"/>
                    </a:ext>
                  </a:extLst>
                </a:gridCol>
                <a:gridCol w="1354153">
                  <a:extLst>
                    <a:ext uri="{9D8B030D-6E8A-4147-A177-3AD203B41FA5}">
                      <a16:colId xmlns:a16="http://schemas.microsoft.com/office/drawing/2014/main" val="3449149943"/>
                    </a:ext>
                  </a:extLst>
                </a:gridCol>
              </a:tblGrid>
              <a:tr h="269701">
                <a:tc>
                  <a:txBody>
                    <a:bodyPr/>
                    <a:lstStyle/>
                    <a:p>
                      <a:pPr marL="72000" algn="ctr" fontAlgn="ctr"/>
                      <a:endParaRPr lang="en-NZ" sz="900" b="1" i="0" u="none" strike="noStrike" kern="1200" dirty="0">
                        <a:solidFill>
                          <a:srgbClr val="000000"/>
                        </a:solidFill>
                        <a:effectLst/>
                        <a:latin typeface="Calibri" panose="020F0502020204030204" pitchFamily="34" charset="0"/>
                        <a:ea typeface="+mn-ea"/>
                        <a:cs typeface="+mn-cs"/>
                      </a:endParaRPr>
                    </a:p>
                  </a:txBody>
                  <a:tcPr marL="0" marR="0" marT="0" marB="0" anchor="ctr">
                    <a:solidFill>
                      <a:schemeClr val="bg1"/>
                    </a:solidFill>
                  </a:tcPr>
                </a:tc>
                <a:tc gridSpan="5">
                  <a:txBody>
                    <a:bodyPr/>
                    <a:lstStyle/>
                    <a:p>
                      <a:pPr marL="0" algn="ctr" defTabSz="914400" rtl="0" eaLnBrk="1" fontAlgn="ctr" latinLnBrk="0" hangingPunct="1"/>
                      <a:r>
                        <a:rPr lang="en-NZ" sz="900" b="1" i="0" u="none" strike="noStrike" kern="1200" dirty="0">
                          <a:solidFill>
                            <a:srgbClr val="000000"/>
                          </a:solidFill>
                          <a:effectLst/>
                          <a:latin typeface="Calibri" panose="020F0502020204030204" pitchFamily="34" charset="0"/>
                          <a:ea typeface="+mn-ea"/>
                          <a:cs typeface="+mn-cs"/>
                        </a:rPr>
                        <a:t>Base Descriptors</a:t>
                      </a:r>
                    </a:p>
                  </a:txBody>
                  <a:tcPr marL="0" marR="0" marT="0" marB="0" anchor="ctr">
                    <a:solidFill>
                      <a:srgbClr val="D9D9D9"/>
                    </a:solidFill>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601869531"/>
                  </a:ext>
                </a:extLst>
              </a:tr>
              <a:tr h="1653893">
                <a:tc>
                  <a:txBody>
                    <a:bodyPr/>
                    <a:lstStyle/>
                    <a:p>
                      <a:pPr marL="72000" algn="l" fontAlgn="b"/>
                      <a:endParaRPr lang="en-NZ" sz="900" b="1" i="0" u="none" strike="noStrike" kern="1200" dirty="0">
                        <a:solidFill>
                          <a:srgbClr val="000000"/>
                        </a:solidFill>
                        <a:effectLst/>
                        <a:latin typeface="Calibri" panose="020F0502020204030204" pitchFamily="34" charset="0"/>
                        <a:ea typeface="+mn-ea"/>
                        <a:cs typeface="+mn-cs"/>
                      </a:endParaRPr>
                    </a:p>
                  </a:txBody>
                  <a:tcPr marL="0" marR="0" marT="0" marB="0" anchor="ctr">
                    <a:solidFill>
                      <a:schemeClr val="bg1"/>
                    </a:solidFill>
                  </a:tcPr>
                </a:tc>
                <a:tc>
                  <a:txBody>
                    <a:bodyPr/>
                    <a:lstStyle/>
                    <a:p>
                      <a:pPr marL="72000" algn="ctr" defTabSz="914400" rtl="0" eaLnBrk="1" fontAlgn="ctr" latinLnBrk="0" hangingPunct="1"/>
                      <a:r>
                        <a:rPr lang="en-NZ" sz="900" b="1" i="0" u="none" strike="noStrike" kern="1200" spc="0" dirty="0">
                          <a:solidFill>
                            <a:srgbClr val="000000"/>
                          </a:solidFill>
                          <a:effectLst/>
                          <a:latin typeface="Calibri" panose="020F0502020204030204" pitchFamily="34" charset="0"/>
                          <a:ea typeface="+mn-ea"/>
                          <a:cs typeface="+mn-cs"/>
                        </a:rPr>
                        <a:t>No impact or some local management but no special management required outside of BAU</a:t>
                      </a:r>
                    </a:p>
                  </a:txBody>
                  <a:tcPr marL="0" marR="54000" marT="0" marB="0" anchor="ctr">
                    <a:solidFill>
                      <a:srgbClr val="00CC00"/>
                    </a:solidFill>
                  </a:tcPr>
                </a:tc>
                <a:tc>
                  <a:txBody>
                    <a:bodyPr/>
                    <a:lstStyle/>
                    <a:p>
                      <a:pPr marL="72000" algn="ctr" defTabSz="914400" rtl="0" eaLnBrk="1" fontAlgn="ctr" latinLnBrk="0" hangingPunct="1"/>
                      <a:r>
                        <a:rPr lang="en-NZ" sz="900" b="1" i="0" u="none" strike="noStrike" kern="1200" spc="0" dirty="0">
                          <a:solidFill>
                            <a:srgbClr val="000000"/>
                          </a:solidFill>
                          <a:effectLst/>
                          <a:latin typeface="Calibri" panose="020F0502020204030204" pitchFamily="34" charset="0"/>
                          <a:ea typeface="+mn-ea"/>
                          <a:cs typeface="+mn-cs"/>
                        </a:rPr>
                        <a:t>Some local specialised management at district level, may be of interest to regional authorities</a:t>
                      </a:r>
                    </a:p>
                  </a:txBody>
                  <a:tcPr marL="0" marR="54000" marT="0" marB="0" anchor="ctr">
                    <a:solidFill>
                      <a:srgbClr val="92D050"/>
                    </a:solidFill>
                  </a:tcPr>
                </a:tc>
                <a:tc>
                  <a:txBody>
                    <a:bodyPr/>
                    <a:lstStyle/>
                    <a:p>
                      <a:pPr marL="72000" algn="ctr" defTabSz="914400" rtl="0" eaLnBrk="1" fontAlgn="ctr" latinLnBrk="0" hangingPunct="1"/>
                      <a:r>
                        <a:rPr lang="en-NZ" sz="900" b="1" i="0" u="none" strike="noStrike" kern="1200" spc="0" dirty="0">
                          <a:solidFill>
                            <a:srgbClr val="000000"/>
                          </a:solidFill>
                          <a:effectLst/>
                          <a:latin typeface="Calibri" panose="020F0502020204030204" pitchFamily="34" charset="0"/>
                          <a:ea typeface="+mn-ea"/>
                          <a:cs typeface="+mn-cs"/>
                        </a:rPr>
                        <a:t>Significant local specialised management and multi-district management. Of interest to regional authorities.</a:t>
                      </a:r>
                    </a:p>
                  </a:txBody>
                  <a:tcPr marL="0" marR="54000" marT="0" marB="0" anchor="ctr">
                    <a:solidFill>
                      <a:srgbClr val="FFFF00"/>
                    </a:solidFill>
                  </a:tcPr>
                </a:tc>
                <a:tc>
                  <a:txBody>
                    <a:bodyPr/>
                    <a:lstStyle/>
                    <a:p>
                      <a:pPr marL="72000" algn="ctr" defTabSz="914400" rtl="0" eaLnBrk="1" fontAlgn="ctr" latinLnBrk="0" hangingPunct="1"/>
                      <a:r>
                        <a:rPr lang="en-NZ" sz="900" b="1" i="0" u="none" strike="noStrike" kern="1200" spc="0" dirty="0">
                          <a:solidFill>
                            <a:srgbClr val="000000"/>
                          </a:solidFill>
                          <a:effectLst/>
                          <a:latin typeface="Calibri" panose="020F0502020204030204" pitchFamily="34" charset="0"/>
                          <a:ea typeface="+mn-ea"/>
                          <a:cs typeface="+mn-cs"/>
                        </a:rPr>
                        <a:t>Multi-functional, Multi-district specialised management. Regional authorities involved. Of interest to national agencies</a:t>
                      </a:r>
                    </a:p>
                  </a:txBody>
                  <a:tcPr marL="0" marR="54000" marT="0" marB="0" anchor="ctr">
                    <a:solidFill>
                      <a:srgbClr val="FFC000"/>
                    </a:solidFill>
                  </a:tcPr>
                </a:tc>
                <a:tc>
                  <a:txBody>
                    <a:bodyPr/>
                    <a:lstStyle/>
                    <a:p>
                      <a:pPr marL="72000" algn="ctr" defTabSz="914400" rtl="0" eaLnBrk="1" fontAlgn="ctr" latinLnBrk="0" hangingPunct="1"/>
                      <a:r>
                        <a:rPr lang="en-NZ" sz="900" b="1" i="0" u="none" strike="noStrike" kern="1200" spc="0" dirty="0">
                          <a:solidFill>
                            <a:srgbClr val="000000"/>
                          </a:solidFill>
                          <a:effectLst/>
                          <a:latin typeface="Calibri" panose="020F0502020204030204" pitchFamily="34" charset="0"/>
                          <a:ea typeface="+mn-ea"/>
                          <a:cs typeface="+mn-cs"/>
                        </a:rPr>
                        <a:t>Multi-functional, regional and national specialised management. Of significant interest to national agencies, may be of interest to international partners.</a:t>
                      </a:r>
                    </a:p>
                  </a:txBody>
                  <a:tcPr marL="0" marR="54000" marT="0" marB="0" anchor="ctr">
                    <a:solidFill>
                      <a:srgbClr val="FF0000"/>
                    </a:solidFill>
                  </a:tcPr>
                </a:tc>
                <a:extLst>
                  <a:ext uri="{0D108BD9-81ED-4DB2-BD59-A6C34878D82A}">
                    <a16:rowId xmlns:a16="http://schemas.microsoft.com/office/drawing/2014/main" val="1881272980"/>
                  </a:ext>
                </a:extLst>
              </a:tr>
              <a:tr h="339619">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 </a:t>
                      </a:r>
                    </a:p>
                  </a:txBody>
                  <a:tcPr marL="0" marR="0" marT="0" marB="0" anchor="ctr">
                    <a:solidFill>
                      <a:schemeClr val="bg1"/>
                    </a:solidFill>
                  </a:tcP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Insignificant</a:t>
                      </a:r>
                    </a:p>
                  </a:txBody>
                  <a:tcPr marL="0" marR="0" marT="0" marB="0" anchor="ctr">
                    <a:solidFill>
                      <a:srgbClr val="D9D9D9"/>
                    </a:solidFill>
                  </a:tcP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Minor</a:t>
                      </a:r>
                    </a:p>
                  </a:txBody>
                  <a:tcPr marL="0" marR="0" marT="0" marB="0" anchor="ctr">
                    <a:solidFill>
                      <a:srgbClr val="D9D9D9"/>
                    </a:solidFill>
                  </a:tcP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Moderate</a:t>
                      </a:r>
                    </a:p>
                  </a:txBody>
                  <a:tcPr marL="0" marR="0" marT="0" marB="0" anchor="ctr">
                    <a:solidFill>
                      <a:srgbClr val="D9D9D9"/>
                    </a:solidFill>
                  </a:tcP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Major</a:t>
                      </a:r>
                    </a:p>
                  </a:txBody>
                  <a:tcPr marL="0" marR="0" marT="0" marB="0" anchor="ctr">
                    <a:solidFill>
                      <a:srgbClr val="D9D9D9"/>
                    </a:solidFill>
                  </a:tcPr>
                </a:tc>
                <a:tc>
                  <a:txBody>
                    <a:bodyPr/>
                    <a:lstStyle/>
                    <a:p>
                      <a:pPr algn="ctr" fontAlgn="ctr"/>
                      <a:r>
                        <a:rPr lang="en-NZ" sz="900" b="1" i="0" u="none" strike="noStrike" kern="1200" dirty="0">
                          <a:solidFill>
                            <a:srgbClr val="000000"/>
                          </a:solidFill>
                          <a:effectLst/>
                          <a:latin typeface="Calibri" panose="020F0502020204030204" pitchFamily="34" charset="0"/>
                          <a:ea typeface="+mn-ea"/>
                          <a:cs typeface="+mn-cs"/>
                        </a:rPr>
                        <a:t>Extreme</a:t>
                      </a:r>
                    </a:p>
                  </a:txBody>
                  <a:tcPr marL="7144" marR="7144" marT="7144" marB="0" anchor="ctr">
                    <a:solidFill>
                      <a:srgbClr val="D9D9D9"/>
                    </a:solidFill>
                  </a:tcPr>
                </a:tc>
                <a:extLst>
                  <a:ext uri="{0D108BD9-81ED-4DB2-BD59-A6C34878D82A}">
                    <a16:rowId xmlns:a16="http://schemas.microsoft.com/office/drawing/2014/main" val="3546429081"/>
                  </a:ext>
                </a:extLst>
              </a:tr>
              <a:tr h="439508">
                <a:tc gridSpan="6">
                  <a:txBody>
                    <a:bodyPr/>
                    <a:lstStyle/>
                    <a:p>
                      <a:pPr marL="72000" algn="l" fontAlgn="ctr"/>
                      <a:r>
                        <a:rPr lang="en-NZ" sz="900" b="1" i="0" u="none" strike="noStrike" kern="1200" dirty="0">
                          <a:solidFill>
                            <a:srgbClr val="000000"/>
                          </a:solidFill>
                          <a:effectLst/>
                          <a:latin typeface="Calibri" panose="020F0502020204030204" pitchFamily="34" charset="0"/>
                          <a:ea typeface="+mn-ea"/>
                          <a:cs typeface="+mn-cs"/>
                        </a:rPr>
                        <a:t>Social Environment</a:t>
                      </a:r>
                    </a:p>
                  </a:txBody>
                  <a:tcPr marL="0" marR="0" marT="0" marB="0" anchor="ctr">
                    <a:solidFill>
                      <a:srgbClr val="FFCDFF"/>
                    </a:solidFill>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3683785335"/>
                  </a:ext>
                </a:extLst>
              </a:tr>
              <a:tr h="275649">
                <a:tc>
                  <a:txBody>
                    <a:bodyPr/>
                    <a:lstStyle/>
                    <a:p>
                      <a:pPr marL="72000" algn="l" fontAlgn="t"/>
                      <a:r>
                        <a:rPr lang="en-NZ" sz="900" b="1" i="0" u="none" strike="noStrike" kern="1200" dirty="0">
                          <a:solidFill>
                            <a:srgbClr val="000000"/>
                          </a:solidFill>
                          <a:effectLst/>
                          <a:latin typeface="Calibri" panose="020F0502020204030204" pitchFamily="34" charset="0"/>
                          <a:ea typeface="+mn-ea"/>
                          <a:cs typeface="+mn-cs"/>
                        </a:rPr>
                        <a:t>Deaths</a:t>
                      </a:r>
                    </a:p>
                  </a:txBody>
                  <a:tcPr marL="0" marR="0" marT="0" marB="0"/>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No deaths</a:t>
                      </a:r>
                    </a:p>
                  </a:txBody>
                  <a:tcPr marL="54000" marR="54000" marT="0" marB="0" anchor="ct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1 - 2</a:t>
                      </a:r>
                    </a:p>
                  </a:txBody>
                  <a:tcPr marL="54000" marR="54000" marT="0" marB="0" anchor="ct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3-10</a:t>
                      </a:r>
                    </a:p>
                  </a:txBody>
                  <a:tcPr marL="54000" marR="54000" marT="0" marB="0" anchor="ct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11-99</a:t>
                      </a:r>
                    </a:p>
                  </a:txBody>
                  <a:tcPr marL="54000" marR="54000" marT="0" marB="0" anchor="ct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&gt;100</a:t>
                      </a:r>
                    </a:p>
                  </a:txBody>
                  <a:tcPr marL="54000" marR="54000" marT="0" marB="0" anchor="ctr"/>
                </a:tc>
                <a:extLst>
                  <a:ext uri="{0D108BD9-81ED-4DB2-BD59-A6C34878D82A}">
                    <a16:rowId xmlns:a16="http://schemas.microsoft.com/office/drawing/2014/main" val="763961855"/>
                  </a:ext>
                </a:extLst>
              </a:tr>
              <a:tr h="639284">
                <a:tc>
                  <a:txBody>
                    <a:bodyPr/>
                    <a:lstStyle/>
                    <a:p>
                      <a:pPr marL="72000" algn="l" fontAlgn="t"/>
                      <a:r>
                        <a:rPr lang="en-NZ" sz="900" b="1" i="0" u="none" strike="noStrike" kern="1200" dirty="0">
                          <a:solidFill>
                            <a:srgbClr val="000000"/>
                          </a:solidFill>
                          <a:effectLst/>
                          <a:latin typeface="Calibri" panose="020F0502020204030204" pitchFamily="34" charset="0"/>
                          <a:ea typeface="+mn-ea"/>
                          <a:cs typeface="+mn-cs"/>
                        </a:rPr>
                        <a:t>Injuries and illness</a:t>
                      </a:r>
                    </a:p>
                  </a:txBody>
                  <a:tcPr marL="0" marR="0" marT="0" marB="0"/>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No additional management required</a:t>
                      </a:r>
                    </a:p>
                  </a:txBody>
                  <a:tcPr marL="54000" marR="54000" marT="0" marB="0" anchor="ct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Managed through existing district surge plans</a:t>
                      </a:r>
                    </a:p>
                  </a:txBody>
                  <a:tcPr marL="54000" marR="54000" marT="0" marB="0" anchor="ct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Additional support required from within the region</a:t>
                      </a:r>
                    </a:p>
                  </a:txBody>
                  <a:tcPr marL="54000" marR="54000" marT="0" marB="0" anchor="ct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Additional support required from outside the region</a:t>
                      </a:r>
                    </a:p>
                  </a:txBody>
                  <a:tcPr marL="54000" marR="54000" marT="0" marB="0" anchor="ct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Significant national surge required</a:t>
                      </a:r>
                    </a:p>
                  </a:txBody>
                  <a:tcPr marL="54000" marR="54000" marT="0" marB="0" anchor="ctr"/>
                </a:tc>
                <a:extLst>
                  <a:ext uri="{0D108BD9-81ED-4DB2-BD59-A6C34878D82A}">
                    <a16:rowId xmlns:a16="http://schemas.microsoft.com/office/drawing/2014/main" val="2812145354"/>
                  </a:ext>
                </a:extLst>
              </a:tr>
              <a:tr h="849050">
                <a:tc>
                  <a:txBody>
                    <a:bodyPr/>
                    <a:lstStyle/>
                    <a:p>
                      <a:pPr marL="72000" algn="l" fontAlgn="t"/>
                      <a:r>
                        <a:rPr lang="en-NZ" sz="900" b="1" i="0" u="none" strike="noStrike" kern="1200" dirty="0">
                          <a:solidFill>
                            <a:srgbClr val="000000"/>
                          </a:solidFill>
                          <a:effectLst/>
                          <a:latin typeface="Calibri" panose="020F0502020204030204" pitchFamily="34" charset="0"/>
                          <a:ea typeface="+mn-ea"/>
                          <a:cs typeface="+mn-cs"/>
                        </a:rPr>
                        <a:t>Households in need of accommodation</a:t>
                      </a:r>
                    </a:p>
                  </a:txBody>
                  <a:tcPr marL="0" marR="0" marT="0" marB="0"/>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No assistance required</a:t>
                      </a:r>
                    </a:p>
                  </a:txBody>
                  <a:tcPr marL="54000" marR="54000" marT="0" marB="0" anchor="ct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Local agencies manage within existing resources</a:t>
                      </a:r>
                    </a:p>
                  </a:txBody>
                  <a:tcPr marL="54000" marR="54000" marT="0" marB="0" anchor="ct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District agencies manage through existing plans using paid accommodation</a:t>
                      </a:r>
                    </a:p>
                  </a:txBody>
                  <a:tcPr marL="54000" marR="54000" marT="0" marB="0" anchor="ct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Emergency shelter required, regional coordination</a:t>
                      </a:r>
                    </a:p>
                  </a:txBody>
                  <a:tcPr marL="54000" marR="54000" marT="0" marB="0" anchor="ct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Multiple emergency shelters established, relocations outside of the region</a:t>
                      </a:r>
                    </a:p>
                  </a:txBody>
                  <a:tcPr marL="54000" marR="54000" marT="0" marB="0" anchor="ctr"/>
                </a:tc>
                <a:extLst>
                  <a:ext uri="{0D108BD9-81ED-4DB2-BD59-A6C34878D82A}">
                    <a16:rowId xmlns:a16="http://schemas.microsoft.com/office/drawing/2014/main" val="4066382462"/>
                  </a:ext>
                </a:extLst>
              </a:tr>
              <a:tr h="355667">
                <a:tc>
                  <a:txBody>
                    <a:bodyPr/>
                    <a:lstStyle/>
                    <a:p>
                      <a:pPr marL="72000" algn="l" fontAlgn="t"/>
                      <a:r>
                        <a:rPr lang="en-NZ" sz="900" b="1" i="0" u="none" strike="noStrike" kern="1200" dirty="0">
                          <a:solidFill>
                            <a:srgbClr val="000000"/>
                          </a:solidFill>
                          <a:effectLst/>
                          <a:latin typeface="Calibri" panose="020F0502020204030204" pitchFamily="34" charset="0"/>
                          <a:ea typeface="+mn-ea"/>
                          <a:cs typeface="+mn-cs"/>
                        </a:rPr>
                        <a:t>Displaced households</a:t>
                      </a:r>
                    </a:p>
                  </a:txBody>
                  <a:tcPr marL="0" marR="0" marT="0" marB="0"/>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Negligible displacement</a:t>
                      </a:r>
                    </a:p>
                  </a:txBody>
                  <a:tcPr marL="54000" marR="54000" marT="0" marB="0" anchor="ct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1-10 households</a:t>
                      </a:r>
                    </a:p>
                  </a:txBody>
                  <a:tcPr marL="54000" marR="54000" marT="0" marB="0" anchor="ct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11-100 households</a:t>
                      </a:r>
                    </a:p>
                  </a:txBody>
                  <a:tcPr marL="54000" marR="54000" marT="0" marB="0" anchor="ct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101-500 households</a:t>
                      </a:r>
                    </a:p>
                  </a:txBody>
                  <a:tcPr marL="54000" marR="54000" marT="0" marB="0" anchor="ctr"/>
                </a:tc>
                <a:tc>
                  <a:txBody>
                    <a:bodyPr/>
                    <a:lstStyle/>
                    <a:p>
                      <a:pPr marL="72000" algn="ctr" fontAlgn="ctr"/>
                      <a:r>
                        <a:rPr lang="en-NZ" sz="900" b="1" i="0" u="none" strike="noStrike" kern="1200" dirty="0">
                          <a:solidFill>
                            <a:srgbClr val="000000"/>
                          </a:solidFill>
                          <a:effectLst/>
                          <a:latin typeface="Calibri" panose="020F0502020204030204" pitchFamily="34" charset="0"/>
                          <a:ea typeface="+mn-ea"/>
                          <a:cs typeface="+mn-cs"/>
                        </a:rPr>
                        <a:t>&gt;500 households</a:t>
                      </a:r>
                    </a:p>
                  </a:txBody>
                  <a:tcPr marL="54000" marR="54000" marT="0" marB="0" anchor="ctr"/>
                </a:tc>
                <a:extLst>
                  <a:ext uri="{0D108BD9-81ED-4DB2-BD59-A6C34878D82A}">
                    <a16:rowId xmlns:a16="http://schemas.microsoft.com/office/drawing/2014/main" val="362318029"/>
                  </a:ext>
                </a:extLst>
              </a:tr>
            </a:tbl>
          </a:graphicData>
        </a:graphic>
      </p:graphicFrame>
      <p:sp>
        <p:nvSpPr>
          <p:cNvPr id="5" name="Down Arrow 4"/>
          <p:cNvSpPr/>
          <p:nvPr/>
        </p:nvSpPr>
        <p:spPr>
          <a:xfrm rot="5400000">
            <a:off x="6838225" y="1825095"/>
            <a:ext cx="462385" cy="3517796"/>
          </a:xfrm>
          <a:prstGeom prst="downArrow">
            <a:avLst/>
          </a:prstGeom>
          <a:solidFill>
            <a:srgbClr val="0070C0"/>
          </a:solidFill>
          <a:ln>
            <a:solidFill>
              <a:srgbClr val="0070C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b="1" spc="75" dirty="0">
              <a:ln w="18000">
                <a:solidFill>
                  <a:srgbClr val="4F81BD">
                    <a:satMod val="200000"/>
                    <a:tint val="72000"/>
                  </a:srgbClr>
                </a:solidFill>
                <a:prstDash val="solid"/>
              </a:ln>
              <a:solidFill>
                <a:srgbClr val="4F81BD">
                  <a:satMod val="280000"/>
                  <a:tint val="100000"/>
                  <a:alpha val="5700"/>
                </a:srgbClr>
              </a:solidFill>
              <a:effectLst>
                <a:outerShdw blurRad="25000" dist="20000" dir="16020000" algn="tl">
                  <a:srgbClr val="4F81BD">
                    <a:satMod val="200000"/>
                    <a:shade val="1000"/>
                    <a:alpha val="60000"/>
                  </a:srgbClr>
                </a:outerShdw>
              </a:effectLst>
            </a:endParaRPr>
          </a:p>
        </p:txBody>
      </p:sp>
      <p:sp>
        <p:nvSpPr>
          <p:cNvPr id="6" name="TextBox 5"/>
          <p:cNvSpPr txBox="1"/>
          <p:nvPr/>
        </p:nvSpPr>
        <p:spPr>
          <a:xfrm>
            <a:off x="5976242" y="3399327"/>
            <a:ext cx="2186350" cy="369332"/>
          </a:xfrm>
          <a:prstGeom prst="rect">
            <a:avLst/>
          </a:prstGeom>
          <a:noFill/>
        </p:spPr>
        <p:txBody>
          <a:bodyPr wrap="square" rtlCol="0">
            <a:spAutoFit/>
          </a:bodyPr>
          <a:lstStyle/>
          <a:p>
            <a:pPr algn="ctr"/>
            <a:r>
              <a:rPr lang="en-AU" b="1" dirty="0">
                <a:solidFill>
                  <a:schemeClr val="bg1"/>
                </a:solidFill>
              </a:rPr>
              <a:t>Move right to left</a:t>
            </a:r>
          </a:p>
        </p:txBody>
      </p:sp>
      <p:sp>
        <p:nvSpPr>
          <p:cNvPr id="8" name="Title 1"/>
          <p:cNvSpPr txBox="1">
            <a:spLocks/>
          </p:cNvSpPr>
          <p:nvPr/>
        </p:nvSpPr>
        <p:spPr>
          <a:xfrm>
            <a:off x="0" y="308017"/>
            <a:ext cx="9144000" cy="486640"/>
          </a:xfrm>
          <a:prstGeom prst="rect">
            <a:avLst/>
          </a:prstGeom>
          <a:solidFill>
            <a:schemeClr val="accent1">
              <a:lumMod val="5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NZ" sz="2400" b="1" dirty="0">
                <a:solidFill>
                  <a:schemeClr val="bg1"/>
                </a:solidFill>
                <a:latin typeface="+mn-lt"/>
              </a:rPr>
              <a:t> STEP 1: ASSESS THE MAXIMUM POSSIBLE CONSEQUENCE</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6339" y="6221746"/>
            <a:ext cx="1750178" cy="567959"/>
          </a:xfrm>
          <a:prstGeom prst="rect">
            <a:avLst/>
          </a:prstGeom>
        </p:spPr>
      </p:pic>
      <p:sp>
        <p:nvSpPr>
          <p:cNvPr id="2" name="TextBox 1"/>
          <p:cNvSpPr txBox="1"/>
          <p:nvPr/>
        </p:nvSpPr>
        <p:spPr>
          <a:xfrm rot="19947761">
            <a:off x="1681708" y="2737607"/>
            <a:ext cx="5943595" cy="1323439"/>
          </a:xfrm>
          <a:prstGeom prst="rect">
            <a:avLst/>
          </a:prstGeom>
          <a:noFill/>
        </p:spPr>
        <p:txBody>
          <a:bodyPr wrap="square" rtlCol="0">
            <a:spAutoFit/>
          </a:bodyPr>
          <a:lstStyle/>
          <a:p>
            <a:pPr algn="ctr"/>
            <a:r>
              <a:rPr lang="en-NZ" sz="8000" dirty="0">
                <a:solidFill>
                  <a:srgbClr val="FF0000"/>
                </a:solidFill>
              </a:rPr>
              <a:t>SAMPLE</a:t>
            </a:r>
          </a:p>
        </p:txBody>
      </p:sp>
    </p:spTree>
    <p:extLst>
      <p:ext uri="{BB962C8B-B14F-4D97-AF65-F5344CB8AC3E}">
        <p14:creationId xmlns:p14="http://schemas.microsoft.com/office/powerpoint/2010/main" val="3128558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1257948"/>
              </p:ext>
            </p:extLst>
          </p:nvPr>
        </p:nvGraphicFramePr>
        <p:xfrm>
          <a:off x="138793" y="1920819"/>
          <a:ext cx="8866414" cy="3280340"/>
        </p:xfrm>
        <a:graphic>
          <a:graphicData uri="http://schemas.openxmlformats.org/drawingml/2006/table">
            <a:tbl>
              <a:tblPr firstRow="1" bandRow="1">
                <a:tableStyleId>{5C22544A-7EE6-4342-B048-85BDC9FD1C3A}</a:tableStyleId>
              </a:tblPr>
              <a:tblGrid>
                <a:gridCol w="938893">
                  <a:extLst>
                    <a:ext uri="{9D8B030D-6E8A-4147-A177-3AD203B41FA5}">
                      <a16:colId xmlns:a16="http://schemas.microsoft.com/office/drawing/2014/main" val="2213343063"/>
                    </a:ext>
                  </a:extLst>
                </a:gridCol>
                <a:gridCol w="1448345">
                  <a:extLst>
                    <a:ext uri="{9D8B030D-6E8A-4147-A177-3AD203B41FA5}">
                      <a16:colId xmlns:a16="http://schemas.microsoft.com/office/drawing/2014/main" val="3485677543"/>
                    </a:ext>
                  </a:extLst>
                </a:gridCol>
                <a:gridCol w="1619794">
                  <a:extLst>
                    <a:ext uri="{9D8B030D-6E8A-4147-A177-3AD203B41FA5}">
                      <a16:colId xmlns:a16="http://schemas.microsoft.com/office/drawing/2014/main" val="456609043"/>
                    </a:ext>
                  </a:extLst>
                </a:gridCol>
                <a:gridCol w="1619794">
                  <a:extLst>
                    <a:ext uri="{9D8B030D-6E8A-4147-A177-3AD203B41FA5}">
                      <a16:colId xmlns:a16="http://schemas.microsoft.com/office/drawing/2014/main" val="2549518428"/>
                    </a:ext>
                  </a:extLst>
                </a:gridCol>
                <a:gridCol w="1619794">
                  <a:extLst>
                    <a:ext uri="{9D8B030D-6E8A-4147-A177-3AD203B41FA5}">
                      <a16:colId xmlns:a16="http://schemas.microsoft.com/office/drawing/2014/main" val="3112441690"/>
                    </a:ext>
                  </a:extLst>
                </a:gridCol>
                <a:gridCol w="1619794">
                  <a:extLst>
                    <a:ext uri="{9D8B030D-6E8A-4147-A177-3AD203B41FA5}">
                      <a16:colId xmlns:a16="http://schemas.microsoft.com/office/drawing/2014/main" val="1339521054"/>
                    </a:ext>
                  </a:extLst>
                </a:gridCol>
              </a:tblGrid>
              <a:tr h="415073">
                <a:tc>
                  <a:txBody>
                    <a:bodyPr/>
                    <a:lstStyle/>
                    <a:p>
                      <a:endParaRPr lang="en-NZ" sz="900" b="1" dirty="0">
                        <a:latin typeface="+mn-lt"/>
                      </a:endParaRPr>
                    </a:p>
                  </a:txBody>
                  <a:tcPr marL="68580" marR="68580" marT="34290" marB="34290"/>
                </a:tc>
                <a:tc>
                  <a:txBody>
                    <a:bodyPr/>
                    <a:lstStyle/>
                    <a:p>
                      <a:pPr algn="ctr"/>
                      <a:r>
                        <a:rPr lang="en-NZ" sz="1400" b="1" dirty="0">
                          <a:latin typeface="+mn-lt"/>
                        </a:rPr>
                        <a:t>Lowest</a:t>
                      </a:r>
                    </a:p>
                  </a:txBody>
                  <a:tcPr marL="68580" marR="68580" marT="34290" marB="34290"/>
                </a:tc>
                <a:tc>
                  <a:txBody>
                    <a:bodyPr/>
                    <a:lstStyle/>
                    <a:p>
                      <a:pPr algn="ctr"/>
                      <a:r>
                        <a:rPr lang="en-NZ" sz="1400" b="1" dirty="0">
                          <a:latin typeface="+mn-lt"/>
                        </a:rPr>
                        <a:t>Low</a:t>
                      </a:r>
                    </a:p>
                  </a:txBody>
                  <a:tcPr marL="68580" marR="68580" marT="34290" marB="34290"/>
                </a:tc>
                <a:tc>
                  <a:txBody>
                    <a:bodyPr/>
                    <a:lstStyle/>
                    <a:p>
                      <a:pPr algn="ctr"/>
                      <a:r>
                        <a:rPr lang="en-NZ" sz="1400" b="1" dirty="0">
                          <a:latin typeface="+mn-lt"/>
                        </a:rPr>
                        <a:t>Moderate</a:t>
                      </a:r>
                    </a:p>
                  </a:txBody>
                  <a:tcPr marL="68580" marR="68580" marT="34290" marB="34290"/>
                </a:tc>
                <a:tc>
                  <a:txBody>
                    <a:bodyPr/>
                    <a:lstStyle/>
                    <a:p>
                      <a:pPr algn="ctr"/>
                      <a:r>
                        <a:rPr lang="en-NZ" sz="1400" b="1" dirty="0">
                          <a:latin typeface="+mn-lt"/>
                        </a:rPr>
                        <a:t>High</a:t>
                      </a:r>
                    </a:p>
                  </a:txBody>
                  <a:tcPr marL="68580" marR="68580" marT="34290" marB="34290"/>
                </a:tc>
                <a:tc>
                  <a:txBody>
                    <a:bodyPr/>
                    <a:lstStyle/>
                    <a:p>
                      <a:pPr algn="ctr"/>
                      <a:r>
                        <a:rPr lang="en-NZ" sz="1400" b="1" dirty="0">
                          <a:latin typeface="+mn-lt"/>
                        </a:rPr>
                        <a:t>Highest</a:t>
                      </a:r>
                    </a:p>
                  </a:txBody>
                  <a:tcPr marL="68580" marR="68580" marT="34290" marB="34290"/>
                </a:tc>
                <a:extLst>
                  <a:ext uri="{0D108BD9-81ED-4DB2-BD59-A6C34878D82A}">
                    <a16:rowId xmlns:a16="http://schemas.microsoft.com/office/drawing/2014/main" val="3213722970"/>
                  </a:ext>
                </a:extLst>
              </a:tr>
              <a:tr h="1199245">
                <a:tc>
                  <a:txBody>
                    <a:bodyPr/>
                    <a:lstStyle/>
                    <a:p>
                      <a:r>
                        <a:rPr lang="en-NZ" sz="1100" b="1" i="0" u="none" strike="noStrike" kern="1200" baseline="0" dirty="0">
                          <a:solidFill>
                            <a:schemeClr val="dk1"/>
                          </a:solidFill>
                          <a:latin typeface="+mn-lt"/>
                          <a:ea typeface="+mn-ea"/>
                          <a:cs typeface="+mn-cs"/>
                        </a:rPr>
                        <a:t>Supporting </a:t>
                      </a:r>
                    </a:p>
                    <a:p>
                      <a:r>
                        <a:rPr lang="en-NZ" sz="1100" b="1" i="0" u="none" strike="noStrike" kern="1200" baseline="0" dirty="0">
                          <a:solidFill>
                            <a:schemeClr val="dk1"/>
                          </a:solidFill>
                          <a:latin typeface="+mn-lt"/>
                          <a:ea typeface="+mn-ea"/>
                          <a:cs typeface="+mn-cs"/>
                        </a:rPr>
                        <a:t>Evidence</a:t>
                      </a:r>
                    </a:p>
                  </a:txBody>
                  <a:tcPr marL="68580" marR="68580" marT="34290" marB="34290"/>
                </a:tc>
                <a:tc>
                  <a:txBody>
                    <a:bodyPr/>
                    <a:lstStyle/>
                    <a:p>
                      <a:pPr algn="l"/>
                      <a:r>
                        <a:rPr lang="en-NZ" sz="1100" b="0" i="0" u="none" strike="noStrike" kern="1200" baseline="0" dirty="0">
                          <a:solidFill>
                            <a:schemeClr val="dk1"/>
                          </a:solidFill>
                          <a:latin typeface="+mn-lt"/>
                          <a:ea typeface="+mn-ea"/>
                          <a:cs typeface="+mn-cs"/>
                        </a:rPr>
                        <a:t>• No historical events</a:t>
                      </a:r>
                    </a:p>
                    <a:p>
                      <a:pPr algn="l"/>
                      <a:endParaRPr lang="en-NZ" sz="1100" b="0" i="0" u="none" strike="noStrike" kern="1200" baseline="0" dirty="0">
                        <a:solidFill>
                          <a:schemeClr val="dk1"/>
                        </a:solidFill>
                        <a:latin typeface="+mn-lt"/>
                        <a:ea typeface="+mn-ea"/>
                        <a:cs typeface="+mn-cs"/>
                      </a:endParaRPr>
                    </a:p>
                    <a:p>
                      <a:pPr algn="l"/>
                      <a:r>
                        <a:rPr lang="en-NZ" sz="1100" b="0" i="0" u="none" strike="noStrike" kern="1200" baseline="0" dirty="0">
                          <a:solidFill>
                            <a:schemeClr val="dk1"/>
                          </a:solidFill>
                          <a:latin typeface="+mn-lt"/>
                          <a:ea typeface="+mn-ea"/>
                          <a:cs typeface="+mn-cs"/>
                        </a:rPr>
                        <a:t>• No scientific model</a:t>
                      </a:r>
                      <a:endParaRPr lang="en-NZ" sz="1100" b="0" dirty="0">
                        <a:latin typeface="+mn-lt"/>
                      </a:endParaRPr>
                    </a:p>
                  </a:txBody>
                  <a:tcPr marL="68580" marR="68580" marT="34290" marB="34290"/>
                </a:tc>
                <a:tc>
                  <a:txBody>
                    <a:bodyPr/>
                    <a:lstStyle/>
                    <a:p>
                      <a:pPr algn="l"/>
                      <a:r>
                        <a:rPr lang="en-NZ" sz="1100" b="0" i="0" u="none" strike="noStrike" kern="1200" baseline="0" dirty="0">
                          <a:solidFill>
                            <a:schemeClr val="dk1"/>
                          </a:solidFill>
                          <a:latin typeface="+mn-lt"/>
                          <a:ea typeface="+mn-ea"/>
                          <a:cs typeface="+mn-cs"/>
                        </a:rPr>
                        <a:t> • Anecdotal information of historical events</a:t>
                      </a:r>
                    </a:p>
                    <a:p>
                      <a:pPr algn="l"/>
                      <a:endParaRPr lang="en-NZ" sz="1100" b="0" i="0" u="none" strike="noStrike" kern="1200" baseline="0" dirty="0">
                        <a:solidFill>
                          <a:schemeClr val="dk1"/>
                        </a:solidFill>
                        <a:latin typeface="+mn-lt"/>
                        <a:ea typeface="+mn-ea"/>
                        <a:cs typeface="+mn-cs"/>
                      </a:endParaRPr>
                    </a:p>
                    <a:p>
                      <a:pPr algn="l"/>
                      <a:r>
                        <a:rPr lang="en-NZ" sz="1100" b="0" i="0" u="none" strike="noStrike" kern="1200" baseline="0" dirty="0">
                          <a:solidFill>
                            <a:schemeClr val="dk1"/>
                          </a:solidFill>
                          <a:latin typeface="+mn-lt"/>
                          <a:ea typeface="+mn-ea"/>
                          <a:cs typeface="+mn-cs"/>
                        </a:rPr>
                        <a:t>• Scientific model which could be applied with significant modification</a:t>
                      </a:r>
                      <a:endParaRPr lang="en-NZ" sz="1100" b="0" dirty="0">
                        <a:latin typeface="+mn-lt"/>
                      </a:endParaRPr>
                    </a:p>
                  </a:txBody>
                  <a:tcPr marL="68580" marR="68580" marT="34290" marB="34290"/>
                </a:tc>
                <a:tc>
                  <a:txBody>
                    <a:bodyPr/>
                    <a:lstStyle/>
                    <a:p>
                      <a:pPr algn="l"/>
                      <a:r>
                        <a:rPr lang="en-NZ" sz="1100" b="0" i="0" u="none" strike="noStrike" kern="1200" baseline="0" dirty="0">
                          <a:solidFill>
                            <a:schemeClr val="dk1"/>
                          </a:solidFill>
                          <a:latin typeface="+mn-lt"/>
                          <a:ea typeface="+mn-ea"/>
                          <a:cs typeface="+mn-cs"/>
                        </a:rPr>
                        <a:t> • Historical event of similar magnitude in a comparable community of interest</a:t>
                      </a:r>
                    </a:p>
                    <a:p>
                      <a:pPr algn="l"/>
                      <a:endParaRPr lang="en-NZ" sz="1100" b="0" i="0" u="none" strike="noStrike" kern="1200" baseline="0" dirty="0">
                        <a:solidFill>
                          <a:schemeClr val="dk1"/>
                        </a:solidFill>
                        <a:latin typeface="+mn-lt"/>
                        <a:ea typeface="+mn-ea"/>
                        <a:cs typeface="+mn-cs"/>
                      </a:endParaRPr>
                    </a:p>
                    <a:p>
                      <a:pPr algn="l"/>
                      <a:r>
                        <a:rPr lang="en-NZ" sz="1100" b="0" i="0" u="none" strike="noStrike" kern="1200" baseline="0" dirty="0">
                          <a:solidFill>
                            <a:schemeClr val="dk1"/>
                          </a:solidFill>
                          <a:latin typeface="+mn-lt"/>
                          <a:ea typeface="+mn-ea"/>
                          <a:cs typeface="+mn-cs"/>
                        </a:rPr>
                        <a:t>• Relevant scientific model available</a:t>
                      </a:r>
                    </a:p>
                  </a:txBody>
                  <a:tcPr marL="68580" marR="68580" marT="34290" marB="34290"/>
                </a:tc>
                <a:tc>
                  <a:txBody>
                    <a:bodyPr/>
                    <a:lstStyle/>
                    <a:p>
                      <a:pPr algn="l"/>
                      <a:r>
                        <a:rPr lang="en-NZ" sz="1100" b="0" i="0" u="none" strike="noStrike" kern="1200" baseline="0" dirty="0">
                          <a:solidFill>
                            <a:schemeClr val="dk1"/>
                          </a:solidFill>
                          <a:latin typeface="+mn-lt"/>
                          <a:ea typeface="+mn-ea"/>
                          <a:cs typeface="+mn-cs"/>
                        </a:rPr>
                        <a:t> • Recent historical event of similar magnitude in a directly comparable community of interest </a:t>
                      </a:r>
                    </a:p>
                    <a:p>
                      <a:pPr algn="l"/>
                      <a:endParaRPr lang="en-NZ" sz="1100" b="0" i="0" u="none" strike="noStrike" kern="1200" baseline="0" dirty="0">
                        <a:solidFill>
                          <a:schemeClr val="dk1"/>
                        </a:solidFill>
                        <a:latin typeface="+mn-lt"/>
                        <a:ea typeface="+mn-ea"/>
                        <a:cs typeface="+mn-cs"/>
                      </a:endParaRPr>
                    </a:p>
                    <a:p>
                      <a:pPr algn="l"/>
                      <a:r>
                        <a:rPr lang="en-NZ" sz="1100" b="0" i="0" u="none" strike="noStrike" kern="1200" baseline="0" dirty="0">
                          <a:solidFill>
                            <a:schemeClr val="dk1"/>
                          </a:solidFill>
                          <a:latin typeface="+mn-lt"/>
                          <a:ea typeface="+mn-ea"/>
                          <a:cs typeface="+mn-cs"/>
                        </a:rPr>
                        <a:t>• Good scientific model available</a:t>
                      </a:r>
                    </a:p>
                  </a:txBody>
                  <a:tcPr marL="68580" marR="68580" marT="34290" marB="34290"/>
                </a:tc>
                <a:tc>
                  <a:txBody>
                    <a:bodyPr/>
                    <a:lstStyle/>
                    <a:p>
                      <a:pPr algn="l"/>
                      <a:r>
                        <a:rPr lang="en-NZ" sz="1100" b="0" i="0" u="none" strike="noStrike" kern="1200" baseline="0" dirty="0">
                          <a:solidFill>
                            <a:schemeClr val="dk1"/>
                          </a:solidFill>
                          <a:latin typeface="+mn-lt"/>
                          <a:ea typeface="+mn-ea"/>
                          <a:cs typeface="+mn-cs"/>
                        </a:rPr>
                        <a:t> • Recent historical event of similar magnitude to that being assessed in the community of interest </a:t>
                      </a:r>
                    </a:p>
                    <a:p>
                      <a:pPr algn="l"/>
                      <a:endParaRPr lang="en-NZ" sz="1100" b="0" i="0" u="none" strike="noStrike" kern="1200" baseline="0" dirty="0">
                        <a:solidFill>
                          <a:schemeClr val="dk1"/>
                        </a:solidFill>
                        <a:latin typeface="+mn-lt"/>
                        <a:ea typeface="+mn-ea"/>
                        <a:cs typeface="+mn-cs"/>
                      </a:endParaRPr>
                    </a:p>
                    <a:p>
                      <a:pPr algn="l"/>
                      <a:r>
                        <a:rPr lang="en-NZ" sz="1100" b="0" i="0" u="none" strike="noStrike" kern="1200" baseline="0" dirty="0">
                          <a:solidFill>
                            <a:schemeClr val="dk1"/>
                          </a:solidFill>
                          <a:latin typeface="+mn-lt"/>
                          <a:ea typeface="+mn-ea"/>
                          <a:cs typeface="+mn-cs"/>
                        </a:rPr>
                        <a:t>• Highest quality scientific model</a:t>
                      </a:r>
                    </a:p>
                  </a:txBody>
                  <a:tcPr marL="68580" marR="68580" marT="34290" marB="34290"/>
                </a:tc>
                <a:extLst>
                  <a:ext uri="{0D108BD9-81ED-4DB2-BD59-A6C34878D82A}">
                    <a16:rowId xmlns:a16="http://schemas.microsoft.com/office/drawing/2014/main" val="1345460412"/>
                  </a:ext>
                </a:extLst>
              </a:tr>
              <a:tr h="873578">
                <a:tc>
                  <a:txBody>
                    <a:bodyPr/>
                    <a:lstStyle/>
                    <a:p>
                      <a:r>
                        <a:rPr lang="en-NZ" sz="1100" b="1" i="0" u="none" strike="noStrike" kern="1200" baseline="0" dirty="0">
                          <a:solidFill>
                            <a:schemeClr val="dk1"/>
                          </a:solidFill>
                          <a:latin typeface="+mn-lt"/>
                          <a:ea typeface="+mn-ea"/>
                          <a:cs typeface="+mn-cs"/>
                        </a:rPr>
                        <a:t> Expertise</a:t>
                      </a:r>
                      <a:endParaRPr lang="en-NZ" sz="1100" b="1" dirty="0">
                        <a:latin typeface="+mn-lt"/>
                      </a:endParaRPr>
                    </a:p>
                  </a:txBody>
                  <a:tcPr marL="68580" marR="68580" marT="34290" marB="34290"/>
                </a:tc>
                <a:tc>
                  <a:txBody>
                    <a:bodyPr/>
                    <a:lstStyle/>
                    <a:p>
                      <a:pPr algn="l"/>
                      <a:r>
                        <a:rPr lang="en-NZ" sz="1100" b="0" i="0" u="none" strike="noStrike" kern="1200" baseline="0" dirty="0">
                          <a:solidFill>
                            <a:schemeClr val="dk1"/>
                          </a:solidFill>
                          <a:latin typeface="+mn-lt"/>
                          <a:ea typeface="+mn-ea"/>
                          <a:cs typeface="+mn-cs"/>
                        </a:rPr>
                        <a:t>No expertise is available</a:t>
                      </a:r>
                      <a:endParaRPr lang="en-NZ" sz="1100" b="0" dirty="0">
                        <a:latin typeface="+mn-lt"/>
                      </a:endParaRPr>
                    </a:p>
                  </a:txBody>
                  <a:tcPr marL="68580" marR="68580" marT="34290" marB="34290"/>
                </a:tc>
                <a:tc>
                  <a:txBody>
                    <a:bodyPr/>
                    <a:lstStyle/>
                    <a:p>
                      <a:pPr algn="l"/>
                      <a:r>
                        <a:rPr lang="en-NZ" sz="1100" b="0" i="0" u="none" strike="noStrike" kern="1200" baseline="0" dirty="0">
                          <a:solidFill>
                            <a:schemeClr val="dk1"/>
                          </a:solidFill>
                          <a:latin typeface="+mn-lt"/>
                          <a:ea typeface="+mn-ea"/>
                          <a:cs typeface="+mn-cs"/>
                        </a:rPr>
                        <a:t>Expertise is available</a:t>
                      </a:r>
                      <a:endParaRPr lang="en-NZ" sz="1100" b="0" dirty="0">
                        <a:latin typeface="+mn-lt"/>
                      </a:endParaRPr>
                    </a:p>
                  </a:txBody>
                  <a:tcPr marL="68580" marR="68580" marT="34290" marB="34290"/>
                </a:tc>
                <a:tc>
                  <a:txBody>
                    <a:bodyPr/>
                    <a:lstStyle/>
                    <a:p>
                      <a:pPr algn="l"/>
                      <a:r>
                        <a:rPr lang="en-NZ" sz="1100" b="0" i="0" u="none" strike="noStrike" kern="1200" baseline="0" dirty="0">
                          <a:solidFill>
                            <a:schemeClr val="dk1"/>
                          </a:solidFill>
                          <a:latin typeface="+mn-lt"/>
                          <a:ea typeface="+mn-ea"/>
                          <a:cs typeface="+mn-cs"/>
                        </a:rPr>
                        <a:t>Relevant expertise is used to make decision</a:t>
                      </a:r>
                      <a:endParaRPr lang="en-NZ" sz="1100" b="0" dirty="0">
                        <a:latin typeface="+mn-lt"/>
                      </a:endParaRPr>
                    </a:p>
                  </a:txBody>
                  <a:tcPr marL="68580" marR="68580" marT="34290" marB="34290"/>
                </a:tc>
                <a:tc>
                  <a:txBody>
                    <a:bodyPr/>
                    <a:lstStyle/>
                    <a:p>
                      <a:pPr algn="l"/>
                      <a:r>
                        <a:rPr lang="en-NZ" sz="1100" b="0" i="0" u="none" strike="noStrike" kern="1200" baseline="0" dirty="0">
                          <a:solidFill>
                            <a:schemeClr val="dk1"/>
                          </a:solidFill>
                          <a:latin typeface="+mn-lt"/>
                          <a:ea typeface="+mn-ea"/>
                          <a:cs typeface="+mn-cs"/>
                        </a:rPr>
                        <a:t>Relevant expertise is highly influential in the decision</a:t>
                      </a:r>
                      <a:endParaRPr lang="en-NZ" sz="1100" b="0" dirty="0">
                        <a:latin typeface="+mn-lt"/>
                      </a:endParaRPr>
                    </a:p>
                  </a:txBody>
                  <a:tcPr marL="68580" marR="68580" marT="34290" marB="34290"/>
                </a:tc>
                <a:tc>
                  <a:txBody>
                    <a:bodyPr/>
                    <a:lstStyle/>
                    <a:p>
                      <a:pPr algn="l"/>
                      <a:r>
                        <a:rPr lang="en-NZ" sz="1100" b="0" i="0" u="none" strike="noStrike" kern="1200" baseline="0" dirty="0">
                          <a:solidFill>
                            <a:schemeClr val="dk1"/>
                          </a:solidFill>
                          <a:latin typeface="+mn-lt"/>
                          <a:ea typeface="+mn-ea"/>
                          <a:cs typeface="+mn-cs"/>
                        </a:rPr>
                        <a:t>Relevant and demonstrated expertise available and highly influential in making the decision</a:t>
                      </a:r>
                      <a:endParaRPr lang="en-NZ" sz="1100" b="0" dirty="0">
                        <a:latin typeface="+mn-lt"/>
                      </a:endParaRPr>
                    </a:p>
                  </a:txBody>
                  <a:tcPr marL="68580" marR="68580" marT="34290" marB="34290"/>
                </a:tc>
                <a:extLst>
                  <a:ext uri="{0D108BD9-81ED-4DB2-BD59-A6C34878D82A}">
                    <a16:rowId xmlns:a16="http://schemas.microsoft.com/office/drawing/2014/main" val="4152037066"/>
                  </a:ext>
                </a:extLst>
              </a:tr>
              <a:tr h="716427">
                <a:tc>
                  <a:txBody>
                    <a:bodyPr/>
                    <a:lstStyle/>
                    <a:p>
                      <a:r>
                        <a:rPr lang="en-NZ" sz="1100" b="1" i="0" u="none" strike="noStrike" kern="1200" baseline="0" dirty="0">
                          <a:solidFill>
                            <a:schemeClr val="dk1"/>
                          </a:solidFill>
                          <a:latin typeface="+mn-lt"/>
                          <a:ea typeface="+mn-ea"/>
                          <a:cs typeface="+mn-cs"/>
                        </a:rPr>
                        <a:t>Participant </a:t>
                      </a:r>
                    </a:p>
                    <a:p>
                      <a:r>
                        <a:rPr lang="en-NZ" sz="1100" b="1" i="0" u="none" strike="noStrike" kern="1200" baseline="0" dirty="0">
                          <a:solidFill>
                            <a:schemeClr val="dk1"/>
                          </a:solidFill>
                          <a:latin typeface="+mn-lt"/>
                          <a:ea typeface="+mn-ea"/>
                          <a:cs typeface="+mn-cs"/>
                        </a:rPr>
                        <a:t>Agreement</a:t>
                      </a:r>
                      <a:endParaRPr lang="en-NZ" sz="1100" b="1" dirty="0">
                        <a:latin typeface="+mn-lt"/>
                      </a:endParaRPr>
                    </a:p>
                  </a:txBody>
                  <a:tcPr marL="68580" marR="68580" marT="34290" marB="34290"/>
                </a:tc>
                <a:tc>
                  <a:txBody>
                    <a:bodyPr/>
                    <a:lstStyle/>
                    <a:p>
                      <a:pPr algn="l"/>
                      <a:r>
                        <a:rPr lang="en-NZ" sz="1100" b="0" i="0" u="none" strike="noStrike" kern="1200" baseline="0" dirty="0">
                          <a:solidFill>
                            <a:schemeClr val="dk1"/>
                          </a:solidFill>
                          <a:latin typeface="+mn-lt"/>
                          <a:ea typeface="+mn-ea"/>
                          <a:cs typeface="+mn-cs"/>
                        </a:rPr>
                        <a:t>Fundamental disagreement of assessment</a:t>
                      </a:r>
                      <a:endParaRPr lang="en-NZ" sz="1100" b="0" dirty="0">
                        <a:latin typeface="+mn-lt"/>
                      </a:endParaRPr>
                    </a:p>
                  </a:txBody>
                  <a:tcPr marL="68580" marR="68580" marT="34290" marB="34290"/>
                </a:tc>
                <a:tc>
                  <a:txBody>
                    <a:bodyPr/>
                    <a:lstStyle/>
                    <a:p>
                      <a:pPr algn="l"/>
                      <a:r>
                        <a:rPr lang="en-NZ" sz="1100" b="0" i="0" u="none" strike="noStrike" kern="1200" baseline="0" dirty="0">
                          <a:solidFill>
                            <a:schemeClr val="dk1"/>
                          </a:solidFill>
                          <a:latin typeface="+mn-lt"/>
                          <a:ea typeface="+mn-ea"/>
                          <a:cs typeface="+mn-cs"/>
                        </a:rPr>
                        <a:t>Disagreement of major aspects of assessment</a:t>
                      </a:r>
                      <a:endParaRPr lang="en-NZ" sz="1100" b="0" dirty="0">
                        <a:latin typeface="+mn-lt"/>
                      </a:endParaRPr>
                    </a:p>
                  </a:txBody>
                  <a:tcPr marL="68580" marR="68580" marT="34290" marB="34290"/>
                </a:tc>
                <a:tc>
                  <a:txBody>
                    <a:bodyPr/>
                    <a:lstStyle/>
                    <a:p>
                      <a:pPr algn="l"/>
                      <a:r>
                        <a:rPr lang="en-NZ" sz="1100" b="0" i="0" u="none" strike="noStrike" kern="1200" baseline="0" dirty="0">
                          <a:solidFill>
                            <a:schemeClr val="dk1"/>
                          </a:solidFill>
                          <a:latin typeface="+mn-lt"/>
                          <a:ea typeface="+mn-ea"/>
                          <a:cs typeface="+mn-cs"/>
                        </a:rPr>
                        <a:t>Disagreement of minor aspects of assessment</a:t>
                      </a:r>
                      <a:endParaRPr lang="en-NZ" sz="1100" b="0" dirty="0">
                        <a:latin typeface="+mn-lt"/>
                      </a:endParaRPr>
                    </a:p>
                  </a:txBody>
                  <a:tcPr marL="68580" marR="68580" marT="34290" marB="34290"/>
                </a:tc>
                <a:tc>
                  <a:txBody>
                    <a:bodyPr/>
                    <a:lstStyle/>
                    <a:p>
                      <a:pPr algn="l"/>
                      <a:r>
                        <a:rPr lang="en-NZ" sz="1100" b="0" i="0" u="none" strike="noStrike" kern="1200" baseline="0" dirty="0">
                          <a:solidFill>
                            <a:schemeClr val="dk1"/>
                          </a:solidFill>
                          <a:latin typeface="+mn-lt"/>
                          <a:ea typeface="+mn-ea"/>
                          <a:cs typeface="+mn-cs"/>
                        </a:rPr>
                        <a:t>Agreement of assessment</a:t>
                      </a:r>
                      <a:endParaRPr lang="en-NZ" sz="1100" b="0" dirty="0">
                        <a:latin typeface="+mn-lt"/>
                      </a:endParaRPr>
                    </a:p>
                  </a:txBody>
                  <a:tcPr marL="68580" marR="68580" marT="34290" marB="34290"/>
                </a:tc>
                <a:tc>
                  <a:txBody>
                    <a:bodyPr/>
                    <a:lstStyle/>
                    <a:p>
                      <a:pPr algn="l"/>
                      <a:r>
                        <a:rPr lang="en-NZ" sz="1100" b="0" i="0" u="none" strike="noStrike" kern="1200" baseline="0" dirty="0">
                          <a:solidFill>
                            <a:schemeClr val="dk1"/>
                          </a:solidFill>
                          <a:latin typeface="+mn-lt"/>
                          <a:ea typeface="+mn-ea"/>
                          <a:cs typeface="+mn-cs"/>
                        </a:rPr>
                        <a:t>Strong agreement of assessment</a:t>
                      </a:r>
                      <a:endParaRPr lang="en-NZ" sz="1100" b="0" dirty="0">
                        <a:latin typeface="+mn-lt"/>
                      </a:endParaRPr>
                    </a:p>
                  </a:txBody>
                  <a:tcPr marL="68580" marR="68580" marT="34290" marB="34290"/>
                </a:tc>
                <a:extLst>
                  <a:ext uri="{0D108BD9-81ED-4DB2-BD59-A6C34878D82A}">
                    <a16:rowId xmlns:a16="http://schemas.microsoft.com/office/drawing/2014/main" val="1628308750"/>
                  </a:ext>
                </a:extLst>
              </a:tr>
            </a:tbl>
          </a:graphicData>
        </a:graphic>
      </p:graphicFrame>
      <p:sp>
        <p:nvSpPr>
          <p:cNvPr id="5" name="Title 1"/>
          <p:cNvSpPr txBox="1">
            <a:spLocks/>
          </p:cNvSpPr>
          <p:nvPr/>
        </p:nvSpPr>
        <p:spPr>
          <a:xfrm>
            <a:off x="0" y="308017"/>
            <a:ext cx="9144000" cy="486640"/>
          </a:xfrm>
          <a:prstGeom prst="rect">
            <a:avLst/>
          </a:prstGeom>
          <a:solidFill>
            <a:schemeClr val="accent1">
              <a:lumMod val="5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NZ" sz="2400" b="1" dirty="0">
                <a:solidFill>
                  <a:schemeClr val="bg1"/>
                </a:solidFill>
                <a:latin typeface="+mn-lt"/>
              </a:rPr>
              <a:t> STEP 2: ASSIGN CONFIDENCE LEVEL</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6339" y="6221746"/>
            <a:ext cx="1750178" cy="567959"/>
          </a:xfrm>
          <a:prstGeom prst="rect">
            <a:avLst/>
          </a:prstGeom>
        </p:spPr>
      </p:pic>
    </p:spTree>
    <p:extLst>
      <p:ext uri="{BB962C8B-B14F-4D97-AF65-F5344CB8AC3E}">
        <p14:creationId xmlns:p14="http://schemas.microsoft.com/office/powerpoint/2010/main" val="2118411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449344681"/>
              </p:ext>
            </p:extLst>
          </p:nvPr>
        </p:nvGraphicFramePr>
        <p:xfrm>
          <a:off x="234043" y="1414459"/>
          <a:ext cx="8387442" cy="4054925"/>
        </p:xfrm>
        <a:graphic>
          <a:graphicData uri="http://schemas.openxmlformats.org/drawingml/2006/table">
            <a:tbl>
              <a:tblPr>
                <a:tableStyleId>{5C22544A-7EE6-4342-B048-85BDC9FD1C3A}</a:tableStyleId>
              </a:tblPr>
              <a:tblGrid>
                <a:gridCol w="1615467">
                  <a:extLst>
                    <a:ext uri="{9D8B030D-6E8A-4147-A177-3AD203B41FA5}">
                      <a16:colId xmlns:a16="http://schemas.microsoft.com/office/drawing/2014/main" val="4238075480"/>
                    </a:ext>
                  </a:extLst>
                </a:gridCol>
                <a:gridCol w="1354395">
                  <a:extLst>
                    <a:ext uri="{9D8B030D-6E8A-4147-A177-3AD203B41FA5}">
                      <a16:colId xmlns:a16="http://schemas.microsoft.com/office/drawing/2014/main" val="617655966"/>
                    </a:ext>
                  </a:extLst>
                </a:gridCol>
                <a:gridCol w="1354395">
                  <a:extLst>
                    <a:ext uri="{9D8B030D-6E8A-4147-A177-3AD203B41FA5}">
                      <a16:colId xmlns:a16="http://schemas.microsoft.com/office/drawing/2014/main" val="3505336277"/>
                    </a:ext>
                  </a:extLst>
                </a:gridCol>
                <a:gridCol w="1354395">
                  <a:extLst>
                    <a:ext uri="{9D8B030D-6E8A-4147-A177-3AD203B41FA5}">
                      <a16:colId xmlns:a16="http://schemas.microsoft.com/office/drawing/2014/main" val="2471423461"/>
                    </a:ext>
                  </a:extLst>
                </a:gridCol>
                <a:gridCol w="1354395">
                  <a:extLst>
                    <a:ext uri="{9D8B030D-6E8A-4147-A177-3AD203B41FA5}">
                      <a16:colId xmlns:a16="http://schemas.microsoft.com/office/drawing/2014/main" val="4076029413"/>
                    </a:ext>
                  </a:extLst>
                </a:gridCol>
                <a:gridCol w="1354395">
                  <a:extLst>
                    <a:ext uri="{9D8B030D-6E8A-4147-A177-3AD203B41FA5}">
                      <a16:colId xmlns:a16="http://schemas.microsoft.com/office/drawing/2014/main" val="3223394543"/>
                    </a:ext>
                  </a:extLst>
                </a:gridCol>
              </a:tblGrid>
              <a:tr h="579275">
                <a:tc rowSpan="2">
                  <a:txBody>
                    <a:bodyPr/>
                    <a:lstStyle/>
                    <a:p>
                      <a:r>
                        <a:rPr lang="en-NZ" sz="1400" b="1" dirty="0"/>
                        <a:t>Likelihood</a:t>
                      </a:r>
                    </a:p>
                    <a:p>
                      <a:endParaRPr lang="en-NZ" sz="1400" b="1" dirty="0"/>
                    </a:p>
                  </a:txBody>
                  <a:tcPr marL="68580" marR="68580" marT="34290" marB="34290" anchor="b"/>
                </a:tc>
                <a:tc gridSpan="5">
                  <a:txBody>
                    <a:bodyPr/>
                    <a:lstStyle/>
                    <a:p>
                      <a:pPr algn="ctr"/>
                      <a:r>
                        <a:rPr lang="en-NZ" sz="1400" b="1" dirty="0"/>
                        <a:t>Consequence</a:t>
                      </a:r>
                    </a:p>
                  </a:txBody>
                  <a:tcPr marL="68580" marR="68580" marT="34290" marB="34290"/>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304322843"/>
                  </a:ext>
                </a:extLst>
              </a:tr>
              <a:tr h="579275">
                <a:tc vMerge="1">
                  <a:txBody>
                    <a:bodyPr/>
                    <a:lstStyle/>
                    <a:p>
                      <a:endParaRPr lang="en-NZ" dirty="0"/>
                    </a:p>
                  </a:txBody>
                  <a:tcPr/>
                </a:tc>
                <a:tc>
                  <a:txBody>
                    <a:bodyPr/>
                    <a:lstStyle/>
                    <a:p>
                      <a:pPr algn="ctr"/>
                      <a:r>
                        <a:rPr lang="en-NZ" sz="1400" dirty="0"/>
                        <a:t>Insignificant</a:t>
                      </a:r>
                    </a:p>
                  </a:txBody>
                  <a:tcPr marL="68580" marR="68580" marT="34290" marB="34290"/>
                </a:tc>
                <a:tc>
                  <a:txBody>
                    <a:bodyPr/>
                    <a:lstStyle/>
                    <a:p>
                      <a:pPr algn="ctr"/>
                      <a:r>
                        <a:rPr lang="en-NZ" sz="1400" dirty="0"/>
                        <a:t>Minor</a:t>
                      </a:r>
                    </a:p>
                  </a:txBody>
                  <a:tcPr marL="68580" marR="68580" marT="34290" marB="34290"/>
                </a:tc>
                <a:tc>
                  <a:txBody>
                    <a:bodyPr/>
                    <a:lstStyle/>
                    <a:p>
                      <a:pPr algn="ctr"/>
                      <a:r>
                        <a:rPr lang="en-NZ" sz="1400" dirty="0"/>
                        <a:t>Moderate</a:t>
                      </a:r>
                    </a:p>
                  </a:txBody>
                  <a:tcPr marL="68580" marR="68580" marT="34290" marB="34290"/>
                </a:tc>
                <a:tc>
                  <a:txBody>
                    <a:bodyPr/>
                    <a:lstStyle/>
                    <a:p>
                      <a:pPr algn="ctr"/>
                      <a:r>
                        <a:rPr lang="en-NZ" sz="1400" dirty="0"/>
                        <a:t>Major</a:t>
                      </a:r>
                    </a:p>
                  </a:txBody>
                  <a:tcPr marL="68580" marR="68580" marT="34290" marB="34290"/>
                </a:tc>
                <a:tc>
                  <a:txBody>
                    <a:bodyPr/>
                    <a:lstStyle/>
                    <a:p>
                      <a:pPr algn="ctr"/>
                      <a:r>
                        <a:rPr lang="en-NZ" sz="1400" dirty="0"/>
                        <a:t>Extreme</a:t>
                      </a:r>
                    </a:p>
                  </a:txBody>
                  <a:tcPr marL="68580" marR="68580" marT="34290" marB="34290"/>
                </a:tc>
                <a:extLst>
                  <a:ext uri="{0D108BD9-81ED-4DB2-BD59-A6C34878D82A}">
                    <a16:rowId xmlns:a16="http://schemas.microsoft.com/office/drawing/2014/main" val="2054990595"/>
                  </a:ext>
                </a:extLst>
              </a:tr>
              <a:tr h="579275">
                <a:tc>
                  <a:txBody>
                    <a:bodyPr/>
                    <a:lstStyle/>
                    <a:p>
                      <a:r>
                        <a:rPr lang="en-NZ" sz="1400" dirty="0"/>
                        <a:t>Almost Certain</a:t>
                      </a:r>
                    </a:p>
                  </a:txBody>
                  <a:tcPr marL="68580" marR="68580" marT="34290" marB="34290"/>
                </a:tc>
                <a:tc>
                  <a:txBody>
                    <a:bodyPr/>
                    <a:lstStyle/>
                    <a:p>
                      <a:pPr algn="ctr"/>
                      <a:r>
                        <a:rPr lang="en-NZ" sz="1200" dirty="0"/>
                        <a:t>Medium</a:t>
                      </a:r>
                    </a:p>
                  </a:txBody>
                  <a:tcPr marL="68580" marR="68580" marT="34290" marB="34290" anchor="ctr">
                    <a:solidFill>
                      <a:srgbClr val="92D050"/>
                    </a:solidFill>
                  </a:tcPr>
                </a:tc>
                <a:tc>
                  <a:txBody>
                    <a:bodyPr/>
                    <a:lstStyle/>
                    <a:p>
                      <a:pPr algn="ctr"/>
                      <a:r>
                        <a:rPr lang="en-NZ" sz="1200" dirty="0"/>
                        <a:t>High</a:t>
                      </a:r>
                    </a:p>
                  </a:txBody>
                  <a:tcPr marL="68580" marR="68580" marT="34290" marB="34290" anchor="ctr">
                    <a:solidFill>
                      <a:srgbClr val="FFFF00"/>
                    </a:solidFill>
                  </a:tcPr>
                </a:tc>
                <a:tc>
                  <a:txBody>
                    <a:bodyPr/>
                    <a:lstStyle/>
                    <a:p>
                      <a:pPr algn="ctr"/>
                      <a:r>
                        <a:rPr lang="en-NZ" sz="1200" dirty="0"/>
                        <a:t>Very High</a:t>
                      </a:r>
                    </a:p>
                  </a:txBody>
                  <a:tcPr marL="68580" marR="68580" marT="34290" marB="34290" anchor="ctr">
                    <a:solidFill>
                      <a:srgbClr val="FFC000"/>
                    </a:solidFill>
                  </a:tcPr>
                </a:tc>
                <a:tc>
                  <a:txBody>
                    <a:bodyPr/>
                    <a:lstStyle/>
                    <a:p>
                      <a:pPr algn="ctr"/>
                      <a:r>
                        <a:rPr lang="en-NZ" sz="1200" dirty="0"/>
                        <a:t>Critical</a:t>
                      </a:r>
                    </a:p>
                  </a:txBody>
                  <a:tcPr marL="68580" marR="68580" marT="34290" marB="34290" anchor="ctr">
                    <a:solidFill>
                      <a:srgbClr val="FF0000"/>
                    </a:solidFill>
                  </a:tcPr>
                </a:tc>
                <a:tc>
                  <a:txBody>
                    <a:bodyPr/>
                    <a:lstStyle/>
                    <a:p>
                      <a:pPr algn="ctr"/>
                      <a:r>
                        <a:rPr lang="en-NZ" sz="1200" dirty="0"/>
                        <a:t>Critical</a:t>
                      </a:r>
                    </a:p>
                  </a:txBody>
                  <a:tcPr marL="68580" marR="68580" marT="34290" marB="34290" anchor="ctr">
                    <a:solidFill>
                      <a:srgbClr val="FF0000"/>
                    </a:solidFill>
                  </a:tcPr>
                </a:tc>
                <a:extLst>
                  <a:ext uri="{0D108BD9-81ED-4DB2-BD59-A6C34878D82A}">
                    <a16:rowId xmlns:a16="http://schemas.microsoft.com/office/drawing/2014/main" val="11693580"/>
                  </a:ext>
                </a:extLst>
              </a:tr>
              <a:tr h="579275">
                <a:tc>
                  <a:txBody>
                    <a:bodyPr/>
                    <a:lstStyle/>
                    <a:p>
                      <a:r>
                        <a:rPr lang="en-NZ" sz="1400" dirty="0"/>
                        <a:t>Likely</a:t>
                      </a:r>
                    </a:p>
                  </a:txBody>
                  <a:tcPr marL="68580" marR="68580" marT="34290" marB="34290"/>
                </a:tc>
                <a:tc>
                  <a:txBody>
                    <a:bodyPr/>
                    <a:lstStyle/>
                    <a:p>
                      <a:pPr algn="ctr"/>
                      <a:r>
                        <a:rPr lang="en-NZ" sz="1200" dirty="0"/>
                        <a:t>Medium</a:t>
                      </a:r>
                    </a:p>
                  </a:txBody>
                  <a:tcPr marL="68580" marR="68580" marT="34290" marB="34290" anchor="ctr">
                    <a:solidFill>
                      <a:srgbClr val="92D050"/>
                    </a:solidFill>
                  </a:tcPr>
                </a:tc>
                <a:tc>
                  <a:txBody>
                    <a:bodyPr/>
                    <a:lstStyle/>
                    <a:p>
                      <a:pPr algn="ctr"/>
                      <a:r>
                        <a:rPr lang="en-NZ" sz="1200" dirty="0"/>
                        <a:t>High</a:t>
                      </a:r>
                    </a:p>
                  </a:txBody>
                  <a:tcPr marL="68580" marR="68580" marT="34290" marB="34290" anchor="ctr">
                    <a:solidFill>
                      <a:srgbClr val="FFFF00"/>
                    </a:solidFill>
                  </a:tcPr>
                </a:tc>
                <a:tc>
                  <a:txBody>
                    <a:bodyPr/>
                    <a:lstStyle/>
                    <a:p>
                      <a:pPr algn="ctr"/>
                      <a:r>
                        <a:rPr lang="en-NZ" sz="1200" dirty="0"/>
                        <a:t>Very High</a:t>
                      </a:r>
                    </a:p>
                  </a:txBody>
                  <a:tcPr marL="68580" marR="68580" marT="34290" marB="34290" anchor="ctr">
                    <a:solidFill>
                      <a:srgbClr val="FFC000"/>
                    </a:solidFill>
                  </a:tcPr>
                </a:tc>
                <a:tc>
                  <a:txBody>
                    <a:bodyPr/>
                    <a:lstStyle/>
                    <a:p>
                      <a:pPr algn="ctr"/>
                      <a:r>
                        <a:rPr lang="en-NZ" sz="1200" dirty="0"/>
                        <a:t>Very High</a:t>
                      </a:r>
                    </a:p>
                  </a:txBody>
                  <a:tcPr marL="68580" marR="68580" marT="34290" marB="34290" anchor="ctr">
                    <a:solidFill>
                      <a:srgbClr val="FFC000"/>
                    </a:solidFill>
                  </a:tcPr>
                </a:tc>
                <a:tc>
                  <a:txBody>
                    <a:bodyPr/>
                    <a:lstStyle/>
                    <a:p>
                      <a:pPr algn="ctr"/>
                      <a:r>
                        <a:rPr lang="en-NZ" sz="1200" dirty="0"/>
                        <a:t>Critical</a:t>
                      </a:r>
                    </a:p>
                  </a:txBody>
                  <a:tcPr marL="68580" marR="68580" marT="34290" marB="34290" anchor="ctr">
                    <a:solidFill>
                      <a:srgbClr val="FF0000"/>
                    </a:solidFill>
                  </a:tcPr>
                </a:tc>
                <a:extLst>
                  <a:ext uri="{0D108BD9-81ED-4DB2-BD59-A6C34878D82A}">
                    <a16:rowId xmlns:a16="http://schemas.microsoft.com/office/drawing/2014/main" val="3514200017"/>
                  </a:ext>
                </a:extLst>
              </a:tr>
              <a:tr h="579275">
                <a:tc>
                  <a:txBody>
                    <a:bodyPr/>
                    <a:lstStyle/>
                    <a:p>
                      <a:r>
                        <a:rPr lang="en-NZ" sz="1400" dirty="0"/>
                        <a:t>Possible</a:t>
                      </a:r>
                    </a:p>
                  </a:txBody>
                  <a:tcPr marL="68580" marR="68580" marT="34290" marB="34290"/>
                </a:tc>
                <a:tc>
                  <a:txBody>
                    <a:bodyPr/>
                    <a:lstStyle/>
                    <a:p>
                      <a:pPr algn="ctr"/>
                      <a:r>
                        <a:rPr lang="en-NZ" sz="1200" dirty="0"/>
                        <a:t>Low</a:t>
                      </a:r>
                    </a:p>
                  </a:txBody>
                  <a:tcPr marL="68580" marR="68580" marT="34290" marB="34290" anchor="ctr">
                    <a:solidFill>
                      <a:srgbClr val="00B050"/>
                    </a:solidFill>
                  </a:tcPr>
                </a:tc>
                <a:tc>
                  <a:txBody>
                    <a:bodyPr/>
                    <a:lstStyle/>
                    <a:p>
                      <a:pPr algn="ctr"/>
                      <a:r>
                        <a:rPr lang="en-NZ" sz="1200" dirty="0"/>
                        <a:t>Medium</a:t>
                      </a:r>
                    </a:p>
                  </a:txBody>
                  <a:tcPr marL="68580" marR="68580" marT="34290" marB="34290" anchor="ctr">
                    <a:solidFill>
                      <a:srgbClr val="92D050"/>
                    </a:solidFill>
                  </a:tcPr>
                </a:tc>
                <a:tc>
                  <a:txBody>
                    <a:bodyPr/>
                    <a:lstStyle/>
                    <a:p>
                      <a:pPr algn="ctr"/>
                      <a:r>
                        <a:rPr lang="en-NZ" sz="1200" dirty="0"/>
                        <a:t>High</a:t>
                      </a:r>
                    </a:p>
                  </a:txBody>
                  <a:tcPr marL="68580" marR="68580" marT="34290" marB="34290" anchor="ctr">
                    <a:solidFill>
                      <a:srgbClr val="FFFF00"/>
                    </a:solidFill>
                  </a:tcPr>
                </a:tc>
                <a:tc>
                  <a:txBody>
                    <a:bodyPr/>
                    <a:lstStyle/>
                    <a:p>
                      <a:pPr algn="ctr"/>
                      <a:r>
                        <a:rPr lang="en-NZ" sz="1200" dirty="0"/>
                        <a:t>Very High</a:t>
                      </a:r>
                    </a:p>
                  </a:txBody>
                  <a:tcPr marL="68580" marR="68580" marT="34290" marB="34290" anchor="ctr">
                    <a:solidFill>
                      <a:srgbClr val="FFC000"/>
                    </a:solidFill>
                  </a:tcPr>
                </a:tc>
                <a:tc>
                  <a:txBody>
                    <a:bodyPr/>
                    <a:lstStyle/>
                    <a:p>
                      <a:pPr algn="ctr"/>
                      <a:r>
                        <a:rPr lang="en-NZ" sz="1200" dirty="0"/>
                        <a:t>Very High</a:t>
                      </a:r>
                    </a:p>
                  </a:txBody>
                  <a:tcPr marL="68580" marR="68580" marT="34290" marB="34290" anchor="ctr">
                    <a:solidFill>
                      <a:srgbClr val="FFC000"/>
                    </a:solidFill>
                  </a:tcPr>
                </a:tc>
                <a:extLst>
                  <a:ext uri="{0D108BD9-81ED-4DB2-BD59-A6C34878D82A}">
                    <a16:rowId xmlns:a16="http://schemas.microsoft.com/office/drawing/2014/main" val="898094561"/>
                  </a:ext>
                </a:extLst>
              </a:tr>
              <a:tr h="579275">
                <a:tc>
                  <a:txBody>
                    <a:bodyPr/>
                    <a:lstStyle/>
                    <a:p>
                      <a:r>
                        <a:rPr lang="en-NZ" sz="1400" dirty="0"/>
                        <a:t>Unlikely</a:t>
                      </a:r>
                    </a:p>
                  </a:txBody>
                  <a:tcPr marL="68580" marR="68580" marT="34290" marB="34290"/>
                </a:tc>
                <a:tc>
                  <a:txBody>
                    <a:bodyPr/>
                    <a:lstStyle/>
                    <a:p>
                      <a:pPr algn="ctr"/>
                      <a:r>
                        <a:rPr lang="en-NZ" sz="1200" dirty="0"/>
                        <a:t>Low</a:t>
                      </a:r>
                    </a:p>
                  </a:txBody>
                  <a:tcPr marL="68580" marR="68580" marT="34290" marB="34290" anchor="ctr">
                    <a:solidFill>
                      <a:srgbClr val="00B050"/>
                    </a:solidFill>
                  </a:tcPr>
                </a:tc>
                <a:tc>
                  <a:txBody>
                    <a:bodyPr/>
                    <a:lstStyle/>
                    <a:p>
                      <a:pPr algn="ctr"/>
                      <a:r>
                        <a:rPr lang="en-NZ" sz="1200" dirty="0"/>
                        <a:t>Low</a:t>
                      </a:r>
                    </a:p>
                  </a:txBody>
                  <a:tcPr marL="68580" marR="68580" marT="34290" marB="34290" anchor="ctr">
                    <a:solidFill>
                      <a:srgbClr val="00B050"/>
                    </a:solidFill>
                  </a:tcPr>
                </a:tc>
                <a:tc>
                  <a:txBody>
                    <a:bodyPr/>
                    <a:lstStyle/>
                    <a:p>
                      <a:pPr algn="ctr"/>
                      <a:r>
                        <a:rPr lang="en-NZ" sz="1200" dirty="0"/>
                        <a:t>Medium</a:t>
                      </a:r>
                    </a:p>
                  </a:txBody>
                  <a:tcPr marL="68580" marR="68580" marT="34290" marB="34290" anchor="ctr">
                    <a:solidFill>
                      <a:srgbClr val="92D050"/>
                    </a:solidFill>
                  </a:tcPr>
                </a:tc>
                <a:tc>
                  <a:txBody>
                    <a:bodyPr/>
                    <a:lstStyle/>
                    <a:p>
                      <a:pPr algn="ctr"/>
                      <a:r>
                        <a:rPr lang="en-NZ" sz="1200" dirty="0"/>
                        <a:t>High</a:t>
                      </a:r>
                    </a:p>
                  </a:txBody>
                  <a:tcPr marL="68580" marR="68580" marT="34290" marB="34290" anchor="ctr">
                    <a:solidFill>
                      <a:srgbClr val="FFFF00"/>
                    </a:solidFill>
                  </a:tcPr>
                </a:tc>
                <a:tc>
                  <a:txBody>
                    <a:bodyPr/>
                    <a:lstStyle/>
                    <a:p>
                      <a:pPr algn="ctr"/>
                      <a:r>
                        <a:rPr lang="en-NZ" sz="1200" dirty="0"/>
                        <a:t>Very High</a:t>
                      </a:r>
                    </a:p>
                  </a:txBody>
                  <a:tcPr marL="68580" marR="68580" marT="34290" marB="34290" anchor="ctr">
                    <a:solidFill>
                      <a:srgbClr val="FFC000"/>
                    </a:solidFill>
                  </a:tcPr>
                </a:tc>
                <a:extLst>
                  <a:ext uri="{0D108BD9-81ED-4DB2-BD59-A6C34878D82A}">
                    <a16:rowId xmlns:a16="http://schemas.microsoft.com/office/drawing/2014/main" val="1050015049"/>
                  </a:ext>
                </a:extLst>
              </a:tr>
              <a:tr h="579275">
                <a:tc>
                  <a:txBody>
                    <a:bodyPr/>
                    <a:lstStyle/>
                    <a:p>
                      <a:r>
                        <a:rPr lang="en-NZ" sz="1400" dirty="0"/>
                        <a:t>Rare</a:t>
                      </a:r>
                    </a:p>
                  </a:txBody>
                  <a:tcPr marL="68580" marR="68580" marT="34290" marB="34290"/>
                </a:tc>
                <a:tc>
                  <a:txBody>
                    <a:bodyPr/>
                    <a:lstStyle/>
                    <a:p>
                      <a:pPr algn="ctr"/>
                      <a:r>
                        <a:rPr lang="en-NZ" sz="1200" dirty="0"/>
                        <a:t>Low</a:t>
                      </a:r>
                    </a:p>
                  </a:txBody>
                  <a:tcPr marL="68580" marR="68580" marT="34290" marB="34290" anchor="ctr">
                    <a:solidFill>
                      <a:srgbClr val="00B050"/>
                    </a:solidFill>
                  </a:tcPr>
                </a:tc>
                <a:tc>
                  <a:txBody>
                    <a:bodyPr/>
                    <a:lstStyle/>
                    <a:p>
                      <a:pPr algn="ctr"/>
                      <a:r>
                        <a:rPr lang="en-NZ" sz="1200" dirty="0"/>
                        <a:t>Low</a:t>
                      </a:r>
                    </a:p>
                  </a:txBody>
                  <a:tcPr marL="68580" marR="68580" marT="34290" marB="34290" anchor="ctr">
                    <a:solidFill>
                      <a:srgbClr val="00B050"/>
                    </a:solidFill>
                  </a:tcPr>
                </a:tc>
                <a:tc>
                  <a:txBody>
                    <a:bodyPr/>
                    <a:lstStyle/>
                    <a:p>
                      <a:pPr algn="ctr"/>
                      <a:r>
                        <a:rPr lang="en-NZ" sz="1200" dirty="0"/>
                        <a:t>Low</a:t>
                      </a:r>
                    </a:p>
                  </a:txBody>
                  <a:tcPr marL="68580" marR="68580" marT="34290" marB="34290" anchor="ctr">
                    <a:solidFill>
                      <a:srgbClr val="00B050"/>
                    </a:solidFill>
                  </a:tcPr>
                </a:tc>
                <a:tc>
                  <a:txBody>
                    <a:bodyPr/>
                    <a:lstStyle/>
                    <a:p>
                      <a:pPr algn="ctr"/>
                      <a:r>
                        <a:rPr lang="en-NZ" sz="1200" dirty="0"/>
                        <a:t>Medium</a:t>
                      </a:r>
                    </a:p>
                  </a:txBody>
                  <a:tcPr marL="68580" marR="68580" marT="34290" marB="34290" anchor="ctr">
                    <a:solidFill>
                      <a:srgbClr val="92D050"/>
                    </a:solidFill>
                  </a:tcPr>
                </a:tc>
                <a:tc>
                  <a:txBody>
                    <a:bodyPr/>
                    <a:lstStyle/>
                    <a:p>
                      <a:pPr algn="ctr"/>
                      <a:r>
                        <a:rPr lang="en-NZ" sz="1200" dirty="0"/>
                        <a:t>High</a:t>
                      </a:r>
                    </a:p>
                  </a:txBody>
                  <a:tcPr marL="68580" marR="68580" marT="34290" marB="34290" anchor="ctr">
                    <a:solidFill>
                      <a:srgbClr val="FFFF00"/>
                    </a:solidFill>
                  </a:tcPr>
                </a:tc>
                <a:extLst>
                  <a:ext uri="{0D108BD9-81ED-4DB2-BD59-A6C34878D82A}">
                    <a16:rowId xmlns:a16="http://schemas.microsoft.com/office/drawing/2014/main" val="2205845987"/>
                  </a:ext>
                </a:extLst>
              </a:tr>
            </a:tbl>
          </a:graphicData>
        </a:graphic>
      </p:graphicFrame>
      <p:sp>
        <p:nvSpPr>
          <p:cNvPr id="9" name="Down Arrow 8"/>
          <p:cNvSpPr/>
          <p:nvPr/>
        </p:nvSpPr>
        <p:spPr>
          <a:xfrm>
            <a:off x="6472986" y="1055910"/>
            <a:ext cx="269422" cy="8899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350" dirty="0"/>
          </a:p>
        </p:txBody>
      </p:sp>
      <p:sp>
        <p:nvSpPr>
          <p:cNvPr id="10" name="Down Arrow 9"/>
          <p:cNvSpPr/>
          <p:nvPr/>
        </p:nvSpPr>
        <p:spPr>
          <a:xfrm rot="16200000">
            <a:off x="1215116" y="3656242"/>
            <a:ext cx="269422" cy="8899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350" dirty="0"/>
          </a:p>
        </p:txBody>
      </p:sp>
      <p:sp>
        <p:nvSpPr>
          <p:cNvPr id="11" name="Oval 10"/>
          <p:cNvSpPr/>
          <p:nvPr/>
        </p:nvSpPr>
        <p:spPr>
          <a:xfrm>
            <a:off x="6019801" y="3766459"/>
            <a:ext cx="1160690" cy="469448"/>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350" dirty="0"/>
          </a:p>
        </p:txBody>
      </p:sp>
      <p:sp>
        <p:nvSpPr>
          <p:cNvPr id="3" name="TextBox 2"/>
          <p:cNvSpPr txBox="1"/>
          <p:nvPr/>
        </p:nvSpPr>
        <p:spPr>
          <a:xfrm>
            <a:off x="800066" y="5591868"/>
            <a:ext cx="7543867" cy="723275"/>
          </a:xfrm>
          <a:prstGeom prst="rect">
            <a:avLst/>
          </a:prstGeom>
          <a:noFill/>
        </p:spPr>
        <p:txBody>
          <a:bodyPr wrap="square" rtlCol="0">
            <a:spAutoFit/>
          </a:bodyPr>
          <a:lstStyle/>
          <a:p>
            <a:r>
              <a:rPr lang="en-NZ" dirty="0">
                <a:solidFill>
                  <a:srgbClr val="002060"/>
                </a:solidFill>
              </a:rPr>
              <a:t>Example: likelihood possible, consequences major = Risk level VERY HIGH</a:t>
            </a:r>
          </a:p>
          <a:p>
            <a:pPr>
              <a:spcBef>
                <a:spcPts val="600"/>
              </a:spcBef>
            </a:pPr>
            <a:r>
              <a:rPr lang="en-NZ" dirty="0">
                <a:solidFill>
                  <a:srgbClr val="002060"/>
                </a:solidFill>
              </a:rPr>
              <a:t>Note: The likelihood is pre-determined as part of scenario development.</a:t>
            </a:r>
          </a:p>
        </p:txBody>
      </p:sp>
      <p:sp>
        <p:nvSpPr>
          <p:cNvPr id="12" name="Title 1"/>
          <p:cNvSpPr txBox="1">
            <a:spLocks/>
          </p:cNvSpPr>
          <p:nvPr/>
        </p:nvSpPr>
        <p:spPr>
          <a:xfrm>
            <a:off x="0" y="308017"/>
            <a:ext cx="9144000" cy="486640"/>
          </a:xfrm>
          <a:prstGeom prst="rect">
            <a:avLst/>
          </a:prstGeom>
          <a:solidFill>
            <a:schemeClr val="accent1">
              <a:lumMod val="5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NZ" sz="2400" b="1" dirty="0">
                <a:solidFill>
                  <a:schemeClr val="bg1"/>
                </a:solidFill>
                <a:latin typeface="+mn-lt"/>
              </a:rPr>
              <a:t> STEP 3: VIEW ELEMENT RISK LEVEL</a:t>
            </a: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6339" y="6221746"/>
            <a:ext cx="1750178" cy="567959"/>
          </a:xfrm>
          <a:prstGeom prst="rect">
            <a:avLst/>
          </a:prstGeom>
        </p:spPr>
      </p:pic>
    </p:spTree>
    <p:extLst>
      <p:ext uri="{BB962C8B-B14F-4D97-AF65-F5344CB8AC3E}">
        <p14:creationId xmlns:p14="http://schemas.microsoft.com/office/powerpoint/2010/main" val="2113156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872372" y="954913"/>
            <a:ext cx="7399256" cy="5761073"/>
          </a:xfrm>
          <a:prstGeom prst="rect">
            <a:avLst/>
          </a:prstGeom>
        </p:spPr>
      </p:pic>
      <p:sp>
        <p:nvSpPr>
          <p:cNvPr id="12" name="Title 1"/>
          <p:cNvSpPr txBox="1">
            <a:spLocks/>
          </p:cNvSpPr>
          <p:nvPr/>
        </p:nvSpPr>
        <p:spPr>
          <a:xfrm>
            <a:off x="0" y="308017"/>
            <a:ext cx="9144000" cy="486640"/>
          </a:xfrm>
          <a:prstGeom prst="rect">
            <a:avLst/>
          </a:prstGeom>
          <a:solidFill>
            <a:schemeClr val="accent1">
              <a:lumMod val="5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NZ" sz="2400" b="1" dirty="0">
                <a:solidFill>
                  <a:schemeClr val="bg1"/>
                </a:solidFill>
                <a:latin typeface="+mn-lt"/>
              </a:rPr>
              <a:t>Remember: this assessment is for the whole CDEM Group Area</a:t>
            </a: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6339" y="6221746"/>
            <a:ext cx="1750178" cy="567959"/>
          </a:xfrm>
          <a:prstGeom prst="rect">
            <a:avLst/>
          </a:prstGeom>
        </p:spPr>
      </p:pic>
    </p:spTree>
    <p:extLst>
      <p:ext uri="{BB962C8B-B14F-4D97-AF65-F5344CB8AC3E}">
        <p14:creationId xmlns:p14="http://schemas.microsoft.com/office/powerpoint/2010/main" val="3770656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Introduction</a:t>
            </a:r>
            <a:endParaRPr lang="en-NZ" dirty="0">
              <a:solidFill>
                <a:srgbClr val="FF0000"/>
              </a:solidFill>
            </a:endParaRPr>
          </a:p>
        </p:txBody>
      </p:sp>
      <p:sp>
        <p:nvSpPr>
          <p:cNvPr id="3" name="Content Placeholder 2"/>
          <p:cNvSpPr>
            <a:spLocks noGrp="1"/>
          </p:cNvSpPr>
          <p:nvPr>
            <p:ph idx="1"/>
          </p:nvPr>
        </p:nvSpPr>
        <p:spPr/>
        <p:txBody>
          <a:bodyPr/>
          <a:lstStyle/>
          <a:p>
            <a:r>
              <a:rPr lang="en-NZ" dirty="0">
                <a:solidFill>
                  <a:srgbClr val="FF0000"/>
                </a:solidFill>
              </a:rPr>
              <a:t>Welcome</a:t>
            </a:r>
          </a:p>
          <a:p>
            <a:r>
              <a:rPr lang="en-NZ" dirty="0">
                <a:solidFill>
                  <a:srgbClr val="FF0000"/>
                </a:solidFill>
              </a:rPr>
              <a:t>Why are we here?</a:t>
            </a:r>
          </a:p>
          <a:p>
            <a:r>
              <a:rPr lang="en-NZ" dirty="0">
                <a:solidFill>
                  <a:srgbClr val="FF0000"/>
                </a:solidFill>
              </a:rPr>
              <a:t>Overview of what we are going to do:</a:t>
            </a:r>
          </a:p>
          <a:p>
            <a:pPr lvl="1"/>
            <a:r>
              <a:rPr lang="en-NZ" dirty="0">
                <a:solidFill>
                  <a:srgbClr val="FF0000"/>
                </a:solidFill>
              </a:rPr>
              <a:t>Some presentations</a:t>
            </a:r>
          </a:p>
          <a:p>
            <a:pPr lvl="1"/>
            <a:r>
              <a:rPr lang="en-NZ" dirty="0">
                <a:solidFill>
                  <a:srgbClr val="FF0000"/>
                </a:solidFill>
              </a:rPr>
              <a:t>A scenario</a:t>
            </a:r>
          </a:p>
          <a:p>
            <a:pPr lvl="1"/>
            <a:r>
              <a:rPr lang="en-NZ" dirty="0">
                <a:solidFill>
                  <a:srgbClr val="FF0000"/>
                </a:solidFill>
              </a:rPr>
              <a:t>Assess a range of elements</a:t>
            </a:r>
          </a:p>
          <a:p>
            <a:r>
              <a:rPr lang="en-NZ" dirty="0">
                <a:solidFill>
                  <a:srgbClr val="FF0000"/>
                </a:solidFill>
              </a:rPr>
              <a:t>Toilets and house keeping</a:t>
            </a:r>
          </a:p>
          <a:p>
            <a:endParaRPr lang="en-NZ" dirty="0"/>
          </a:p>
        </p:txBody>
      </p:sp>
    </p:spTree>
    <p:extLst>
      <p:ext uri="{BB962C8B-B14F-4D97-AF65-F5344CB8AC3E}">
        <p14:creationId xmlns:p14="http://schemas.microsoft.com/office/powerpoint/2010/main" val="2490640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a:t>Scenario B</a:t>
            </a:r>
          </a:p>
        </p:txBody>
      </p:sp>
      <p:sp>
        <p:nvSpPr>
          <p:cNvPr id="3" name="Subtitle 2"/>
          <p:cNvSpPr>
            <a:spLocks noGrp="1"/>
          </p:cNvSpPr>
          <p:nvPr>
            <p:ph type="subTitle" idx="1"/>
          </p:nvPr>
        </p:nvSpPr>
        <p:spPr/>
        <p:txBody>
          <a:bodyPr/>
          <a:lstStyle/>
          <a:p>
            <a:r>
              <a:rPr lang="en-NZ" dirty="0">
                <a:solidFill>
                  <a:srgbClr val="FF0000"/>
                </a:solidFill>
              </a:rPr>
              <a:t>Hazard Overview</a:t>
            </a:r>
          </a:p>
        </p:txBody>
      </p:sp>
    </p:spTree>
    <p:extLst>
      <p:ext uri="{BB962C8B-B14F-4D97-AF65-F5344CB8AC3E}">
        <p14:creationId xmlns:p14="http://schemas.microsoft.com/office/powerpoint/2010/main" val="3529531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Hazard B</a:t>
            </a:r>
          </a:p>
        </p:txBody>
      </p:sp>
      <p:sp>
        <p:nvSpPr>
          <p:cNvPr id="3" name="Content Placeholder 2"/>
          <p:cNvSpPr>
            <a:spLocks noGrp="1"/>
          </p:cNvSpPr>
          <p:nvPr>
            <p:ph idx="1"/>
          </p:nvPr>
        </p:nvSpPr>
        <p:spPr/>
        <p:txBody>
          <a:bodyPr/>
          <a:lstStyle/>
          <a:p>
            <a:r>
              <a:rPr lang="en-NZ" dirty="0">
                <a:solidFill>
                  <a:srgbClr val="FF0000"/>
                </a:solidFill>
              </a:rPr>
              <a:t>Overview of the hazard</a:t>
            </a:r>
          </a:p>
          <a:p>
            <a:pPr marL="0" indent="0">
              <a:buNone/>
            </a:pPr>
            <a:endParaRPr lang="en-NZ" dirty="0">
              <a:solidFill>
                <a:srgbClr val="FF0000"/>
              </a:solidFill>
            </a:endParaRPr>
          </a:p>
        </p:txBody>
      </p:sp>
    </p:spTree>
    <p:extLst>
      <p:ext uri="{BB962C8B-B14F-4D97-AF65-F5344CB8AC3E}">
        <p14:creationId xmlns:p14="http://schemas.microsoft.com/office/powerpoint/2010/main" val="896928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3734821"/>
          </a:xfrm>
        </p:spPr>
        <p:txBody>
          <a:bodyPr>
            <a:normAutofit/>
          </a:bodyPr>
          <a:lstStyle/>
          <a:p>
            <a:pPr algn="ctr"/>
            <a:r>
              <a:rPr lang="en-NZ" sz="4000" dirty="0"/>
              <a:t>Overview of Scenario B</a:t>
            </a:r>
            <a:br>
              <a:rPr lang="en-NZ" sz="3000" dirty="0"/>
            </a:br>
            <a:br>
              <a:rPr lang="en-NZ" sz="3000" dirty="0"/>
            </a:br>
            <a:r>
              <a:rPr lang="en-NZ" sz="2700" dirty="0">
                <a:solidFill>
                  <a:srgbClr val="FF0000"/>
                </a:solidFill>
              </a:rPr>
              <a:t>(including exposure of elements)</a:t>
            </a:r>
            <a:br>
              <a:rPr lang="en-NZ" sz="2700" dirty="0">
                <a:solidFill>
                  <a:srgbClr val="FF0000"/>
                </a:solidFill>
              </a:rPr>
            </a:br>
            <a:r>
              <a:rPr lang="en-NZ" sz="2700" dirty="0">
                <a:solidFill>
                  <a:srgbClr val="FF0000"/>
                </a:solidFill>
              </a:rPr>
              <a:t>Avoid specific statements about the level of impact to ensure the assessment is not influenced.</a:t>
            </a:r>
            <a:endParaRPr lang="en-NZ" sz="2000" dirty="0">
              <a:solidFill>
                <a:srgbClr val="FF0000"/>
              </a:solidFill>
            </a:endParaRPr>
          </a:p>
        </p:txBody>
      </p:sp>
    </p:spTree>
    <p:extLst>
      <p:ext uri="{BB962C8B-B14F-4D97-AF65-F5344CB8AC3E}">
        <p14:creationId xmlns:p14="http://schemas.microsoft.com/office/powerpoint/2010/main" val="35050666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2800" dirty="0">
                <a:solidFill>
                  <a:srgbClr val="FF0000"/>
                </a:solidFill>
              </a:rPr>
              <a:t>Add maps (if helpful to explain the scenario).</a:t>
            </a:r>
          </a:p>
        </p:txBody>
      </p:sp>
      <p:sp>
        <p:nvSpPr>
          <p:cNvPr id="3" name="Content Placeholder 2"/>
          <p:cNvSpPr>
            <a:spLocks noGrp="1"/>
          </p:cNvSpPr>
          <p:nvPr>
            <p:ph idx="1"/>
          </p:nvPr>
        </p:nvSpPr>
        <p:spPr/>
        <p:txBody>
          <a:bodyPr/>
          <a:lstStyle/>
          <a:p>
            <a:endParaRPr lang="en-NZ" dirty="0"/>
          </a:p>
        </p:txBody>
      </p:sp>
    </p:spTree>
    <p:extLst>
      <p:ext uri="{BB962C8B-B14F-4D97-AF65-F5344CB8AC3E}">
        <p14:creationId xmlns:p14="http://schemas.microsoft.com/office/powerpoint/2010/main" val="4282029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Debrief</a:t>
            </a:r>
          </a:p>
        </p:txBody>
      </p:sp>
    </p:spTree>
    <p:extLst>
      <p:ext uri="{BB962C8B-B14F-4D97-AF65-F5344CB8AC3E}">
        <p14:creationId xmlns:p14="http://schemas.microsoft.com/office/powerpoint/2010/main" val="3693100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160" y="914400"/>
            <a:ext cx="8279680" cy="5262563"/>
          </a:xfrm>
        </p:spPr>
        <p:txBody>
          <a:bodyPr/>
          <a:lstStyle/>
          <a:p>
            <a:pPr marL="0" indent="0">
              <a:buNone/>
            </a:pPr>
            <a:r>
              <a:rPr lang="en-NZ" sz="1800" b="1" dirty="0">
                <a:solidFill>
                  <a:srgbClr val="002060"/>
                </a:solidFill>
              </a:rPr>
              <a:t>Today’s workshop will assess a range of elements within the following environments:</a:t>
            </a:r>
          </a:p>
        </p:txBody>
      </p:sp>
      <p:sp>
        <p:nvSpPr>
          <p:cNvPr id="4" name="Oval 3"/>
          <p:cNvSpPr/>
          <p:nvPr/>
        </p:nvSpPr>
        <p:spPr>
          <a:xfrm>
            <a:off x="583521" y="1327770"/>
            <a:ext cx="2880000" cy="2880000"/>
          </a:xfrm>
          <a:prstGeom prst="ellipse">
            <a:avLst/>
          </a:prstGeom>
          <a:solidFill>
            <a:srgbClr val="7030A0">
              <a:alpha val="70000"/>
            </a:srgbClr>
          </a:solidFill>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en-NZ" sz="1400" b="1" dirty="0"/>
              <a:t>Social:</a:t>
            </a:r>
          </a:p>
          <a:p>
            <a:pPr algn="ctr"/>
            <a:r>
              <a:rPr lang="en-NZ" sz="1400" dirty="0"/>
              <a:t>Impacts on the physical health of individuals. Displacement of households. </a:t>
            </a:r>
          </a:p>
          <a:p>
            <a:pPr algn="ctr"/>
            <a:r>
              <a:rPr lang="en-NZ" sz="1400" dirty="0"/>
              <a:t>Impacts to community welfare and services</a:t>
            </a:r>
          </a:p>
        </p:txBody>
      </p:sp>
      <p:sp>
        <p:nvSpPr>
          <p:cNvPr id="5" name="Oval 4"/>
          <p:cNvSpPr/>
          <p:nvPr/>
        </p:nvSpPr>
        <p:spPr>
          <a:xfrm>
            <a:off x="5590221" y="3296963"/>
            <a:ext cx="2880000" cy="2880000"/>
          </a:xfrm>
          <a:prstGeom prst="ellipse">
            <a:avLst/>
          </a:prstGeom>
          <a:solidFill>
            <a:schemeClr val="accent6">
              <a:alpha val="79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en-NZ" sz="1400" b="1" dirty="0"/>
              <a:t>Natural:</a:t>
            </a:r>
          </a:p>
          <a:p>
            <a:pPr algn="ctr"/>
            <a:r>
              <a:rPr lang="en-NZ" sz="1400" dirty="0"/>
              <a:t>Impacts on the ecosystem; including air and water quality, impacts to biodiversity and soil quality.</a:t>
            </a:r>
          </a:p>
        </p:txBody>
      </p:sp>
      <p:sp>
        <p:nvSpPr>
          <p:cNvPr id="6" name="Oval 5"/>
          <p:cNvSpPr/>
          <p:nvPr/>
        </p:nvSpPr>
        <p:spPr>
          <a:xfrm>
            <a:off x="2283188" y="3296963"/>
            <a:ext cx="2880000" cy="2880000"/>
          </a:xfrm>
          <a:prstGeom prst="ellipse">
            <a:avLst/>
          </a:prstGeom>
          <a:solidFill>
            <a:srgbClr val="FF9900">
              <a:alpha val="69804"/>
            </a:srgbClr>
          </a:solidFill>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en-NZ" sz="1400" dirty="0"/>
              <a:t>Built:</a:t>
            </a:r>
          </a:p>
          <a:p>
            <a:pPr algn="ctr"/>
            <a:r>
              <a:rPr lang="en-NZ" sz="1400" dirty="0"/>
              <a:t>Impacts to infrastructure, services and lifelines.</a:t>
            </a:r>
          </a:p>
          <a:p>
            <a:pPr algn="ctr"/>
            <a:r>
              <a:rPr lang="en-NZ" sz="1400" dirty="0"/>
              <a:t>Impacts to buildings</a:t>
            </a:r>
          </a:p>
        </p:txBody>
      </p:sp>
      <p:sp>
        <p:nvSpPr>
          <p:cNvPr id="7" name="Oval 6"/>
          <p:cNvSpPr/>
          <p:nvPr/>
        </p:nvSpPr>
        <p:spPr>
          <a:xfrm>
            <a:off x="3890554" y="1327770"/>
            <a:ext cx="2880000" cy="2880000"/>
          </a:xfrm>
          <a:prstGeom prst="ellipse">
            <a:avLst/>
          </a:prstGeom>
          <a:solidFill>
            <a:srgbClr val="0070C0">
              <a:alpha val="70000"/>
            </a:srgbClr>
          </a:solidFill>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en-NZ" sz="1400" dirty="0"/>
              <a:t>Economic:</a:t>
            </a:r>
          </a:p>
          <a:p>
            <a:pPr algn="ctr"/>
            <a:r>
              <a:rPr lang="en-NZ" sz="1400" dirty="0"/>
              <a:t>Costs to individuals, businesses and government. Impacts on employment and productivity.</a:t>
            </a:r>
          </a:p>
        </p:txBody>
      </p:sp>
      <p:sp>
        <p:nvSpPr>
          <p:cNvPr id="8" name="Title 1"/>
          <p:cNvSpPr txBox="1">
            <a:spLocks/>
          </p:cNvSpPr>
          <p:nvPr/>
        </p:nvSpPr>
        <p:spPr>
          <a:xfrm>
            <a:off x="0" y="254635"/>
            <a:ext cx="9144000" cy="486640"/>
          </a:xfrm>
          <a:prstGeom prst="rect">
            <a:avLst/>
          </a:prstGeom>
          <a:solidFill>
            <a:schemeClr val="accent1">
              <a:lumMod val="5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NZ" sz="2400" b="1" dirty="0">
                <a:solidFill>
                  <a:schemeClr val="bg1"/>
                </a:solidFill>
                <a:latin typeface="+mn-lt"/>
              </a:rPr>
              <a:t>ENVIRONMENTS</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6339" y="6221746"/>
            <a:ext cx="1750178" cy="567959"/>
          </a:xfrm>
          <a:prstGeom prst="rect">
            <a:avLst/>
          </a:prstGeom>
        </p:spPr>
      </p:pic>
    </p:spTree>
    <p:extLst>
      <p:ext uri="{BB962C8B-B14F-4D97-AF65-F5344CB8AC3E}">
        <p14:creationId xmlns:p14="http://schemas.microsoft.com/office/powerpoint/2010/main" val="968192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The </a:t>
            </a:r>
            <a:r>
              <a:rPr lang="en-NZ" dirty="0">
                <a:solidFill>
                  <a:srgbClr val="FF0000"/>
                </a:solidFill>
              </a:rPr>
              <a:t>xxx</a:t>
            </a:r>
            <a:r>
              <a:rPr lang="en-NZ" dirty="0"/>
              <a:t> Region</a:t>
            </a:r>
          </a:p>
        </p:txBody>
      </p:sp>
      <p:sp>
        <p:nvSpPr>
          <p:cNvPr id="6" name="TextBox 5"/>
          <p:cNvSpPr txBox="1"/>
          <p:nvPr/>
        </p:nvSpPr>
        <p:spPr>
          <a:xfrm>
            <a:off x="628650" y="1690689"/>
            <a:ext cx="8034583" cy="923330"/>
          </a:xfrm>
          <a:prstGeom prst="rect">
            <a:avLst/>
          </a:prstGeom>
          <a:noFill/>
        </p:spPr>
        <p:txBody>
          <a:bodyPr wrap="square" rtlCol="0">
            <a:spAutoFit/>
          </a:bodyPr>
          <a:lstStyle/>
          <a:p>
            <a:pPr marL="285750" indent="-285750">
              <a:buFont typeface="Arial" panose="020B0604020202020204" pitchFamily="34" charset="0"/>
              <a:buChar char="•"/>
            </a:pPr>
            <a:r>
              <a:rPr lang="en-NZ" dirty="0">
                <a:solidFill>
                  <a:srgbClr val="FF0000"/>
                </a:solidFill>
              </a:rPr>
              <a:t>Provide context for the CDEM region with key facts and a map.</a:t>
            </a:r>
          </a:p>
          <a:p>
            <a:pPr marL="285750" indent="-285750">
              <a:buFont typeface="Arial" panose="020B0604020202020204" pitchFamily="34" charset="0"/>
              <a:buChar char="•"/>
            </a:pPr>
            <a:r>
              <a:rPr lang="en-NZ" dirty="0">
                <a:solidFill>
                  <a:srgbClr val="FF0000"/>
                </a:solidFill>
              </a:rPr>
              <a:t>Provide guidance if CDEM group boundaries are not aligned with regional boundaries (e.g. Otago)</a:t>
            </a:r>
          </a:p>
        </p:txBody>
      </p:sp>
    </p:spTree>
    <p:extLst>
      <p:ext uri="{BB962C8B-B14F-4D97-AF65-F5344CB8AC3E}">
        <p14:creationId xmlns:p14="http://schemas.microsoft.com/office/powerpoint/2010/main" val="155634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Regional Profile – Social</a:t>
            </a:r>
            <a:endParaRPr lang="en-NZ" dirty="0">
              <a:solidFill>
                <a:srgbClr val="FF0000"/>
              </a:solidFill>
            </a:endParaRPr>
          </a:p>
        </p:txBody>
      </p:sp>
      <p:sp>
        <p:nvSpPr>
          <p:cNvPr id="3" name="Content Placeholder 2"/>
          <p:cNvSpPr>
            <a:spLocks noGrp="1"/>
          </p:cNvSpPr>
          <p:nvPr>
            <p:ph idx="1"/>
          </p:nvPr>
        </p:nvSpPr>
        <p:spPr>
          <a:xfrm>
            <a:off x="628650" y="1468315"/>
            <a:ext cx="7886700" cy="5240216"/>
          </a:xfrm>
        </p:spPr>
        <p:txBody>
          <a:bodyPr>
            <a:noAutofit/>
          </a:bodyPr>
          <a:lstStyle/>
          <a:p>
            <a:pPr marL="0" indent="0" fontAlgn="base">
              <a:buNone/>
            </a:pPr>
            <a:r>
              <a:rPr lang="en-NZ" sz="1500" b="1" dirty="0">
                <a:solidFill>
                  <a:srgbClr val="FF0000"/>
                </a:solidFill>
              </a:rPr>
              <a:t>Some examples of information to include are provided below</a:t>
            </a:r>
          </a:p>
          <a:p>
            <a:pPr fontAlgn="base"/>
            <a:r>
              <a:rPr lang="en-NZ" sz="1500" dirty="0">
                <a:solidFill>
                  <a:srgbClr val="FF0000"/>
                </a:solidFill>
              </a:rPr>
              <a:t>Households in xxx region – xx </a:t>
            </a:r>
          </a:p>
          <a:p>
            <a:pPr fontAlgn="base"/>
            <a:r>
              <a:rPr lang="en-NZ" sz="1500" dirty="0">
                <a:solidFill>
                  <a:srgbClr val="FF0000"/>
                </a:solidFill>
              </a:rPr>
              <a:t>Population of xxx region - xx</a:t>
            </a:r>
          </a:p>
          <a:p>
            <a:pPr fontAlgn="base"/>
            <a:r>
              <a:rPr lang="en-NZ" sz="1500" dirty="0">
                <a:solidFill>
                  <a:srgbClr val="FF0000"/>
                </a:solidFill>
              </a:rPr>
              <a:t>Concentration of young people in town A and older people in the district B</a:t>
            </a:r>
          </a:p>
          <a:p>
            <a:pPr fontAlgn="base"/>
            <a:r>
              <a:rPr lang="en-NZ" sz="1500" dirty="0">
                <a:solidFill>
                  <a:srgbClr val="FF0000"/>
                </a:solidFill>
              </a:rPr>
              <a:t>Scattered tourists and students </a:t>
            </a:r>
          </a:p>
          <a:p>
            <a:pPr fontAlgn="base"/>
            <a:r>
              <a:rPr lang="en-NZ" sz="1500" dirty="0">
                <a:solidFill>
                  <a:srgbClr val="FF0000"/>
                </a:solidFill>
              </a:rPr>
              <a:t>Community services</a:t>
            </a:r>
          </a:p>
          <a:p>
            <a:pPr fontAlgn="base"/>
            <a:r>
              <a:rPr lang="en-NZ" sz="1500" dirty="0">
                <a:solidFill>
                  <a:srgbClr val="FF0000"/>
                </a:solidFill>
              </a:rPr>
              <a:t>Healthcare services in the region</a:t>
            </a:r>
          </a:p>
          <a:p>
            <a:pPr fontAlgn="base"/>
            <a:r>
              <a:rPr lang="en-NZ" sz="1500" dirty="0">
                <a:solidFill>
                  <a:srgbClr val="FF0000"/>
                </a:solidFill>
              </a:rPr>
              <a:t>Education</a:t>
            </a:r>
          </a:p>
          <a:p>
            <a:pPr fontAlgn="base"/>
            <a:r>
              <a:rPr lang="en-NZ" sz="1500" dirty="0">
                <a:solidFill>
                  <a:srgbClr val="FF0000"/>
                </a:solidFill>
              </a:rPr>
              <a:t>Regional/rural population</a:t>
            </a:r>
          </a:p>
          <a:p>
            <a:pPr fontAlgn="base"/>
            <a:r>
              <a:rPr lang="en-NZ" sz="1500" dirty="0">
                <a:solidFill>
                  <a:srgbClr val="FF0000"/>
                </a:solidFill>
              </a:rPr>
              <a:t>Aging population  </a:t>
            </a:r>
          </a:p>
          <a:p>
            <a:pPr fontAlgn="base"/>
            <a:r>
              <a:rPr lang="en-NZ" sz="1500" dirty="0">
                <a:solidFill>
                  <a:srgbClr val="FF0000"/>
                </a:solidFill>
              </a:rPr>
              <a:t>Essential services</a:t>
            </a:r>
          </a:p>
          <a:p>
            <a:pPr fontAlgn="base"/>
            <a:r>
              <a:rPr lang="en-NZ" sz="1500" dirty="0">
                <a:solidFill>
                  <a:srgbClr val="FF0000"/>
                </a:solidFill>
              </a:rPr>
              <a:t>International and domestic tourist profile   </a:t>
            </a:r>
          </a:p>
          <a:p>
            <a:pPr marL="0" indent="0" fontAlgn="base">
              <a:buNone/>
            </a:pPr>
            <a:endParaRPr lang="en-NZ" sz="1200" dirty="0"/>
          </a:p>
          <a:p>
            <a:pPr fontAlgn="base"/>
            <a:endParaRPr lang="en-NZ" sz="1200" dirty="0"/>
          </a:p>
          <a:p>
            <a:pPr fontAlgn="base"/>
            <a:endParaRPr lang="en-NZ" sz="1200" dirty="0"/>
          </a:p>
        </p:txBody>
      </p:sp>
    </p:spTree>
    <p:extLst>
      <p:ext uri="{BB962C8B-B14F-4D97-AF65-F5344CB8AC3E}">
        <p14:creationId xmlns:p14="http://schemas.microsoft.com/office/powerpoint/2010/main" val="2452481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Regional Profile - Built</a:t>
            </a:r>
            <a:endParaRPr lang="en-NZ" sz="2000" dirty="0"/>
          </a:p>
        </p:txBody>
      </p:sp>
      <p:sp>
        <p:nvSpPr>
          <p:cNvPr id="3" name="Content Placeholder 2"/>
          <p:cNvSpPr>
            <a:spLocks noGrp="1"/>
          </p:cNvSpPr>
          <p:nvPr>
            <p:ph idx="1"/>
          </p:nvPr>
        </p:nvSpPr>
        <p:spPr>
          <a:xfrm>
            <a:off x="628650" y="1547447"/>
            <a:ext cx="7886700" cy="4278738"/>
          </a:xfrm>
        </p:spPr>
        <p:txBody>
          <a:bodyPr>
            <a:noAutofit/>
          </a:bodyPr>
          <a:lstStyle/>
          <a:p>
            <a:pPr fontAlgn="base"/>
            <a:endParaRPr lang="en-NZ" sz="1500" dirty="0"/>
          </a:p>
          <a:p>
            <a:pPr fontAlgn="base"/>
            <a:endParaRPr lang="en-NZ" sz="1200" dirty="0"/>
          </a:p>
        </p:txBody>
      </p:sp>
      <p:sp>
        <p:nvSpPr>
          <p:cNvPr id="4" name="Rectangle 3"/>
          <p:cNvSpPr/>
          <p:nvPr/>
        </p:nvSpPr>
        <p:spPr>
          <a:xfrm>
            <a:off x="628650" y="1362780"/>
            <a:ext cx="7886700" cy="1723549"/>
          </a:xfrm>
          <a:prstGeom prst="rect">
            <a:avLst/>
          </a:prstGeom>
        </p:spPr>
        <p:txBody>
          <a:bodyPr wrap="square">
            <a:spAutoFit/>
          </a:bodyPr>
          <a:lstStyle/>
          <a:p>
            <a:pPr defTabSz="914400" fontAlgn="base">
              <a:lnSpc>
                <a:spcPct val="150000"/>
              </a:lnSpc>
              <a:spcBef>
                <a:spcPts val="1000"/>
              </a:spcBef>
            </a:pPr>
            <a:r>
              <a:rPr lang="en-NZ" sz="1500" b="1" dirty="0">
                <a:solidFill>
                  <a:srgbClr val="FF0000"/>
                </a:solidFill>
              </a:rPr>
              <a:t>Some examples of information to include are provided below:</a:t>
            </a:r>
          </a:p>
          <a:p>
            <a:pPr marL="228600" indent="-228600" defTabSz="914400" fontAlgn="base">
              <a:lnSpc>
                <a:spcPct val="90000"/>
              </a:lnSpc>
              <a:spcBef>
                <a:spcPts val="1000"/>
              </a:spcBef>
              <a:buFont typeface="Arial" panose="020B0604020202020204" pitchFamily="34" charset="0"/>
              <a:buChar char="•"/>
            </a:pPr>
            <a:r>
              <a:rPr lang="en-NZ" sz="1500" dirty="0">
                <a:solidFill>
                  <a:srgbClr val="FF0000"/>
                </a:solidFill>
              </a:rPr>
              <a:t>Region home to many historic unreinforced masonry buildings (URM)</a:t>
            </a:r>
          </a:p>
          <a:p>
            <a:pPr marL="228600" indent="-228600" defTabSz="914400" fontAlgn="base">
              <a:lnSpc>
                <a:spcPct val="90000"/>
              </a:lnSpc>
              <a:spcBef>
                <a:spcPts val="1000"/>
              </a:spcBef>
              <a:buFont typeface="Arial" panose="020B0604020202020204" pitchFamily="34" charset="0"/>
              <a:buChar char="•"/>
            </a:pPr>
            <a:r>
              <a:rPr lang="en-NZ" sz="1500" dirty="0">
                <a:solidFill>
                  <a:srgbClr val="FF0000"/>
                </a:solidFill>
              </a:rPr>
              <a:t>Critical infrastructure routes</a:t>
            </a:r>
          </a:p>
          <a:p>
            <a:pPr marL="228600" indent="-228600" defTabSz="914400" fontAlgn="base">
              <a:lnSpc>
                <a:spcPct val="90000"/>
              </a:lnSpc>
              <a:spcBef>
                <a:spcPts val="1000"/>
              </a:spcBef>
              <a:buFont typeface="Arial" panose="020B0604020202020204" pitchFamily="34" charset="0"/>
              <a:buChar char="•"/>
            </a:pPr>
            <a:r>
              <a:rPr lang="en-NZ" sz="1500" dirty="0">
                <a:solidFill>
                  <a:srgbClr val="FF0000"/>
                </a:solidFill>
              </a:rPr>
              <a:t>Key transport links</a:t>
            </a:r>
          </a:p>
          <a:p>
            <a:pPr fontAlgn="base"/>
            <a:endParaRPr lang="en-NZ" dirty="0">
              <a:solidFill>
                <a:srgbClr val="FF0000"/>
              </a:solidFill>
            </a:endParaRPr>
          </a:p>
        </p:txBody>
      </p:sp>
    </p:spTree>
    <p:extLst>
      <p:ext uri="{BB962C8B-B14F-4D97-AF65-F5344CB8AC3E}">
        <p14:creationId xmlns:p14="http://schemas.microsoft.com/office/powerpoint/2010/main" val="1185780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Regional Profile - Economy</a:t>
            </a:r>
            <a:endParaRPr lang="en-NZ" sz="1800" dirty="0"/>
          </a:p>
        </p:txBody>
      </p:sp>
      <p:sp>
        <p:nvSpPr>
          <p:cNvPr id="3" name="Content Placeholder 2"/>
          <p:cNvSpPr>
            <a:spLocks noGrp="1"/>
          </p:cNvSpPr>
          <p:nvPr>
            <p:ph idx="1"/>
          </p:nvPr>
        </p:nvSpPr>
        <p:spPr>
          <a:xfrm>
            <a:off x="628650" y="1547447"/>
            <a:ext cx="7886700" cy="4278738"/>
          </a:xfrm>
        </p:spPr>
        <p:txBody>
          <a:bodyPr>
            <a:noAutofit/>
          </a:bodyPr>
          <a:lstStyle/>
          <a:p>
            <a:pPr marL="0" indent="0" fontAlgn="base">
              <a:lnSpc>
                <a:spcPct val="150000"/>
              </a:lnSpc>
              <a:buNone/>
            </a:pPr>
            <a:r>
              <a:rPr lang="en-NZ" sz="1500" b="1" dirty="0">
                <a:solidFill>
                  <a:srgbClr val="FF0000"/>
                </a:solidFill>
              </a:rPr>
              <a:t>Some examples of information to include are provided below:</a:t>
            </a:r>
          </a:p>
          <a:p>
            <a:pPr fontAlgn="base"/>
            <a:r>
              <a:rPr lang="en-NZ" sz="1500" dirty="0">
                <a:solidFill>
                  <a:srgbClr val="FF0000"/>
                </a:solidFill>
              </a:rPr>
              <a:t>Gross regional product – $</a:t>
            </a:r>
          </a:p>
          <a:p>
            <a:pPr fontAlgn="base"/>
            <a:r>
              <a:rPr lang="en-NZ" sz="1500" dirty="0">
                <a:solidFill>
                  <a:srgbClr val="FF0000"/>
                </a:solidFill>
              </a:rPr>
              <a:t>Sensitive to loss of reputation due to reliance on tourism</a:t>
            </a:r>
          </a:p>
          <a:p>
            <a:pPr fontAlgn="base"/>
            <a:r>
              <a:rPr lang="en-NZ" sz="1500" dirty="0">
                <a:solidFill>
                  <a:srgbClr val="FF0000"/>
                </a:solidFill>
              </a:rPr>
              <a:t>Industry Types </a:t>
            </a:r>
          </a:p>
          <a:p>
            <a:pPr marL="685800" lvl="2" fontAlgn="base">
              <a:spcBef>
                <a:spcPts val="1000"/>
              </a:spcBef>
            </a:pPr>
            <a:r>
              <a:rPr lang="en-NZ" sz="1500" dirty="0">
                <a:solidFill>
                  <a:srgbClr val="FF0000"/>
                </a:solidFill>
              </a:rPr>
              <a:t>Agriculture: Wool </a:t>
            </a:r>
          </a:p>
          <a:p>
            <a:pPr marL="685800" lvl="2" fontAlgn="base">
              <a:spcBef>
                <a:spcPts val="1000"/>
              </a:spcBef>
            </a:pPr>
            <a:r>
              <a:rPr lang="en-NZ" sz="1500" dirty="0">
                <a:solidFill>
                  <a:srgbClr val="FF0000"/>
                </a:solidFill>
              </a:rPr>
              <a:t>Horticulture: None  </a:t>
            </a:r>
          </a:p>
          <a:p>
            <a:pPr marL="685800" lvl="2" fontAlgn="base">
              <a:spcBef>
                <a:spcPts val="1000"/>
              </a:spcBef>
            </a:pPr>
            <a:r>
              <a:rPr lang="en-NZ" sz="1500" dirty="0">
                <a:solidFill>
                  <a:srgbClr val="FF0000"/>
                </a:solidFill>
              </a:rPr>
              <a:t>Tourism</a:t>
            </a:r>
          </a:p>
          <a:p>
            <a:pPr marL="685800" lvl="2" fontAlgn="base">
              <a:spcBef>
                <a:spcPts val="1000"/>
              </a:spcBef>
            </a:pPr>
            <a:r>
              <a:rPr lang="en-NZ" sz="1500" dirty="0">
                <a:solidFill>
                  <a:srgbClr val="FF0000"/>
                </a:solidFill>
              </a:rPr>
              <a:t>Education</a:t>
            </a:r>
          </a:p>
          <a:p>
            <a:pPr marL="685800" lvl="2" fontAlgn="base">
              <a:spcBef>
                <a:spcPts val="1000"/>
              </a:spcBef>
            </a:pPr>
            <a:r>
              <a:rPr lang="en-NZ" sz="1500" dirty="0">
                <a:solidFill>
                  <a:srgbClr val="FF0000"/>
                </a:solidFill>
              </a:rPr>
              <a:t>Export sectors</a:t>
            </a:r>
          </a:p>
        </p:txBody>
      </p:sp>
    </p:spTree>
    <p:extLst>
      <p:ext uri="{BB962C8B-B14F-4D97-AF65-F5344CB8AC3E}">
        <p14:creationId xmlns:p14="http://schemas.microsoft.com/office/powerpoint/2010/main" val="499186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Regional Profile - Environment</a:t>
            </a:r>
            <a:endParaRPr lang="en-NZ" sz="1800" dirty="0"/>
          </a:p>
        </p:txBody>
      </p:sp>
      <p:sp>
        <p:nvSpPr>
          <p:cNvPr id="3" name="Content Placeholder 2"/>
          <p:cNvSpPr>
            <a:spLocks noGrp="1"/>
          </p:cNvSpPr>
          <p:nvPr>
            <p:ph idx="1"/>
          </p:nvPr>
        </p:nvSpPr>
        <p:spPr>
          <a:xfrm>
            <a:off x="628650" y="1503565"/>
            <a:ext cx="7886700" cy="3865419"/>
          </a:xfrm>
        </p:spPr>
        <p:txBody>
          <a:bodyPr>
            <a:noAutofit/>
          </a:bodyPr>
          <a:lstStyle/>
          <a:p>
            <a:pPr marL="0" indent="0" fontAlgn="base">
              <a:lnSpc>
                <a:spcPct val="150000"/>
              </a:lnSpc>
              <a:buNone/>
            </a:pPr>
            <a:r>
              <a:rPr lang="en-NZ" sz="1400" b="1" dirty="0">
                <a:solidFill>
                  <a:srgbClr val="FF0000"/>
                </a:solidFill>
              </a:rPr>
              <a:t>Some examples of information to include are provided below:</a:t>
            </a:r>
          </a:p>
          <a:p>
            <a:pPr fontAlgn="base"/>
            <a:r>
              <a:rPr lang="en-NZ" sz="1500" dirty="0">
                <a:solidFill>
                  <a:srgbClr val="FF0000"/>
                </a:solidFill>
              </a:rPr>
              <a:t>Flora and Fauna </a:t>
            </a:r>
          </a:p>
          <a:p>
            <a:pPr fontAlgn="base"/>
            <a:r>
              <a:rPr lang="en-NZ" sz="1500" dirty="0">
                <a:solidFill>
                  <a:srgbClr val="FF0000"/>
                </a:solidFill>
              </a:rPr>
              <a:t>National parks </a:t>
            </a:r>
          </a:p>
          <a:p>
            <a:pPr fontAlgn="base"/>
            <a:endParaRPr lang="en-NZ" sz="1500" dirty="0"/>
          </a:p>
          <a:p>
            <a:pPr fontAlgn="base"/>
            <a:endParaRPr lang="en-NZ" sz="1200" dirty="0"/>
          </a:p>
          <a:p>
            <a:pPr fontAlgn="base"/>
            <a:endParaRPr lang="en-NZ" sz="1200" dirty="0"/>
          </a:p>
        </p:txBody>
      </p:sp>
    </p:spTree>
    <p:extLst>
      <p:ext uri="{BB962C8B-B14F-4D97-AF65-F5344CB8AC3E}">
        <p14:creationId xmlns:p14="http://schemas.microsoft.com/office/powerpoint/2010/main" val="3365183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a:t>Scenario A</a:t>
            </a:r>
          </a:p>
        </p:txBody>
      </p:sp>
      <p:sp>
        <p:nvSpPr>
          <p:cNvPr id="3" name="Subtitle 2"/>
          <p:cNvSpPr>
            <a:spLocks noGrp="1"/>
          </p:cNvSpPr>
          <p:nvPr>
            <p:ph type="subTitle" idx="1"/>
          </p:nvPr>
        </p:nvSpPr>
        <p:spPr/>
        <p:txBody>
          <a:bodyPr/>
          <a:lstStyle/>
          <a:p>
            <a:r>
              <a:rPr lang="en-NZ" dirty="0">
                <a:solidFill>
                  <a:srgbClr val="FF0000"/>
                </a:solidFill>
              </a:rPr>
              <a:t>Hazard Overview</a:t>
            </a:r>
          </a:p>
        </p:txBody>
      </p:sp>
    </p:spTree>
    <p:extLst>
      <p:ext uri="{BB962C8B-B14F-4D97-AF65-F5344CB8AC3E}">
        <p14:creationId xmlns:p14="http://schemas.microsoft.com/office/powerpoint/2010/main" val="27655695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1271</TotalTime>
  <Words>1310</Words>
  <Application>Microsoft Office PowerPoint</Application>
  <PresentationFormat>On-screen Show (4:3)</PresentationFormat>
  <Paragraphs>230</Paragraphs>
  <Slides>24</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Risk Assessment DGL – PowerPoint Template: Notes</vt:lpstr>
      <vt:lpstr>Introduction</vt:lpstr>
      <vt:lpstr>PowerPoint Presentation</vt:lpstr>
      <vt:lpstr>The xxx Region</vt:lpstr>
      <vt:lpstr>Regional Profile – Social</vt:lpstr>
      <vt:lpstr>Regional Profile - Built</vt:lpstr>
      <vt:lpstr>Regional Profile - Economy</vt:lpstr>
      <vt:lpstr>Regional Profile - Environment</vt:lpstr>
      <vt:lpstr>Scenario A</vt:lpstr>
      <vt:lpstr>Hazard A</vt:lpstr>
      <vt:lpstr>Overview of Scenario A  (including exposure of elements) Avoid specific statements about the level of impact to ensure the assessment is not influenced.</vt:lpstr>
      <vt:lpstr>Add maps (if helpful to explain the scenario).</vt:lpstr>
      <vt:lpstr>PowerPoint Presentation</vt:lpstr>
      <vt:lpstr>PowerPoint Presentation</vt:lpstr>
      <vt:lpstr>RISK ANALYSIS PROCESS</vt:lpstr>
      <vt:lpstr>PowerPoint Presentation</vt:lpstr>
      <vt:lpstr>PowerPoint Presentation</vt:lpstr>
      <vt:lpstr>PowerPoint Presentation</vt:lpstr>
      <vt:lpstr>PowerPoint Presentation</vt:lpstr>
      <vt:lpstr>Scenario B</vt:lpstr>
      <vt:lpstr>Hazard B</vt:lpstr>
      <vt:lpstr>Overview of Scenario B  (including exposure of elements) Avoid specific statements about the level of impact to ensure the assessment is not influenced.</vt:lpstr>
      <vt:lpstr>Add maps (if helpful to explain the scenario).</vt:lpstr>
      <vt:lpstr>Debrief</vt:lpstr>
    </vt:vector>
  </TitlesOfParts>
  <Company>Central Agencies Shared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Slide</dc:title>
  <dc:creator>Daniel Hill [DPMC]</dc:creator>
  <cp:lastModifiedBy>Daniel Hill [NEMA]</cp:lastModifiedBy>
  <cp:revision>52</cp:revision>
  <dcterms:created xsi:type="dcterms:W3CDTF">2019-06-23T21:13:09Z</dcterms:created>
  <dcterms:modified xsi:type="dcterms:W3CDTF">2020-11-30T01:57:27Z</dcterms:modified>
</cp:coreProperties>
</file>