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61"/>
  </p:notesMasterIdLst>
  <p:handoutMasterIdLst>
    <p:handoutMasterId r:id="rId62"/>
  </p:handoutMasterIdLst>
  <p:sldIdLst>
    <p:sldId id="256" r:id="rId2"/>
    <p:sldId id="387" r:id="rId3"/>
    <p:sldId id="350" r:id="rId4"/>
    <p:sldId id="372" r:id="rId5"/>
    <p:sldId id="351" r:id="rId6"/>
    <p:sldId id="421" r:id="rId7"/>
    <p:sldId id="389" r:id="rId8"/>
    <p:sldId id="422" r:id="rId9"/>
    <p:sldId id="390" r:id="rId10"/>
    <p:sldId id="318" r:id="rId11"/>
    <p:sldId id="393" r:id="rId12"/>
    <p:sldId id="420" r:id="rId13"/>
    <p:sldId id="395" r:id="rId14"/>
    <p:sldId id="419" r:id="rId15"/>
    <p:sldId id="404" r:id="rId16"/>
    <p:sldId id="417" r:id="rId17"/>
    <p:sldId id="333" r:id="rId18"/>
    <p:sldId id="335" r:id="rId19"/>
    <p:sldId id="410" r:id="rId20"/>
    <p:sldId id="265" r:id="rId21"/>
    <p:sldId id="396" r:id="rId22"/>
    <p:sldId id="397" r:id="rId23"/>
    <p:sldId id="343" r:id="rId24"/>
    <p:sldId id="307" r:id="rId25"/>
    <p:sldId id="312" r:id="rId26"/>
    <p:sldId id="306" r:id="rId27"/>
    <p:sldId id="384" r:id="rId28"/>
    <p:sldId id="308" r:id="rId29"/>
    <p:sldId id="309" r:id="rId30"/>
    <p:sldId id="317" r:id="rId31"/>
    <p:sldId id="310" r:id="rId32"/>
    <p:sldId id="311" r:id="rId33"/>
    <p:sldId id="364" r:id="rId34"/>
    <p:sldId id="401" r:id="rId35"/>
    <p:sldId id="385" r:id="rId36"/>
    <p:sldId id="398" r:id="rId37"/>
    <p:sldId id="399" r:id="rId38"/>
    <p:sldId id="316" r:id="rId39"/>
    <p:sldId id="314" r:id="rId40"/>
    <p:sldId id="407" r:id="rId41"/>
    <p:sldId id="315" r:id="rId42"/>
    <p:sldId id="418" r:id="rId43"/>
    <p:sldId id="411" r:id="rId44"/>
    <p:sldId id="324" r:id="rId45"/>
    <p:sldId id="325" r:id="rId46"/>
    <p:sldId id="414" r:id="rId47"/>
    <p:sldId id="329" r:id="rId48"/>
    <p:sldId id="402" r:id="rId49"/>
    <p:sldId id="330" r:id="rId50"/>
    <p:sldId id="408" r:id="rId51"/>
    <p:sldId id="328" r:id="rId52"/>
    <p:sldId id="409" r:id="rId53"/>
    <p:sldId id="331" r:id="rId54"/>
    <p:sldId id="332" r:id="rId55"/>
    <p:sldId id="371" r:id="rId56"/>
    <p:sldId id="322" r:id="rId57"/>
    <p:sldId id="340" r:id="rId58"/>
    <p:sldId id="323" r:id="rId59"/>
    <p:sldId id="337" r:id="rId6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tton, Emma (MBWCB)" initials="SE(" lastIdx="1" clrIdx="0">
    <p:extLst>
      <p:ext uri="{19B8F6BF-5375-455C-9EA6-DF929625EA0E}">
        <p15:presenceInfo xmlns:p15="http://schemas.microsoft.com/office/powerpoint/2012/main" userId="S-1-5-21-3432221409-3570315047-4101495255-3947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5A9C"/>
    <a:srgbClr val="0174CB"/>
    <a:srgbClr val="055D9E"/>
    <a:srgbClr val="92ABBF"/>
    <a:srgbClr val="2A3947"/>
    <a:srgbClr val="C00000"/>
    <a:srgbClr val="FF3737"/>
    <a:srgbClr val="49637B"/>
    <a:srgbClr val="7F7F7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0" autoAdjust="0"/>
    <p:restoredTop sz="96586" autoAdjust="0"/>
  </p:normalViewPr>
  <p:slideViewPr>
    <p:cSldViewPr snapToGrid="0">
      <p:cViewPr varScale="1">
        <p:scale>
          <a:sx n="113" d="100"/>
          <a:sy n="113" d="100"/>
        </p:scale>
        <p:origin x="480" y="90"/>
      </p:cViewPr>
      <p:guideLst/>
    </p:cSldViewPr>
  </p:slideViewPr>
  <p:notesTextViewPr>
    <p:cViewPr>
      <p:scale>
        <a:sx n="3" d="2"/>
        <a:sy n="3" d="2"/>
      </p:scale>
      <p:origin x="0" y="0"/>
    </p:cViewPr>
  </p:notesTextViewPr>
  <p:sorterViewPr>
    <p:cViewPr varScale="1">
      <p:scale>
        <a:sx n="1" d="1"/>
        <a:sy n="1" d="1"/>
      </p:scale>
      <p:origin x="0" y="-11652"/>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42596E"/>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1-3BAF-410B-A64D-DB4A6473D81B}"/>
              </c:ext>
            </c:extLst>
          </c:dPt>
          <c:dPt>
            <c:idx val="1"/>
            <c:bubble3D val="0"/>
            <c:spPr>
              <a:solidFill>
                <a:schemeClr val="bg1">
                  <a:alpha val="35000"/>
                </a:schemeClr>
              </a:solidFill>
              <a:ln w="19050">
                <a:solidFill>
                  <a:schemeClr val="bg1"/>
                </a:solidFill>
              </a:ln>
              <a:effectLst/>
            </c:spPr>
            <c:extLst xmlns:c16r2="http://schemas.microsoft.com/office/drawing/2015/06/chart">
              <c:ext xmlns:c16="http://schemas.microsoft.com/office/drawing/2014/chart" uri="{C3380CC4-5D6E-409C-BE32-E72D297353CC}">
                <c16:uniqueId val="{00000003-3BAF-410B-A64D-DB4A6473D81B}"/>
              </c:ext>
            </c:extLst>
          </c:dPt>
          <c:cat>
            <c:strRef>
              <c:f>Sheet1!$A$2:$A$3</c:f>
              <c:strCache>
                <c:ptCount val="2"/>
                <c:pt idx="0">
                  <c:v>1st Qtr</c:v>
                </c:pt>
                <c:pt idx="1">
                  <c:v>2nd Qtr</c:v>
                </c:pt>
              </c:strCache>
            </c:strRef>
          </c:cat>
          <c:val>
            <c:numRef>
              <c:f>Sheet1!$B$2:$B$3</c:f>
              <c:numCache>
                <c:formatCode>0.00%</c:formatCode>
                <c:ptCount val="2"/>
                <c:pt idx="0" formatCode="0%">
                  <c:v>0.9</c:v>
                </c:pt>
                <c:pt idx="1">
                  <c:v>9.9999999999999978E-2</c:v>
                </c:pt>
              </c:numCache>
            </c:numRef>
          </c:val>
          <c:extLst xmlns:c16r2="http://schemas.microsoft.com/office/drawing/2015/06/chart">
            <c:ext xmlns:c16="http://schemas.microsoft.com/office/drawing/2014/chart" uri="{C3380CC4-5D6E-409C-BE32-E72D297353CC}">
              <c16:uniqueId val="{00000004-3BAF-410B-A64D-DB4A6473D81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42596E"/>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1-3BAF-410B-A64D-DB4A6473D81B}"/>
              </c:ext>
            </c:extLst>
          </c:dPt>
          <c:dPt>
            <c:idx val="1"/>
            <c:bubble3D val="0"/>
            <c:spPr>
              <a:solidFill>
                <a:srgbClr val="92ABBF">
                  <a:alpha val="35000"/>
                </a:srgb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3-3BAF-410B-A64D-DB4A6473D81B}"/>
              </c:ext>
            </c:extLst>
          </c:dPt>
          <c:cat>
            <c:strRef>
              <c:f>Sheet1!$A$2:$A$3</c:f>
              <c:strCache>
                <c:ptCount val="2"/>
                <c:pt idx="0">
                  <c:v>1st Qtr</c:v>
                </c:pt>
                <c:pt idx="1">
                  <c:v>2nd Qtr</c:v>
                </c:pt>
              </c:strCache>
            </c:strRef>
          </c:cat>
          <c:val>
            <c:numRef>
              <c:f>Sheet1!$B$2:$B$3</c:f>
              <c:numCache>
                <c:formatCode>0.00%</c:formatCode>
                <c:ptCount val="2"/>
                <c:pt idx="0" formatCode="0%">
                  <c:v>0.91</c:v>
                </c:pt>
                <c:pt idx="1">
                  <c:v>8.9999999999999969E-2</c:v>
                </c:pt>
              </c:numCache>
            </c:numRef>
          </c:val>
          <c:extLst xmlns:c16r2="http://schemas.microsoft.com/office/drawing/2015/06/chart">
            <c:ext xmlns:c16="http://schemas.microsoft.com/office/drawing/2014/chart" uri="{C3380CC4-5D6E-409C-BE32-E72D297353CC}">
              <c16:uniqueId val="{00000004-3BAF-410B-A64D-DB4A6473D81B}"/>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42596E"/>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1-962A-45EE-97D0-C2901594EE43}"/>
              </c:ext>
            </c:extLst>
          </c:dPt>
          <c:dPt>
            <c:idx val="1"/>
            <c:bubble3D val="0"/>
            <c:spPr>
              <a:solidFill>
                <a:srgbClr val="92ABBF">
                  <a:alpha val="35000"/>
                </a:srgb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3-962A-45EE-97D0-C2901594EE43}"/>
              </c:ext>
            </c:extLst>
          </c:dPt>
          <c:cat>
            <c:strRef>
              <c:f>Sheet1!$A$2:$A$3</c:f>
              <c:strCache>
                <c:ptCount val="2"/>
                <c:pt idx="0">
                  <c:v>1st Qtr</c:v>
                </c:pt>
                <c:pt idx="1">
                  <c:v>2nd Qtr</c:v>
                </c:pt>
              </c:strCache>
            </c:strRef>
          </c:cat>
          <c:val>
            <c:numRef>
              <c:f>Sheet1!$B$2:$B$3</c:f>
              <c:numCache>
                <c:formatCode>0.00%</c:formatCode>
                <c:ptCount val="2"/>
                <c:pt idx="0" formatCode="0%">
                  <c:v>0.86</c:v>
                </c:pt>
                <c:pt idx="1">
                  <c:v>0.14000000000000001</c:v>
                </c:pt>
              </c:numCache>
            </c:numRef>
          </c:val>
          <c:extLst xmlns:c16r2="http://schemas.microsoft.com/office/drawing/2015/06/chart">
            <c:ext xmlns:c16="http://schemas.microsoft.com/office/drawing/2014/chart" uri="{C3380CC4-5D6E-409C-BE32-E72D297353CC}">
              <c16:uniqueId val="{00000004-962A-45EE-97D0-C2901594EE43}"/>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15A9C"/>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1-BE1D-4138-9B92-663ED85CCFD2}"/>
              </c:ext>
            </c:extLst>
          </c:dPt>
          <c:dPt>
            <c:idx val="1"/>
            <c:bubble3D val="0"/>
            <c:spPr>
              <a:solidFill>
                <a:srgbClr val="92ABBF">
                  <a:alpha val="35000"/>
                </a:srgb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3-BE1D-4138-9B92-663ED85CCFD2}"/>
              </c:ext>
            </c:extLst>
          </c:dPt>
          <c:cat>
            <c:strRef>
              <c:f>Sheet1!$A$2:$A$3</c:f>
              <c:strCache>
                <c:ptCount val="2"/>
                <c:pt idx="0">
                  <c:v>1st Qtr</c:v>
                </c:pt>
                <c:pt idx="1">
                  <c:v>2nd Qtr</c:v>
                </c:pt>
              </c:strCache>
            </c:strRef>
          </c:cat>
          <c:val>
            <c:numRef>
              <c:f>Sheet1!$B$2:$B$3</c:f>
              <c:numCache>
                <c:formatCode>0.00%</c:formatCode>
                <c:ptCount val="2"/>
                <c:pt idx="0" formatCode="0%">
                  <c:v>0.55000000000000004</c:v>
                </c:pt>
                <c:pt idx="1">
                  <c:v>0.44999999999999996</c:v>
                </c:pt>
              </c:numCache>
            </c:numRef>
          </c:val>
          <c:extLst xmlns:c16r2="http://schemas.microsoft.com/office/drawing/2015/06/chart">
            <c:ext xmlns:c16="http://schemas.microsoft.com/office/drawing/2014/chart" uri="{C3380CC4-5D6E-409C-BE32-E72D297353CC}">
              <c16:uniqueId val="{00000004-BE1D-4138-9B92-663ED85CCFD2}"/>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15A9C"/>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1-C987-4C30-85C9-D0F2DE25EA62}"/>
              </c:ext>
            </c:extLst>
          </c:dPt>
          <c:dPt>
            <c:idx val="1"/>
            <c:bubble3D val="0"/>
            <c:spPr>
              <a:solidFill>
                <a:srgbClr val="92ABBF">
                  <a:alpha val="35000"/>
                </a:srgb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3-C987-4C30-85C9-D0F2DE25EA62}"/>
              </c:ext>
            </c:extLst>
          </c:dPt>
          <c:cat>
            <c:strRef>
              <c:f>Sheet1!$A$2:$A$3</c:f>
              <c:strCache>
                <c:ptCount val="2"/>
                <c:pt idx="0">
                  <c:v>1st Qtr</c:v>
                </c:pt>
                <c:pt idx="1">
                  <c:v>2nd Qtr</c:v>
                </c:pt>
              </c:strCache>
            </c:strRef>
          </c:cat>
          <c:val>
            <c:numRef>
              <c:f>Sheet1!$B$2:$B$3</c:f>
              <c:numCache>
                <c:formatCode>0.00%</c:formatCode>
                <c:ptCount val="2"/>
                <c:pt idx="0" formatCode="0%">
                  <c:v>0.32</c:v>
                </c:pt>
                <c:pt idx="1">
                  <c:v>0.67999999999999994</c:v>
                </c:pt>
              </c:numCache>
            </c:numRef>
          </c:val>
          <c:extLst xmlns:c16r2="http://schemas.microsoft.com/office/drawing/2015/06/chart">
            <c:ext xmlns:c16="http://schemas.microsoft.com/office/drawing/2014/chart" uri="{C3380CC4-5D6E-409C-BE32-E72D297353CC}">
              <c16:uniqueId val="{00000004-C987-4C30-85C9-D0F2DE25EA62}"/>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26A1FE"/>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1-FE15-47AF-B52D-E56B9C76C1E1}"/>
              </c:ext>
            </c:extLst>
          </c:dPt>
          <c:dPt>
            <c:idx val="1"/>
            <c:bubble3D val="0"/>
            <c:spPr>
              <a:solidFill>
                <a:srgbClr val="92ABBF">
                  <a:alpha val="35000"/>
                </a:srgb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3-FE15-47AF-B52D-E56B9C76C1E1}"/>
              </c:ext>
            </c:extLst>
          </c:dPt>
          <c:cat>
            <c:strRef>
              <c:f>Sheet1!$A$2:$A$3</c:f>
              <c:strCache>
                <c:ptCount val="2"/>
                <c:pt idx="0">
                  <c:v>1st Qtr</c:v>
                </c:pt>
                <c:pt idx="1">
                  <c:v>2nd Qtr</c:v>
                </c:pt>
              </c:strCache>
            </c:strRef>
          </c:cat>
          <c:val>
            <c:numRef>
              <c:f>Sheet1!$B$2:$B$3</c:f>
              <c:numCache>
                <c:formatCode>0.00%</c:formatCode>
                <c:ptCount val="2"/>
                <c:pt idx="0" formatCode="0%">
                  <c:v>0.18</c:v>
                </c:pt>
                <c:pt idx="1">
                  <c:v>0.82000000000000006</c:v>
                </c:pt>
              </c:numCache>
            </c:numRef>
          </c:val>
          <c:extLst xmlns:c16r2="http://schemas.microsoft.com/office/drawing/2015/06/chart">
            <c:ext xmlns:c16="http://schemas.microsoft.com/office/drawing/2014/chart" uri="{C3380CC4-5D6E-409C-BE32-E72D297353CC}">
              <c16:uniqueId val="{00000004-FE15-47AF-B52D-E56B9C76C1E1}"/>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82377491064599E-2"/>
          <c:y val="3.528017062349436E-2"/>
          <c:w val="0.90944518533244911"/>
          <c:h val="0.84145063928407349"/>
        </c:manualLayout>
      </c:layout>
      <c:lineChart>
        <c:grouping val="standard"/>
        <c:varyColors val="0"/>
        <c:ser>
          <c:idx val="0"/>
          <c:order val="0"/>
          <c:tx>
            <c:strRef>
              <c:f>Sheet1!$B$1</c:f>
              <c:strCache>
                <c:ptCount val="1"/>
                <c:pt idx="0">
                  <c:v>Fully prepared</c:v>
                </c:pt>
              </c:strCache>
            </c:strRef>
          </c:tx>
          <c:spPr>
            <a:ln w="31750" cap="rnd">
              <a:solidFill>
                <a:srgbClr val="26A1FE"/>
              </a:solidFill>
              <a:round/>
            </a:ln>
            <a:effectLst/>
          </c:spPr>
          <c:marker>
            <c:symbol val="none"/>
          </c:marker>
          <c:dLbls>
            <c:dLbl>
              <c:idx val="11"/>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426-4B99-8415-86167D0F626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en-NZ" sz="1200" b="0" i="0" u="none" strike="noStrike" kern="1200" baseline="0">
                    <a:solidFill>
                      <a:prstClr val="black">
                        <a:lumMod val="50000"/>
                        <a:lumOff val="50000"/>
                      </a:prstClr>
                    </a:solidFill>
                    <a:latin typeface="+mn-lt"/>
                    <a:ea typeface="+mn-ea"/>
                    <a:cs typeface="+mn-cs"/>
                  </a:defRPr>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Sheet1!$B$2:$B$13</c:f>
              <c:numCache>
                <c:formatCode>0%</c:formatCode>
                <c:ptCount val="12"/>
                <c:pt idx="0">
                  <c:v>7.0000000000000007E-2</c:v>
                </c:pt>
                <c:pt idx="1">
                  <c:v>0.08</c:v>
                </c:pt>
                <c:pt idx="2">
                  <c:v>0.1</c:v>
                </c:pt>
                <c:pt idx="3">
                  <c:v>0.1</c:v>
                </c:pt>
                <c:pt idx="4">
                  <c:v>0.11</c:v>
                </c:pt>
                <c:pt idx="5">
                  <c:v>0.18</c:v>
                </c:pt>
                <c:pt idx="6">
                  <c:v>0.16</c:v>
                </c:pt>
                <c:pt idx="7">
                  <c:v>0.17</c:v>
                </c:pt>
                <c:pt idx="8">
                  <c:v>0.15</c:v>
                </c:pt>
                <c:pt idx="9">
                  <c:v>0.15</c:v>
                </c:pt>
                <c:pt idx="10">
                  <c:v>0.14000000000000001</c:v>
                </c:pt>
                <c:pt idx="11">
                  <c:v>0.18</c:v>
                </c:pt>
              </c:numCache>
            </c:numRef>
          </c:val>
          <c:smooth val="0"/>
          <c:extLst xmlns:c16r2="http://schemas.microsoft.com/office/drawing/2015/06/chart">
            <c:ext xmlns:c16="http://schemas.microsoft.com/office/drawing/2014/chart" uri="{C3380CC4-5D6E-409C-BE32-E72D297353CC}">
              <c16:uniqueId val="{00000001-B426-4B99-8415-86167D0F6262}"/>
            </c:ext>
          </c:extLst>
        </c:ser>
        <c:ser>
          <c:idx val="1"/>
          <c:order val="1"/>
          <c:tx>
            <c:strRef>
              <c:f>Sheet1!$C$1</c:f>
              <c:strCache>
                <c:ptCount val="1"/>
                <c:pt idx="0">
                  <c:v>Prepared at home</c:v>
                </c:pt>
              </c:strCache>
            </c:strRef>
          </c:tx>
          <c:spPr>
            <a:ln w="25400" cap="rnd">
              <a:solidFill>
                <a:srgbClr val="015A9C"/>
              </a:solidFill>
              <a:prstDash val="solid"/>
              <a:round/>
            </a:ln>
            <a:effectLst/>
          </c:spPr>
          <c:marker>
            <c:symbol val="none"/>
          </c:marker>
          <c:dLbls>
            <c:dLbl>
              <c:idx val="11"/>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426-4B99-8415-86167D0F626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en-NZ" sz="1200" b="0" i="0" u="none" strike="noStrike" kern="1200" baseline="0">
                    <a:solidFill>
                      <a:prstClr val="black">
                        <a:lumMod val="50000"/>
                        <a:lumOff val="50000"/>
                      </a:prstClr>
                    </a:solidFill>
                    <a:latin typeface="+mn-lt"/>
                    <a:ea typeface="+mn-ea"/>
                    <a:cs typeface="+mn-cs"/>
                  </a:defRPr>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Sheet1!$C$2:$C$13</c:f>
              <c:numCache>
                <c:formatCode>0%</c:formatCode>
                <c:ptCount val="12"/>
                <c:pt idx="0">
                  <c:v>0.21</c:v>
                </c:pt>
                <c:pt idx="1">
                  <c:v>0.24</c:v>
                </c:pt>
                <c:pt idx="2">
                  <c:v>0.26</c:v>
                </c:pt>
                <c:pt idx="3">
                  <c:v>0.23</c:v>
                </c:pt>
                <c:pt idx="4">
                  <c:v>0.24</c:v>
                </c:pt>
                <c:pt idx="5">
                  <c:v>0.32</c:v>
                </c:pt>
                <c:pt idx="6">
                  <c:v>0.32</c:v>
                </c:pt>
                <c:pt idx="7">
                  <c:v>0.32</c:v>
                </c:pt>
                <c:pt idx="8">
                  <c:v>0.3</c:v>
                </c:pt>
                <c:pt idx="9">
                  <c:v>0.28999999999999998</c:v>
                </c:pt>
                <c:pt idx="10">
                  <c:v>0.25</c:v>
                </c:pt>
                <c:pt idx="11">
                  <c:v>0.32</c:v>
                </c:pt>
              </c:numCache>
            </c:numRef>
          </c:val>
          <c:smooth val="0"/>
          <c:extLst xmlns:c16r2="http://schemas.microsoft.com/office/drawing/2015/06/chart">
            <c:ext xmlns:c16="http://schemas.microsoft.com/office/drawing/2014/chart" uri="{C3380CC4-5D6E-409C-BE32-E72D297353CC}">
              <c16:uniqueId val="{00000003-B426-4B99-8415-86167D0F6262}"/>
            </c:ext>
          </c:extLst>
        </c:ser>
        <c:ser>
          <c:idx val="2"/>
          <c:order val="2"/>
          <c:tx>
            <c:strRef>
              <c:f>Sheet1!$D$1</c:f>
              <c:strCache>
                <c:ptCount val="1"/>
                <c:pt idx="0">
                  <c:v>Committed</c:v>
                </c:pt>
              </c:strCache>
            </c:strRef>
          </c:tx>
          <c:spPr>
            <a:ln w="28575" cap="rnd">
              <a:solidFill>
                <a:srgbClr val="015A9C"/>
              </a:solidFill>
              <a:prstDash val="dash"/>
              <a:round/>
            </a:ln>
            <a:effectLst/>
          </c:spPr>
          <c:marker>
            <c:symbol val="none"/>
          </c:marker>
          <c:dLbls>
            <c:dLbl>
              <c:idx val="11"/>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426-4B99-8415-86167D0F626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en-NZ" sz="1200" b="0" i="0" u="none" strike="noStrike" kern="1200" baseline="0">
                    <a:solidFill>
                      <a:prstClr val="black">
                        <a:lumMod val="50000"/>
                        <a:lumOff val="50000"/>
                      </a:prstClr>
                    </a:solidFill>
                    <a:latin typeface="+mn-lt"/>
                    <a:ea typeface="+mn-ea"/>
                    <a:cs typeface="+mn-cs"/>
                  </a:defRPr>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Sheet1!$D$2:$D$13</c:f>
              <c:numCache>
                <c:formatCode>0%</c:formatCode>
                <c:ptCount val="12"/>
                <c:pt idx="0">
                  <c:v>0.39</c:v>
                </c:pt>
                <c:pt idx="1">
                  <c:v>0.41</c:v>
                </c:pt>
                <c:pt idx="2">
                  <c:v>0.43</c:v>
                </c:pt>
                <c:pt idx="3">
                  <c:v>0.41</c:v>
                </c:pt>
                <c:pt idx="4">
                  <c:v>0.43</c:v>
                </c:pt>
                <c:pt idx="5">
                  <c:v>0.49</c:v>
                </c:pt>
                <c:pt idx="6">
                  <c:v>0.48</c:v>
                </c:pt>
                <c:pt idx="7">
                  <c:v>0.52</c:v>
                </c:pt>
                <c:pt idx="8">
                  <c:v>0.51</c:v>
                </c:pt>
                <c:pt idx="9">
                  <c:v>0.5</c:v>
                </c:pt>
                <c:pt idx="10">
                  <c:v>0.47</c:v>
                </c:pt>
                <c:pt idx="11">
                  <c:v>0.55000000000000004</c:v>
                </c:pt>
              </c:numCache>
            </c:numRef>
          </c:val>
          <c:smooth val="0"/>
          <c:extLst xmlns:c16r2="http://schemas.microsoft.com/office/drawing/2015/06/chart">
            <c:ext xmlns:c16="http://schemas.microsoft.com/office/drawing/2014/chart" uri="{C3380CC4-5D6E-409C-BE32-E72D297353CC}">
              <c16:uniqueId val="{00000005-B426-4B99-8415-86167D0F6262}"/>
            </c:ext>
          </c:extLst>
        </c:ser>
        <c:ser>
          <c:idx val="3"/>
          <c:order val="3"/>
          <c:tx>
            <c:strRef>
              <c:f>Sheet1!$E$1</c:f>
              <c:strCache>
                <c:ptCount val="1"/>
                <c:pt idx="0">
                  <c:v>Understand</c:v>
                </c:pt>
              </c:strCache>
            </c:strRef>
          </c:tx>
          <c:spPr>
            <a:ln w="28575" cap="rnd">
              <a:solidFill>
                <a:srgbClr val="015A9C"/>
              </a:solidFill>
              <a:prstDash val="sysDash"/>
              <a:round/>
            </a:ln>
            <a:effectLst/>
          </c:spPr>
          <c:marker>
            <c:symbol val="none"/>
          </c:marker>
          <c:dLbls>
            <c:dLbl>
              <c:idx val="11"/>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426-4B99-8415-86167D0F626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en-NZ" sz="1200" b="0" i="0" u="none" strike="noStrike" kern="1200" baseline="0">
                    <a:solidFill>
                      <a:prstClr val="black">
                        <a:lumMod val="50000"/>
                        <a:lumOff val="50000"/>
                      </a:prstClr>
                    </a:solidFill>
                    <a:latin typeface="+mn-lt"/>
                    <a:ea typeface="+mn-ea"/>
                    <a:cs typeface="+mn-cs"/>
                  </a:defRPr>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Sheet1!$E$2:$E$13</c:f>
              <c:numCache>
                <c:formatCode>0%</c:formatCode>
                <c:ptCount val="12"/>
                <c:pt idx="0">
                  <c:v>0.77</c:v>
                </c:pt>
                <c:pt idx="1">
                  <c:v>0.81</c:v>
                </c:pt>
                <c:pt idx="2">
                  <c:v>0.79</c:v>
                </c:pt>
                <c:pt idx="3">
                  <c:v>0.8</c:v>
                </c:pt>
                <c:pt idx="4">
                  <c:v>0.8</c:v>
                </c:pt>
                <c:pt idx="5">
                  <c:v>0.84</c:v>
                </c:pt>
                <c:pt idx="6">
                  <c:v>0.81</c:v>
                </c:pt>
                <c:pt idx="7">
                  <c:v>0.83</c:v>
                </c:pt>
                <c:pt idx="8">
                  <c:v>0.87</c:v>
                </c:pt>
                <c:pt idx="9">
                  <c:v>0.82</c:v>
                </c:pt>
                <c:pt idx="10">
                  <c:v>0.84</c:v>
                </c:pt>
                <c:pt idx="11">
                  <c:v>0.86</c:v>
                </c:pt>
              </c:numCache>
            </c:numRef>
          </c:val>
          <c:smooth val="0"/>
          <c:extLst xmlns:c16r2="http://schemas.microsoft.com/office/drawing/2015/06/chart">
            <c:ext xmlns:c16="http://schemas.microsoft.com/office/drawing/2014/chart" uri="{C3380CC4-5D6E-409C-BE32-E72D297353CC}">
              <c16:uniqueId val="{00000007-B426-4B99-8415-86167D0F6262}"/>
            </c:ext>
          </c:extLst>
        </c:ser>
        <c:ser>
          <c:idx val="4"/>
          <c:order val="4"/>
          <c:tx>
            <c:strRef>
              <c:f>Sheet1!$F$1</c:f>
              <c:strCache>
                <c:ptCount val="1"/>
                <c:pt idx="0">
                  <c:v>Aware</c:v>
                </c:pt>
              </c:strCache>
            </c:strRef>
          </c:tx>
          <c:spPr>
            <a:ln w="28575" cap="rnd">
              <a:solidFill>
                <a:srgbClr val="015A9C"/>
              </a:solidFill>
              <a:prstDash val="sysDot"/>
              <a:round/>
            </a:ln>
            <a:effectLst/>
          </c:spPr>
          <c:marker>
            <c:symbol val="none"/>
          </c:marker>
          <c:dLbls>
            <c:dLbl>
              <c:idx val="11"/>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B426-4B99-8415-86167D0F626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en-NZ" sz="1200" b="0" i="0" u="none" strike="noStrike" kern="1200" baseline="0">
                    <a:solidFill>
                      <a:prstClr val="black">
                        <a:lumMod val="50000"/>
                        <a:lumOff val="50000"/>
                      </a:prstClr>
                    </a:solidFill>
                    <a:latin typeface="+mn-lt"/>
                    <a:ea typeface="+mn-ea"/>
                    <a:cs typeface="+mn-cs"/>
                  </a:defRPr>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Sheet1!$F$2:$F$13</c:f>
              <c:numCache>
                <c:formatCode>0%</c:formatCode>
                <c:ptCount val="12"/>
                <c:pt idx="0">
                  <c:v>0.83</c:v>
                </c:pt>
                <c:pt idx="1">
                  <c:v>0.82</c:v>
                </c:pt>
                <c:pt idx="2">
                  <c:v>0.82</c:v>
                </c:pt>
                <c:pt idx="3">
                  <c:v>0.81</c:v>
                </c:pt>
                <c:pt idx="4">
                  <c:v>0.79</c:v>
                </c:pt>
                <c:pt idx="5">
                  <c:v>0.82</c:v>
                </c:pt>
                <c:pt idx="6">
                  <c:v>0.78</c:v>
                </c:pt>
                <c:pt idx="7">
                  <c:v>0.81</c:v>
                </c:pt>
                <c:pt idx="8">
                  <c:v>0.9</c:v>
                </c:pt>
                <c:pt idx="9">
                  <c:v>0.82</c:v>
                </c:pt>
                <c:pt idx="10">
                  <c:v>0.92</c:v>
                </c:pt>
                <c:pt idx="11">
                  <c:v>0.91</c:v>
                </c:pt>
              </c:numCache>
            </c:numRef>
          </c:val>
          <c:smooth val="0"/>
          <c:extLst xmlns:c16r2="http://schemas.microsoft.com/office/drawing/2015/06/chart">
            <c:ext xmlns:c16="http://schemas.microsoft.com/office/drawing/2014/chart" uri="{C3380CC4-5D6E-409C-BE32-E72D297353CC}">
              <c16:uniqueId val="{00000009-B426-4B99-8415-86167D0F6262}"/>
            </c:ext>
          </c:extLst>
        </c:ser>
        <c:ser>
          <c:idx val="5"/>
          <c:order val="5"/>
          <c:tx>
            <c:strRef>
              <c:f>Sheet1!$G$1</c:f>
              <c:strCache>
                <c:ptCount val="1"/>
                <c:pt idx="0">
                  <c:v>Unaware</c:v>
                </c:pt>
              </c:strCache>
            </c:strRef>
          </c:tx>
          <c:spPr>
            <a:ln w="28575" cap="rnd">
              <a:solidFill>
                <a:schemeClr val="tx1">
                  <a:lumMod val="75000"/>
                  <a:lumOff val="25000"/>
                </a:schemeClr>
              </a:solidFill>
              <a:prstDash val="solid"/>
              <a:round/>
            </a:ln>
            <a:effectLst/>
          </c:spPr>
          <c:marker>
            <c:symbol val="none"/>
          </c:marker>
          <c:dLbls>
            <c:dLbl>
              <c:idx val="11"/>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B426-4B99-8415-86167D0F626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en-NZ" sz="1200" b="0" i="0" u="none" strike="noStrike" kern="1200" baseline="0">
                    <a:solidFill>
                      <a:prstClr val="black">
                        <a:lumMod val="50000"/>
                        <a:lumOff val="50000"/>
                      </a:prstClr>
                    </a:solidFill>
                    <a:latin typeface="+mn-lt"/>
                    <a:ea typeface="+mn-ea"/>
                    <a:cs typeface="+mn-cs"/>
                  </a:defRPr>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Sheet1!$G$2:$G$13</c:f>
              <c:numCache>
                <c:formatCode>0%</c:formatCode>
                <c:ptCount val="12"/>
                <c:pt idx="0">
                  <c:v>0.17</c:v>
                </c:pt>
                <c:pt idx="1">
                  <c:v>0.18</c:v>
                </c:pt>
                <c:pt idx="2">
                  <c:v>0.18</c:v>
                </c:pt>
                <c:pt idx="3">
                  <c:v>0.19</c:v>
                </c:pt>
                <c:pt idx="4">
                  <c:v>0.21</c:v>
                </c:pt>
                <c:pt idx="5">
                  <c:v>0.18</c:v>
                </c:pt>
                <c:pt idx="6">
                  <c:v>0.22</c:v>
                </c:pt>
                <c:pt idx="7">
                  <c:v>0.19</c:v>
                </c:pt>
                <c:pt idx="8">
                  <c:v>0.1</c:v>
                </c:pt>
                <c:pt idx="9">
                  <c:v>0.18</c:v>
                </c:pt>
                <c:pt idx="10">
                  <c:v>0.08</c:v>
                </c:pt>
                <c:pt idx="11">
                  <c:v>0.09</c:v>
                </c:pt>
              </c:numCache>
            </c:numRef>
          </c:val>
          <c:smooth val="0"/>
          <c:extLst xmlns:c16r2="http://schemas.microsoft.com/office/drawing/2015/06/chart">
            <c:ext xmlns:c16="http://schemas.microsoft.com/office/drawing/2014/chart" uri="{C3380CC4-5D6E-409C-BE32-E72D297353CC}">
              <c16:uniqueId val="{0000000B-B426-4B99-8415-86167D0F6262}"/>
            </c:ext>
          </c:extLst>
        </c:ser>
        <c:dLbls>
          <c:showLegendKey val="0"/>
          <c:showVal val="0"/>
          <c:showCatName val="0"/>
          <c:showSerName val="0"/>
          <c:showPercent val="0"/>
          <c:showBubbleSize val="0"/>
        </c:dLbls>
        <c:smooth val="0"/>
        <c:axId val="264404544"/>
        <c:axId val="264405104"/>
      </c:lineChart>
      <c:catAx>
        <c:axId val="26440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crossAx val="264405104"/>
        <c:crosses val="autoZero"/>
        <c:auto val="1"/>
        <c:lblAlgn val="ctr"/>
        <c:lblOffset val="100"/>
        <c:noMultiLvlLbl val="0"/>
      </c:catAx>
      <c:valAx>
        <c:axId val="264405104"/>
        <c:scaling>
          <c:orientation val="minMax"/>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65000"/>
                  </a:schemeClr>
                </a:solidFill>
                <a:latin typeface="+mn-lt"/>
                <a:ea typeface="+mn-ea"/>
                <a:cs typeface="+mn-cs"/>
              </a:defRPr>
            </a:pPr>
            <a:endParaRPr lang="en-US"/>
          </a:p>
        </c:txPr>
        <c:crossAx val="26440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42354147416055"/>
          <c:y val="3.7428177818406093E-2"/>
          <c:w val="0.45721035368265361"/>
          <c:h val="0.92514364436318786"/>
        </c:manualLayout>
      </c:layout>
      <c:barChart>
        <c:barDir val="bar"/>
        <c:grouping val="clustered"/>
        <c:varyColors val="0"/>
        <c:ser>
          <c:idx val="0"/>
          <c:order val="0"/>
          <c:tx>
            <c:strRef>
              <c:f>Sheet1!$B$1</c:f>
              <c:strCache>
                <c:ptCount val="1"/>
                <c:pt idx="0">
                  <c:v>2017</c:v>
                </c:pt>
              </c:strCache>
            </c:strRef>
          </c:tx>
          <c:spPr>
            <a:solidFill>
              <a:srgbClr val="015A9C"/>
            </a:solidFill>
            <a:ln>
              <a:noFill/>
            </a:ln>
            <a:effectLst/>
          </c:spPr>
          <c:invertIfNegative val="0"/>
          <c:dPt>
            <c:idx val="0"/>
            <c:invertIfNegative val="0"/>
            <c:bubble3D val="0"/>
            <c:spPr>
              <a:solidFill>
                <a:srgbClr val="015A9C"/>
              </a:solidFill>
              <a:ln>
                <a:noFill/>
              </a:ln>
              <a:effectLst/>
            </c:spPr>
            <c:extLst xmlns:c16r2="http://schemas.microsoft.com/office/drawing/2015/06/chart">
              <c:ext xmlns:c16="http://schemas.microsoft.com/office/drawing/2014/chart" uri="{C3380CC4-5D6E-409C-BE32-E72D297353CC}">
                <c16:uniqueId val="{00000001-A126-4DA6-BFB7-D5DE694A884F}"/>
              </c:ext>
            </c:extLst>
          </c:dPt>
          <c:dPt>
            <c:idx val="1"/>
            <c:invertIfNegative val="0"/>
            <c:bubble3D val="0"/>
            <c:spPr>
              <a:solidFill>
                <a:srgbClr val="015A9C"/>
              </a:solidFill>
              <a:ln>
                <a:noFill/>
              </a:ln>
              <a:effectLst/>
            </c:spPr>
            <c:extLst xmlns:c16r2="http://schemas.microsoft.com/office/drawing/2015/06/chart">
              <c:ext xmlns:c16="http://schemas.microsoft.com/office/drawing/2014/chart" uri="{C3380CC4-5D6E-409C-BE32-E72D297353CC}">
                <c16:uniqueId val="{00000003-A126-4DA6-BFB7-D5DE694A884F}"/>
              </c:ext>
            </c:extLst>
          </c:dPt>
          <c:dPt>
            <c:idx val="2"/>
            <c:invertIfNegative val="0"/>
            <c:bubble3D val="0"/>
            <c:spPr>
              <a:solidFill>
                <a:srgbClr val="015A9C"/>
              </a:solidFill>
              <a:ln>
                <a:noFill/>
              </a:ln>
              <a:effectLst/>
            </c:spPr>
            <c:extLst xmlns:c16r2="http://schemas.microsoft.com/office/drawing/2015/06/chart">
              <c:ext xmlns:c16="http://schemas.microsoft.com/office/drawing/2014/chart" uri="{C3380CC4-5D6E-409C-BE32-E72D297353CC}">
                <c16:uniqueId val="{00000005-A126-4DA6-BFB7-D5DE694A884F}"/>
              </c:ext>
            </c:extLst>
          </c:dPt>
          <c:dPt>
            <c:idx val="4"/>
            <c:invertIfNegative val="0"/>
            <c:bubble3D val="0"/>
            <c:spPr>
              <a:solidFill>
                <a:srgbClr val="015A9C"/>
              </a:solidFill>
              <a:ln>
                <a:noFill/>
              </a:ln>
              <a:effectLst/>
            </c:spPr>
            <c:extLst xmlns:c16r2="http://schemas.microsoft.com/office/drawing/2015/06/chart">
              <c:ext xmlns:c16="http://schemas.microsoft.com/office/drawing/2014/chart" uri="{C3380CC4-5D6E-409C-BE32-E72D297353CC}">
                <c16:uniqueId val="{00000007-A126-4DA6-BFB7-D5DE694A884F}"/>
              </c:ext>
            </c:extLst>
          </c:dPt>
          <c:dPt>
            <c:idx val="6"/>
            <c:invertIfNegative val="0"/>
            <c:bubble3D val="0"/>
            <c:spPr>
              <a:solidFill>
                <a:srgbClr val="015A9C"/>
              </a:solidFill>
              <a:ln>
                <a:noFill/>
              </a:ln>
              <a:effectLst/>
            </c:spPr>
            <c:extLst xmlns:c16r2="http://schemas.microsoft.com/office/drawing/2015/06/chart">
              <c:ext xmlns:c16="http://schemas.microsoft.com/office/drawing/2014/chart" uri="{C3380CC4-5D6E-409C-BE32-E72D297353CC}">
                <c16:uniqueId val="{00000009-A126-4DA6-BFB7-D5DE694A884F}"/>
              </c:ext>
            </c:extLst>
          </c:dPt>
          <c:dPt>
            <c:idx val="7"/>
            <c:invertIfNegative val="0"/>
            <c:bubble3D val="0"/>
            <c:spPr>
              <a:solidFill>
                <a:srgbClr val="015A9C"/>
              </a:solidFill>
              <a:ln>
                <a:noFill/>
              </a:ln>
              <a:effectLst/>
            </c:spPr>
            <c:extLst xmlns:c16r2="http://schemas.microsoft.com/office/drawing/2015/06/chart">
              <c:ext xmlns:c16="http://schemas.microsoft.com/office/drawing/2014/chart" uri="{C3380CC4-5D6E-409C-BE32-E72D297353CC}">
                <c16:uniqueId val="{0000000B-A126-4DA6-BFB7-D5DE694A884F}"/>
              </c:ext>
            </c:extLst>
          </c:dPt>
          <c:dPt>
            <c:idx val="8"/>
            <c:invertIfNegative val="0"/>
            <c:bubble3D val="0"/>
            <c:spPr>
              <a:solidFill>
                <a:srgbClr val="015A9C"/>
              </a:solidFill>
              <a:ln>
                <a:noFill/>
              </a:ln>
              <a:effectLst/>
            </c:spPr>
            <c:extLst xmlns:c16r2="http://schemas.microsoft.com/office/drawing/2015/06/chart">
              <c:ext xmlns:c16="http://schemas.microsoft.com/office/drawing/2014/chart" uri="{C3380CC4-5D6E-409C-BE32-E72D297353CC}">
                <c16:uniqueId val="{0000000D-A126-4DA6-BFB7-D5DE694A884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Earthquake(s) in Christchurch / Kaikoura</c:v>
                </c:pt>
                <c:pt idx="1">
                  <c:v>Other disaster(s) that occurred in New Zealand</c:v>
                </c:pt>
                <c:pt idx="2">
                  <c:v>News/article in the media</c:v>
                </c:pt>
                <c:pt idx="3">
                  <c:v>Cyclone Debbie/Cyclone Cook</c:v>
                </c:pt>
                <c:pt idx="4">
                  <c:v>Friends or family</c:v>
                </c:pt>
                <c:pt idx="5">
                  <c:v>Advertising I saw/heard/read</c:v>
                </c:pt>
                <c:pt idx="6">
                  <c:v>Other disaster(s) that occurred overseas</c:v>
                </c:pt>
                <c:pt idx="7">
                  <c:v>Info I got from work</c:v>
                </c:pt>
                <c:pt idx="8">
                  <c:v>Common sense/sensible thing to do/peace of mind</c:v>
                </c:pt>
                <c:pt idx="9">
                  <c:v>Something I have always done/to be safe</c:v>
                </c:pt>
                <c:pt idx="10">
                  <c:v>Want to be prepared</c:v>
                </c:pt>
                <c:pt idx="11">
                  <c:v>Documentary on television</c:v>
                </c:pt>
                <c:pt idx="12">
                  <c:v>My work/job training makes me aware</c:v>
                </c:pt>
                <c:pt idx="13">
                  <c:v>Live in unstable part of country</c:v>
                </c:pt>
                <c:pt idx="14">
                  <c:v>Previous experience of disasters</c:v>
                </c:pt>
                <c:pt idx="15">
                  <c:v>Checking/restocking</c:v>
                </c:pt>
              </c:strCache>
            </c:strRef>
          </c:cat>
          <c:val>
            <c:numRef>
              <c:f>Sheet1!$B$2:$B$17</c:f>
              <c:numCache>
                <c:formatCode>0%</c:formatCode>
                <c:ptCount val="16"/>
                <c:pt idx="0">
                  <c:v>0.35</c:v>
                </c:pt>
                <c:pt idx="1">
                  <c:v>0.26</c:v>
                </c:pt>
                <c:pt idx="2">
                  <c:v>0.09</c:v>
                </c:pt>
                <c:pt idx="3">
                  <c:v>0.09</c:v>
                </c:pt>
                <c:pt idx="4">
                  <c:v>7.0000000000000007E-2</c:v>
                </c:pt>
                <c:pt idx="5">
                  <c:v>0.06</c:v>
                </c:pt>
                <c:pt idx="6">
                  <c:v>0.05</c:v>
                </c:pt>
                <c:pt idx="7">
                  <c:v>0.05</c:v>
                </c:pt>
                <c:pt idx="8">
                  <c:v>0.04</c:v>
                </c:pt>
                <c:pt idx="9">
                  <c:v>0.04</c:v>
                </c:pt>
                <c:pt idx="10">
                  <c:v>0.04</c:v>
                </c:pt>
                <c:pt idx="11">
                  <c:v>0.02</c:v>
                </c:pt>
                <c:pt idx="12">
                  <c:v>0.02</c:v>
                </c:pt>
                <c:pt idx="13">
                  <c:v>0.02</c:v>
                </c:pt>
                <c:pt idx="14">
                  <c:v>0.02</c:v>
                </c:pt>
                <c:pt idx="15">
                  <c:v>0.02</c:v>
                </c:pt>
              </c:numCache>
            </c:numRef>
          </c:val>
          <c:extLst xmlns:c16r2="http://schemas.microsoft.com/office/drawing/2015/06/chart">
            <c:ext xmlns:c16="http://schemas.microsoft.com/office/drawing/2014/chart" uri="{C3380CC4-5D6E-409C-BE32-E72D297353CC}">
              <c16:uniqueId val="{0000000E-A126-4DA6-BFB7-D5DE694A884F}"/>
            </c:ext>
          </c:extLst>
        </c:ser>
        <c:dLbls>
          <c:showLegendKey val="0"/>
          <c:showVal val="0"/>
          <c:showCatName val="0"/>
          <c:showSerName val="0"/>
          <c:showPercent val="0"/>
          <c:showBubbleSize val="0"/>
        </c:dLbls>
        <c:gapWidth val="71"/>
        <c:axId val="264407344"/>
        <c:axId val="264407904"/>
      </c:barChart>
      <c:catAx>
        <c:axId val="2644073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64407904"/>
        <c:crosses val="autoZero"/>
        <c:auto val="1"/>
        <c:lblAlgn val="ctr"/>
        <c:lblOffset val="100"/>
        <c:noMultiLvlLbl val="0"/>
      </c:catAx>
      <c:valAx>
        <c:axId val="264407904"/>
        <c:scaling>
          <c:orientation val="minMax"/>
          <c:max val="1"/>
          <c:min val="0"/>
        </c:scaling>
        <c:delete val="1"/>
        <c:axPos val="b"/>
        <c:numFmt formatCode="0%" sourceLinked="1"/>
        <c:majorTickMark val="out"/>
        <c:minorTickMark val="none"/>
        <c:tickLblPos val="nextTo"/>
        <c:crossAx val="26440734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82377491064599E-2"/>
          <c:y val="3.528017062349436E-2"/>
          <c:w val="0.90944518533244911"/>
          <c:h val="0.84021494465603852"/>
        </c:manualLayout>
      </c:layout>
      <c:lineChart>
        <c:grouping val="standard"/>
        <c:varyColors val="0"/>
        <c:ser>
          <c:idx val="0"/>
          <c:order val="0"/>
          <c:tx>
            <c:strRef>
              <c:f>Sheet1!$B$1</c:f>
              <c:strCache>
                <c:ptCount val="1"/>
                <c:pt idx="0">
                  <c:v>Column1</c:v>
                </c:pt>
              </c:strCache>
            </c:strRef>
          </c:tx>
          <c:spPr>
            <a:ln w="28575" cap="rnd">
              <a:solidFill>
                <a:srgbClr val="015A9C"/>
              </a:solidFill>
              <a:round/>
            </a:ln>
            <a:effectLst/>
          </c:spPr>
          <c:marker>
            <c:symbol val="none"/>
          </c:marker>
          <c:dLbls>
            <c:dLbl>
              <c:idx val="9"/>
              <c:layout>
                <c:manualLayout>
                  <c:x val="-2.6829924716607039E-2"/>
                  <c:y val="-8.8076645154270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F85-462D-810D-42CF1D9BDF1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0%</c:formatCode>
                <c:ptCount val="11"/>
                <c:pt idx="0">
                  <c:v>0.67</c:v>
                </c:pt>
                <c:pt idx="1">
                  <c:v>0.56999999999999995</c:v>
                </c:pt>
                <c:pt idx="2">
                  <c:v>0.56000000000000005</c:v>
                </c:pt>
                <c:pt idx="3">
                  <c:v>0.67</c:v>
                </c:pt>
                <c:pt idx="4">
                  <c:v>0.6</c:v>
                </c:pt>
                <c:pt idx="5">
                  <c:v>0.65</c:v>
                </c:pt>
                <c:pt idx="6">
                  <c:v>0.56000000000000005</c:v>
                </c:pt>
                <c:pt idx="7">
                  <c:v>0.56000000000000005</c:v>
                </c:pt>
                <c:pt idx="8">
                  <c:v>0.44</c:v>
                </c:pt>
                <c:pt idx="9">
                  <c:v>0.37</c:v>
                </c:pt>
                <c:pt idx="10">
                  <c:v>0.56999999999999995</c:v>
                </c:pt>
              </c:numCache>
            </c:numRef>
          </c:val>
          <c:smooth val="0"/>
          <c:extLst xmlns:c16r2="http://schemas.microsoft.com/office/drawing/2015/06/chart">
            <c:ext xmlns:c16="http://schemas.microsoft.com/office/drawing/2014/chart" uri="{C3380CC4-5D6E-409C-BE32-E72D297353CC}">
              <c16:uniqueId val="{00000001-3F85-462D-810D-42CF1D9BDF1A}"/>
            </c:ext>
          </c:extLst>
        </c:ser>
        <c:dLbls>
          <c:showLegendKey val="0"/>
          <c:showVal val="0"/>
          <c:showCatName val="0"/>
          <c:showSerName val="0"/>
          <c:showPercent val="0"/>
          <c:showBubbleSize val="0"/>
        </c:dLbls>
        <c:smooth val="0"/>
        <c:axId val="264410144"/>
        <c:axId val="264410704"/>
      </c:lineChart>
      <c:catAx>
        <c:axId val="26441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264410704"/>
        <c:crosses val="autoZero"/>
        <c:auto val="1"/>
        <c:lblAlgn val="ctr"/>
        <c:lblOffset val="100"/>
        <c:noMultiLvlLbl val="0"/>
      </c:catAx>
      <c:valAx>
        <c:axId val="264410704"/>
        <c:scaling>
          <c:orientation val="minMax"/>
          <c:max val="1"/>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mn-lt"/>
                <a:ea typeface="+mn-ea"/>
                <a:cs typeface="+mn-cs"/>
              </a:defRPr>
            </a:pPr>
            <a:endParaRPr lang="en-US"/>
          </a:p>
        </c:txPr>
        <c:crossAx val="264410144"/>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04109759357102E-2"/>
          <c:y val="0.2433990795990249"/>
          <c:w val="0.93988114164369074"/>
          <c:h val="0.40084093517226549"/>
        </c:manualLayout>
      </c:layout>
      <c:barChart>
        <c:barDir val="col"/>
        <c:grouping val="clustered"/>
        <c:varyColors val="0"/>
        <c:ser>
          <c:idx val="0"/>
          <c:order val="0"/>
          <c:tx>
            <c:strRef>
              <c:f>Sheet1!$B$1</c:f>
              <c:strCache>
                <c:ptCount val="1"/>
                <c:pt idx="0">
                  <c:v>2016</c:v>
                </c:pt>
              </c:strCache>
            </c:strRef>
          </c:tx>
          <c:spPr>
            <a:solidFill>
              <a:srgbClr val="015A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TV</c:v>
                </c:pt>
                <c:pt idx="1">
                  <c:v>Radio</c:v>
                </c:pt>
                <c:pt idx="2">
                  <c:v>Newspaper or magazine</c:v>
                </c:pt>
                <c:pt idx="3">
                  <c:v>Online (social media)</c:v>
                </c:pt>
                <c:pt idx="4">
                  <c:v>Online (non social media)</c:v>
                </c:pt>
                <c:pt idx="5">
                  <c:v>Outdoor posters (on bus shelters or in the street)</c:v>
                </c:pt>
                <c:pt idx="6">
                  <c:v>Workplace</c:v>
                </c:pt>
                <c:pt idx="7">
                  <c:v>School</c:v>
                </c:pt>
              </c:strCache>
            </c:strRef>
          </c:cat>
          <c:val>
            <c:numRef>
              <c:f>Sheet1!$B$2:$B$9</c:f>
              <c:numCache>
                <c:formatCode>0%</c:formatCode>
                <c:ptCount val="8"/>
                <c:pt idx="0">
                  <c:v>0.75</c:v>
                </c:pt>
                <c:pt idx="1">
                  <c:v>0.16</c:v>
                </c:pt>
                <c:pt idx="2">
                  <c:v>0.15</c:v>
                </c:pt>
                <c:pt idx="3">
                  <c:v>7.0000000000000007E-2</c:v>
                </c:pt>
                <c:pt idx="4">
                  <c:v>0.05</c:v>
                </c:pt>
                <c:pt idx="5">
                  <c:v>0.04</c:v>
                </c:pt>
                <c:pt idx="6">
                  <c:v>0.02</c:v>
                </c:pt>
                <c:pt idx="7">
                  <c:v>0.02</c:v>
                </c:pt>
              </c:numCache>
            </c:numRef>
          </c:val>
          <c:extLst xmlns:c16r2="http://schemas.microsoft.com/office/drawing/2015/06/chart">
            <c:ext xmlns:c16="http://schemas.microsoft.com/office/drawing/2014/chart" uri="{C3380CC4-5D6E-409C-BE32-E72D297353CC}">
              <c16:uniqueId val="{00000000-1BE2-4FD7-BFB2-3ED73239761B}"/>
            </c:ext>
          </c:extLst>
        </c:ser>
        <c:dLbls>
          <c:showLegendKey val="0"/>
          <c:showVal val="0"/>
          <c:showCatName val="0"/>
          <c:showSerName val="0"/>
          <c:showPercent val="0"/>
          <c:showBubbleSize val="0"/>
        </c:dLbls>
        <c:gapWidth val="100"/>
        <c:axId val="264412944"/>
        <c:axId val="264413504"/>
      </c:barChart>
      <c:catAx>
        <c:axId val="264412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NZ" sz="1100" b="0" i="0" u="none" strike="noStrike" kern="1200" baseline="0">
                <a:solidFill>
                  <a:schemeClr val="tx1">
                    <a:lumMod val="50000"/>
                    <a:lumOff val="50000"/>
                  </a:schemeClr>
                </a:solidFill>
                <a:latin typeface="+mn-lt"/>
                <a:ea typeface="+mn-ea"/>
                <a:cs typeface="+mn-cs"/>
              </a:defRPr>
            </a:pPr>
            <a:endParaRPr lang="en-US"/>
          </a:p>
        </c:txPr>
        <c:crossAx val="264413504"/>
        <c:crosses val="autoZero"/>
        <c:auto val="1"/>
        <c:lblAlgn val="ctr"/>
        <c:lblOffset val="100"/>
        <c:noMultiLvlLbl val="0"/>
      </c:catAx>
      <c:valAx>
        <c:axId val="264413504"/>
        <c:scaling>
          <c:orientation val="minMax"/>
        </c:scaling>
        <c:delete val="1"/>
        <c:axPos val="r"/>
        <c:numFmt formatCode="0%" sourceLinked="1"/>
        <c:majorTickMark val="none"/>
        <c:minorTickMark val="none"/>
        <c:tickLblPos val="nextTo"/>
        <c:crossAx val="26441294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1092941215734E-2"/>
          <c:y val="3.7428177818406093E-2"/>
          <c:w val="0.9096041208743928"/>
          <c:h val="0.92514364436318786"/>
        </c:manualLayout>
      </c:layout>
      <c:barChart>
        <c:barDir val="bar"/>
        <c:grouping val="clustered"/>
        <c:varyColors val="0"/>
        <c:ser>
          <c:idx val="0"/>
          <c:order val="0"/>
          <c:tx>
            <c:strRef>
              <c:f>Sheet1!$B$1</c:f>
              <c:strCache>
                <c:ptCount val="1"/>
                <c:pt idx="0">
                  <c:v>2016</c:v>
                </c:pt>
              </c:strCache>
            </c:strRef>
          </c:tx>
          <c:spPr>
            <a:solidFill>
              <a:srgbClr val="7F7F7F"/>
            </a:solidFill>
            <a:ln>
              <a:noFill/>
            </a:ln>
            <a:effectLst/>
          </c:spPr>
          <c:invertIfNegative val="0"/>
          <c:dPt>
            <c:idx val="1"/>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1-D90E-4D13-9D72-11DE79940259}"/>
              </c:ext>
            </c:extLst>
          </c:dPt>
          <c:dPt>
            <c:idx val="8"/>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3-D90E-4D13-9D72-11DE7994025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Long Strong Get Gone/action to take in a tsunami</c:v>
                </c:pt>
                <c:pt idx="1">
                  <c:v>Drop Cover Hold/action to take in an earthquake</c:v>
                </c:pt>
                <c:pt idx="2">
                  <c:v>Being prepared/Happens campaign or other campaign about preparing in advance for emergencies</c:v>
                </c:pt>
                <c:pt idx="3">
                  <c:v>Information about what to do when disaster strikes</c:v>
                </c:pt>
                <c:pt idx="4">
                  <c:v>Local civil defence initiative</c:v>
                </c:pt>
                <c:pt idx="5">
                  <c:v>Where to get further updates/information from during disaster</c:v>
                </c:pt>
                <c:pt idx="6">
                  <c:v>Information about evacuating/evacuate/where to go</c:v>
                </c:pt>
                <c:pt idx="7">
                  <c:v>Kids Questions campaign</c:v>
                </c:pt>
                <c:pt idx="8">
                  <c:v>Event-specific advertising eg, helplines for people affected by the Kaikoura earthquake</c:v>
                </c:pt>
                <c:pt idx="9">
                  <c:v>Other</c:v>
                </c:pt>
                <c:pt idx="10">
                  <c:v>Nothing</c:v>
                </c:pt>
                <c:pt idx="11">
                  <c:v>Don't know/can't remember</c:v>
                </c:pt>
              </c:strCache>
            </c:strRef>
          </c:cat>
          <c:val>
            <c:numRef>
              <c:f>Sheet1!$B$2:$B$13</c:f>
              <c:numCache>
                <c:formatCode>0%</c:formatCode>
                <c:ptCount val="12"/>
                <c:pt idx="0">
                  <c:v>0.45</c:v>
                </c:pt>
                <c:pt idx="1">
                  <c:v>0.32</c:v>
                </c:pt>
                <c:pt idx="2">
                  <c:v>0.25</c:v>
                </c:pt>
                <c:pt idx="3">
                  <c:v>0.04</c:v>
                </c:pt>
                <c:pt idx="4">
                  <c:v>0.02</c:v>
                </c:pt>
                <c:pt idx="5">
                  <c:v>0.02</c:v>
                </c:pt>
                <c:pt idx="6">
                  <c:v>0.02</c:v>
                </c:pt>
                <c:pt idx="7">
                  <c:v>0.01</c:v>
                </c:pt>
                <c:pt idx="8">
                  <c:v>0.01</c:v>
                </c:pt>
                <c:pt idx="9">
                  <c:v>0.05</c:v>
                </c:pt>
                <c:pt idx="10">
                  <c:v>0.02</c:v>
                </c:pt>
                <c:pt idx="11">
                  <c:v>0.11</c:v>
                </c:pt>
              </c:numCache>
            </c:numRef>
          </c:val>
          <c:extLst xmlns:c16r2="http://schemas.microsoft.com/office/drawing/2015/06/chart">
            <c:ext xmlns:c16="http://schemas.microsoft.com/office/drawing/2014/chart" uri="{C3380CC4-5D6E-409C-BE32-E72D297353CC}">
              <c16:uniqueId val="{00000004-D90E-4D13-9D72-11DE79940259}"/>
            </c:ext>
          </c:extLst>
        </c:ser>
        <c:dLbls>
          <c:showLegendKey val="0"/>
          <c:showVal val="0"/>
          <c:showCatName val="0"/>
          <c:showSerName val="0"/>
          <c:showPercent val="0"/>
          <c:showBubbleSize val="0"/>
        </c:dLbls>
        <c:gapWidth val="100"/>
        <c:axId val="254251008"/>
        <c:axId val="374505456"/>
      </c:barChart>
      <c:catAx>
        <c:axId val="25425100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74505456"/>
        <c:crosses val="autoZero"/>
        <c:auto val="1"/>
        <c:lblAlgn val="ctr"/>
        <c:lblOffset val="100"/>
        <c:noMultiLvlLbl val="0"/>
      </c:catAx>
      <c:valAx>
        <c:axId val="374505456"/>
        <c:scaling>
          <c:orientation val="minMax"/>
        </c:scaling>
        <c:delete val="1"/>
        <c:axPos val="b"/>
        <c:numFmt formatCode="0%" sourceLinked="1"/>
        <c:majorTickMark val="none"/>
        <c:minorTickMark val="none"/>
        <c:tickLblPos val="nextTo"/>
        <c:crossAx val="25425100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82377491064599E-2"/>
          <c:y val="3.528017062349436E-2"/>
          <c:w val="0.81803747637032831"/>
          <c:h val="0.72768341396139846"/>
        </c:manualLayout>
      </c:layout>
      <c:lineChart>
        <c:grouping val="standard"/>
        <c:varyColors val="0"/>
        <c:ser>
          <c:idx val="0"/>
          <c:order val="0"/>
          <c:tx>
            <c:strRef>
              <c:f>Sheet1!$B$1</c:f>
              <c:strCache>
                <c:ptCount val="1"/>
                <c:pt idx="0">
                  <c:v>Fully prepared</c:v>
                </c:pt>
              </c:strCache>
            </c:strRef>
          </c:tx>
          <c:spPr>
            <a:ln w="31750" cap="rnd">
              <a:solidFill>
                <a:srgbClr val="26A1FE"/>
              </a:solidFill>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0-63C9-4732-B581-1596C65C389C}"/>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63C9-4732-B581-1596C65C389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63C9-4732-B581-1596C65C389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63C9-4732-B581-1596C65C389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63C9-4732-B581-1596C65C389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63C9-4732-B581-1596C65C389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63C9-4732-B581-1596C65C389C}"/>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63C9-4732-B581-1596C65C389C}"/>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63C9-4732-B581-1596C65C389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63C9-4732-B581-1596C65C389C}"/>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A-63C9-4732-B581-1596C65C389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NZ" sz="1000" b="0" i="0" u="none" strike="noStrike" kern="1200" baseline="0">
                    <a:solidFill>
                      <a:schemeClr val="tx1">
                        <a:lumMod val="50000"/>
                        <a:lumOff val="50000"/>
                      </a:schemeClr>
                    </a:solidFill>
                    <a:latin typeface="+mn-lt"/>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Sheet1!$B$2:$B$13</c:f>
              <c:numCache>
                <c:formatCode>0%</c:formatCode>
                <c:ptCount val="12"/>
                <c:pt idx="0">
                  <c:v>7.0000000000000007E-2</c:v>
                </c:pt>
                <c:pt idx="1">
                  <c:v>0.08</c:v>
                </c:pt>
                <c:pt idx="2">
                  <c:v>0.1</c:v>
                </c:pt>
                <c:pt idx="3">
                  <c:v>0.1</c:v>
                </c:pt>
                <c:pt idx="4">
                  <c:v>0.11</c:v>
                </c:pt>
                <c:pt idx="5">
                  <c:v>0.18</c:v>
                </c:pt>
                <c:pt idx="6">
                  <c:v>0.16</c:v>
                </c:pt>
                <c:pt idx="7">
                  <c:v>0.17</c:v>
                </c:pt>
                <c:pt idx="8">
                  <c:v>0.15</c:v>
                </c:pt>
                <c:pt idx="9">
                  <c:v>0.15</c:v>
                </c:pt>
                <c:pt idx="10">
                  <c:v>0.14000000000000001</c:v>
                </c:pt>
                <c:pt idx="11">
                  <c:v>0.18</c:v>
                </c:pt>
              </c:numCache>
            </c:numRef>
          </c:val>
          <c:smooth val="0"/>
          <c:extLst xmlns:c16r2="http://schemas.microsoft.com/office/drawing/2015/06/chart">
            <c:ext xmlns:c16="http://schemas.microsoft.com/office/drawing/2014/chart" uri="{C3380CC4-5D6E-409C-BE32-E72D297353CC}">
              <c16:uniqueId val="{0000000B-63C9-4732-B581-1596C65C389C}"/>
            </c:ext>
          </c:extLst>
        </c:ser>
        <c:ser>
          <c:idx val="1"/>
          <c:order val="1"/>
          <c:tx>
            <c:strRef>
              <c:f>Sheet1!$C$1</c:f>
              <c:strCache>
                <c:ptCount val="1"/>
                <c:pt idx="0">
                  <c:v>Prepared at home</c:v>
                </c:pt>
              </c:strCache>
            </c:strRef>
          </c:tx>
          <c:spPr>
            <a:ln w="25400" cap="rnd">
              <a:solidFill>
                <a:srgbClr val="015A9C"/>
              </a:solidFill>
              <a:prstDash val="solid"/>
              <a:round/>
            </a:ln>
            <a:effectLst/>
          </c:spPr>
          <c:marker>
            <c:symbol val="none"/>
          </c:marker>
          <c:dLbls>
            <c:dLbl>
              <c:idx val="11"/>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NZ" sz="10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Sheet1!$C$2:$C$13</c:f>
              <c:numCache>
                <c:formatCode>0%</c:formatCode>
                <c:ptCount val="12"/>
                <c:pt idx="0">
                  <c:v>0.21</c:v>
                </c:pt>
                <c:pt idx="1">
                  <c:v>0.24</c:v>
                </c:pt>
                <c:pt idx="2">
                  <c:v>0.26</c:v>
                </c:pt>
                <c:pt idx="3">
                  <c:v>0.23</c:v>
                </c:pt>
                <c:pt idx="4">
                  <c:v>0.24</c:v>
                </c:pt>
                <c:pt idx="5">
                  <c:v>0.32</c:v>
                </c:pt>
                <c:pt idx="6">
                  <c:v>0.32</c:v>
                </c:pt>
                <c:pt idx="7">
                  <c:v>0.32</c:v>
                </c:pt>
                <c:pt idx="8">
                  <c:v>0.3</c:v>
                </c:pt>
                <c:pt idx="9">
                  <c:v>0.28999999999999998</c:v>
                </c:pt>
                <c:pt idx="10">
                  <c:v>0.25</c:v>
                </c:pt>
                <c:pt idx="11">
                  <c:v>0.32</c:v>
                </c:pt>
              </c:numCache>
            </c:numRef>
          </c:val>
          <c:smooth val="0"/>
          <c:extLst xmlns:c16r2="http://schemas.microsoft.com/office/drawing/2015/06/chart">
            <c:ext xmlns:c16="http://schemas.microsoft.com/office/drawing/2014/chart" uri="{C3380CC4-5D6E-409C-BE32-E72D297353CC}">
              <c16:uniqueId val="{0000000D-63C9-4732-B581-1596C65C389C}"/>
            </c:ext>
          </c:extLst>
        </c:ser>
        <c:ser>
          <c:idx val="2"/>
          <c:order val="2"/>
          <c:tx>
            <c:strRef>
              <c:f>Sheet1!$D$1</c:f>
              <c:strCache>
                <c:ptCount val="1"/>
                <c:pt idx="0">
                  <c:v>Committed</c:v>
                </c:pt>
              </c:strCache>
            </c:strRef>
          </c:tx>
          <c:spPr>
            <a:ln w="28575" cap="rnd">
              <a:solidFill>
                <a:srgbClr val="015A9C"/>
              </a:solidFill>
              <a:prstDash val="dash"/>
              <a:round/>
            </a:ln>
            <a:effectLst/>
          </c:spPr>
          <c:marker>
            <c:symbol val="none"/>
          </c:marker>
          <c:dLbls>
            <c:dLbl>
              <c:idx val="11"/>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NZ" sz="10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Sheet1!$D$2:$D$13</c:f>
              <c:numCache>
                <c:formatCode>0%</c:formatCode>
                <c:ptCount val="12"/>
                <c:pt idx="0">
                  <c:v>0.39</c:v>
                </c:pt>
                <c:pt idx="1">
                  <c:v>0.41</c:v>
                </c:pt>
                <c:pt idx="2">
                  <c:v>0.43</c:v>
                </c:pt>
                <c:pt idx="3">
                  <c:v>0.41</c:v>
                </c:pt>
                <c:pt idx="4">
                  <c:v>0.43</c:v>
                </c:pt>
                <c:pt idx="5">
                  <c:v>0.49</c:v>
                </c:pt>
                <c:pt idx="6">
                  <c:v>0.48</c:v>
                </c:pt>
                <c:pt idx="7">
                  <c:v>0.52</c:v>
                </c:pt>
                <c:pt idx="8">
                  <c:v>0.51</c:v>
                </c:pt>
                <c:pt idx="9">
                  <c:v>0.5</c:v>
                </c:pt>
                <c:pt idx="10">
                  <c:v>0.47</c:v>
                </c:pt>
                <c:pt idx="11">
                  <c:v>0.55000000000000004</c:v>
                </c:pt>
              </c:numCache>
            </c:numRef>
          </c:val>
          <c:smooth val="0"/>
          <c:extLst xmlns:c16r2="http://schemas.microsoft.com/office/drawing/2015/06/chart">
            <c:ext xmlns:c16="http://schemas.microsoft.com/office/drawing/2014/chart" uri="{C3380CC4-5D6E-409C-BE32-E72D297353CC}">
              <c16:uniqueId val="{0000000F-63C9-4732-B581-1596C65C389C}"/>
            </c:ext>
          </c:extLst>
        </c:ser>
        <c:dLbls>
          <c:showLegendKey val="0"/>
          <c:showVal val="0"/>
          <c:showCatName val="0"/>
          <c:showSerName val="0"/>
          <c:showPercent val="0"/>
          <c:showBubbleSize val="0"/>
        </c:dLbls>
        <c:smooth val="0"/>
        <c:axId val="260966912"/>
        <c:axId val="260967472"/>
      </c:lineChart>
      <c:catAx>
        <c:axId val="26096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260967472"/>
        <c:crosses val="autoZero"/>
        <c:auto val="1"/>
        <c:lblAlgn val="ctr"/>
        <c:lblOffset val="100"/>
        <c:noMultiLvlLbl val="0"/>
      </c:catAx>
      <c:valAx>
        <c:axId val="260967472"/>
        <c:scaling>
          <c:orientation val="minMax"/>
          <c:max val="1"/>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65000"/>
                  </a:schemeClr>
                </a:solidFill>
                <a:latin typeface="+mn-lt"/>
                <a:ea typeface="+mn-ea"/>
                <a:cs typeface="+mn-cs"/>
              </a:defRPr>
            </a:pPr>
            <a:endParaRPr lang="en-US"/>
          </a:p>
        </c:txPr>
        <c:crossAx val="260966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41211811391953E-2"/>
          <c:y val="3.3528710436029431E-2"/>
          <c:w val="0.93094564110697464"/>
          <c:h val="0.85421445338572954"/>
        </c:manualLayout>
      </c:layout>
      <c:bubbleChart>
        <c:varyColors val="0"/>
        <c:ser>
          <c:idx val="0"/>
          <c:order val="0"/>
          <c:tx>
            <c:strRef>
              <c:f>Sheet1!$B$1</c:f>
              <c:strCache>
                <c:ptCount val="1"/>
                <c:pt idx="0">
                  <c:v>Y-Values</c:v>
                </c:pt>
              </c:strCache>
            </c:strRef>
          </c:tx>
          <c:spPr>
            <a:noFill/>
            <a:ln>
              <a:noFill/>
            </a:ln>
            <a:effectLst/>
          </c:spPr>
          <c:invertIfNegative val="0"/>
          <c:xVal>
            <c:numRef>
              <c:f>Sheet1!$A$2:$A$9</c:f>
              <c:numCache>
                <c:formatCode>General</c:formatCode>
                <c:ptCount val="8"/>
                <c:pt idx="0">
                  <c:v>0.01</c:v>
                </c:pt>
                <c:pt idx="1">
                  <c:v>0.24</c:v>
                </c:pt>
                <c:pt idx="2">
                  <c:v>0.23</c:v>
                </c:pt>
                <c:pt idx="3">
                  <c:v>0.12</c:v>
                </c:pt>
                <c:pt idx="4">
                  <c:v>0.38</c:v>
                </c:pt>
                <c:pt idx="5">
                  <c:v>0.19</c:v>
                </c:pt>
                <c:pt idx="6">
                  <c:v>0.05</c:v>
                </c:pt>
                <c:pt idx="7">
                  <c:v>0.19</c:v>
                </c:pt>
              </c:numCache>
            </c:numRef>
          </c:xVal>
          <c:yVal>
            <c:numRef>
              <c:f>Sheet1!$B$2:$B$9</c:f>
              <c:numCache>
                <c:formatCode>General</c:formatCode>
                <c:ptCount val="8"/>
                <c:pt idx="0">
                  <c:v>0.11792822804621937</c:v>
                </c:pt>
                <c:pt idx="1">
                  <c:v>0.3098402555320941</c:v>
                </c:pt>
                <c:pt idx="2">
                  <c:v>1.1887679659381062E-2</c:v>
                </c:pt>
                <c:pt idx="3">
                  <c:v>2.650022870671824E-2</c:v>
                </c:pt>
                <c:pt idx="4">
                  <c:v>6.9134708643333265E-2</c:v>
                </c:pt>
                <c:pt idx="5">
                  <c:v>4.7854502371750202E-3</c:v>
                </c:pt>
                <c:pt idx="6">
                  <c:v>0.34023786875067358</c:v>
                </c:pt>
                <c:pt idx="7">
                  <c:v>0.11968558042440533</c:v>
                </c:pt>
              </c:numCache>
            </c:numRef>
          </c:yVal>
          <c:bubbleSize>
            <c:numRef>
              <c:f>Sheet1!$C$2:$C$9</c:f>
              <c:numCache>
                <c:formatCode>General</c:formatCode>
                <c:ptCount val="8"/>
                <c:pt idx="0">
                  <c:v>10</c:v>
                </c:pt>
                <c:pt idx="1">
                  <c:v>10</c:v>
                </c:pt>
                <c:pt idx="2">
                  <c:v>10</c:v>
                </c:pt>
                <c:pt idx="3">
                  <c:v>10</c:v>
                </c:pt>
                <c:pt idx="4">
                  <c:v>10</c:v>
                </c:pt>
                <c:pt idx="5">
                  <c:v>10</c:v>
                </c:pt>
                <c:pt idx="6">
                  <c:v>10</c:v>
                </c:pt>
                <c:pt idx="7">
                  <c:v>10</c:v>
                </c:pt>
              </c:numCache>
            </c:numRef>
          </c:bubbleSize>
          <c:bubble3D val="0"/>
          <c:extLst xmlns:c16r2="http://schemas.microsoft.com/office/drawing/2015/06/chart">
            <c:ext xmlns:c16="http://schemas.microsoft.com/office/drawing/2014/chart" uri="{C3380CC4-5D6E-409C-BE32-E72D297353CC}">
              <c16:uniqueId val="{00000000-634A-4215-9476-E7643B106E91}"/>
            </c:ext>
          </c:extLst>
        </c:ser>
        <c:dLbls>
          <c:showLegendKey val="0"/>
          <c:showVal val="0"/>
          <c:showCatName val="0"/>
          <c:showSerName val="0"/>
          <c:showPercent val="0"/>
          <c:showBubbleSize val="0"/>
        </c:dLbls>
        <c:bubbleScale val="15"/>
        <c:showNegBubbles val="0"/>
        <c:axId val="374508816"/>
        <c:axId val="374509376"/>
      </c:bubbleChart>
      <c:valAx>
        <c:axId val="374508816"/>
        <c:scaling>
          <c:orientation val="minMax"/>
          <c:max val="0.4"/>
          <c:min val="0"/>
        </c:scaling>
        <c:delete val="0"/>
        <c:axPos val="b"/>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crossAx val="374509376"/>
        <c:crosses val="autoZero"/>
        <c:crossBetween val="midCat"/>
        <c:majorUnit val="0.1"/>
      </c:valAx>
      <c:valAx>
        <c:axId val="374509376"/>
        <c:scaling>
          <c:orientation val="minMax"/>
          <c:max val="0.38000000000000006"/>
          <c:min val="0"/>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crossAx val="3745088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 lot</c:v>
                </c:pt>
              </c:strCache>
            </c:strRef>
          </c:tx>
          <c:spPr>
            <a:solidFill>
              <a:srgbClr val="015A9C"/>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0%</c:formatCode>
                <c:ptCount val="2"/>
                <c:pt idx="0">
                  <c:v>0.2</c:v>
                </c:pt>
                <c:pt idx="1">
                  <c:v>0.21</c:v>
                </c:pt>
              </c:numCache>
            </c:numRef>
          </c:val>
          <c:extLst xmlns:c16r2="http://schemas.microsoft.com/office/drawing/2015/06/chart">
            <c:ext xmlns:c16="http://schemas.microsoft.com/office/drawing/2014/chart" uri="{C3380CC4-5D6E-409C-BE32-E72D297353CC}">
              <c16:uniqueId val="{00000000-742E-47FC-B5EA-659CFBEE22E8}"/>
            </c:ext>
          </c:extLst>
        </c:ser>
        <c:ser>
          <c:idx val="1"/>
          <c:order val="1"/>
          <c:tx>
            <c:strRef>
              <c:f>Sheet1!$C$1</c:f>
              <c:strCache>
                <c:ptCount val="1"/>
                <c:pt idx="0">
                  <c:v>a fair amount</c:v>
                </c:pt>
              </c:strCache>
            </c:strRef>
          </c:tx>
          <c:spPr>
            <a:solidFill>
              <a:srgbClr val="0174CB"/>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Sheet1!$C$2:$C$3</c:f>
              <c:numCache>
                <c:formatCode>0%</c:formatCode>
                <c:ptCount val="2"/>
                <c:pt idx="0">
                  <c:v>0.53</c:v>
                </c:pt>
                <c:pt idx="1">
                  <c:v>0.55000000000000004</c:v>
                </c:pt>
              </c:numCache>
            </c:numRef>
          </c:val>
          <c:extLst xmlns:c16r2="http://schemas.microsoft.com/office/drawing/2015/06/chart">
            <c:ext xmlns:c16="http://schemas.microsoft.com/office/drawing/2014/chart" uri="{C3380CC4-5D6E-409C-BE32-E72D297353CC}">
              <c16:uniqueId val="{00000001-742E-47FC-B5EA-659CFBEE22E8}"/>
            </c:ext>
          </c:extLst>
        </c:ser>
        <c:ser>
          <c:idx val="2"/>
          <c:order val="2"/>
          <c:tx>
            <c:strRef>
              <c:f>Sheet1!$D$1</c:f>
              <c:strCache>
                <c:ptCount val="1"/>
                <c:pt idx="0">
                  <c:v>a little</c:v>
                </c:pt>
              </c:strCache>
            </c:strRef>
          </c:tx>
          <c:spPr>
            <a:solidFill>
              <a:srgbClr val="42596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Sheet1!$D$2:$D$3</c:f>
              <c:numCache>
                <c:formatCode>0%</c:formatCode>
                <c:ptCount val="2"/>
                <c:pt idx="0">
                  <c:v>0.24</c:v>
                </c:pt>
                <c:pt idx="1">
                  <c:v>0.2</c:v>
                </c:pt>
              </c:numCache>
            </c:numRef>
          </c:val>
          <c:extLst xmlns:c16r2="http://schemas.microsoft.com/office/drawing/2015/06/chart">
            <c:ext xmlns:c16="http://schemas.microsoft.com/office/drawing/2014/chart" uri="{C3380CC4-5D6E-409C-BE32-E72D297353CC}">
              <c16:uniqueId val="{00000002-742E-47FC-B5EA-659CFBEE22E8}"/>
            </c:ext>
          </c:extLst>
        </c:ser>
        <c:ser>
          <c:idx val="3"/>
          <c:order val="3"/>
          <c:tx>
            <c:strRef>
              <c:f>Sheet1!$E$1</c:f>
              <c:strCache>
                <c:ptCount val="1"/>
                <c:pt idx="0">
                  <c:v>nothing at all</c:v>
                </c:pt>
              </c:strCache>
            </c:strRef>
          </c:tx>
          <c:spPr>
            <a:solidFill>
              <a:srgbClr val="2A3947"/>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Sheet1!$E$2:$E$3</c:f>
              <c:numCache>
                <c:formatCode>0%</c:formatCode>
                <c:ptCount val="2"/>
                <c:pt idx="0">
                  <c:v>0.03</c:v>
                </c:pt>
                <c:pt idx="1">
                  <c:v>0.03</c:v>
                </c:pt>
              </c:numCache>
            </c:numRef>
          </c:val>
          <c:extLst xmlns:c16r2="http://schemas.microsoft.com/office/drawing/2015/06/chart">
            <c:ext xmlns:c16="http://schemas.microsoft.com/office/drawing/2014/chart" uri="{C3380CC4-5D6E-409C-BE32-E72D297353CC}">
              <c16:uniqueId val="{00000003-742E-47FC-B5EA-659CFBEE22E8}"/>
            </c:ext>
          </c:extLst>
        </c:ser>
        <c:dLbls>
          <c:dLblPos val="ctr"/>
          <c:showLegendKey val="0"/>
          <c:showVal val="1"/>
          <c:showCatName val="0"/>
          <c:showSerName val="0"/>
          <c:showPercent val="0"/>
          <c:showBubbleSize val="0"/>
        </c:dLbls>
        <c:gapWidth val="100"/>
        <c:overlap val="100"/>
        <c:axId val="374513296"/>
        <c:axId val="374513856"/>
      </c:barChart>
      <c:catAx>
        <c:axId val="3745132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4513856"/>
        <c:crosses val="autoZero"/>
        <c:auto val="1"/>
        <c:lblAlgn val="ctr"/>
        <c:lblOffset val="100"/>
        <c:noMultiLvlLbl val="0"/>
      </c:catAx>
      <c:valAx>
        <c:axId val="374513856"/>
        <c:scaling>
          <c:orientation val="minMax"/>
          <c:max val="1"/>
        </c:scaling>
        <c:delete val="1"/>
        <c:axPos val="b"/>
        <c:numFmt formatCode="0%" sourceLinked="1"/>
        <c:majorTickMark val="none"/>
        <c:minorTickMark val="none"/>
        <c:tickLblPos val="nextTo"/>
        <c:crossAx val="3745132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15A9C"/>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0%</c:formatCode>
                <c:ptCount val="2"/>
                <c:pt idx="0">
                  <c:v>0.18</c:v>
                </c:pt>
                <c:pt idx="1">
                  <c:v>0.12</c:v>
                </c:pt>
              </c:numCache>
            </c:numRef>
          </c:val>
          <c:extLst xmlns:c16r2="http://schemas.microsoft.com/office/drawing/2015/06/chart">
            <c:ext xmlns:c16="http://schemas.microsoft.com/office/drawing/2014/chart" uri="{C3380CC4-5D6E-409C-BE32-E72D297353CC}">
              <c16:uniqueId val="{00000000-3123-467F-B64C-BC3B375F45A3}"/>
            </c:ext>
          </c:extLst>
        </c:ser>
        <c:ser>
          <c:idx val="1"/>
          <c:order val="1"/>
          <c:tx>
            <c:strRef>
              <c:f>Sheet1!$C$1</c:f>
              <c:strCache>
                <c:ptCount val="1"/>
                <c:pt idx="0">
                  <c:v>Tend to agree</c:v>
                </c:pt>
              </c:strCache>
            </c:strRef>
          </c:tx>
          <c:spPr>
            <a:solidFill>
              <a:srgbClr val="0174CB"/>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Sheet1!$C$2:$C$3</c:f>
              <c:numCache>
                <c:formatCode>0%</c:formatCode>
                <c:ptCount val="2"/>
                <c:pt idx="0">
                  <c:v>0.28999999999999998</c:v>
                </c:pt>
                <c:pt idx="1">
                  <c:v>0.27</c:v>
                </c:pt>
              </c:numCache>
            </c:numRef>
          </c:val>
          <c:extLst xmlns:c16r2="http://schemas.microsoft.com/office/drawing/2015/06/chart">
            <c:ext xmlns:c16="http://schemas.microsoft.com/office/drawing/2014/chart" uri="{C3380CC4-5D6E-409C-BE32-E72D297353CC}">
              <c16:uniqueId val="{00000001-3123-467F-B64C-BC3B375F45A3}"/>
            </c:ext>
          </c:extLst>
        </c:ser>
        <c:ser>
          <c:idx val="2"/>
          <c:order val="2"/>
          <c:tx>
            <c:strRef>
              <c:f>Sheet1!$D$1</c:f>
              <c:strCache>
                <c:ptCount val="1"/>
                <c:pt idx="0">
                  <c:v>Neither agree nor disagree</c:v>
                </c:pt>
              </c:strCache>
            </c:strRef>
          </c:tx>
          <c:spPr>
            <a:solidFill>
              <a:srgbClr val="26A1F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Sheet1!$D$2:$D$3</c:f>
              <c:numCache>
                <c:formatCode>0%</c:formatCode>
                <c:ptCount val="2"/>
                <c:pt idx="0">
                  <c:v>0.09</c:v>
                </c:pt>
                <c:pt idx="1">
                  <c:v>0.13</c:v>
                </c:pt>
              </c:numCache>
            </c:numRef>
          </c:val>
          <c:extLst xmlns:c16r2="http://schemas.microsoft.com/office/drawing/2015/06/chart">
            <c:ext xmlns:c16="http://schemas.microsoft.com/office/drawing/2014/chart" uri="{C3380CC4-5D6E-409C-BE32-E72D297353CC}">
              <c16:uniqueId val="{00000002-3123-467F-B64C-BC3B375F45A3}"/>
            </c:ext>
          </c:extLst>
        </c:ser>
        <c:ser>
          <c:idx val="3"/>
          <c:order val="3"/>
          <c:tx>
            <c:strRef>
              <c:f>Sheet1!$E$1</c:f>
              <c:strCache>
                <c:ptCount val="1"/>
                <c:pt idx="0">
                  <c:v>Tend to disagree</c:v>
                </c:pt>
              </c:strCache>
            </c:strRef>
          </c:tx>
          <c:spPr>
            <a:solidFill>
              <a:srgbClr val="42596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Sheet1!$E$2:$E$3</c:f>
              <c:numCache>
                <c:formatCode>0%</c:formatCode>
                <c:ptCount val="2"/>
                <c:pt idx="0">
                  <c:v>0.21</c:v>
                </c:pt>
                <c:pt idx="1">
                  <c:v>0.22</c:v>
                </c:pt>
              </c:numCache>
            </c:numRef>
          </c:val>
          <c:extLst xmlns:c16r2="http://schemas.microsoft.com/office/drawing/2015/06/chart">
            <c:ext xmlns:c16="http://schemas.microsoft.com/office/drawing/2014/chart" uri="{C3380CC4-5D6E-409C-BE32-E72D297353CC}">
              <c16:uniqueId val="{00000003-3123-467F-B64C-BC3B375F45A3}"/>
            </c:ext>
          </c:extLst>
        </c:ser>
        <c:ser>
          <c:idx val="4"/>
          <c:order val="4"/>
          <c:tx>
            <c:strRef>
              <c:f>Sheet1!$F$1</c:f>
              <c:strCache>
                <c:ptCount val="1"/>
                <c:pt idx="0">
                  <c:v>Strongly disagree</c:v>
                </c:pt>
              </c:strCache>
            </c:strRef>
          </c:tx>
          <c:spPr>
            <a:solidFill>
              <a:srgbClr val="2A3947"/>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Sheet1!$F$2:$F$3</c:f>
              <c:numCache>
                <c:formatCode>0%</c:formatCode>
                <c:ptCount val="2"/>
                <c:pt idx="0">
                  <c:v>0.2</c:v>
                </c:pt>
                <c:pt idx="1">
                  <c:v>0.25</c:v>
                </c:pt>
              </c:numCache>
            </c:numRef>
          </c:val>
          <c:extLst xmlns:c16r2="http://schemas.microsoft.com/office/drawing/2015/06/chart">
            <c:ext xmlns:c16="http://schemas.microsoft.com/office/drawing/2014/chart" uri="{C3380CC4-5D6E-409C-BE32-E72D297353CC}">
              <c16:uniqueId val="{00000004-3123-467F-B64C-BC3B375F45A3}"/>
            </c:ext>
          </c:extLst>
        </c:ser>
        <c:ser>
          <c:idx val="5"/>
          <c:order val="5"/>
          <c:tx>
            <c:strRef>
              <c:f>Sheet1!$G$1</c:f>
              <c:strCache>
                <c:ptCount val="1"/>
                <c:pt idx="0">
                  <c:v>Don't know</c:v>
                </c:pt>
              </c:strCache>
            </c:strRef>
          </c:tx>
          <c:spPr>
            <a:solidFill>
              <a:schemeClr val="tx1">
                <a:lumMod val="50000"/>
                <a:lumOff val="50000"/>
              </a:schemeClr>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Sheet1!$G$2:$G$3</c:f>
              <c:numCache>
                <c:formatCode>0%</c:formatCode>
                <c:ptCount val="2"/>
                <c:pt idx="0">
                  <c:v>0.02</c:v>
                </c:pt>
                <c:pt idx="1">
                  <c:v>0.01</c:v>
                </c:pt>
              </c:numCache>
            </c:numRef>
          </c:val>
          <c:extLst xmlns:c16r2="http://schemas.microsoft.com/office/drawing/2015/06/chart">
            <c:ext xmlns:c16="http://schemas.microsoft.com/office/drawing/2014/chart" uri="{C3380CC4-5D6E-409C-BE32-E72D297353CC}">
              <c16:uniqueId val="{00000005-3123-467F-B64C-BC3B375F45A3}"/>
            </c:ext>
          </c:extLst>
        </c:ser>
        <c:dLbls>
          <c:dLblPos val="ctr"/>
          <c:showLegendKey val="0"/>
          <c:showVal val="1"/>
          <c:showCatName val="0"/>
          <c:showSerName val="0"/>
          <c:showPercent val="0"/>
          <c:showBubbleSize val="0"/>
        </c:dLbls>
        <c:gapWidth val="100"/>
        <c:overlap val="100"/>
        <c:axId val="376028032"/>
        <c:axId val="376028592"/>
      </c:barChart>
      <c:catAx>
        <c:axId val="376028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28592"/>
        <c:crosses val="autoZero"/>
        <c:auto val="1"/>
        <c:lblAlgn val="ctr"/>
        <c:lblOffset val="100"/>
        <c:noMultiLvlLbl val="0"/>
      </c:catAx>
      <c:valAx>
        <c:axId val="376028592"/>
        <c:scaling>
          <c:orientation val="minMax"/>
          <c:max val="1.05"/>
          <c:min val="0"/>
        </c:scaling>
        <c:delete val="1"/>
        <c:axPos val="b"/>
        <c:numFmt formatCode="0%" sourceLinked="1"/>
        <c:majorTickMark val="out"/>
        <c:minorTickMark val="none"/>
        <c:tickLblPos val="nextTo"/>
        <c:crossAx val="376028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902807576507102E-2"/>
          <c:y val="0.15522222222222223"/>
          <c:w val="0.9660153592574271"/>
          <c:h val="0.84477777777777774"/>
        </c:manualLayout>
      </c:layout>
      <c:barChart>
        <c:barDir val="bar"/>
        <c:grouping val="percentStacked"/>
        <c:varyColors val="0"/>
        <c:ser>
          <c:idx val="0"/>
          <c:order val="0"/>
          <c:tx>
            <c:strRef>
              <c:f>Sheet1!$B$1</c:f>
              <c:strCache>
                <c:ptCount val="1"/>
                <c:pt idx="0">
                  <c:v>Strongly agree</c:v>
                </c:pt>
              </c:strCache>
            </c:strRef>
          </c:tx>
          <c:spPr>
            <a:solidFill>
              <a:srgbClr val="015A9C"/>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0%</c:formatCode>
                <c:ptCount val="2"/>
                <c:pt idx="0">
                  <c:v>7.0000000000000007E-2</c:v>
                </c:pt>
                <c:pt idx="1">
                  <c:v>0.05</c:v>
                </c:pt>
              </c:numCache>
            </c:numRef>
          </c:val>
          <c:extLst xmlns:c16r2="http://schemas.microsoft.com/office/drawing/2015/06/chart">
            <c:ext xmlns:c16="http://schemas.microsoft.com/office/drawing/2014/chart" uri="{C3380CC4-5D6E-409C-BE32-E72D297353CC}">
              <c16:uniqueId val="{00000000-D941-4770-A055-224B468E90A9}"/>
            </c:ext>
          </c:extLst>
        </c:ser>
        <c:ser>
          <c:idx val="1"/>
          <c:order val="1"/>
          <c:tx>
            <c:strRef>
              <c:f>Sheet1!$C$1</c:f>
              <c:strCache>
                <c:ptCount val="1"/>
                <c:pt idx="0">
                  <c:v>Tend to agree</c:v>
                </c:pt>
              </c:strCache>
            </c:strRef>
          </c:tx>
          <c:spPr>
            <a:solidFill>
              <a:srgbClr val="0174CB"/>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Sheet1!$C$2:$C$3</c:f>
              <c:numCache>
                <c:formatCode>0%</c:formatCode>
                <c:ptCount val="2"/>
                <c:pt idx="0">
                  <c:v>0.15</c:v>
                </c:pt>
                <c:pt idx="1">
                  <c:v>0.14000000000000001</c:v>
                </c:pt>
              </c:numCache>
            </c:numRef>
          </c:val>
          <c:extLst xmlns:c16r2="http://schemas.microsoft.com/office/drawing/2015/06/chart">
            <c:ext xmlns:c16="http://schemas.microsoft.com/office/drawing/2014/chart" uri="{C3380CC4-5D6E-409C-BE32-E72D297353CC}">
              <c16:uniqueId val="{00000001-D941-4770-A055-224B468E90A9}"/>
            </c:ext>
          </c:extLst>
        </c:ser>
        <c:ser>
          <c:idx val="2"/>
          <c:order val="2"/>
          <c:tx>
            <c:strRef>
              <c:f>Sheet1!$D$1</c:f>
              <c:strCache>
                <c:ptCount val="1"/>
                <c:pt idx="0">
                  <c:v>Neither agree nor disagree</c:v>
                </c:pt>
              </c:strCache>
            </c:strRef>
          </c:tx>
          <c:spPr>
            <a:solidFill>
              <a:srgbClr val="26A1F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Sheet1!$D$2:$D$3</c:f>
              <c:numCache>
                <c:formatCode>0%</c:formatCode>
                <c:ptCount val="2"/>
                <c:pt idx="0">
                  <c:v>0.14000000000000001</c:v>
                </c:pt>
                <c:pt idx="1">
                  <c:v>0.13</c:v>
                </c:pt>
              </c:numCache>
            </c:numRef>
          </c:val>
          <c:extLst xmlns:c16r2="http://schemas.microsoft.com/office/drawing/2015/06/chart">
            <c:ext xmlns:c16="http://schemas.microsoft.com/office/drawing/2014/chart" uri="{C3380CC4-5D6E-409C-BE32-E72D297353CC}">
              <c16:uniqueId val="{00000002-D941-4770-A055-224B468E90A9}"/>
            </c:ext>
          </c:extLst>
        </c:ser>
        <c:ser>
          <c:idx val="3"/>
          <c:order val="3"/>
          <c:tx>
            <c:strRef>
              <c:f>Sheet1!$E$1</c:f>
              <c:strCache>
                <c:ptCount val="1"/>
                <c:pt idx="0">
                  <c:v>Tend to disagree</c:v>
                </c:pt>
              </c:strCache>
            </c:strRef>
          </c:tx>
          <c:spPr>
            <a:solidFill>
              <a:srgbClr val="42596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Sheet1!$E$2:$E$3</c:f>
              <c:numCache>
                <c:formatCode>0%</c:formatCode>
                <c:ptCount val="2"/>
                <c:pt idx="0">
                  <c:v>0.28999999999999998</c:v>
                </c:pt>
                <c:pt idx="1">
                  <c:v>0.28000000000000003</c:v>
                </c:pt>
              </c:numCache>
            </c:numRef>
          </c:val>
          <c:extLst xmlns:c16r2="http://schemas.microsoft.com/office/drawing/2015/06/chart">
            <c:ext xmlns:c16="http://schemas.microsoft.com/office/drawing/2014/chart" uri="{C3380CC4-5D6E-409C-BE32-E72D297353CC}">
              <c16:uniqueId val="{00000003-D941-4770-A055-224B468E90A9}"/>
            </c:ext>
          </c:extLst>
        </c:ser>
        <c:ser>
          <c:idx val="4"/>
          <c:order val="4"/>
          <c:tx>
            <c:strRef>
              <c:f>Sheet1!$F$1</c:f>
              <c:strCache>
                <c:ptCount val="1"/>
                <c:pt idx="0">
                  <c:v>Strongly disagree</c:v>
                </c:pt>
              </c:strCache>
            </c:strRef>
          </c:tx>
          <c:spPr>
            <a:solidFill>
              <a:srgbClr val="2A3947"/>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Sheet1!$F$2:$F$3</c:f>
              <c:numCache>
                <c:formatCode>0%</c:formatCode>
                <c:ptCount val="2"/>
                <c:pt idx="0">
                  <c:v>0.31</c:v>
                </c:pt>
                <c:pt idx="1">
                  <c:v>0.35</c:v>
                </c:pt>
              </c:numCache>
            </c:numRef>
          </c:val>
          <c:extLst xmlns:c16r2="http://schemas.microsoft.com/office/drawing/2015/06/chart">
            <c:ext xmlns:c16="http://schemas.microsoft.com/office/drawing/2014/chart" uri="{C3380CC4-5D6E-409C-BE32-E72D297353CC}">
              <c16:uniqueId val="{00000004-D941-4770-A055-224B468E90A9}"/>
            </c:ext>
          </c:extLst>
        </c:ser>
        <c:ser>
          <c:idx val="5"/>
          <c:order val="5"/>
          <c:tx>
            <c:strRef>
              <c:f>Sheet1!$G$1</c:f>
              <c:strCache>
                <c:ptCount val="1"/>
                <c:pt idx="0">
                  <c:v>Don't know</c:v>
                </c:pt>
              </c:strCache>
            </c:strRef>
          </c:tx>
          <c:spPr>
            <a:solidFill>
              <a:schemeClr val="tx1">
                <a:lumMod val="50000"/>
                <a:lumOff val="50000"/>
              </a:schemeClr>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Sheet1!$G$2:$G$3</c:f>
              <c:numCache>
                <c:formatCode>0%</c:formatCode>
                <c:ptCount val="2"/>
                <c:pt idx="0">
                  <c:v>0.04</c:v>
                </c:pt>
                <c:pt idx="1">
                  <c:v>0.04</c:v>
                </c:pt>
              </c:numCache>
            </c:numRef>
          </c:val>
          <c:extLst xmlns:c16r2="http://schemas.microsoft.com/office/drawing/2015/06/chart">
            <c:ext xmlns:c16="http://schemas.microsoft.com/office/drawing/2014/chart" uri="{C3380CC4-5D6E-409C-BE32-E72D297353CC}">
              <c16:uniqueId val="{00000005-D941-4770-A055-224B468E90A9}"/>
            </c:ext>
          </c:extLst>
        </c:ser>
        <c:dLbls>
          <c:dLblPos val="ctr"/>
          <c:showLegendKey val="0"/>
          <c:showVal val="1"/>
          <c:showCatName val="0"/>
          <c:showSerName val="0"/>
          <c:showPercent val="0"/>
          <c:showBubbleSize val="0"/>
        </c:dLbls>
        <c:gapWidth val="100"/>
        <c:overlap val="100"/>
        <c:axId val="376033632"/>
        <c:axId val="376034192"/>
      </c:barChart>
      <c:catAx>
        <c:axId val="376033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4192"/>
        <c:crosses val="autoZero"/>
        <c:auto val="1"/>
        <c:lblAlgn val="ctr"/>
        <c:lblOffset val="100"/>
        <c:noMultiLvlLbl val="0"/>
      </c:catAx>
      <c:valAx>
        <c:axId val="376034192"/>
        <c:scaling>
          <c:orientation val="minMax"/>
          <c:max val="1"/>
        </c:scaling>
        <c:delete val="1"/>
        <c:axPos val="b"/>
        <c:numFmt formatCode="0%" sourceLinked="1"/>
        <c:majorTickMark val="none"/>
        <c:minorTickMark val="none"/>
        <c:tickLblPos val="nextTo"/>
        <c:crossAx val="37603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 lot</c:v>
                </c:pt>
              </c:strCache>
            </c:strRef>
          </c:tx>
          <c:spPr>
            <a:solidFill>
              <a:srgbClr val="015A9C"/>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0%</c:formatCode>
                <c:ptCount val="2"/>
                <c:pt idx="0">
                  <c:v>0.15</c:v>
                </c:pt>
                <c:pt idx="1">
                  <c:v>0.18</c:v>
                </c:pt>
              </c:numCache>
            </c:numRef>
          </c:val>
          <c:extLst xmlns:c16r2="http://schemas.microsoft.com/office/drawing/2015/06/chart">
            <c:ext xmlns:c16="http://schemas.microsoft.com/office/drawing/2014/chart" uri="{C3380CC4-5D6E-409C-BE32-E72D297353CC}">
              <c16:uniqueId val="{00000000-2423-48F8-AFD2-84B45B5B333D}"/>
            </c:ext>
          </c:extLst>
        </c:ser>
        <c:ser>
          <c:idx val="1"/>
          <c:order val="1"/>
          <c:tx>
            <c:strRef>
              <c:f>Sheet1!$C$1</c:f>
              <c:strCache>
                <c:ptCount val="1"/>
                <c:pt idx="0">
                  <c:v>a fair amount</c:v>
                </c:pt>
              </c:strCache>
            </c:strRef>
          </c:tx>
          <c:spPr>
            <a:solidFill>
              <a:srgbClr val="0174CB"/>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Sheet1!$C$2:$C$3</c:f>
              <c:numCache>
                <c:formatCode>0%</c:formatCode>
                <c:ptCount val="2"/>
                <c:pt idx="0">
                  <c:v>0.57999999999999996</c:v>
                </c:pt>
                <c:pt idx="1">
                  <c:v>0.6</c:v>
                </c:pt>
              </c:numCache>
            </c:numRef>
          </c:val>
          <c:extLst xmlns:c16r2="http://schemas.microsoft.com/office/drawing/2015/06/chart">
            <c:ext xmlns:c16="http://schemas.microsoft.com/office/drawing/2014/chart" uri="{C3380CC4-5D6E-409C-BE32-E72D297353CC}">
              <c16:uniqueId val="{00000001-2423-48F8-AFD2-84B45B5B333D}"/>
            </c:ext>
          </c:extLst>
        </c:ser>
        <c:ser>
          <c:idx val="2"/>
          <c:order val="2"/>
          <c:tx>
            <c:strRef>
              <c:f>Sheet1!$D$1</c:f>
              <c:strCache>
                <c:ptCount val="1"/>
                <c:pt idx="0">
                  <c:v>a little</c:v>
                </c:pt>
              </c:strCache>
            </c:strRef>
          </c:tx>
          <c:spPr>
            <a:solidFill>
              <a:srgbClr val="42596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Sheet1!$D$2:$D$3</c:f>
              <c:numCache>
                <c:formatCode>0%</c:formatCode>
                <c:ptCount val="2"/>
                <c:pt idx="0">
                  <c:v>0.23</c:v>
                </c:pt>
                <c:pt idx="1">
                  <c:v>0.19</c:v>
                </c:pt>
              </c:numCache>
            </c:numRef>
          </c:val>
          <c:extLst xmlns:c16r2="http://schemas.microsoft.com/office/drawing/2015/06/chart">
            <c:ext xmlns:c16="http://schemas.microsoft.com/office/drawing/2014/chart" uri="{C3380CC4-5D6E-409C-BE32-E72D297353CC}">
              <c16:uniqueId val="{00000002-2423-48F8-AFD2-84B45B5B333D}"/>
            </c:ext>
          </c:extLst>
        </c:ser>
        <c:ser>
          <c:idx val="3"/>
          <c:order val="3"/>
          <c:tx>
            <c:strRef>
              <c:f>Sheet1!$E$1</c:f>
              <c:strCache>
                <c:ptCount val="1"/>
                <c:pt idx="0">
                  <c:v>nothing at all</c:v>
                </c:pt>
              </c:strCache>
            </c:strRef>
          </c:tx>
          <c:spPr>
            <a:solidFill>
              <a:srgbClr val="2A3947"/>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Sheet1!$E$2:$E$3</c:f>
              <c:numCache>
                <c:formatCode>0%</c:formatCode>
                <c:ptCount val="2"/>
                <c:pt idx="0">
                  <c:v>0.03</c:v>
                </c:pt>
                <c:pt idx="1">
                  <c:v>0.03</c:v>
                </c:pt>
              </c:numCache>
            </c:numRef>
          </c:val>
          <c:extLst xmlns:c16r2="http://schemas.microsoft.com/office/drawing/2015/06/chart">
            <c:ext xmlns:c16="http://schemas.microsoft.com/office/drawing/2014/chart" uri="{C3380CC4-5D6E-409C-BE32-E72D297353CC}">
              <c16:uniqueId val="{00000003-2423-48F8-AFD2-84B45B5B333D}"/>
            </c:ext>
          </c:extLst>
        </c:ser>
        <c:dLbls>
          <c:dLblPos val="ctr"/>
          <c:showLegendKey val="0"/>
          <c:showVal val="1"/>
          <c:showCatName val="0"/>
          <c:showSerName val="0"/>
          <c:showPercent val="0"/>
          <c:showBubbleSize val="0"/>
        </c:dLbls>
        <c:gapWidth val="100"/>
        <c:overlap val="100"/>
        <c:axId val="376038112"/>
        <c:axId val="376038672"/>
      </c:barChart>
      <c:catAx>
        <c:axId val="3760381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38672"/>
        <c:crosses val="autoZero"/>
        <c:auto val="1"/>
        <c:lblAlgn val="ctr"/>
        <c:lblOffset val="100"/>
        <c:noMultiLvlLbl val="0"/>
      </c:catAx>
      <c:valAx>
        <c:axId val="376038672"/>
        <c:scaling>
          <c:orientation val="minMax"/>
          <c:max val="1"/>
        </c:scaling>
        <c:delete val="1"/>
        <c:axPos val="b"/>
        <c:numFmt formatCode="0%" sourceLinked="1"/>
        <c:majorTickMark val="none"/>
        <c:minorTickMark val="none"/>
        <c:tickLblPos val="nextTo"/>
        <c:crossAx val="376038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24051383092874"/>
          <c:y val="5.3896604938271607E-2"/>
          <c:w val="0.64131125578295634"/>
          <c:h val="0.88451421655778306"/>
        </c:manualLayout>
      </c:layout>
      <c:barChart>
        <c:barDir val="bar"/>
        <c:grouping val="percentStacked"/>
        <c:varyColors val="0"/>
        <c:ser>
          <c:idx val="0"/>
          <c:order val="0"/>
          <c:tx>
            <c:strRef>
              <c:f>Sheet1!$B$1</c:f>
              <c:strCache>
                <c:ptCount val="1"/>
                <c:pt idx="0">
                  <c:v>Extremely important</c:v>
                </c:pt>
              </c:strCache>
            </c:strRef>
          </c:tx>
          <c:spPr>
            <a:solidFill>
              <a:srgbClr val="015A9C"/>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Prepare for a disaster     2017</c:v>
                </c:pt>
                <c:pt idx="1">
                  <c:v>2016</c:v>
                </c:pt>
                <c:pt idx="3">
                  <c:v>Save for retirement     2017</c:v>
                </c:pt>
                <c:pt idx="4">
                  <c:v>2016</c:v>
                </c:pt>
                <c:pt idx="5">
                  <c:v>Prevent accidents and injury around the home     2017</c:v>
                </c:pt>
                <c:pt idx="6">
                  <c:v>2016</c:v>
                </c:pt>
                <c:pt idx="7">
                  <c:v>Be more physically active     2017</c:v>
                </c:pt>
                <c:pt idx="8">
                  <c:v>2016</c:v>
                </c:pt>
                <c:pt idx="9">
                  <c:v>Lower their alcohol intake     2017</c:v>
                </c:pt>
                <c:pt idx="10">
                  <c:v>2016</c:v>
                </c:pt>
              </c:strCache>
            </c:strRef>
          </c:cat>
          <c:val>
            <c:numRef>
              <c:f>Sheet1!$B$2:$B$12</c:f>
              <c:numCache>
                <c:formatCode>0%</c:formatCode>
                <c:ptCount val="11"/>
                <c:pt idx="0">
                  <c:v>0.37</c:v>
                </c:pt>
                <c:pt idx="1">
                  <c:v>0.33</c:v>
                </c:pt>
                <c:pt idx="3">
                  <c:v>0.28999999999999998</c:v>
                </c:pt>
                <c:pt idx="4">
                  <c:v>0.28999999999999998</c:v>
                </c:pt>
                <c:pt idx="5">
                  <c:v>0.27</c:v>
                </c:pt>
                <c:pt idx="6">
                  <c:v>0.27</c:v>
                </c:pt>
                <c:pt idx="7">
                  <c:v>0.19</c:v>
                </c:pt>
                <c:pt idx="8">
                  <c:v>0.21</c:v>
                </c:pt>
                <c:pt idx="9">
                  <c:v>0.15</c:v>
                </c:pt>
                <c:pt idx="10">
                  <c:v>0.17</c:v>
                </c:pt>
              </c:numCache>
            </c:numRef>
          </c:val>
          <c:extLst xmlns:c16r2="http://schemas.microsoft.com/office/drawing/2015/06/chart">
            <c:ext xmlns:c16="http://schemas.microsoft.com/office/drawing/2014/chart" uri="{C3380CC4-5D6E-409C-BE32-E72D297353CC}">
              <c16:uniqueId val="{00000000-206B-493B-A737-6EBEF4863BE4}"/>
            </c:ext>
          </c:extLst>
        </c:ser>
        <c:ser>
          <c:idx val="1"/>
          <c:order val="1"/>
          <c:tx>
            <c:strRef>
              <c:f>Sheet1!$C$1</c:f>
              <c:strCache>
                <c:ptCount val="1"/>
                <c:pt idx="0">
                  <c:v>Very important</c:v>
                </c:pt>
              </c:strCache>
            </c:strRef>
          </c:tx>
          <c:spPr>
            <a:solidFill>
              <a:srgbClr val="0174CB"/>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Prepare for a disaster     2017</c:v>
                </c:pt>
                <c:pt idx="1">
                  <c:v>2016</c:v>
                </c:pt>
                <c:pt idx="3">
                  <c:v>Save for retirement     2017</c:v>
                </c:pt>
                <c:pt idx="4">
                  <c:v>2016</c:v>
                </c:pt>
                <c:pt idx="5">
                  <c:v>Prevent accidents and injury around the home     2017</c:v>
                </c:pt>
                <c:pt idx="6">
                  <c:v>2016</c:v>
                </c:pt>
                <c:pt idx="7">
                  <c:v>Be more physically active     2017</c:v>
                </c:pt>
                <c:pt idx="8">
                  <c:v>2016</c:v>
                </c:pt>
                <c:pt idx="9">
                  <c:v>Lower their alcohol intake     2017</c:v>
                </c:pt>
                <c:pt idx="10">
                  <c:v>2016</c:v>
                </c:pt>
              </c:strCache>
            </c:strRef>
          </c:cat>
          <c:val>
            <c:numRef>
              <c:f>Sheet1!$C$2:$C$12</c:f>
              <c:numCache>
                <c:formatCode>0%</c:formatCode>
                <c:ptCount val="11"/>
                <c:pt idx="0">
                  <c:v>0.48</c:v>
                </c:pt>
                <c:pt idx="1">
                  <c:v>0.47</c:v>
                </c:pt>
                <c:pt idx="3">
                  <c:v>0.49</c:v>
                </c:pt>
                <c:pt idx="4">
                  <c:v>0.5</c:v>
                </c:pt>
                <c:pt idx="5">
                  <c:v>0.47</c:v>
                </c:pt>
                <c:pt idx="6">
                  <c:v>0.48</c:v>
                </c:pt>
                <c:pt idx="7">
                  <c:v>0.5</c:v>
                </c:pt>
                <c:pt idx="8">
                  <c:v>0.5</c:v>
                </c:pt>
                <c:pt idx="9">
                  <c:v>0.28999999999999998</c:v>
                </c:pt>
                <c:pt idx="10">
                  <c:v>0.3</c:v>
                </c:pt>
              </c:numCache>
            </c:numRef>
          </c:val>
          <c:extLst xmlns:c16r2="http://schemas.microsoft.com/office/drawing/2015/06/chart">
            <c:ext xmlns:c16="http://schemas.microsoft.com/office/drawing/2014/chart" uri="{C3380CC4-5D6E-409C-BE32-E72D297353CC}">
              <c16:uniqueId val="{00000001-206B-493B-A737-6EBEF4863BE4}"/>
            </c:ext>
          </c:extLst>
        </c:ser>
        <c:ser>
          <c:idx val="2"/>
          <c:order val="2"/>
          <c:tx>
            <c:strRef>
              <c:f>Sheet1!$D$1</c:f>
              <c:strCache>
                <c:ptCount val="1"/>
                <c:pt idx="0">
                  <c:v>Quite important</c:v>
                </c:pt>
              </c:strCache>
            </c:strRef>
          </c:tx>
          <c:spPr>
            <a:solidFill>
              <a:srgbClr val="26A1F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Prepare for a disaster     2017</c:v>
                </c:pt>
                <c:pt idx="1">
                  <c:v>2016</c:v>
                </c:pt>
                <c:pt idx="3">
                  <c:v>Save for retirement     2017</c:v>
                </c:pt>
                <c:pt idx="4">
                  <c:v>2016</c:v>
                </c:pt>
                <c:pt idx="5">
                  <c:v>Prevent accidents and injury around the home     2017</c:v>
                </c:pt>
                <c:pt idx="6">
                  <c:v>2016</c:v>
                </c:pt>
                <c:pt idx="7">
                  <c:v>Be more physically active     2017</c:v>
                </c:pt>
                <c:pt idx="8">
                  <c:v>2016</c:v>
                </c:pt>
                <c:pt idx="9">
                  <c:v>Lower their alcohol intake     2017</c:v>
                </c:pt>
                <c:pt idx="10">
                  <c:v>2016</c:v>
                </c:pt>
              </c:strCache>
            </c:strRef>
          </c:cat>
          <c:val>
            <c:numRef>
              <c:f>Sheet1!$D$2:$D$12</c:f>
              <c:numCache>
                <c:formatCode>0%</c:formatCode>
                <c:ptCount val="11"/>
                <c:pt idx="0">
                  <c:v>0.13</c:v>
                </c:pt>
                <c:pt idx="1">
                  <c:v>0.18</c:v>
                </c:pt>
                <c:pt idx="3">
                  <c:v>0.16</c:v>
                </c:pt>
                <c:pt idx="4">
                  <c:v>0.19</c:v>
                </c:pt>
                <c:pt idx="5">
                  <c:v>0.22</c:v>
                </c:pt>
                <c:pt idx="6">
                  <c:v>0.23</c:v>
                </c:pt>
                <c:pt idx="7">
                  <c:v>0.25</c:v>
                </c:pt>
                <c:pt idx="8">
                  <c:v>0.26</c:v>
                </c:pt>
                <c:pt idx="9">
                  <c:v>0.36</c:v>
                </c:pt>
                <c:pt idx="10">
                  <c:v>0.36</c:v>
                </c:pt>
              </c:numCache>
            </c:numRef>
          </c:val>
          <c:extLst xmlns:c16r2="http://schemas.microsoft.com/office/drawing/2015/06/chart">
            <c:ext xmlns:c16="http://schemas.microsoft.com/office/drawing/2014/chart" uri="{C3380CC4-5D6E-409C-BE32-E72D297353CC}">
              <c16:uniqueId val="{00000002-206B-493B-A737-6EBEF4863BE4}"/>
            </c:ext>
          </c:extLst>
        </c:ser>
        <c:ser>
          <c:idx val="3"/>
          <c:order val="3"/>
          <c:tx>
            <c:strRef>
              <c:f>Sheet1!$E$1</c:f>
              <c:strCache>
                <c:ptCount val="1"/>
                <c:pt idx="0">
                  <c:v>Not that important</c:v>
                </c:pt>
              </c:strCache>
            </c:strRef>
          </c:tx>
          <c:spPr>
            <a:solidFill>
              <a:srgbClr val="42596E"/>
            </a:solidFill>
            <a:ln>
              <a:solidFill>
                <a:schemeClr val="bg1">
                  <a:lumMod val="95000"/>
                </a:schemeClr>
              </a:solidFill>
            </a:ln>
            <a:effectLst/>
          </c:spPr>
          <c:invertIfNegative val="0"/>
          <c:dLbls>
            <c:dLbl>
              <c:idx val="0"/>
              <c:tx>
                <c:rich>
                  <a:bodyPr/>
                  <a:lstStyle/>
                  <a:p>
                    <a:r>
                      <a:rPr lang="en-US"/>
                      <a:t>1</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06B-493B-A737-6EBEF4863BE4}"/>
                </c:ext>
                <c:ext xmlns:c15="http://schemas.microsoft.com/office/drawing/2012/chart" uri="{CE6537A1-D6FC-4f65-9D91-7224C49458BB}"/>
              </c:extLst>
            </c:dLbl>
            <c:dLbl>
              <c:idx val="1"/>
              <c:tx>
                <c:rich>
                  <a:bodyPr/>
                  <a:lstStyle/>
                  <a:p>
                    <a:r>
                      <a:rPr lang="en-US"/>
                      <a:t>1</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06B-493B-A737-6EBEF4863BE4}"/>
                </c:ext>
                <c:ext xmlns:c15="http://schemas.microsoft.com/office/drawing/2012/chart" uri="{CE6537A1-D6FC-4f65-9D91-7224C49458BB}"/>
              </c:extLst>
            </c:dLbl>
            <c:dLbl>
              <c:idx val="4"/>
              <c:tx>
                <c:rich>
                  <a:bodyPr/>
                  <a:lstStyle/>
                  <a:p>
                    <a:r>
                      <a:rPr lang="en-US"/>
                      <a:t>1</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06B-493B-A737-6EBEF4863BE4}"/>
                </c:ext>
                <c:ext xmlns:c15="http://schemas.microsoft.com/office/drawing/2012/chart" uri="{CE6537A1-D6FC-4f65-9D91-7224C49458BB}"/>
              </c:extLst>
            </c:dLbl>
            <c:dLbl>
              <c:idx val="6"/>
              <c:tx>
                <c:rich>
                  <a:bodyPr/>
                  <a:lstStyle/>
                  <a:p>
                    <a:r>
                      <a:rPr lang="en-US"/>
                      <a:t>2</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06B-493B-A737-6EBEF4863BE4}"/>
                </c:ext>
                <c:ext xmlns:c15="http://schemas.microsoft.com/office/drawing/2012/chart" uri="{CE6537A1-D6FC-4f65-9D91-7224C49458BB}"/>
              </c:extLst>
            </c:dLbl>
            <c:dLbl>
              <c:idx val="8"/>
              <c:tx>
                <c:rich>
                  <a:bodyPr/>
                  <a:lstStyle/>
                  <a:p>
                    <a:r>
                      <a:rPr lang="en-US"/>
                      <a:t>2</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06B-493B-A737-6EBEF4863BE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NZ"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Prepare for a disaster     2017</c:v>
                </c:pt>
                <c:pt idx="1">
                  <c:v>2016</c:v>
                </c:pt>
                <c:pt idx="3">
                  <c:v>Save for retirement     2017</c:v>
                </c:pt>
                <c:pt idx="4">
                  <c:v>2016</c:v>
                </c:pt>
                <c:pt idx="5">
                  <c:v>Prevent accidents and injury around the home     2017</c:v>
                </c:pt>
                <c:pt idx="6">
                  <c:v>2016</c:v>
                </c:pt>
                <c:pt idx="7">
                  <c:v>Be more physically active     2017</c:v>
                </c:pt>
                <c:pt idx="8">
                  <c:v>2016</c:v>
                </c:pt>
                <c:pt idx="9">
                  <c:v>Lower their alcohol intake     2017</c:v>
                </c:pt>
                <c:pt idx="10">
                  <c:v>2016</c:v>
                </c:pt>
              </c:strCache>
            </c:strRef>
          </c:cat>
          <c:val>
            <c:numRef>
              <c:f>Sheet1!$E$2:$E$12</c:f>
              <c:numCache>
                <c:formatCode>0%</c:formatCode>
                <c:ptCount val="11"/>
                <c:pt idx="0">
                  <c:v>0.01</c:v>
                </c:pt>
                <c:pt idx="1">
                  <c:v>0.01</c:v>
                </c:pt>
                <c:pt idx="3">
                  <c:v>0.03</c:v>
                </c:pt>
                <c:pt idx="4">
                  <c:v>0.01</c:v>
                </c:pt>
                <c:pt idx="5">
                  <c:v>0.03</c:v>
                </c:pt>
                <c:pt idx="6">
                  <c:v>0.02</c:v>
                </c:pt>
                <c:pt idx="7">
                  <c:v>0.03</c:v>
                </c:pt>
                <c:pt idx="8">
                  <c:v>0.02</c:v>
                </c:pt>
                <c:pt idx="9">
                  <c:v>0.11</c:v>
                </c:pt>
                <c:pt idx="10">
                  <c:v>0.12</c:v>
                </c:pt>
              </c:numCache>
            </c:numRef>
          </c:val>
          <c:extLst xmlns:c16r2="http://schemas.microsoft.com/office/drawing/2015/06/chart">
            <c:ext xmlns:c16="http://schemas.microsoft.com/office/drawing/2014/chart" uri="{C3380CC4-5D6E-409C-BE32-E72D297353CC}">
              <c16:uniqueId val="{00000008-206B-493B-A737-6EBEF4863BE4}"/>
            </c:ext>
          </c:extLst>
        </c:ser>
        <c:ser>
          <c:idx val="4"/>
          <c:order val="4"/>
          <c:tx>
            <c:strRef>
              <c:f>Sheet1!$F$1</c:f>
              <c:strCache>
                <c:ptCount val="1"/>
                <c:pt idx="0">
                  <c:v>Not at all important</c:v>
                </c:pt>
              </c:strCache>
            </c:strRef>
          </c:tx>
          <c:spPr>
            <a:solidFill>
              <a:srgbClr val="2A3947"/>
            </a:solidFill>
            <a:ln>
              <a:solidFill>
                <a:schemeClr val="bg1">
                  <a:lumMod val="95000"/>
                </a:schemeClr>
              </a:solidFill>
            </a:ln>
            <a:effectLst/>
          </c:spPr>
          <c:invertIfNegative val="0"/>
          <c:dLbls>
            <c:dLbl>
              <c:idx val="3"/>
              <c:tx>
                <c:rich>
                  <a:bodyPr/>
                  <a:lstStyle/>
                  <a:p>
                    <a:r>
                      <a:rPr lang="en-US"/>
                      <a:t>1</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06B-493B-A737-6EBEF4863BE4}"/>
                </c:ext>
                <c:ext xmlns:c15="http://schemas.microsoft.com/office/drawing/2012/chart" uri="{CE6537A1-D6FC-4f65-9D91-7224C49458BB}"/>
              </c:extLst>
            </c:dLbl>
            <c:dLbl>
              <c:idx val="5"/>
              <c:tx>
                <c:rich>
                  <a:bodyPr/>
                  <a:lstStyle/>
                  <a:p>
                    <a:r>
                      <a:rPr lang="en-US"/>
                      <a:t>1</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06B-493B-A737-6EBEF4863BE4}"/>
                </c:ext>
                <c:ext xmlns:c15="http://schemas.microsoft.com/office/drawing/2012/chart" uri="{CE6537A1-D6FC-4f65-9D91-7224C49458BB}"/>
              </c:extLst>
            </c:dLbl>
            <c:dLbl>
              <c:idx val="7"/>
              <c:tx>
                <c:rich>
                  <a:bodyPr/>
                  <a:lstStyle/>
                  <a:p>
                    <a:r>
                      <a:rPr lang="en-US"/>
                      <a:t>1</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06B-493B-A737-6EBEF4863BE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NZ"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Prepare for a disaster     2017</c:v>
                </c:pt>
                <c:pt idx="1">
                  <c:v>2016</c:v>
                </c:pt>
                <c:pt idx="3">
                  <c:v>Save for retirement     2017</c:v>
                </c:pt>
                <c:pt idx="4">
                  <c:v>2016</c:v>
                </c:pt>
                <c:pt idx="5">
                  <c:v>Prevent accidents and injury around the home     2017</c:v>
                </c:pt>
                <c:pt idx="6">
                  <c:v>2016</c:v>
                </c:pt>
                <c:pt idx="7">
                  <c:v>Be more physically active     2017</c:v>
                </c:pt>
                <c:pt idx="8">
                  <c:v>2016</c:v>
                </c:pt>
                <c:pt idx="9">
                  <c:v>Lower their alcohol intake     2017</c:v>
                </c:pt>
                <c:pt idx="10">
                  <c:v>2016</c:v>
                </c:pt>
              </c:strCache>
            </c:strRef>
          </c:cat>
          <c:val>
            <c:numRef>
              <c:f>Sheet1!$F$2:$F$12</c:f>
              <c:numCache>
                <c:formatCode>General</c:formatCode>
                <c:ptCount val="11"/>
                <c:pt idx="3" formatCode="0%">
                  <c:v>0.01</c:v>
                </c:pt>
                <c:pt idx="5" formatCode="0%">
                  <c:v>0.01</c:v>
                </c:pt>
                <c:pt idx="7" formatCode="0%">
                  <c:v>0.01</c:v>
                </c:pt>
                <c:pt idx="9" formatCode="0%">
                  <c:v>0.03</c:v>
                </c:pt>
                <c:pt idx="10" formatCode="0%">
                  <c:v>0.03</c:v>
                </c:pt>
              </c:numCache>
            </c:numRef>
          </c:val>
          <c:extLst xmlns:c16r2="http://schemas.microsoft.com/office/drawing/2015/06/chart">
            <c:ext xmlns:c16="http://schemas.microsoft.com/office/drawing/2014/chart" uri="{C3380CC4-5D6E-409C-BE32-E72D297353CC}">
              <c16:uniqueId val="{0000000C-206B-493B-A737-6EBEF4863BE4}"/>
            </c:ext>
          </c:extLst>
        </c:ser>
        <c:ser>
          <c:idx val="5"/>
          <c:order val="5"/>
          <c:tx>
            <c:strRef>
              <c:f>Sheet1!$G$1</c:f>
              <c:strCache>
                <c:ptCount val="1"/>
                <c:pt idx="0">
                  <c:v>Don't know</c:v>
                </c:pt>
              </c:strCache>
            </c:strRef>
          </c:tx>
          <c:spPr>
            <a:solidFill>
              <a:schemeClr val="tx1">
                <a:lumMod val="50000"/>
                <a:lumOff val="50000"/>
              </a:schemeClr>
            </a:solidFill>
            <a:ln>
              <a:solidFill>
                <a:schemeClr val="bg1">
                  <a:lumMod val="95000"/>
                </a:schemeClr>
              </a:solidFill>
            </a:ln>
            <a:effectLst/>
          </c:spPr>
          <c:invertIfNegative val="0"/>
          <c:dLbls>
            <c:dLbl>
              <c:idx val="3"/>
              <c:tx>
                <c:rich>
                  <a:bodyPr/>
                  <a:lstStyle/>
                  <a:p>
                    <a:r>
                      <a:rPr lang="en-US"/>
                      <a:t>2</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206B-493B-A737-6EBEF4863BE4}"/>
                </c:ext>
                <c:ext xmlns:c15="http://schemas.microsoft.com/office/drawing/2012/chart" uri="{CE6537A1-D6FC-4f65-9D91-7224C49458BB}"/>
              </c:extLst>
            </c:dLbl>
            <c:dLbl>
              <c:idx val="4"/>
              <c:tx>
                <c:rich>
                  <a:bodyPr/>
                  <a:lstStyle/>
                  <a:p>
                    <a:r>
                      <a:rPr lang="en-US"/>
                      <a:t>1</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206B-493B-A737-6EBEF4863BE4}"/>
                </c:ext>
                <c:ext xmlns:c15="http://schemas.microsoft.com/office/drawing/2012/chart" uri="{CE6537A1-D6FC-4f65-9D91-7224C49458BB}"/>
              </c:extLst>
            </c:dLbl>
            <c:dLbl>
              <c:idx val="5"/>
              <c:tx>
                <c:rich>
                  <a:bodyPr/>
                  <a:lstStyle/>
                  <a:p>
                    <a:r>
                      <a:rPr lang="en-US"/>
                      <a:t>1</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206B-493B-A737-6EBEF4863BE4}"/>
                </c:ext>
                <c:ext xmlns:c15="http://schemas.microsoft.com/office/drawing/2012/chart" uri="{CE6537A1-D6FC-4f65-9D91-7224C49458BB}"/>
              </c:extLst>
            </c:dLbl>
            <c:dLbl>
              <c:idx val="6"/>
              <c:tx>
                <c:rich>
                  <a:bodyPr/>
                  <a:lstStyle/>
                  <a:p>
                    <a:r>
                      <a:rPr lang="en-US"/>
                      <a:t>1</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206B-493B-A737-6EBEF4863BE4}"/>
                </c:ext>
                <c:ext xmlns:c15="http://schemas.microsoft.com/office/drawing/2012/chart" uri="{CE6537A1-D6FC-4f65-9D91-7224C49458BB}"/>
              </c:extLst>
            </c:dLbl>
            <c:dLbl>
              <c:idx val="7"/>
              <c:tx>
                <c:rich>
                  <a:bodyPr/>
                  <a:lstStyle/>
                  <a:p>
                    <a:r>
                      <a:rPr lang="en-US"/>
                      <a:t>2</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206B-493B-A737-6EBEF4863BE4}"/>
                </c:ext>
                <c:ext xmlns:c15="http://schemas.microsoft.com/office/drawing/2012/chart" uri="{CE6537A1-D6FC-4f65-9D91-7224C49458BB}"/>
              </c:extLst>
            </c:dLbl>
            <c:dLbl>
              <c:idx val="8"/>
              <c:tx>
                <c:rich>
                  <a:bodyPr/>
                  <a:lstStyle/>
                  <a:p>
                    <a:r>
                      <a:rPr lang="en-US"/>
                      <a:t>1</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206B-493B-A737-6EBEF4863BE4}"/>
                </c:ext>
                <c:ext xmlns:c15="http://schemas.microsoft.com/office/drawing/2012/chart" uri="{CE6537A1-D6FC-4f65-9D91-7224C49458BB}"/>
              </c:extLst>
            </c:dLbl>
            <c:dLbl>
              <c:idx val="10"/>
              <c:tx>
                <c:rich>
                  <a:bodyPr/>
                  <a:lstStyle/>
                  <a:p>
                    <a:r>
                      <a:rPr lang="en-US"/>
                      <a:t>2</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206B-493B-A737-6EBEF4863BE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NZ"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Prepare for a disaster     2017</c:v>
                </c:pt>
                <c:pt idx="1">
                  <c:v>2016</c:v>
                </c:pt>
                <c:pt idx="3">
                  <c:v>Save for retirement     2017</c:v>
                </c:pt>
                <c:pt idx="4">
                  <c:v>2016</c:v>
                </c:pt>
                <c:pt idx="5">
                  <c:v>Prevent accidents and injury around the home     2017</c:v>
                </c:pt>
                <c:pt idx="6">
                  <c:v>2016</c:v>
                </c:pt>
                <c:pt idx="7">
                  <c:v>Be more physically active     2017</c:v>
                </c:pt>
                <c:pt idx="8">
                  <c:v>2016</c:v>
                </c:pt>
                <c:pt idx="9">
                  <c:v>Lower their alcohol intake     2017</c:v>
                </c:pt>
                <c:pt idx="10">
                  <c:v>2016</c:v>
                </c:pt>
              </c:strCache>
            </c:strRef>
          </c:cat>
          <c:val>
            <c:numRef>
              <c:f>Sheet1!$G$2:$G$12</c:f>
              <c:numCache>
                <c:formatCode>General</c:formatCode>
                <c:ptCount val="11"/>
                <c:pt idx="3" formatCode="0%">
                  <c:v>0.02</c:v>
                </c:pt>
                <c:pt idx="4" formatCode="0%">
                  <c:v>0.01</c:v>
                </c:pt>
                <c:pt idx="5" formatCode="0%">
                  <c:v>0.01</c:v>
                </c:pt>
                <c:pt idx="6" formatCode="0%">
                  <c:v>0.01</c:v>
                </c:pt>
                <c:pt idx="7" formatCode="0%">
                  <c:v>0.02</c:v>
                </c:pt>
                <c:pt idx="8" formatCode="0%">
                  <c:v>0.01</c:v>
                </c:pt>
                <c:pt idx="9" formatCode="0%">
                  <c:v>0.04</c:v>
                </c:pt>
                <c:pt idx="10" formatCode="0%">
                  <c:v>0.02</c:v>
                </c:pt>
              </c:numCache>
            </c:numRef>
          </c:val>
          <c:extLst xmlns:c16r2="http://schemas.microsoft.com/office/drawing/2015/06/chart">
            <c:ext xmlns:c16="http://schemas.microsoft.com/office/drawing/2014/chart" uri="{C3380CC4-5D6E-409C-BE32-E72D297353CC}">
              <c16:uniqueId val="{00000014-206B-493B-A737-6EBEF4863BE4}"/>
            </c:ext>
          </c:extLst>
        </c:ser>
        <c:dLbls>
          <c:dLblPos val="ctr"/>
          <c:showLegendKey val="0"/>
          <c:showVal val="1"/>
          <c:showCatName val="0"/>
          <c:showSerName val="0"/>
          <c:showPercent val="0"/>
          <c:showBubbleSize val="0"/>
        </c:dLbls>
        <c:gapWidth val="50"/>
        <c:overlap val="100"/>
        <c:axId val="379533840"/>
        <c:axId val="379534400"/>
      </c:barChart>
      <c:catAx>
        <c:axId val="37953384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9534400"/>
        <c:crosses val="autoZero"/>
        <c:auto val="1"/>
        <c:lblAlgn val="ctr"/>
        <c:lblOffset val="100"/>
        <c:noMultiLvlLbl val="0"/>
      </c:catAx>
      <c:valAx>
        <c:axId val="379534400"/>
        <c:scaling>
          <c:orientation val="minMax"/>
          <c:max val="1"/>
        </c:scaling>
        <c:delete val="1"/>
        <c:axPos val="b"/>
        <c:numFmt formatCode="0%" sourceLinked="1"/>
        <c:majorTickMark val="out"/>
        <c:minorTickMark val="none"/>
        <c:tickLblPos val="nextTo"/>
        <c:crossAx val="37953384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15A9C"/>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0%</c:formatCode>
                <c:ptCount val="2"/>
                <c:pt idx="0">
                  <c:v>0.54</c:v>
                </c:pt>
                <c:pt idx="1">
                  <c:v>0.49</c:v>
                </c:pt>
              </c:numCache>
            </c:numRef>
          </c:val>
          <c:extLst xmlns:c16r2="http://schemas.microsoft.com/office/drawing/2015/06/chart">
            <c:ext xmlns:c16="http://schemas.microsoft.com/office/drawing/2014/chart" uri="{C3380CC4-5D6E-409C-BE32-E72D297353CC}">
              <c16:uniqueId val="{00000000-AFE3-49DB-A754-283C30AACFCA}"/>
            </c:ext>
          </c:extLst>
        </c:ser>
        <c:ser>
          <c:idx val="1"/>
          <c:order val="1"/>
          <c:tx>
            <c:strRef>
              <c:f>Sheet1!$C$1</c:f>
              <c:strCache>
                <c:ptCount val="1"/>
                <c:pt idx="0">
                  <c:v>Tend to agree</c:v>
                </c:pt>
              </c:strCache>
            </c:strRef>
          </c:tx>
          <c:spPr>
            <a:solidFill>
              <a:srgbClr val="0174CB"/>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Sheet1!$C$2:$C$3</c:f>
              <c:numCache>
                <c:formatCode>0%</c:formatCode>
                <c:ptCount val="2"/>
                <c:pt idx="0">
                  <c:v>0.33</c:v>
                </c:pt>
                <c:pt idx="1">
                  <c:v>0.37</c:v>
                </c:pt>
              </c:numCache>
            </c:numRef>
          </c:val>
          <c:extLst xmlns:c16r2="http://schemas.microsoft.com/office/drawing/2015/06/chart">
            <c:ext xmlns:c16="http://schemas.microsoft.com/office/drawing/2014/chart" uri="{C3380CC4-5D6E-409C-BE32-E72D297353CC}">
              <c16:uniqueId val="{00000001-AFE3-49DB-A754-283C30AACFCA}"/>
            </c:ext>
          </c:extLst>
        </c:ser>
        <c:ser>
          <c:idx val="2"/>
          <c:order val="2"/>
          <c:tx>
            <c:strRef>
              <c:f>Sheet1!$D$1</c:f>
              <c:strCache>
                <c:ptCount val="1"/>
                <c:pt idx="0">
                  <c:v>Neither agree nor disagree</c:v>
                </c:pt>
              </c:strCache>
            </c:strRef>
          </c:tx>
          <c:spPr>
            <a:solidFill>
              <a:srgbClr val="26A1F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Sheet1!$D$2:$D$3</c:f>
              <c:numCache>
                <c:formatCode>0%</c:formatCode>
                <c:ptCount val="2"/>
                <c:pt idx="0">
                  <c:v>0.05</c:v>
                </c:pt>
                <c:pt idx="1">
                  <c:v>7.0000000000000007E-2</c:v>
                </c:pt>
              </c:numCache>
            </c:numRef>
          </c:val>
          <c:extLst xmlns:c16r2="http://schemas.microsoft.com/office/drawing/2015/06/chart">
            <c:ext xmlns:c16="http://schemas.microsoft.com/office/drawing/2014/chart" uri="{C3380CC4-5D6E-409C-BE32-E72D297353CC}">
              <c16:uniqueId val="{00000002-AFE3-49DB-A754-283C30AACFCA}"/>
            </c:ext>
          </c:extLst>
        </c:ser>
        <c:ser>
          <c:idx val="3"/>
          <c:order val="3"/>
          <c:tx>
            <c:strRef>
              <c:f>Sheet1!$E$1</c:f>
              <c:strCache>
                <c:ptCount val="1"/>
                <c:pt idx="0">
                  <c:v>Tend to disagree</c:v>
                </c:pt>
              </c:strCache>
            </c:strRef>
          </c:tx>
          <c:spPr>
            <a:solidFill>
              <a:srgbClr val="42596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Sheet1!$E$2:$E$3</c:f>
              <c:numCache>
                <c:formatCode>0%</c:formatCode>
                <c:ptCount val="2"/>
                <c:pt idx="0">
                  <c:v>0.04</c:v>
                </c:pt>
                <c:pt idx="1">
                  <c:v>0.03</c:v>
                </c:pt>
              </c:numCache>
            </c:numRef>
          </c:val>
          <c:extLst xmlns:c16r2="http://schemas.microsoft.com/office/drawing/2015/06/chart">
            <c:ext xmlns:c16="http://schemas.microsoft.com/office/drawing/2014/chart" uri="{C3380CC4-5D6E-409C-BE32-E72D297353CC}">
              <c16:uniqueId val="{00000003-AFE3-49DB-A754-283C30AACFCA}"/>
            </c:ext>
          </c:extLst>
        </c:ser>
        <c:ser>
          <c:idx val="4"/>
          <c:order val="4"/>
          <c:tx>
            <c:strRef>
              <c:f>Sheet1!$F$1</c:f>
              <c:strCache>
                <c:ptCount val="1"/>
                <c:pt idx="0">
                  <c:v>Strongly disagree</c:v>
                </c:pt>
              </c:strCache>
            </c:strRef>
          </c:tx>
          <c:spPr>
            <a:solidFill>
              <a:srgbClr val="2A3947"/>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Sheet1!$F$2:$F$3</c:f>
              <c:numCache>
                <c:formatCode>0%</c:formatCode>
                <c:ptCount val="2"/>
                <c:pt idx="0">
                  <c:v>0.01</c:v>
                </c:pt>
                <c:pt idx="1">
                  <c:v>0.01</c:v>
                </c:pt>
              </c:numCache>
            </c:numRef>
          </c:val>
          <c:extLst xmlns:c16r2="http://schemas.microsoft.com/office/drawing/2015/06/chart">
            <c:ext xmlns:c16="http://schemas.microsoft.com/office/drawing/2014/chart" uri="{C3380CC4-5D6E-409C-BE32-E72D297353CC}">
              <c16:uniqueId val="{00000004-AFE3-49DB-A754-283C30AACFCA}"/>
            </c:ext>
          </c:extLst>
        </c:ser>
        <c:ser>
          <c:idx val="5"/>
          <c:order val="5"/>
          <c:tx>
            <c:strRef>
              <c:f>Sheet1!$G$1</c:f>
              <c:strCache>
                <c:ptCount val="1"/>
                <c:pt idx="0">
                  <c:v>Don't know</c:v>
                </c:pt>
              </c:strCache>
            </c:strRef>
          </c:tx>
          <c:spPr>
            <a:solidFill>
              <a:schemeClr val="tx1">
                <a:lumMod val="50000"/>
                <a:lumOff val="50000"/>
              </a:schemeClr>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Sheet1!$G$2:$G$3</c:f>
              <c:numCache>
                <c:formatCode>0%</c:formatCode>
                <c:ptCount val="2"/>
                <c:pt idx="0">
                  <c:v>0.02</c:v>
                </c:pt>
                <c:pt idx="1">
                  <c:v>0.03</c:v>
                </c:pt>
              </c:numCache>
            </c:numRef>
          </c:val>
          <c:extLst xmlns:c16r2="http://schemas.microsoft.com/office/drawing/2015/06/chart">
            <c:ext xmlns:c16="http://schemas.microsoft.com/office/drawing/2014/chart" uri="{C3380CC4-5D6E-409C-BE32-E72D297353CC}">
              <c16:uniqueId val="{00000005-AFE3-49DB-A754-283C30AACFCA}"/>
            </c:ext>
          </c:extLst>
        </c:ser>
        <c:dLbls>
          <c:dLblPos val="ctr"/>
          <c:showLegendKey val="0"/>
          <c:showVal val="1"/>
          <c:showCatName val="0"/>
          <c:showSerName val="0"/>
          <c:showPercent val="0"/>
          <c:showBubbleSize val="0"/>
        </c:dLbls>
        <c:gapWidth val="100"/>
        <c:overlap val="100"/>
        <c:axId val="379538320"/>
        <c:axId val="376040352"/>
      </c:barChart>
      <c:catAx>
        <c:axId val="3795383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040352"/>
        <c:crosses val="autoZero"/>
        <c:auto val="1"/>
        <c:lblAlgn val="ctr"/>
        <c:lblOffset val="100"/>
        <c:noMultiLvlLbl val="0"/>
      </c:catAx>
      <c:valAx>
        <c:axId val="376040352"/>
        <c:scaling>
          <c:orientation val="minMax"/>
          <c:max val="1.05"/>
          <c:min val="0"/>
        </c:scaling>
        <c:delete val="1"/>
        <c:axPos val="b"/>
        <c:numFmt formatCode="0%" sourceLinked="1"/>
        <c:majorTickMark val="out"/>
        <c:minorTickMark val="none"/>
        <c:tickLblPos val="nextTo"/>
        <c:crossAx val="37953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15A9C"/>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0%</c:formatCode>
                <c:ptCount val="2"/>
                <c:pt idx="0">
                  <c:v>0.03</c:v>
                </c:pt>
                <c:pt idx="1">
                  <c:v>7.0000000000000007E-2</c:v>
                </c:pt>
              </c:numCache>
            </c:numRef>
          </c:val>
          <c:extLst xmlns:c16r2="http://schemas.microsoft.com/office/drawing/2015/06/chart">
            <c:ext xmlns:c16="http://schemas.microsoft.com/office/drawing/2014/chart" uri="{C3380CC4-5D6E-409C-BE32-E72D297353CC}">
              <c16:uniqueId val="{00000000-4A7F-446C-9372-ED7180E246F9}"/>
            </c:ext>
          </c:extLst>
        </c:ser>
        <c:ser>
          <c:idx val="1"/>
          <c:order val="1"/>
          <c:tx>
            <c:strRef>
              <c:f>Sheet1!$C$1</c:f>
              <c:strCache>
                <c:ptCount val="1"/>
                <c:pt idx="0">
                  <c:v>Tend to agree</c:v>
                </c:pt>
              </c:strCache>
            </c:strRef>
          </c:tx>
          <c:spPr>
            <a:solidFill>
              <a:srgbClr val="0174CB"/>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Sheet1!$C$2:$C$3</c:f>
              <c:numCache>
                <c:formatCode>0%</c:formatCode>
                <c:ptCount val="2"/>
                <c:pt idx="0">
                  <c:v>0.05</c:v>
                </c:pt>
                <c:pt idx="1">
                  <c:v>0.05</c:v>
                </c:pt>
              </c:numCache>
            </c:numRef>
          </c:val>
          <c:extLst xmlns:c16r2="http://schemas.microsoft.com/office/drawing/2015/06/chart">
            <c:ext xmlns:c16="http://schemas.microsoft.com/office/drawing/2014/chart" uri="{C3380CC4-5D6E-409C-BE32-E72D297353CC}">
              <c16:uniqueId val="{00000001-4A7F-446C-9372-ED7180E246F9}"/>
            </c:ext>
          </c:extLst>
        </c:ser>
        <c:ser>
          <c:idx val="2"/>
          <c:order val="2"/>
          <c:tx>
            <c:strRef>
              <c:f>Sheet1!$D$1</c:f>
              <c:strCache>
                <c:ptCount val="1"/>
                <c:pt idx="0">
                  <c:v>Neither agree nor disagree</c:v>
                </c:pt>
              </c:strCache>
            </c:strRef>
          </c:tx>
          <c:spPr>
            <a:solidFill>
              <a:srgbClr val="26A1F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Sheet1!$D$2:$D$3</c:f>
              <c:numCache>
                <c:formatCode>0%</c:formatCode>
                <c:ptCount val="2"/>
                <c:pt idx="0">
                  <c:v>7.0000000000000007E-2</c:v>
                </c:pt>
                <c:pt idx="1">
                  <c:v>0.05</c:v>
                </c:pt>
              </c:numCache>
            </c:numRef>
          </c:val>
          <c:extLst xmlns:c16r2="http://schemas.microsoft.com/office/drawing/2015/06/chart">
            <c:ext xmlns:c16="http://schemas.microsoft.com/office/drawing/2014/chart" uri="{C3380CC4-5D6E-409C-BE32-E72D297353CC}">
              <c16:uniqueId val="{00000002-4A7F-446C-9372-ED7180E246F9}"/>
            </c:ext>
          </c:extLst>
        </c:ser>
        <c:ser>
          <c:idx val="3"/>
          <c:order val="3"/>
          <c:tx>
            <c:strRef>
              <c:f>Sheet1!$E$1</c:f>
              <c:strCache>
                <c:ptCount val="1"/>
                <c:pt idx="0">
                  <c:v>Tend to disagree</c:v>
                </c:pt>
              </c:strCache>
            </c:strRef>
          </c:tx>
          <c:spPr>
            <a:solidFill>
              <a:srgbClr val="42596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Sheet1!$E$2:$E$3</c:f>
              <c:numCache>
                <c:formatCode>0%</c:formatCode>
                <c:ptCount val="2"/>
                <c:pt idx="0">
                  <c:v>0.25</c:v>
                </c:pt>
                <c:pt idx="1">
                  <c:v>0.28999999999999998</c:v>
                </c:pt>
              </c:numCache>
            </c:numRef>
          </c:val>
          <c:extLst xmlns:c16r2="http://schemas.microsoft.com/office/drawing/2015/06/chart">
            <c:ext xmlns:c16="http://schemas.microsoft.com/office/drawing/2014/chart" uri="{C3380CC4-5D6E-409C-BE32-E72D297353CC}">
              <c16:uniqueId val="{00000003-4A7F-446C-9372-ED7180E246F9}"/>
            </c:ext>
          </c:extLst>
        </c:ser>
        <c:ser>
          <c:idx val="4"/>
          <c:order val="4"/>
          <c:tx>
            <c:strRef>
              <c:f>Sheet1!$F$1</c:f>
              <c:strCache>
                <c:ptCount val="1"/>
                <c:pt idx="0">
                  <c:v>Strongly disagree</c:v>
                </c:pt>
              </c:strCache>
            </c:strRef>
          </c:tx>
          <c:spPr>
            <a:solidFill>
              <a:srgbClr val="2A3947"/>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Sheet1!$F$2:$F$3</c:f>
              <c:numCache>
                <c:formatCode>0%</c:formatCode>
                <c:ptCount val="2"/>
                <c:pt idx="0">
                  <c:v>0.6</c:v>
                </c:pt>
                <c:pt idx="1">
                  <c:v>0.52</c:v>
                </c:pt>
              </c:numCache>
            </c:numRef>
          </c:val>
          <c:extLst xmlns:c16r2="http://schemas.microsoft.com/office/drawing/2015/06/chart">
            <c:ext xmlns:c16="http://schemas.microsoft.com/office/drawing/2014/chart" uri="{C3380CC4-5D6E-409C-BE32-E72D297353CC}">
              <c16:uniqueId val="{00000004-4A7F-446C-9372-ED7180E246F9}"/>
            </c:ext>
          </c:extLst>
        </c:ser>
        <c:ser>
          <c:idx val="5"/>
          <c:order val="5"/>
          <c:tx>
            <c:strRef>
              <c:f>Sheet1!$G$1</c:f>
              <c:strCache>
                <c:ptCount val="1"/>
                <c:pt idx="0">
                  <c:v>Don't know</c:v>
                </c:pt>
              </c:strCache>
            </c:strRef>
          </c:tx>
          <c:spPr>
            <a:solidFill>
              <a:schemeClr val="tx1">
                <a:lumMod val="50000"/>
                <a:lumOff val="50000"/>
              </a:schemeClr>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Sheet1!$G$2:$G$3</c:f>
              <c:numCache>
                <c:formatCode>0%</c:formatCode>
                <c:ptCount val="2"/>
                <c:pt idx="0">
                  <c:v>0.01</c:v>
                </c:pt>
                <c:pt idx="1">
                  <c:v>0.01</c:v>
                </c:pt>
              </c:numCache>
            </c:numRef>
          </c:val>
          <c:extLst xmlns:c16r2="http://schemas.microsoft.com/office/drawing/2015/06/chart">
            <c:ext xmlns:c16="http://schemas.microsoft.com/office/drawing/2014/chart" uri="{C3380CC4-5D6E-409C-BE32-E72D297353CC}">
              <c16:uniqueId val="{00000005-4A7F-446C-9372-ED7180E246F9}"/>
            </c:ext>
          </c:extLst>
        </c:ser>
        <c:dLbls>
          <c:dLblPos val="ctr"/>
          <c:showLegendKey val="0"/>
          <c:showVal val="1"/>
          <c:showCatName val="0"/>
          <c:showSerName val="0"/>
          <c:showPercent val="0"/>
          <c:showBubbleSize val="0"/>
        </c:dLbls>
        <c:gapWidth val="100"/>
        <c:overlap val="100"/>
        <c:axId val="378737264"/>
        <c:axId val="378737824"/>
      </c:barChart>
      <c:catAx>
        <c:axId val="3787372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737824"/>
        <c:crosses val="autoZero"/>
        <c:auto val="1"/>
        <c:lblAlgn val="ctr"/>
        <c:lblOffset val="100"/>
        <c:noMultiLvlLbl val="0"/>
      </c:catAx>
      <c:valAx>
        <c:axId val="378737824"/>
        <c:scaling>
          <c:orientation val="minMax"/>
          <c:max val="1.05"/>
          <c:min val="0"/>
        </c:scaling>
        <c:delete val="1"/>
        <c:axPos val="b"/>
        <c:numFmt formatCode="0%" sourceLinked="1"/>
        <c:majorTickMark val="out"/>
        <c:minorTickMark val="none"/>
        <c:tickLblPos val="nextTo"/>
        <c:crossAx val="378737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15A9C"/>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0%</c:formatCode>
                <c:ptCount val="2"/>
                <c:pt idx="0">
                  <c:v>7.0000000000000007E-2</c:v>
                </c:pt>
                <c:pt idx="1">
                  <c:v>0.08</c:v>
                </c:pt>
              </c:numCache>
            </c:numRef>
          </c:val>
          <c:extLst xmlns:c16r2="http://schemas.microsoft.com/office/drawing/2015/06/chart">
            <c:ext xmlns:c16="http://schemas.microsoft.com/office/drawing/2014/chart" uri="{C3380CC4-5D6E-409C-BE32-E72D297353CC}">
              <c16:uniqueId val="{00000000-3550-4C36-90D4-7B84385B326D}"/>
            </c:ext>
          </c:extLst>
        </c:ser>
        <c:ser>
          <c:idx val="1"/>
          <c:order val="1"/>
          <c:tx>
            <c:strRef>
              <c:f>Sheet1!$C$1</c:f>
              <c:strCache>
                <c:ptCount val="1"/>
                <c:pt idx="0">
                  <c:v>Tend to agree</c:v>
                </c:pt>
              </c:strCache>
            </c:strRef>
          </c:tx>
          <c:spPr>
            <a:solidFill>
              <a:srgbClr val="0174CB"/>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Sheet1!$C$2:$C$3</c:f>
              <c:numCache>
                <c:formatCode>0%</c:formatCode>
                <c:ptCount val="2"/>
                <c:pt idx="0">
                  <c:v>0.08</c:v>
                </c:pt>
                <c:pt idx="1">
                  <c:v>0.11</c:v>
                </c:pt>
              </c:numCache>
            </c:numRef>
          </c:val>
          <c:extLst xmlns:c16r2="http://schemas.microsoft.com/office/drawing/2015/06/chart">
            <c:ext xmlns:c16="http://schemas.microsoft.com/office/drawing/2014/chart" uri="{C3380CC4-5D6E-409C-BE32-E72D297353CC}">
              <c16:uniqueId val="{00000001-3550-4C36-90D4-7B84385B326D}"/>
            </c:ext>
          </c:extLst>
        </c:ser>
        <c:ser>
          <c:idx val="2"/>
          <c:order val="2"/>
          <c:tx>
            <c:strRef>
              <c:f>Sheet1!$D$1</c:f>
              <c:strCache>
                <c:ptCount val="1"/>
                <c:pt idx="0">
                  <c:v>Neither agree nor disagree</c:v>
                </c:pt>
              </c:strCache>
            </c:strRef>
          </c:tx>
          <c:spPr>
            <a:solidFill>
              <a:srgbClr val="26A1F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Sheet1!$D$2:$D$3</c:f>
              <c:numCache>
                <c:formatCode>0%</c:formatCode>
                <c:ptCount val="2"/>
                <c:pt idx="0">
                  <c:v>0.05</c:v>
                </c:pt>
                <c:pt idx="1">
                  <c:v>7.0000000000000007E-2</c:v>
                </c:pt>
              </c:numCache>
            </c:numRef>
          </c:val>
          <c:extLst xmlns:c16r2="http://schemas.microsoft.com/office/drawing/2015/06/chart">
            <c:ext xmlns:c16="http://schemas.microsoft.com/office/drawing/2014/chart" uri="{C3380CC4-5D6E-409C-BE32-E72D297353CC}">
              <c16:uniqueId val="{00000002-3550-4C36-90D4-7B84385B326D}"/>
            </c:ext>
          </c:extLst>
        </c:ser>
        <c:ser>
          <c:idx val="3"/>
          <c:order val="3"/>
          <c:tx>
            <c:strRef>
              <c:f>Sheet1!$E$1</c:f>
              <c:strCache>
                <c:ptCount val="1"/>
                <c:pt idx="0">
                  <c:v>Tend to disagree</c:v>
                </c:pt>
              </c:strCache>
            </c:strRef>
          </c:tx>
          <c:spPr>
            <a:solidFill>
              <a:srgbClr val="42596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Sheet1!$E$2:$E$3</c:f>
              <c:numCache>
                <c:formatCode>0%</c:formatCode>
                <c:ptCount val="2"/>
                <c:pt idx="0">
                  <c:v>0.22</c:v>
                </c:pt>
                <c:pt idx="1">
                  <c:v>0.23</c:v>
                </c:pt>
              </c:numCache>
            </c:numRef>
          </c:val>
          <c:extLst xmlns:c16r2="http://schemas.microsoft.com/office/drawing/2015/06/chart">
            <c:ext xmlns:c16="http://schemas.microsoft.com/office/drawing/2014/chart" uri="{C3380CC4-5D6E-409C-BE32-E72D297353CC}">
              <c16:uniqueId val="{00000003-3550-4C36-90D4-7B84385B326D}"/>
            </c:ext>
          </c:extLst>
        </c:ser>
        <c:ser>
          <c:idx val="4"/>
          <c:order val="4"/>
          <c:tx>
            <c:strRef>
              <c:f>Sheet1!$F$1</c:f>
              <c:strCache>
                <c:ptCount val="1"/>
                <c:pt idx="0">
                  <c:v>Strongly disagree</c:v>
                </c:pt>
              </c:strCache>
            </c:strRef>
          </c:tx>
          <c:spPr>
            <a:solidFill>
              <a:srgbClr val="2A3947"/>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Sheet1!$F$2:$F$3</c:f>
              <c:numCache>
                <c:formatCode>0%</c:formatCode>
                <c:ptCount val="2"/>
                <c:pt idx="0">
                  <c:v>0.56000000000000005</c:v>
                </c:pt>
                <c:pt idx="1">
                  <c:v>0.5</c:v>
                </c:pt>
              </c:numCache>
            </c:numRef>
          </c:val>
          <c:extLst xmlns:c16r2="http://schemas.microsoft.com/office/drawing/2015/06/chart">
            <c:ext xmlns:c16="http://schemas.microsoft.com/office/drawing/2014/chart" uri="{C3380CC4-5D6E-409C-BE32-E72D297353CC}">
              <c16:uniqueId val="{00000004-3550-4C36-90D4-7B84385B326D}"/>
            </c:ext>
          </c:extLst>
        </c:ser>
        <c:ser>
          <c:idx val="5"/>
          <c:order val="5"/>
          <c:tx>
            <c:strRef>
              <c:f>Sheet1!$G$1</c:f>
              <c:strCache>
                <c:ptCount val="1"/>
                <c:pt idx="0">
                  <c:v>Don't know</c:v>
                </c:pt>
              </c:strCache>
            </c:strRef>
          </c:tx>
          <c:spPr>
            <a:solidFill>
              <a:schemeClr val="tx1">
                <a:lumMod val="50000"/>
                <a:lumOff val="50000"/>
              </a:schemeClr>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Sheet1!$G$2:$G$3</c:f>
              <c:numCache>
                <c:formatCode>0%</c:formatCode>
                <c:ptCount val="2"/>
                <c:pt idx="0">
                  <c:v>0.02</c:v>
                </c:pt>
                <c:pt idx="1">
                  <c:v>0.01</c:v>
                </c:pt>
              </c:numCache>
            </c:numRef>
          </c:val>
          <c:extLst xmlns:c16r2="http://schemas.microsoft.com/office/drawing/2015/06/chart">
            <c:ext xmlns:c16="http://schemas.microsoft.com/office/drawing/2014/chart" uri="{C3380CC4-5D6E-409C-BE32-E72D297353CC}">
              <c16:uniqueId val="{00000005-3550-4C36-90D4-7B84385B326D}"/>
            </c:ext>
          </c:extLst>
        </c:ser>
        <c:dLbls>
          <c:dLblPos val="ctr"/>
          <c:showLegendKey val="0"/>
          <c:showVal val="1"/>
          <c:showCatName val="0"/>
          <c:showSerName val="0"/>
          <c:showPercent val="0"/>
          <c:showBubbleSize val="0"/>
        </c:dLbls>
        <c:gapWidth val="100"/>
        <c:overlap val="100"/>
        <c:axId val="381471104"/>
        <c:axId val="381471664"/>
      </c:barChart>
      <c:catAx>
        <c:axId val="381471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471664"/>
        <c:crosses val="autoZero"/>
        <c:auto val="1"/>
        <c:lblAlgn val="ctr"/>
        <c:lblOffset val="100"/>
        <c:noMultiLvlLbl val="0"/>
      </c:catAx>
      <c:valAx>
        <c:axId val="381471664"/>
        <c:scaling>
          <c:orientation val="minMax"/>
          <c:max val="1.05"/>
          <c:min val="0"/>
        </c:scaling>
        <c:delete val="1"/>
        <c:axPos val="b"/>
        <c:numFmt formatCode="0%" sourceLinked="1"/>
        <c:majorTickMark val="out"/>
        <c:minorTickMark val="none"/>
        <c:tickLblPos val="nextTo"/>
        <c:crossAx val="381471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1092941215734E-2"/>
          <c:y val="3.7428177818406093E-2"/>
          <c:w val="0.94931881854588585"/>
          <c:h val="0.92514364436318786"/>
        </c:manualLayout>
      </c:layout>
      <c:barChart>
        <c:barDir val="bar"/>
        <c:grouping val="clustered"/>
        <c:varyColors val="0"/>
        <c:ser>
          <c:idx val="0"/>
          <c:order val="0"/>
          <c:tx>
            <c:strRef>
              <c:f>Sheet1!$B$1</c:f>
              <c:strCache>
                <c:ptCount val="1"/>
                <c:pt idx="0">
                  <c:v>2017</c:v>
                </c:pt>
              </c:strCache>
            </c:strRef>
          </c:tx>
          <c:spPr>
            <a:solidFill>
              <a:srgbClr val="015A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How much, if anything do you know about preparing for a disaster?</c:v>
                </c:pt>
                <c:pt idx="1">
                  <c:v>I don't often think about what disasters could happen in my area</c:v>
                </c:pt>
                <c:pt idx="2">
                  <c:v>It's unlikely I'll ever be in a disaster…</c:v>
                </c:pt>
                <c:pt idx="3">
                  <c:v>How easy or difficult do you think it is to prepare for a disaster?</c:v>
                </c:pt>
                <c:pt idx="4">
                  <c:v>How important is it that New Zealanders’ prepare for a disaster?</c:v>
                </c:pt>
                <c:pt idx="5">
                  <c:v>What I do now will help to keep me and my household safe during a disaster</c:v>
                </c:pt>
                <c:pt idx="6">
                  <c:v>People will be there to help following a disaster, so I don't really need to prepare in advance</c:v>
                </c:pt>
                <c:pt idx="7">
                  <c:v>There will always be adequate warning before a disaster strikes</c:v>
                </c:pt>
              </c:strCache>
            </c:strRef>
          </c:cat>
          <c:val>
            <c:numRef>
              <c:f>Sheet1!$B$2:$B$9</c:f>
              <c:numCache>
                <c:formatCode>0%</c:formatCode>
                <c:ptCount val="8"/>
                <c:pt idx="0">
                  <c:v>0.24</c:v>
                </c:pt>
                <c:pt idx="1">
                  <c:v>0.38</c:v>
                </c:pt>
                <c:pt idx="2">
                  <c:v>0.19</c:v>
                </c:pt>
                <c:pt idx="3">
                  <c:v>0.23</c:v>
                </c:pt>
                <c:pt idx="4">
                  <c:v>0.02</c:v>
                </c:pt>
                <c:pt idx="5">
                  <c:v>0.05</c:v>
                </c:pt>
                <c:pt idx="6">
                  <c:v>0.12</c:v>
                </c:pt>
                <c:pt idx="7">
                  <c:v>0.19</c:v>
                </c:pt>
              </c:numCache>
            </c:numRef>
          </c:val>
          <c:extLst xmlns:c16r2="http://schemas.microsoft.com/office/drawing/2015/06/chart">
            <c:ext xmlns:c16="http://schemas.microsoft.com/office/drawing/2014/chart" uri="{C3380CC4-5D6E-409C-BE32-E72D297353CC}">
              <c16:uniqueId val="{00000000-744A-4887-B867-AEAF1289459D}"/>
            </c:ext>
          </c:extLst>
        </c:ser>
        <c:dLbls>
          <c:showLegendKey val="0"/>
          <c:showVal val="0"/>
          <c:showCatName val="0"/>
          <c:showSerName val="0"/>
          <c:showPercent val="0"/>
          <c:showBubbleSize val="0"/>
        </c:dLbls>
        <c:gapWidth val="84"/>
        <c:axId val="381476144"/>
        <c:axId val="381476704"/>
      </c:barChart>
      <c:catAx>
        <c:axId val="381476144"/>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81476704"/>
        <c:crosses val="autoZero"/>
        <c:auto val="1"/>
        <c:lblAlgn val="ctr"/>
        <c:lblOffset val="100"/>
        <c:noMultiLvlLbl val="0"/>
      </c:catAx>
      <c:valAx>
        <c:axId val="381476704"/>
        <c:scaling>
          <c:orientation val="minMax"/>
          <c:max val="0.70000000000000007"/>
          <c:min val="0"/>
        </c:scaling>
        <c:delete val="1"/>
        <c:axPos val="b"/>
        <c:numFmt formatCode="0%" sourceLinked="1"/>
        <c:majorTickMark val="out"/>
        <c:minorTickMark val="none"/>
        <c:tickLblPos val="nextTo"/>
        <c:crossAx val="38147614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82377491064599E-2"/>
          <c:y val="3.528017062349436E-2"/>
          <c:w val="0.90944518533244911"/>
          <c:h val="0.84021494465603852"/>
        </c:manualLayout>
      </c:layout>
      <c:lineChart>
        <c:grouping val="standard"/>
        <c:varyColors val="0"/>
        <c:ser>
          <c:idx val="0"/>
          <c:order val="0"/>
          <c:tx>
            <c:strRef>
              <c:f>Sheet1!$B$1</c:f>
              <c:strCache>
                <c:ptCount val="1"/>
                <c:pt idx="0">
                  <c:v>Column1</c:v>
                </c:pt>
              </c:strCache>
            </c:strRef>
          </c:tx>
          <c:spPr>
            <a:ln w="28575" cap="rnd">
              <a:solidFill>
                <a:srgbClr val="015A9C"/>
              </a:solidFill>
              <a:round/>
            </a:ln>
            <a:effectLst/>
          </c:spPr>
          <c:marker>
            <c:symbol val="none"/>
          </c:marker>
          <c:dLbls>
            <c:dLbl>
              <c:idx val="9"/>
              <c:layout>
                <c:manualLayout>
                  <c:x val="-5.1735481728969183E-2"/>
                  <c:y val="-6.86938144318096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F85-462D-810D-42CF1D9BDF1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0%</c:formatCode>
                <c:ptCount val="11"/>
                <c:pt idx="0">
                  <c:v>0.67</c:v>
                </c:pt>
                <c:pt idx="1">
                  <c:v>0.56999999999999995</c:v>
                </c:pt>
                <c:pt idx="2">
                  <c:v>0.56000000000000005</c:v>
                </c:pt>
                <c:pt idx="3">
                  <c:v>0.67</c:v>
                </c:pt>
                <c:pt idx="4">
                  <c:v>0.6</c:v>
                </c:pt>
                <c:pt idx="5">
                  <c:v>0.65</c:v>
                </c:pt>
                <c:pt idx="6">
                  <c:v>0.56000000000000005</c:v>
                </c:pt>
                <c:pt idx="7">
                  <c:v>0.56000000000000005</c:v>
                </c:pt>
                <c:pt idx="8">
                  <c:v>0.44</c:v>
                </c:pt>
                <c:pt idx="9">
                  <c:v>0.37</c:v>
                </c:pt>
                <c:pt idx="10">
                  <c:v>0.56999999999999995</c:v>
                </c:pt>
              </c:numCache>
            </c:numRef>
          </c:val>
          <c:smooth val="0"/>
          <c:extLst xmlns:c16r2="http://schemas.microsoft.com/office/drawing/2015/06/chart">
            <c:ext xmlns:c16="http://schemas.microsoft.com/office/drawing/2014/chart" uri="{C3380CC4-5D6E-409C-BE32-E72D297353CC}">
              <c16:uniqueId val="{00000001-3F85-462D-810D-42CF1D9BDF1A}"/>
            </c:ext>
          </c:extLst>
        </c:ser>
        <c:dLbls>
          <c:showLegendKey val="0"/>
          <c:showVal val="0"/>
          <c:showCatName val="0"/>
          <c:showSerName val="0"/>
          <c:showPercent val="0"/>
          <c:showBubbleSize val="0"/>
        </c:dLbls>
        <c:smooth val="0"/>
        <c:axId val="254253808"/>
        <c:axId val="260968032"/>
      </c:lineChart>
      <c:catAx>
        <c:axId val="25425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260968032"/>
        <c:crosses val="autoZero"/>
        <c:auto val="1"/>
        <c:lblAlgn val="ctr"/>
        <c:lblOffset val="100"/>
        <c:noMultiLvlLbl val="0"/>
      </c:catAx>
      <c:valAx>
        <c:axId val="260968032"/>
        <c:scaling>
          <c:orientation val="minMax"/>
          <c:max val="1"/>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mn-lt"/>
                <a:ea typeface="+mn-ea"/>
                <a:cs typeface="+mn-cs"/>
              </a:defRPr>
            </a:pPr>
            <a:endParaRPr lang="en-US"/>
          </a:p>
        </c:txPr>
        <c:crossAx val="2542538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1092941215734E-2"/>
          <c:y val="3.7428177818406093E-2"/>
          <c:w val="0.94931881854588585"/>
          <c:h val="0.92514364436318786"/>
        </c:manualLayout>
      </c:layout>
      <c:barChart>
        <c:barDir val="bar"/>
        <c:grouping val="clustered"/>
        <c:varyColors val="0"/>
        <c:ser>
          <c:idx val="0"/>
          <c:order val="0"/>
          <c:tx>
            <c:strRef>
              <c:f>Sheet1!$B$1</c:f>
              <c:strCache>
                <c:ptCount val="1"/>
                <c:pt idx="0">
                  <c:v>2017</c:v>
                </c:pt>
              </c:strCache>
            </c:strRef>
          </c:tx>
          <c:spPr>
            <a:solidFill>
              <a:schemeClr val="tx1">
                <a:lumMod val="75000"/>
                <a:lumOff val="25000"/>
              </a:schemeClr>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F37E-4FC6-95AB-E30476578E73}"/>
              </c:ext>
            </c:extLst>
          </c:dPt>
          <c:dPt>
            <c:idx val="1"/>
            <c:invertIfNegative val="0"/>
            <c:bubble3D val="0"/>
            <c:spPr>
              <a:solidFill>
                <a:schemeClr val="tx1">
                  <a:lumMod val="75000"/>
                  <a:lumOff val="25000"/>
                </a:schemeClr>
              </a:solidFill>
              <a:ln>
                <a:noFill/>
              </a:ln>
              <a:effectLst/>
            </c:spPr>
            <c:extLst xmlns:c16r2="http://schemas.microsoft.com/office/drawing/2015/06/chart">
              <c:ext xmlns:c16="http://schemas.microsoft.com/office/drawing/2014/chart" uri="{C3380CC4-5D6E-409C-BE32-E72D297353CC}">
                <c16:uniqueId val="{00000003-F37E-4FC6-95AB-E30476578E73}"/>
              </c:ext>
            </c:extLst>
          </c:dPt>
          <c:dPt>
            <c:idx val="2"/>
            <c:invertIfNegative val="0"/>
            <c:bubble3D val="0"/>
            <c:spPr>
              <a:solidFill>
                <a:schemeClr val="tx1">
                  <a:lumMod val="75000"/>
                  <a:lumOff val="25000"/>
                </a:schemeClr>
              </a:solidFill>
              <a:ln>
                <a:noFill/>
              </a:ln>
              <a:effectLst/>
            </c:spPr>
            <c:extLst xmlns:c16r2="http://schemas.microsoft.com/office/drawing/2015/06/chart">
              <c:ext xmlns:c16="http://schemas.microsoft.com/office/drawing/2014/chart" uri="{C3380CC4-5D6E-409C-BE32-E72D297353CC}">
                <c16:uniqueId val="{00000005-F37E-4FC6-95AB-E30476578E73}"/>
              </c:ext>
            </c:extLst>
          </c:dPt>
          <c:dPt>
            <c:idx val="3"/>
            <c:invertIfNegative val="0"/>
            <c:bubble3D val="0"/>
            <c:spPr>
              <a:solidFill>
                <a:schemeClr val="tx1">
                  <a:lumMod val="75000"/>
                  <a:lumOff val="25000"/>
                </a:schemeClr>
              </a:solidFill>
              <a:ln>
                <a:noFill/>
              </a:ln>
              <a:effectLst/>
            </c:spPr>
            <c:extLst xmlns:c16r2="http://schemas.microsoft.com/office/drawing/2015/06/chart">
              <c:ext xmlns:c16="http://schemas.microsoft.com/office/drawing/2014/chart" uri="{C3380CC4-5D6E-409C-BE32-E72D297353CC}">
                <c16:uniqueId val="{00000007-F37E-4FC6-95AB-E30476578E73}"/>
              </c:ext>
            </c:extLst>
          </c:dPt>
          <c:dPt>
            <c:idx val="7"/>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9-F37E-4FC6-95AB-E30476578E73}"/>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How much, if anything do you know about preparing for a disaster?</c:v>
                </c:pt>
                <c:pt idx="1">
                  <c:v>I don't often think about what disasters could happen in my area</c:v>
                </c:pt>
                <c:pt idx="2">
                  <c:v>It's unlikely I'll ever be in a disaster…</c:v>
                </c:pt>
                <c:pt idx="3">
                  <c:v>How easy or difficult do you think it is to prepare for a disaster?</c:v>
                </c:pt>
                <c:pt idx="4">
                  <c:v>How important is it that New Zealanders’ prepare for a disaster?</c:v>
                </c:pt>
                <c:pt idx="5">
                  <c:v>What I do now will help to keep me and my household safe during a disaster</c:v>
                </c:pt>
                <c:pt idx="6">
                  <c:v>People will be there to help following a disaster, so I don't really need to prepare in advance</c:v>
                </c:pt>
                <c:pt idx="7">
                  <c:v>There will always be adequate warning before a disaster strikes</c:v>
                </c:pt>
              </c:strCache>
            </c:strRef>
          </c:cat>
          <c:val>
            <c:numRef>
              <c:f>Sheet1!$B$2:$B$9</c:f>
              <c:numCache>
                <c:formatCode>0%</c:formatCode>
                <c:ptCount val="8"/>
                <c:pt idx="0">
                  <c:v>0.31</c:v>
                </c:pt>
                <c:pt idx="1">
                  <c:v>0.41</c:v>
                </c:pt>
                <c:pt idx="2">
                  <c:v>0.21</c:v>
                </c:pt>
                <c:pt idx="3">
                  <c:v>0.26</c:v>
                </c:pt>
                <c:pt idx="4">
                  <c:v>0.03</c:v>
                </c:pt>
                <c:pt idx="5">
                  <c:v>0.05</c:v>
                </c:pt>
                <c:pt idx="6">
                  <c:v>0.15</c:v>
                </c:pt>
                <c:pt idx="7">
                  <c:v>0.34</c:v>
                </c:pt>
              </c:numCache>
            </c:numRef>
          </c:val>
          <c:extLst xmlns:c16r2="http://schemas.microsoft.com/office/drawing/2015/06/chart">
            <c:ext xmlns:c16="http://schemas.microsoft.com/office/drawing/2014/chart" uri="{C3380CC4-5D6E-409C-BE32-E72D297353CC}">
              <c16:uniqueId val="{0000000C-F37E-4FC6-95AB-E30476578E73}"/>
            </c:ext>
          </c:extLst>
        </c:ser>
        <c:dLbls>
          <c:showLegendKey val="0"/>
          <c:showVal val="0"/>
          <c:showCatName val="0"/>
          <c:showSerName val="0"/>
          <c:showPercent val="0"/>
          <c:showBubbleSize val="0"/>
        </c:dLbls>
        <c:gapWidth val="84"/>
        <c:axId val="381478944"/>
        <c:axId val="381479504"/>
      </c:barChart>
      <c:catAx>
        <c:axId val="38147894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81479504"/>
        <c:crosses val="autoZero"/>
        <c:auto val="1"/>
        <c:lblAlgn val="ctr"/>
        <c:lblOffset val="100"/>
        <c:noMultiLvlLbl val="0"/>
      </c:catAx>
      <c:valAx>
        <c:axId val="381479504"/>
        <c:scaling>
          <c:orientation val="minMax"/>
          <c:max val="0.70000000000000007"/>
          <c:min val="0"/>
        </c:scaling>
        <c:delete val="1"/>
        <c:axPos val="b"/>
        <c:numFmt formatCode="0%" sourceLinked="1"/>
        <c:majorTickMark val="out"/>
        <c:minorTickMark val="none"/>
        <c:tickLblPos val="nextTo"/>
        <c:crossAx val="38147894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1092941215734E-2"/>
          <c:y val="3.7428177818406093E-2"/>
          <c:w val="0.94931881854588585"/>
          <c:h val="0.92514364436318786"/>
        </c:manualLayout>
      </c:layout>
      <c:barChart>
        <c:barDir val="bar"/>
        <c:grouping val="clustered"/>
        <c:varyColors val="0"/>
        <c:ser>
          <c:idx val="0"/>
          <c:order val="0"/>
          <c:tx>
            <c:strRef>
              <c:f>Sheet1!$B$1</c:f>
              <c:strCache>
                <c:ptCount val="1"/>
                <c:pt idx="0">
                  <c:v>2017</c:v>
                </c:pt>
              </c:strCache>
            </c:strRef>
          </c:tx>
          <c:spPr>
            <a:solidFill>
              <a:schemeClr val="tx1">
                <a:lumMod val="75000"/>
                <a:lumOff val="25000"/>
              </a:schemeClr>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84DF-4E30-8A65-19B6A93CB8EF}"/>
              </c:ext>
            </c:extLst>
          </c:dPt>
          <c:dPt>
            <c:idx val="7"/>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84DF-4E30-8A65-19B6A93CB8EF}"/>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How much, if anything do you know about preparing for a disaster?</c:v>
                </c:pt>
                <c:pt idx="1">
                  <c:v>I don't often think about what disasters could happen in my area</c:v>
                </c:pt>
                <c:pt idx="2">
                  <c:v>It's unlikely I'll ever be in a disaster…</c:v>
                </c:pt>
                <c:pt idx="3">
                  <c:v>How easy or difficult do you think it is to prepare for a disaster?</c:v>
                </c:pt>
                <c:pt idx="4">
                  <c:v>How important is it that New Zealanders’ prepare for a disaster?</c:v>
                </c:pt>
                <c:pt idx="5">
                  <c:v>What I do now will help to keep me and my household safe during a disaster</c:v>
                </c:pt>
                <c:pt idx="6">
                  <c:v>People will be there to help following a disaster, so I don't really need to prepare in advance</c:v>
                </c:pt>
                <c:pt idx="7">
                  <c:v>There will always be adequate warning before a disaster strikes</c:v>
                </c:pt>
              </c:strCache>
            </c:strRef>
          </c:cat>
          <c:val>
            <c:numRef>
              <c:f>Sheet1!$B$2:$B$9</c:f>
              <c:numCache>
                <c:formatCode>0%</c:formatCode>
                <c:ptCount val="8"/>
                <c:pt idx="0">
                  <c:v>0.46</c:v>
                </c:pt>
                <c:pt idx="1">
                  <c:v>0.44</c:v>
                </c:pt>
                <c:pt idx="2">
                  <c:v>0.17</c:v>
                </c:pt>
                <c:pt idx="3">
                  <c:v>0.25</c:v>
                </c:pt>
                <c:pt idx="4">
                  <c:v>0.02</c:v>
                </c:pt>
                <c:pt idx="5">
                  <c:v>7.0000000000000007E-2</c:v>
                </c:pt>
                <c:pt idx="6">
                  <c:v>0.18</c:v>
                </c:pt>
                <c:pt idx="7">
                  <c:v>0.28000000000000003</c:v>
                </c:pt>
              </c:numCache>
            </c:numRef>
          </c:val>
          <c:extLst xmlns:c16r2="http://schemas.microsoft.com/office/drawing/2015/06/chart">
            <c:ext xmlns:c16="http://schemas.microsoft.com/office/drawing/2014/chart" uri="{C3380CC4-5D6E-409C-BE32-E72D297353CC}">
              <c16:uniqueId val="{00000004-84DF-4E30-8A65-19B6A93CB8EF}"/>
            </c:ext>
          </c:extLst>
        </c:ser>
        <c:dLbls>
          <c:showLegendKey val="0"/>
          <c:showVal val="0"/>
          <c:showCatName val="0"/>
          <c:showSerName val="0"/>
          <c:showPercent val="0"/>
          <c:showBubbleSize val="0"/>
        </c:dLbls>
        <c:gapWidth val="84"/>
        <c:axId val="381481744"/>
        <c:axId val="381482304"/>
      </c:barChart>
      <c:catAx>
        <c:axId val="38148174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81482304"/>
        <c:crosses val="autoZero"/>
        <c:auto val="1"/>
        <c:lblAlgn val="ctr"/>
        <c:lblOffset val="100"/>
        <c:noMultiLvlLbl val="0"/>
      </c:catAx>
      <c:valAx>
        <c:axId val="381482304"/>
        <c:scaling>
          <c:orientation val="minMax"/>
          <c:max val="0.70000000000000007"/>
          <c:min val="0"/>
        </c:scaling>
        <c:delete val="1"/>
        <c:axPos val="b"/>
        <c:numFmt formatCode="0%" sourceLinked="1"/>
        <c:majorTickMark val="out"/>
        <c:minorTickMark val="none"/>
        <c:tickLblPos val="nextTo"/>
        <c:crossAx val="38148174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1092941215734E-2"/>
          <c:y val="3.7428177818406093E-2"/>
          <c:w val="0.94931901290715337"/>
          <c:h val="0.92514364436318786"/>
        </c:manualLayout>
      </c:layout>
      <c:barChart>
        <c:barDir val="bar"/>
        <c:grouping val="clustered"/>
        <c:varyColors val="0"/>
        <c:ser>
          <c:idx val="0"/>
          <c:order val="0"/>
          <c:tx>
            <c:strRef>
              <c:f>Sheet1!$B$1</c:f>
              <c:strCache>
                <c:ptCount val="1"/>
                <c:pt idx="0">
                  <c:v>2015</c:v>
                </c:pt>
              </c:strCache>
            </c:strRef>
          </c:tx>
          <c:spPr>
            <a:solidFill>
              <a:schemeClr val="tx1">
                <a:lumMod val="75000"/>
                <a:lumOff val="25000"/>
              </a:schemeClr>
            </a:solidFill>
            <a:ln>
              <a:noFill/>
            </a:ln>
            <a:effectLst/>
          </c:spPr>
          <c:invertIfNegative val="0"/>
          <c:dPt>
            <c:idx val="0"/>
            <c:invertIfNegative val="0"/>
            <c:bubble3D val="0"/>
            <c:spPr>
              <a:solidFill>
                <a:srgbClr val="C00000"/>
              </a:solidFill>
              <a:ln>
                <a:noFill/>
              </a:ln>
              <a:effectLst/>
            </c:spPr>
          </c:dPt>
          <c:dPt>
            <c:idx val="6"/>
            <c:invertIfNegative val="0"/>
            <c:bubble3D val="0"/>
            <c:spPr>
              <a:solidFill>
                <a:srgbClr val="C00000"/>
              </a:solidFill>
              <a:ln>
                <a:noFill/>
              </a:ln>
              <a:effectLst/>
            </c:spPr>
          </c:dPt>
          <c:dPt>
            <c:idx val="7"/>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65AB-4DA7-B8C2-C6F0ABDD834E}"/>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How much, if anything do you know about preparing for a disaster?</c:v>
                </c:pt>
                <c:pt idx="1">
                  <c:v>I don't often think about what disasters could happen in my area</c:v>
                </c:pt>
                <c:pt idx="2">
                  <c:v>It's unlikely I'll ever be in a disaster…</c:v>
                </c:pt>
                <c:pt idx="3">
                  <c:v>How easy or difficult do you think it is to prepare for a disaster?</c:v>
                </c:pt>
                <c:pt idx="4">
                  <c:v>How important is it that New Zealanders’ prepare for a disaster?</c:v>
                </c:pt>
                <c:pt idx="5">
                  <c:v>What I do now will help to keep me and my household safe during a disaster</c:v>
                </c:pt>
                <c:pt idx="6">
                  <c:v>People will be there to help following a disaster, so I don't really need to prepare in advance</c:v>
                </c:pt>
                <c:pt idx="7">
                  <c:v>There will always be adequate warning before a disaster strikes</c:v>
                </c:pt>
              </c:strCache>
            </c:strRef>
          </c:cat>
          <c:val>
            <c:numRef>
              <c:f>Sheet1!$B$2:$B$9</c:f>
              <c:numCache>
                <c:formatCode>0%</c:formatCode>
                <c:ptCount val="8"/>
                <c:pt idx="0">
                  <c:v>0.38</c:v>
                </c:pt>
                <c:pt idx="1">
                  <c:v>0.44</c:v>
                </c:pt>
                <c:pt idx="2">
                  <c:v>0.17</c:v>
                </c:pt>
                <c:pt idx="3">
                  <c:v>0.27</c:v>
                </c:pt>
                <c:pt idx="4">
                  <c:v>0.02</c:v>
                </c:pt>
                <c:pt idx="5">
                  <c:v>0.06</c:v>
                </c:pt>
                <c:pt idx="6">
                  <c:v>0.18</c:v>
                </c:pt>
                <c:pt idx="7">
                  <c:v>0.28999999999999998</c:v>
                </c:pt>
              </c:numCache>
            </c:numRef>
          </c:val>
          <c:extLst xmlns:c16r2="http://schemas.microsoft.com/office/drawing/2015/06/chart">
            <c:ext xmlns:c16="http://schemas.microsoft.com/office/drawing/2014/chart" uri="{C3380CC4-5D6E-409C-BE32-E72D297353CC}">
              <c16:uniqueId val="{00000002-65AB-4DA7-B8C2-C6F0ABDD834E}"/>
            </c:ext>
          </c:extLst>
        </c:ser>
        <c:dLbls>
          <c:showLegendKey val="0"/>
          <c:showVal val="0"/>
          <c:showCatName val="0"/>
          <c:showSerName val="0"/>
          <c:showPercent val="0"/>
          <c:showBubbleSize val="0"/>
        </c:dLbls>
        <c:gapWidth val="84"/>
        <c:axId val="381473344"/>
        <c:axId val="381484544"/>
      </c:barChart>
      <c:catAx>
        <c:axId val="381473344"/>
        <c:scaling>
          <c:orientation val="maxMin"/>
        </c:scaling>
        <c:delete val="1"/>
        <c:axPos val="l"/>
        <c:numFmt formatCode="General" sourceLinked="1"/>
        <c:majorTickMark val="out"/>
        <c:minorTickMark val="none"/>
        <c:tickLblPos val="nextTo"/>
        <c:crossAx val="381484544"/>
        <c:crosses val="autoZero"/>
        <c:auto val="1"/>
        <c:lblAlgn val="ctr"/>
        <c:lblOffset val="100"/>
        <c:noMultiLvlLbl val="0"/>
      </c:catAx>
      <c:valAx>
        <c:axId val="381484544"/>
        <c:scaling>
          <c:orientation val="minMax"/>
          <c:max val="0.70000000000000007"/>
          <c:min val="0"/>
        </c:scaling>
        <c:delete val="1"/>
        <c:axPos val="b"/>
        <c:numFmt formatCode="0%" sourceLinked="1"/>
        <c:majorTickMark val="out"/>
        <c:minorTickMark val="none"/>
        <c:tickLblPos val="nextTo"/>
        <c:crossAx val="38147334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41211811391953E-2"/>
          <c:y val="3.3528710436029431E-2"/>
          <c:w val="0.93094564110697464"/>
          <c:h val="0.85421445338572954"/>
        </c:manualLayout>
      </c:layout>
      <c:bubbleChart>
        <c:varyColors val="0"/>
        <c:ser>
          <c:idx val="0"/>
          <c:order val="0"/>
          <c:tx>
            <c:strRef>
              <c:f>Sheet1!$B$1</c:f>
              <c:strCache>
                <c:ptCount val="1"/>
                <c:pt idx="0">
                  <c:v>Y-Values</c:v>
                </c:pt>
              </c:strCache>
            </c:strRef>
          </c:tx>
          <c:spPr>
            <a:noFill/>
            <a:ln>
              <a:noFill/>
            </a:ln>
            <a:effectLst/>
          </c:spPr>
          <c:invertIfNegative val="0"/>
          <c:xVal>
            <c:numRef>
              <c:f>Sheet1!$A$2:$A$5</c:f>
              <c:numCache>
                <c:formatCode>General</c:formatCode>
                <c:ptCount val="4"/>
                <c:pt idx="0">
                  <c:v>0.98</c:v>
                </c:pt>
                <c:pt idx="1">
                  <c:v>0.53</c:v>
                </c:pt>
                <c:pt idx="2">
                  <c:v>0.66</c:v>
                </c:pt>
                <c:pt idx="3">
                  <c:v>0.49</c:v>
                </c:pt>
              </c:numCache>
            </c:numRef>
          </c:xVal>
          <c:yVal>
            <c:numRef>
              <c:f>Sheet1!$B$2:$B$5</c:f>
              <c:numCache>
                <c:formatCode>General</c:formatCode>
                <c:ptCount val="4"/>
                <c:pt idx="0">
                  <c:v>7.320199228241818E-2</c:v>
                </c:pt>
                <c:pt idx="1">
                  <c:v>9.4497505495886897E-2</c:v>
                </c:pt>
                <c:pt idx="2">
                  <c:v>0.49813448672605498</c:v>
                </c:pt>
                <c:pt idx="3">
                  <c:v>0.3341660154956399</c:v>
                </c:pt>
              </c:numCache>
            </c:numRef>
          </c:yVal>
          <c:bubbleSize>
            <c:numRef>
              <c:f>Sheet1!$C$2:$C$5</c:f>
              <c:numCache>
                <c:formatCode>General</c:formatCode>
                <c:ptCount val="4"/>
                <c:pt idx="0">
                  <c:v>10</c:v>
                </c:pt>
                <c:pt idx="1">
                  <c:v>10</c:v>
                </c:pt>
                <c:pt idx="2">
                  <c:v>10</c:v>
                </c:pt>
                <c:pt idx="3">
                  <c:v>10</c:v>
                </c:pt>
              </c:numCache>
            </c:numRef>
          </c:bubbleSize>
          <c:bubble3D val="0"/>
          <c:extLst xmlns:c16r2="http://schemas.microsoft.com/office/drawing/2015/06/chart">
            <c:ext xmlns:c16="http://schemas.microsoft.com/office/drawing/2014/chart" uri="{C3380CC4-5D6E-409C-BE32-E72D297353CC}">
              <c16:uniqueId val="{00000000-634A-4215-9476-E7643B106E91}"/>
            </c:ext>
          </c:extLst>
        </c:ser>
        <c:dLbls>
          <c:showLegendKey val="0"/>
          <c:showVal val="0"/>
          <c:showCatName val="0"/>
          <c:showSerName val="0"/>
          <c:showPercent val="0"/>
          <c:showBubbleSize val="0"/>
        </c:dLbls>
        <c:bubbleScale val="15"/>
        <c:showNegBubbles val="0"/>
        <c:axId val="373727520"/>
        <c:axId val="373728080"/>
      </c:bubbleChart>
      <c:valAx>
        <c:axId val="373727520"/>
        <c:scaling>
          <c:orientation val="minMax"/>
          <c:max val="1"/>
        </c:scaling>
        <c:delete val="0"/>
        <c:axPos val="b"/>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crossAx val="373728080"/>
        <c:crosses val="autoZero"/>
        <c:crossBetween val="midCat"/>
        <c:majorUnit val="0.1"/>
      </c:valAx>
      <c:valAx>
        <c:axId val="373728080"/>
        <c:scaling>
          <c:orientation val="minMax"/>
          <c:max val="0.55000000000000004"/>
          <c:min val="0"/>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crossAx val="3737275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93306296062418E-2"/>
          <c:y val="0.17250633469933435"/>
          <c:w val="0.90711431865328629"/>
          <c:h val="0.72817183623135184"/>
        </c:manualLayout>
      </c:layout>
      <c:barChart>
        <c:barDir val="bar"/>
        <c:grouping val="percentStacked"/>
        <c:varyColors val="0"/>
        <c:ser>
          <c:idx val="0"/>
          <c:order val="0"/>
          <c:tx>
            <c:strRef>
              <c:f>Sheet1!$B$1</c:f>
              <c:strCache>
                <c:ptCount val="1"/>
                <c:pt idx="0">
                  <c:v>Strongly agree</c:v>
                </c:pt>
              </c:strCache>
            </c:strRef>
          </c:tx>
          <c:spPr>
            <a:solidFill>
              <a:srgbClr val="015A9C"/>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0%</c:formatCode>
                <c:ptCount val="2"/>
                <c:pt idx="0">
                  <c:v>0.27</c:v>
                </c:pt>
                <c:pt idx="1">
                  <c:v>0.31</c:v>
                </c:pt>
              </c:numCache>
            </c:numRef>
          </c:val>
          <c:extLst xmlns:c16r2="http://schemas.microsoft.com/office/drawing/2015/06/chart">
            <c:ext xmlns:c16="http://schemas.microsoft.com/office/drawing/2014/chart" uri="{C3380CC4-5D6E-409C-BE32-E72D297353CC}">
              <c16:uniqueId val="{00000000-A377-4E42-BB39-25E16BB5BF71}"/>
            </c:ext>
          </c:extLst>
        </c:ser>
        <c:ser>
          <c:idx val="1"/>
          <c:order val="1"/>
          <c:tx>
            <c:strRef>
              <c:f>Sheet1!$C$1</c:f>
              <c:strCache>
                <c:ptCount val="1"/>
                <c:pt idx="0">
                  <c:v>Tend to agree</c:v>
                </c:pt>
              </c:strCache>
            </c:strRef>
          </c:tx>
          <c:spPr>
            <a:solidFill>
              <a:srgbClr val="0174CB"/>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Sheet1!$C$2:$C$3</c:f>
              <c:numCache>
                <c:formatCode>0%</c:formatCode>
                <c:ptCount val="2"/>
                <c:pt idx="0">
                  <c:v>0.35</c:v>
                </c:pt>
                <c:pt idx="1">
                  <c:v>0.34</c:v>
                </c:pt>
              </c:numCache>
            </c:numRef>
          </c:val>
          <c:extLst xmlns:c16r2="http://schemas.microsoft.com/office/drawing/2015/06/chart">
            <c:ext xmlns:c16="http://schemas.microsoft.com/office/drawing/2014/chart" uri="{C3380CC4-5D6E-409C-BE32-E72D297353CC}">
              <c16:uniqueId val="{00000001-A377-4E42-BB39-25E16BB5BF71}"/>
            </c:ext>
          </c:extLst>
        </c:ser>
        <c:ser>
          <c:idx val="2"/>
          <c:order val="2"/>
          <c:tx>
            <c:strRef>
              <c:f>Sheet1!$D$1</c:f>
              <c:strCache>
                <c:ptCount val="1"/>
                <c:pt idx="0">
                  <c:v>Neither agree nor disagree</c:v>
                </c:pt>
              </c:strCache>
            </c:strRef>
          </c:tx>
          <c:spPr>
            <a:solidFill>
              <a:srgbClr val="26A1F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Sheet1!$D$2:$D$3</c:f>
              <c:numCache>
                <c:formatCode>0%</c:formatCode>
                <c:ptCount val="2"/>
                <c:pt idx="0">
                  <c:v>0.15</c:v>
                </c:pt>
                <c:pt idx="1">
                  <c:v>0.16</c:v>
                </c:pt>
              </c:numCache>
            </c:numRef>
          </c:val>
          <c:extLst xmlns:c16r2="http://schemas.microsoft.com/office/drawing/2015/06/chart">
            <c:ext xmlns:c16="http://schemas.microsoft.com/office/drawing/2014/chart" uri="{C3380CC4-5D6E-409C-BE32-E72D297353CC}">
              <c16:uniqueId val="{00000002-A377-4E42-BB39-25E16BB5BF71}"/>
            </c:ext>
          </c:extLst>
        </c:ser>
        <c:ser>
          <c:idx val="3"/>
          <c:order val="3"/>
          <c:tx>
            <c:strRef>
              <c:f>Sheet1!$E$1</c:f>
              <c:strCache>
                <c:ptCount val="1"/>
                <c:pt idx="0">
                  <c:v>Tend to disagree</c:v>
                </c:pt>
              </c:strCache>
            </c:strRef>
          </c:tx>
          <c:spPr>
            <a:solidFill>
              <a:srgbClr val="42596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Sheet1!$E$2:$E$3</c:f>
              <c:numCache>
                <c:formatCode>0%</c:formatCode>
                <c:ptCount val="2"/>
                <c:pt idx="0">
                  <c:v>0.12</c:v>
                </c:pt>
                <c:pt idx="1">
                  <c:v>0.11</c:v>
                </c:pt>
              </c:numCache>
            </c:numRef>
          </c:val>
          <c:extLst xmlns:c16r2="http://schemas.microsoft.com/office/drawing/2015/06/chart">
            <c:ext xmlns:c16="http://schemas.microsoft.com/office/drawing/2014/chart" uri="{C3380CC4-5D6E-409C-BE32-E72D297353CC}">
              <c16:uniqueId val="{00000003-A377-4E42-BB39-25E16BB5BF71}"/>
            </c:ext>
          </c:extLst>
        </c:ser>
        <c:ser>
          <c:idx val="4"/>
          <c:order val="4"/>
          <c:tx>
            <c:strRef>
              <c:f>Sheet1!$F$1</c:f>
              <c:strCache>
                <c:ptCount val="1"/>
                <c:pt idx="0">
                  <c:v>Strongly disagree</c:v>
                </c:pt>
              </c:strCache>
            </c:strRef>
          </c:tx>
          <c:spPr>
            <a:solidFill>
              <a:srgbClr val="2A3947"/>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Sheet1!$F$2:$F$3</c:f>
              <c:numCache>
                <c:formatCode>0%</c:formatCode>
                <c:ptCount val="2"/>
                <c:pt idx="0">
                  <c:v>0.04</c:v>
                </c:pt>
                <c:pt idx="1">
                  <c:v>0.02</c:v>
                </c:pt>
              </c:numCache>
            </c:numRef>
          </c:val>
          <c:extLst xmlns:c16r2="http://schemas.microsoft.com/office/drawing/2015/06/chart">
            <c:ext xmlns:c16="http://schemas.microsoft.com/office/drawing/2014/chart" uri="{C3380CC4-5D6E-409C-BE32-E72D297353CC}">
              <c16:uniqueId val="{00000004-A377-4E42-BB39-25E16BB5BF71}"/>
            </c:ext>
          </c:extLst>
        </c:ser>
        <c:ser>
          <c:idx val="5"/>
          <c:order val="5"/>
          <c:tx>
            <c:strRef>
              <c:f>Sheet1!$G$1</c:f>
              <c:strCache>
                <c:ptCount val="1"/>
                <c:pt idx="0">
                  <c:v>Don't know</c:v>
                </c:pt>
              </c:strCache>
            </c:strRef>
          </c:tx>
          <c:spPr>
            <a:solidFill>
              <a:schemeClr val="tx1">
                <a:lumMod val="50000"/>
                <a:lumOff val="50000"/>
              </a:schemeClr>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Sheet1!$G$2:$G$3</c:f>
              <c:numCache>
                <c:formatCode>0%</c:formatCode>
                <c:ptCount val="2"/>
                <c:pt idx="0">
                  <c:v>7.0000000000000007E-2</c:v>
                </c:pt>
                <c:pt idx="1">
                  <c:v>0.06</c:v>
                </c:pt>
              </c:numCache>
            </c:numRef>
          </c:val>
          <c:extLst xmlns:c16r2="http://schemas.microsoft.com/office/drawing/2015/06/chart">
            <c:ext xmlns:c16="http://schemas.microsoft.com/office/drawing/2014/chart" uri="{C3380CC4-5D6E-409C-BE32-E72D297353CC}">
              <c16:uniqueId val="{00000005-A377-4E42-BB39-25E16BB5BF71}"/>
            </c:ext>
          </c:extLst>
        </c:ser>
        <c:dLbls>
          <c:dLblPos val="ctr"/>
          <c:showLegendKey val="0"/>
          <c:showVal val="1"/>
          <c:showCatName val="0"/>
          <c:showSerName val="0"/>
          <c:showPercent val="0"/>
          <c:showBubbleSize val="0"/>
        </c:dLbls>
        <c:gapWidth val="100"/>
        <c:overlap val="100"/>
        <c:axId val="373733120"/>
        <c:axId val="373733680"/>
      </c:barChart>
      <c:catAx>
        <c:axId val="3737331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3733680"/>
        <c:crosses val="autoZero"/>
        <c:auto val="1"/>
        <c:lblAlgn val="ctr"/>
        <c:lblOffset val="100"/>
        <c:noMultiLvlLbl val="0"/>
      </c:catAx>
      <c:valAx>
        <c:axId val="373733680"/>
        <c:scaling>
          <c:orientation val="minMax"/>
          <c:max val="1.05"/>
          <c:min val="0"/>
        </c:scaling>
        <c:delete val="1"/>
        <c:axPos val="t"/>
        <c:numFmt formatCode="0%" sourceLinked="1"/>
        <c:majorTickMark val="out"/>
        <c:minorTickMark val="none"/>
        <c:tickLblPos val="nextTo"/>
        <c:crossAx val="37373312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15A9C"/>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0%</c:formatCode>
                <c:ptCount val="2"/>
                <c:pt idx="0">
                  <c:v>0.28999999999999998</c:v>
                </c:pt>
                <c:pt idx="1">
                  <c:v>0.26</c:v>
                </c:pt>
              </c:numCache>
            </c:numRef>
          </c:val>
          <c:extLst xmlns:c16r2="http://schemas.microsoft.com/office/drawing/2015/06/chart">
            <c:ext xmlns:c16="http://schemas.microsoft.com/office/drawing/2014/chart" uri="{C3380CC4-5D6E-409C-BE32-E72D297353CC}">
              <c16:uniqueId val="{00000000-825E-4C4F-BC00-A64E0D0D1561}"/>
            </c:ext>
          </c:extLst>
        </c:ser>
        <c:ser>
          <c:idx val="1"/>
          <c:order val="1"/>
          <c:tx>
            <c:strRef>
              <c:f>Sheet1!$C$1</c:f>
              <c:strCache>
                <c:ptCount val="1"/>
                <c:pt idx="0">
                  <c:v>Tend to agree</c:v>
                </c:pt>
              </c:strCache>
            </c:strRef>
          </c:tx>
          <c:spPr>
            <a:solidFill>
              <a:srgbClr val="0174CB"/>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Sheet1!$C$2:$C$3</c:f>
              <c:numCache>
                <c:formatCode>0%</c:formatCode>
                <c:ptCount val="2"/>
                <c:pt idx="0">
                  <c:v>0.25</c:v>
                </c:pt>
                <c:pt idx="1">
                  <c:v>0.23</c:v>
                </c:pt>
              </c:numCache>
            </c:numRef>
          </c:val>
          <c:extLst xmlns:c16r2="http://schemas.microsoft.com/office/drawing/2015/06/chart">
            <c:ext xmlns:c16="http://schemas.microsoft.com/office/drawing/2014/chart" uri="{C3380CC4-5D6E-409C-BE32-E72D297353CC}">
              <c16:uniqueId val="{00000001-825E-4C4F-BC00-A64E0D0D1561}"/>
            </c:ext>
          </c:extLst>
        </c:ser>
        <c:ser>
          <c:idx val="2"/>
          <c:order val="2"/>
          <c:tx>
            <c:strRef>
              <c:f>Sheet1!$D$1</c:f>
              <c:strCache>
                <c:ptCount val="1"/>
                <c:pt idx="0">
                  <c:v>Neither agree nor disagree</c:v>
                </c:pt>
              </c:strCache>
            </c:strRef>
          </c:tx>
          <c:spPr>
            <a:solidFill>
              <a:srgbClr val="26A1F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Sheet1!$D$2:$D$3</c:f>
              <c:numCache>
                <c:formatCode>0%</c:formatCode>
                <c:ptCount val="2"/>
                <c:pt idx="0">
                  <c:v>0.13</c:v>
                </c:pt>
                <c:pt idx="1">
                  <c:v>0.13</c:v>
                </c:pt>
              </c:numCache>
            </c:numRef>
          </c:val>
          <c:extLst xmlns:c16r2="http://schemas.microsoft.com/office/drawing/2015/06/chart">
            <c:ext xmlns:c16="http://schemas.microsoft.com/office/drawing/2014/chart" uri="{C3380CC4-5D6E-409C-BE32-E72D297353CC}">
              <c16:uniqueId val="{00000002-825E-4C4F-BC00-A64E0D0D1561}"/>
            </c:ext>
          </c:extLst>
        </c:ser>
        <c:ser>
          <c:idx val="3"/>
          <c:order val="3"/>
          <c:tx>
            <c:strRef>
              <c:f>Sheet1!$E$1</c:f>
              <c:strCache>
                <c:ptCount val="1"/>
                <c:pt idx="0">
                  <c:v>Tend to disagree</c:v>
                </c:pt>
              </c:strCache>
            </c:strRef>
          </c:tx>
          <c:spPr>
            <a:solidFill>
              <a:srgbClr val="42596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Sheet1!$E$2:$E$3</c:f>
              <c:numCache>
                <c:formatCode>0%</c:formatCode>
                <c:ptCount val="2"/>
                <c:pt idx="0">
                  <c:v>0.23</c:v>
                </c:pt>
                <c:pt idx="1">
                  <c:v>0.24</c:v>
                </c:pt>
              </c:numCache>
            </c:numRef>
          </c:val>
          <c:extLst xmlns:c16r2="http://schemas.microsoft.com/office/drawing/2015/06/chart">
            <c:ext xmlns:c16="http://schemas.microsoft.com/office/drawing/2014/chart" uri="{C3380CC4-5D6E-409C-BE32-E72D297353CC}">
              <c16:uniqueId val="{00000003-825E-4C4F-BC00-A64E0D0D1561}"/>
            </c:ext>
          </c:extLst>
        </c:ser>
        <c:ser>
          <c:idx val="4"/>
          <c:order val="4"/>
          <c:tx>
            <c:strRef>
              <c:f>Sheet1!$F$1</c:f>
              <c:strCache>
                <c:ptCount val="1"/>
                <c:pt idx="0">
                  <c:v>Strongly disagree</c:v>
                </c:pt>
              </c:strCache>
            </c:strRef>
          </c:tx>
          <c:spPr>
            <a:solidFill>
              <a:srgbClr val="2A3947"/>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Sheet1!$F$2:$F$3</c:f>
              <c:numCache>
                <c:formatCode>0%</c:formatCode>
                <c:ptCount val="2"/>
                <c:pt idx="0">
                  <c:v>0.09</c:v>
                </c:pt>
                <c:pt idx="1">
                  <c:v>0.12</c:v>
                </c:pt>
              </c:numCache>
            </c:numRef>
          </c:val>
          <c:extLst xmlns:c16r2="http://schemas.microsoft.com/office/drawing/2015/06/chart">
            <c:ext xmlns:c16="http://schemas.microsoft.com/office/drawing/2014/chart" uri="{C3380CC4-5D6E-409C-BE32-E72D297353CC}">
              <c16:uniqueId val="{00000004-825E-4C4F-BC00-A64E0D0D1561}"/>
            </c:ext>
          </c:extLst>
        </c:ser>
        <c:ser>
          <c:idx val="5"/>
          <c:order val="5"/>
          <c:tx>
            <c:strRef>
              <c:f>Sheet1!$G$1</c:f>
              <c:strCache>
                <c:ptCount val="1"/>
                <c:pt idx="0">
                  <c:v>Don't know</c:v>
                </c:pt>
              </c:strCache>
            </c:strRef>
          </c:tx>
          <c:spPr>
            <a:solidFill>
              <a:schemeClr val="tx1">
                <a:lumMod val="50000"/>
                <a:lumOff val="50000"/>
              </a:schemeClr>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Sheet1!$G$2:$G$3</c:f>
              <c:numCache>
                <c:formatCode>0%</c:formatCode>
                <c:ptCount val="2"/>
                <c:pt idx="0">
                  <c:v>0.01</c:v>
                </c:pt>
                <c:pt idx="1">
                  <c:v>0.02</c:v>
                </c:pt>
              </c:numCache>
            </c:numRef>
          </c:val>
          <c:extLst xmlns:c16r2="http://schemas.microsoft.com/office/drawing/2015/06/chart">
            <c:ext xmlns:c16="http://schemas.microsoft.com/office/drawing/2014/chart" uri="{C3380CC4-5D6E-409C-BE32-E72D297353CC}">
              <c16:uniqueId val="{00000005-825E-4C4F-BC00-A64E0D0D1561}"/>
            </c:ext>
          </c:extLst>
        </c:ser>
        <c:dLbls>
          <c:dLblPos val="ctr"/>
          <c:showLegendKey val="0"/>
          <c:showVal val="1"/>
          <c:showCatName val="0"/>
          <c:showSerName val="0"/>
          <c:showPercent val="0"/>
          <c:showBubbleSize val="0"/>
        </c:dLbls>
        <c:gapWidth val="100"/>
        <c:overlap val="100"/>
        <c:axId val="380958288"/>
        <c:axId val="380958848"/>
      </c:barChart>
      <c:catAx>
        <c:axId val="3809582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958848"/>
        <c:crosses val="autoZero"/>
        <c:auto val="1"/>
        <c:lblAlgn val="ctr"/>
        <c:lblOffset val="100"/>
        <c:noMultiLvlLbl val="0"/>
      </c:catAx>
      <c:valAx>
        <c:axId val="380958848"/>
        <c:scaling>
          <c:orientation val="minMax"/>
          <c:max val="1.05"/>
          <c:min val="0"/>
        </c:scaling>
        <c:delete val="1"/>
        <c:axPos val="b"/>
        <c:numFmt formatCode="0%" sourceLinked="1"/>
        <c:majorTickMark val="out"/>
        <c:minorTickMark val="none"/>
        <c:tickLblPos val="nextTo"/>
        <c:crossAx val="380958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95754402865037E-2"/>
          <c:y val="0.17250633469933435"/>
          <c:w val="0.90101198168148333"/>
          <c:h val="0.72817183623135184"/>
        </c:manualLayout>
      </c:layout>
      <c:barChart>
        <c:barDir val="bar"/>
        <c:grouping val="percentStacked"/>
        <c:varyColors val="0"/>
        <c:ser>
          <c:idx val="0"/>
          <c:order val="0"/>
          <c:tx>
            <c:strRef>
              <c:f>Sheet1!$B$1</c:f>
              <c:strCache>
                <c:ptCount val="1"/>
                <c:pt idx="0">
                  <c:v>Strongly agree</c:v>
                </c:pt>
              </c:strCache>
            </c:strRef>
          </c:tx>
          <c:spPr>
            <a:solidFill>
              <a:srgbClr val="015A9C"/>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0%</c:formatCode>
                <c:ptCount val="2"/>
                <c:pt idx="0">
                  <c:v>0.31</c:v>
                </c:pt>
                <c:pt idx="1">
                  <c:v>0.25</c:v>
                </c:pt>
              </c:numCache>
            </c:numRef>
          </c:val>
          <c:extLst xmlns:c16r2="http://schemas.microsoft.com/office/drawing/2015/06/chart">
            <c:ext xmlns:c16="http://schemas.microsoft.com/office/drawing/2014/chart" uri="{C3380CC4-5D6E-409C-BE32-E72D297353CC}">
              <c16:uniqueId val="{00000000-ABA9-4BEE-92E5-FFCC09BB9733}"/>
            </c:ext>
          </c:extLst>
        </c:ser>
        <c:ser>
          <c:idx val="1"/>
          <c:order val="1"/>
          <c:tx>
            <c:strRef>
              <c:f>Sheet1!$C$1</c:f>
              <c:strCache>
                <c:ptCount val="1"/>
                <c:pt idx="0">
                  <c:v>Tend to agree</c:v>
                </c:pt>
              </c:strCache>
            </c:strRef>
          </c:tx>
          <c:spPr>
            <a:solidFill>
              <a:srgbClr val="0174CB"/>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Sheet1!$C$2:$C$3</c:f>
              <c:numCache>
                <c:formatCode>0%</c:formatCode>
                <c:ptCount val="2"/>
                <c:pt idx="0">
                  <c:v>0.3</c:v>
                </c:pt>
                <c:pt idx="1">
                  <c:v>0.28000000000000003</c:v>
                </c:pt>
              </c:numCache>
            </c:numRef>
          </c:val>
          <c:extLst xmlns:c16r2="http://schemas.microsoft.com/office/drawing/2015/06/chart">
            <c:ext xmlns:c16="http://schemas.microsoft.com/office/drawing/2014/chart" uri="{C3380CC4-5D6E-409C-BE32-E72D297353CC}">
              <c16:uniqueId val="{00000001-ABA9-4BEE-92E5-FFCC09BB9733}"/>
            </c:ext>
          </c:extLst>
        </c:ser>
        <c:ser>
          <c:idx val="2"/>
          <c:order val="2"/>
          <c:tx>
            <c:strRef>
              <c:f>Sheet1!$D$1</c:f>
              <c:strCache>
                <c:ptCount val="1"/>
                <c:pt idx="0">
                  <c:v>Neither agree nor disagree</c:v>
                </c:pt>
              </c:strCache>
            </c:strRef>
          </c:tx>
          <c:spPr>
            <a:solidFill>
              <a:srgbClr val="26A1F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Sheet1!$D$2:$D$3</c:f>
              <c:numCache>
                <c:formatCode>0%</c:formatCode>
                <c:ptCount val="2"/>
                <c:pt idx="0">
                  <c:v>0.13</c:v>
                </c:pt>
                <c:pt idx="1">
                  <c:v>0.15</c:v>
                </c:pt>
              </c:numCache>
            </c:numRef>
          </c:val>
          <c:extLst xmlns:c16r2="http://schemas.microsoft.com/office/drawing/2015/06/chart">
            <c:ext xmlns:c16="http://schemas.microsoft.com/office/drawing/2014/chart" uri="{C3380CC4-5D6E-409C-BE32-E72D297353CC}">
              <c16:uniqueId val="{00000002-ABA9-4BEE-92E5-FFCC09BB9733}"/>
            </c:ext>
          </c:extLst>
        </c:ser>
        <c:ser>
          <c:idx val="3"/>
          <c:order val="3"/>
          <c:tx>
            <c:strRef>
              <c:f>Sheet1!$E$1</c:f>
              <c:strCache>
                <c:ptCount val="1"/>
                <c:pt idx="0">
                  <c:v>Tend to disagree</c:v>
                </c:pt>
              </c:strCache>
            </c:strRef>
          </c:tx>
          <c:spPr>
            <a:solidFill>
              <a:srgbClr val="42596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Sheet1!$E$2:$E$3</c:f>
              <c:numCache>
                <c:formatCode>0%</c:formatCode>
                <c:ptCount val="2"/>
                <c:pt idx="0">
                  <c:v>0.11</c:v>
                </c:pt>
                <c:pt idx="1">
                  <c:v>0.14000000000000001</c:v>
                </c:pt>
              </c:numCache>
            </c:numRef>
          </c:val>
          <c:extLst xmlns:c16r2="http://schemas.microsoft.com/office/drawing/2015/06/chart">
            <c:ext xmlns:c16="http://schemas.microsoft.com/office/drawing/2014/chart" uri="{C3380CC4-5D6E-409C-BE32-E72D297353CC}">
              <c16:uniqueId val="{00000003-ABA9-4BEE-92E5-FFCC09BB9733}"/>
            </c:ext>
          </c:extLst>
        </c:ser>
        <c:ser>
          <c:idx val="4"/>
          <c:order val="4"/>
          <c:tx>
            <c:strRef>
              <c:f>Sheet1!$F$1</c:f>
              <c:strCache>
                <c:ptCount val="1"/>
                <c:pt idx="0">
                  <c:v>Strongly disagree</c:v>
                </c:pt>
              </c:strCache>
            </c:strRef>
          </c:tx>
          <c:spPr>
            <a:solidFill>
              <a:srgbClr val="2A3947"/>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Sheet1!$F$2:$F$3</c:f>
              <c:numCache>
                <c:formatCode>0%</c:formatCode>
                <c:ptCount val="2"/>
                <c:pt idx="0">
                  <c:v>0.04</c:v>
                </c:pt>
                <c:pt idx="1">
                  <c:v>7.0000000000000007E-2</c:v>
                </c:pt>
              </c:numCache>
            </c:numRef>
          </c:val>
          <c:extLst xmlns:c16r2="http://schemas.microsoft.com/office/drawing/2015/06/chart">
            <c:ext xmlns:c16="http://schemas.microsoft.com/office/drawing/2014/chart" uri="{C3380CC4-5D6E-409C-BE32-E72D297353CC}">
              <c16:uniqueId val="{00000004-ABA9-4BEE-92E5-FFCC09BB9733}"/>
            </c:ext>
          </c:extLst>
        </c:ser>
        <c:ser>
          <c:idx val="5"/>
          <c:order val="5"/>
          <c:tx>
            <c:strRef>
              <c:f>Sheet1!$G$1</c:f>
              <c:strCache>
                <c:ptCount val="1"/>
                <c:pt idx="0">
                  <c:v>Don't know</c:v>
                </c:pt>
              </c:strCache>
            </c:strRef>
          </c:tx>
          <c:spPr>
            <a:solidFill>
              <a:schemeClr val="tx1">
                <a:lumMod val="50000"/>
                <a:lumOff val="50000"/>
              </a:schemeClr>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Sheet1!$G$2:$G$3</c:f>
              <c:numCache>
                <c:formatCode>0%</c:formatCode>
                <c:ptCount val="2"/>
                <c:pt idx="0">
                  <c:v>0.11</c:v>
                </c:pt>
                <c:pt idx="1">
                  <c:v>0.11</c:v>
                </c:pt>
              </c:numCache>
            </c:numRef>
          </c:val>
          <c:extLst xmlns:c16r2="http://schemas.microsoft.com/office/drawing/2015/06/chart">
            <c:ext xmlns:c16="http://schemas.microsoft.com/office/drawing/2014/chart" uri="{C3380CC4-5D6E-409C-BE32-E72D297353CC}">
              <c16:uniqueId val="{00000005-ABA9-4BEE-92E5-FFCC09BB9733}"/>
            </c:ext>
          </c:extLst>
        </c:ser>
        <c:dLbls>
          <c:dLblPos val="ctr"/>
          <c:showLegendKey val="0"/>
          <c:showVal val="1"/>
          <c:showCatName val="0"/>
          <c:showSerName val="0"/>
          <c:showPercent val="0"/>
          <c:showBubbleSize val="0"/>
        </c:dLbls>
        <c:gapWidth val="100"/>
        <c:overlap val="100"/>
        <c:axId val="385041904"/>
        <c:axId val="385042464"/>
      </c:barChart>
      <c:catAx>
        <c:axId val="3850419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042464"/>
        <c:crosses val="autoZero"/>
        <c:auto val="1"/>
        <c:lblAlgn val="ctr"/>
        <c:lblOffset val="100"/>
        <c:noMultiLvlLbl val="0"/>
      </c:catAx>
      <c:valAx>
        <c:axId val="385042464"/>
        <c:scaling>
          <c:orientation val="minMax"/>
          <c:max val="1.05"/>
          <c:min val="0"/>
        </c:scaling>
        <c:delete val="1"/>
        <c:axPos val="t"/>
        <c:numFmt formatCode="0%" sourceLinked="1"/>
        <c:majorTickMark val="out"/>
        <c:minorTickMark val="none"/>
        <c:tickLblPos val="nextTo"/>
        <c:crossAx val="38504190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15A9C"/>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0%</c:formatCode>
                <c:ptCount val="2"/>
                <c:pt idx="0">
                  <c:v>0.83</c:v>
                </c:pt>
                <c:pt idx="1">
                  <c:v>0.79</c:v>
                </c:pt>
              </c:numCache>
            </c:numRef>
          </c:val>
          <c:extLst xmlns:c16r2="http://schemas.microsoft.com/office/drawing/2015/06/chart">
            <c:ext xmlns:c16="http://schemas.microsoft.com/office/drawing/2014/chart" uri="{C3380CC4-5D6E-409C-BE32-E72D297353CC}">
              <c16:uniqueId val="{00000000-9C3A-4DA2-9F19-CCA8BEFDED60}"/>
            </c:ext>
          </c:extLst>
        </c:ser>
        <c:ser>
          <c:idx val="1"/>
          <c:order val="1"/>
          <c:tx>
            <c:strRef>
              <c:f>Sheet1!$C$1</c:f>
              <c:strCache>
                <c:ptCount val="1"/>
                <c:pt idx="0">
                  <c:v>Tend to agree</c:v>
                </c:pt>
              </c:strCache>
            </c:strRef>
          </c:tx>
          <c:spPr>
            <a:solidFill>
              <a:srgbClr val="0174CB"/>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Sheet1!$C$2:$C$3</c:f>
              <c:numCache>
                <c:formatCode>0%</c:formatCode>
                <c:ptCount val="2"/>
                <c:pt idx="0">
                  <c:v>0.14000000000000001</c:v>
                </c:pt>
                <c:pt idx="1">
                  <c:v>0.19</c:v>
                </c:pt>
              </c:numCache>
            </c:numRef>
          </c:val>
          <c:extLst xmlns:c16r2="http://schemas.microsoft.com/office/drawing/2015/06/chart">
            <c:ext xmlns:c16="http://schemas.microsoft.com/office/drawing/2014/chart" uri="{C3380CC4-5D6E-409C-BE32-E72D297353CC}">
              <c16:uniqueId val="{00000001-9C3A-4DA2-9F19-CCA8BEFDED60}"/>
            </c:ext>
          </c:extLst>
        </c:ser>
        <c:ser>
          <c:idx val="2"/>
          <c:order val="2"/>
          <c:tx>
            <c:strRef>
              <c:f>Sheet1!$D$1</c:f>
              <c:strCache>
                <c:ptCount val="1"/>
                <c:pt idx="0">
                  <c:v>Neither agree nor disagree</c:v>
                </c:pt>
              </c:strCache>
            </c:strRef>
          </c:tx>
          <c:spPr>
            <a:solidFill>
              <a:srgbClr val="26A1F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Sheet1!$D$2:$D$3</c:f>
              <c:numCache>
                <c:formatCode>0%</c:formatCode>
                <c:ptCount val="2"/>
                <c:pt idx="0">
                  <c:v>0.01</c:v>
                </c:pt>
                <c:pt idx="1">
                  <c:v>0.01</c:v>
                </c:pt>
              </c:numCache>
            </c:numRef>
          </c:val>
          <c:extLst xmlns:c16r2="http://schemas.microsoft.com/office/drawing/2015/06/chart">
            <c:ext xmlns:c16="http://schemas.microsoft.com/office/drawing/2014/chart" uri="{C3380CC4-5D6E-409C-BE32-E72D297353CC}">
              <c16:uniqueId val="{00000002-9C3A-4DA2-9F19-CCA8BEFDED60}"/>
            </c:ext>
          </c:extLst>
        </c:ser>
        <c:ser>
          <c:idx val="3"/>
          <c:order val="3"/>
          <c:tx>
            <c:strRef>
              <c:f>Sheet1!$E$1</c:f>
              <c:strCache>
                <c:ptCount val="1"/>
                <c:pt idx="0">
                  <c:v>Tend to disagree</c:v>
                </c:pt>
              </c:strCache>
            </c:strRef>
          </c:tx>
          <c:spPr>
            <a:solidFill>
              <a:srgbClr val="42596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Sheet1!$E$2:$E$3</c:f>
              <c:numCache>
                <c:formatCode>General</c:formatCode>
                <c:ptCount val="2"/>
                <c:pt idx="0" formatCode="0%">
                  <c:v>0.01</c:v>
                </c:pt>
              </c:numCache>
            </c:numRef>
          </c:val>
          <c:extLst xmlns:c16r2="http://schemas.microsoft.com/office/drawing/2015/06/chart">
            <c:ext xmlns:c16="http://schemas.microsoft.com/office/drawing/2014/chart" uri="{C3380CC4-5D6E-409C-BE32-E72D297353CC}">
              <c16:uniqueId val="{00000003-9C3A-4DA2-9F19-CCA8BEFDED60}"/>
            </c:ext>
          </c:extLst>
        </c:ser>
        <c:ser>
          <c:idx val="4"/>
          <c:order val="4"/>
          <c:tx>
            <c:strRef>
              <c:f>Sheet1!$F$1</c:f>
              <c:strCache>
                <c:ptCount val="1"/>
                <c:pt idx="0">
                  <c:v>Strongly disagree</c:v>
                </c:pt>
              </c:strCache>
            </c:strRef>
          </c:tx>
          <c:spPr>
            <a:solidFill>
              <a:srgbClr val="2A3947"/>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Sheet1!$F$2:$F$3</c:f>
              <c:numCache>
                <c:formatCode>0%</c:formatCode>
                <c:ptCount val="2"/>
                <c:pt idx="1">
                  <c:v>0.01</c:v>
                </c:pt>
              </c:numCache>
            </c:numRef>
          </c:val>
          <c:extLst xmlns:c16r2="http://schemas.microsoft.com/office/drawing/2015/06/chart">
            <c:ext xmlns:c16="http://schemas.microsoft.com/office/drawing/2014/chart" uri="{C3380CC4-5D6E-409C-BE32-E72D297353CC}">
              <c16:uniqueId val="{00000004-9C3A-4DA2-9F19-CCA8BEFDED60}"/>
            </c:ext>
          </c:extLst>
        </c:ser>
        <c:ser>
          <c:idx val="5"/>
          <c:order val="5"/>
          <c:tx>
            <c:strRef>
              <c:f>Sheet1!$G$1</c:f>
              <c:strCache>
                <c:ptCount val="1"/>
                <c:pt idx="0">
                  <c:v>Don't know</c:v>
                </c:pt>
              </c:strCache>
            </c:strRef>
          </c:tx>
          <c:spPr>
            <a:solidFill>
              <a:schemeClr val="tx1">
                <a:lumMod val="50000"/>
                <a:lumOff val="50000"/>
              </a:schemeClr>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Sheet1!$G$2:$G$3</c:f>
              <c:numCache>
                <c:formatCode>General</c:formatCode>
                <c:ptCount val="2"/>
              </c:numCache>
            </c:numRef>
          </c:val>
          <c:extLst xmlns:c16r2="http://schemas.microsoft.com/office/drawing/2015/06/chart">
            <c:ext xmlns:c16="http://schemas.microsoft.com/office/drawing/2014/chart" uri="{C3380CC4-5D6E-409C-BE32-E72D297353CC}">
              <c16:uniqueId val="{00000005-9C3A-4DA2-9F19-CCA8BEFDED60}"/>
            </c:ext>
          </c:extLst>
        </c:ser>
        <c:dLbls>
          <c:dLblPos val="ctr"/>
          <c:showLegendKey val="0"/>
          <c:showVal val="1"/>
          <c:showCatName val="0"/>
          <c:showSerName val="0"/>
          <c:showPercent val="0"/>
          <c:showBubbleSize val="0"/>
        </c:dLbls>
        <c:gapWidth val="100"/>
        <c:overlap val="100"/>
        <c:axId val="385058144"/>
        <c:axId val="385058704"/>
      </c:barChart>
      <c:catAx>
        <c:axId val="385058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058704"/>
        <c:crosses val="autoZero"/>
        <c:auto val="1"/>
        <c:lblAlgn val="ctr"/>
        <c:lblOffset val="100"/>
        <c:noMultiLvlLbl val="0"/>
      </c:catAx>
      <c:valAx>
        <c:axId val="385058704"/>
        <c:scaling>
          <c:orientation val="minMax"/>
          <c:max val="1.05"/>
          <c:min val="0"/>
        </c:scaling>
        <c:delete val="1"/>
        <c:axPos val="b"/>
        <c:numFmt formatCode="0%" sourceLinked="1"/>
        <c:majorTickMark val="out"/>
        <c:minorTickMark val="none"/>
        <c:tickLblPos val="nextTo"/>
        <c:crossAx val="38505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1092941215734E-2"/>
          <c:y val="3.7428177818406093E-2"/>
          <c:w val="0.9096041208743928"/>
          <c:h val="0.92514364436318786"/>
        </c:manualLayout>
      </c:layout>
      <c:barChart>
        <c:barDir val="bar"/>
        <c:grouping val="clustered"/>
        <c:varyColors val="0"/>
        <c:ser>
          <c:idx val="0"/>
          <c:order val="0"/>
          <c:tx>
            <c:strRef>
              <c:f>Sheet1!$B$1</c:f>
              <c:strCache>
                <c:ptCount val="1"/>
                <c:pt idx="0">
                  <c:v>2016</c:v>
                </c:pt>
              </c:strCache>
            </c:strRef>
          </c:tx>
          <c:spPr>
            <a:solidFill>
              <a:srgbClr val="7F7F7F"/>
            </a:solidFill>
            <a:ln>
              <a:noFill/>
            </a:ln>
            <a:effectLst/>
          </c:spPr>
          <c:invertIfNegative val="0"/>
          <c:dPt>
            <c:idx val="1"/>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1-D62B-48D6-A6AA-4EE93F8508CB}"/>
              </c:ext>
            </c:extLst>
          </c:dPt>
          <c:dPt>
            <c:idx val="8"/>
            <c:invertIfNegative val="0"/>
            <c:bubble3D val="0"/>
            <c:spPr>
              <a:solidFill>
                <a:srgbClr val="7F7F7F"/>
              </a:solidFill>
              <a:ln>
                <a:noFill/>
              </a:ln>
              <a:effectLst/>
            </c:spPr>
            <c:extLst xmlns:c16r2="http://schemas.microsoft.com/office/drawing/2015/06/chart">
              <c:ext xmlns:c16="http://schemas.microsoft.com/office/drawing/2014/chart" uri="{C3380CC4-5D6E-409C-BE32-E72D297353CC}">
                <c16:uniqueId val="{00000003-D62B-48D6-A6AA-4EE93F8508C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Public education about hazards, risks and preparedness</c:v>
                </c:pt>
                <c:pt idx="1">
                  <c:v>Preparation at a community level</c:v>
                </c:pt>
                <c:pt idx="2">
                  <c:v>Household preparedness</c:v>
                </c:pt>
                <c:pt idx="3">
                  <c:v>Looking out for each other / being good neighbours etc.</c:v>
                </c:pt>
                <c:pt idx="4">
                  <c:v>Emergency response arrangements</c:v>
                </c:pt>
                <c:pt idx="5">
                  <c:v>Good/better communication</c:v>
                </c:pt>
                <c:pt idx="6">
                  <c:v>Infrastructure eg, improved roads, utilities, building standards</c:v>
                </c:pt>
                <c:pt idx="7">
                  <c:v>More resources/financial support/funding/support</c:v>
                </c:pt>
                <c:pt idx="8">
                  <c:v>Subsidise or provide survival items</c:v>
                </c:pt>
                <c:pt idx="9">
                  <c:v>Strong social services / health services</c:v>
                </c:pt>
                <c:pt idx="10">
                  <c:v>Inter-regional support arrangements</c:v>
                </c:pt>
                <c:pt idx="11">
                  <c:v>Planning for climate change / land use planning / management of existing hazards</c:v>
                </c:pt>
                <c:pt idx="12">
                  <c:v>Technology</c:v>
                </c:pt>
                <c:pt idx="13">
                  <c:v>Something else</c:v>
                </c:pt>
                <c:pt idx="14">
                  <c:v>Don't know</c:v>
                </c:pt>
              </c:strCache>
            </c:strRef>
          </c:cat>
          <c:val>
            <c:numRef>
              <c:f>Sheet1!$B$2:$B$16</c:f>
              <c:numCache>
                <c:formatCode>0%</c:formatCode>
                <c:ptCount val="15"/>
                <c:pt idx="0">
                  <c:v>0.28000000000000003</c:v>
                </c:pt>
                <c:pt idx="1">
                  <c:v>0.17</c:v>
                </c:pt>
                <c:pt idx="2">
                  <c:v>0.16</c:v>
                </c:pt>
                <c:pt idx="3">
                  <c:v>0.11</c:v>
                </c:pt>
                <c:pt idx="4">
                  <c:v>0.04</c:v>
                </c:pt>
                <c:pt idx="5">
                  <c:v>0.03</c:v>
                </c:pt>
                <c:pt idx="6">
                  <c:v>0.02</c:v>
                </c:pt>
                <c:pt idx="7">
                  <c:v>0.02</c:v>
                </c:pt>
                <c:pt idx="8">
                  <c:v>0.01</c:v>
                </c:pt>
                <c:pt idx="9">
                  <c:v>0.01</c:v>
                </c:pt>
                <c:pt idx="10">
                  <c:v>0.01</c:v>
                </c:pt>
                <c:pt idx="11">
                  <c:v>0.01</c:v>
                </c:pt>
                <c:pt idx="12">
                  <c:v>0.01</c:v>
                </c:pt>
                <c:pt idx="13">
                  <c:v>0.03</c:v>
                </c:pt>
                <c:pt idx="14">
                  <c:v>0.09</c:v>
                </c:pt>
              </c:numCache>
            </c:numRef>
          </c:val>
          <c:extLst xmlns:c16r2="http://schemas.microsoft.com/office/drawing/2015/06/chart">
            <c:ext xmlns:c16="http://schemas.microsoft.com/office/drawing/2014/chart" uri="{C3380CC4-5D6E-409C-BE32-E72D297353CC}">
              <c16:uniqueId val="{00000004-D62B-48D6-A6AA-4EE93F8508CB}"/>
            </c:ext>
          </c:extLst>
        </c:ser>
        <c:dLbls>
          <c:showLegendKey val="0"/>
          <c:showVal val="0"/>
          <c:showCatName val="0"/>
          <c:showSerName val="0"/>
          <c:showPercent val="0"/>
          <c:showBubbleSize val="0"/>
        </c:dLbls>
        <c:gapWidth val="100"/>
        <c:axId val="385061504"/>
        <c:axId val="385062064"/>
      </c:barChart>
      <c:catAx>
        <c:axId val="385061504"/>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85062064"/>
        <c:crosses val="autoZero"/>
        <c:auto val="1"/>
        <c:lblAlgn val="ctr"/>
        <c:lblOffset val="100"/>
        <c:noMultiLvlLbl val="0"/>
      </c:catAx>
      <c:valAx>
        <c:axId val="385062064"/>
        <c:scaling>
          <c:orientation val="minMax"/>
        </c:scaling>
        <c:delete val="1"/>
        <c:axPos val="b"/>
        <c:numFmt formatCode="0%" sourceLinked="1"/>
        <c:majorTickMark val="none"/>
        <c:minorTickMark val="none"/>
        <c:tickLblPos val="nextTo"/>
        <c:crossAx val="38506150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5540974843439E-2"/>
          <c:y val="3.3453305459569871E-2"/>
          <c:w val="0.84344842618261295"/>
          <c:h val="0.93309338908086026"/>
        </c:manualLayout>
      </c:layout>
      <c:barChart>
        <c:barDir val="bar"/>
        <c:grouping val="clustered"/>
        <c:varyColors val="0"/>
        <c:ser>
          <c:idx val="0"/>
          <c:order val="0"/>
          <c:tx>
            <c:strRef>
              <c:f>Sheet1!$B$1</c:f>
              <c:strCache>
                <c:ptCount val="1"/>
                <c:pt idx="0">
                  <c:v>2017</c:v>
                </c:pt>
              </c:strCache>
            </c:strRef>
          </c:tx>
          <c:spPr>
            <a:solidFill>
              <a:srgbClr val="015A9C"/>
            </a:solidFill>
            <a:ln>
              <a:noFill/>
            </a:ln>
            <a:effectLst/>
          </c:spPr>
          <c:invertIfNegative val="0"/>
          <c:dPt>
            <c:idx val="6"/>
            <c:invertIfNegative val="0"/>
            <c:bubble3D val="0"/>
            <c:spPr>
              <a:solidFill>
                <a:schemeClr val="tx1">
                  <a:lumMod val="75000"/>
                  <a:lumOff val="25000"/>
                </a:schemeClr>
              </a:solidFill>
              <a:ln>
                <a:noFill/>
              </a:ln>
              <a:effectLst/>
            </c:spPr>
            <c:extLst xmlns:c16r2="http://schemas.microsoft.com/office/drawing/2015/06/chart">
              <c:ext xmlns:c16="http://schemas.microsoft.com/office/drawing/2014/chart" uri="{C3380CC4-5D6E-409C-BE32-E72D297353CC}">
                <c16:uniqueId val="{00000001-D68B-432D-A3CE-C05170A6D6B2}"/>
              </c:ext>
            </c:extLst>
          </c:dPt>
          <c:dPt>
            <c:idx val="7"/>
            <c:invertIfNegative val="0"/>
            <c:bubble3D val="0"/>
            <c:spPr>
              <a:solidFill>
                <a:schemeClr val="tx1">
                  <a:lumMod val="75000"/>
                  <a:lumOff val="25000"/>
                </a:schemeClr>
              </a:solidFill>
              <a:ln>
                <a:noFill/>
              </a:ln>
              <a:effectLst/>
            </c:spPr>
            <c:extLst xmlns:c16r2="http://schemas.microsoft.com/office/drawing/2015/06/chart">
              <c:ext xmlns:c16="http://schemas.microsoft.com/office/drawing/2014/chart" uri="{C3380CC4-5D6E-409C-BE32-E72D297353CC}">
                <c16:uniqueId val="{00000003-D68B-432D-A3CE-C05170A6D6B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Earthquake</c:v>
                </c:pt>
                <c:pt idx="1">
                  <c:v>Volcanic eruption</c:v>
                </c:pt>
                <c:pt idx="2">
                  <c:v>Flood</c:v>
                </c:pt>
                <c:pt idx="3">
                  <c:v>Tsunami</c:v>
                </c:pt>
                <c:pt idx="4">
                  <c:v>Hurricane/cyclone/storm</c:v>
                </c:pt>
                <c:pt idx="5">
                  <c:v>Fire</c:v>
                </c:pt>
                <c:pt idx="6">
                  <c:v>Other</c:v>
                </c:pt>
                <c:pt idx="7">
                  <c:v>Don't know</c:v>
                </c:pt>
              </c:strCache>
            </c:strRef>
          </c:cat>
          <c:val>
            <c:numRef>
              <c:f>Sheet1!$B$2:$B$9</c:f>
              <c:numCache>
                <c:formatCode>0%</c:formatCode>
                <c:ptCount val="8"/>
                <c:pt idx="0">
                  <c:v>0.51</c:v>
                </c:pt>
                <c:pt idx="1">
                  <c:v>0.11</c:v>
                </c:pt>
                <c:pt idx="2">
                  <c:v>0.11</c:v>
                </c:pt>
                <c:pt idx="3">
                  <c:v>0.1</c:v>
                </c:pt>
                <c:pt idx="4">
                  <c:v>0.06</c:v>
                </c:pt>
                <c:pt idx="5">
                  <c:v>0.04</c:v>
                </c:pt>
                <c:pt idx="6">
                  <c:v>0.02</c:v>
                </c:pt>
                <c:pt idx="7">
                  <c:v>0.06</c:v>
                </c:pt>
              </c:numCache>
            </c:numRef>
          </c:val>
          <c:extLst xmlns:c16r2="http://schemas.microsoft.com/office/drawing/2015/06/chart">
            <c:ext xmlns:c16="http://schemas.microsoft.com/office/drawing/2014/chart" uri="{C3380CC4-5D6E-409C-BE32-E72D297353CC}">
              <c16:uniqueId val="{00000004-D68B-432D-A3CE-C05170A6D6B2}"/>
            </c:ext>
          </c:extLst>
        </c:ser>
        <c:ser>
          <c:idx val="1"/>
          <c:order val="1"/>
          <c:tx>
            <c:strRef>
              <c:f>Sheet1!$C$1</c:f>
              <c:strCache>
                <c:ptCount val="1"/>
                <c:pt idx="0">
                  <c:v>2016</c:v>
                </c:pt>
              </c:strCache>
            </c:strRef>
          </c:tx>
          <c:spPr>
            <a:solidFill>
              <a:srgbClr val="015A9C">
                <a:alpha val="69804"/>
              </a:srgbClr>
            </a:solidFill>
            <a:ln>
              <a:noFill/>
            </a:ln>
            <a:effectLst/>
          </c:spPr>
          <c:invertIfNegative val="0"/>
          <c:dPt>
            <c:idx val="6"/>
            <c:invertIfNegative val="0"/>
            <c:bubble3D val="0"/>
            <c:spPr>
              <a:solidFill>
                <a:srgbClr val="404040">
                  <a:alpha val="69804"/>
                </a:srgbClr>
              </a:solidFill>
              <a:ln>
                <a:noFill/>
              </a:ln>
              <a:effectLst/>
            </c:spPr>
            <c:extLst xmlns:c16r2="http://schemas.microsoft.com/office/drawing/2015/06/chart">
              <c:ext xmlns:c16="http://schemas.microsoft.com/office/drawing/2014/chart" uri="{C3380CC4-5D6E-409C-BE32-E72D297353CC}">
                <c16:uniqueId val="{00000006-D68B-432D-A3CE-C05170A6D6B2}"/>
              </c:ext>
            </c:extLst>
          </c:dPt>
          <c:dPt>
            <c:idx val="7"/>
            <c:invertIfNegative val="0"/>
            <c:bubble3D val="0"/>
            <c:spPr>
              <a:solidFill>
                <a:srgbClr val="404040">
                  <a:alpha val="69804"/>
                </a:srgbClr>
              </a:solidFill>
              <a:ln>
                <a:noFill/>
              </a:ln>
              <a:effectLst/>
            </c:spPr>
            <c:extLst xmlns:c16r2="http://schemas.microsoft.com/office/drawing/2015/06/chart">
              <c:ext xmlns:c16="http://schemas.microsoft.com/office/drawing/2014/chart" uri="{C3380CC4-5D6E-409C-BE32-E72D297353CC}">
                <c16:uniqueId val="{00000008-D68B-432D-A3CE-C05170A6D6B2}"/>
              </c:ext>
            </c:extLst>
          </c:dPt>
          <c:dLbls>
            <c:spPr>
              <a:noFill/>
              <a:ln>
                <a:noFill/>
              </a:ln>
              <a:effectLst/>
            </c:spPr>
            <c:txPr>
              <a:bodyPr rot="0" spcFirstLastPara="1" vertOverflow="ellipsis" vert="horz" wrap="square" lIns="38100" tIns="19050" rIns="38100" bIns="19050" anchor="ctr" anchorCtr="0">
                <a:spAutoFit/>
              </a:bodyPr>
              <a:lstStyle/>
              <a:p>
                <a:pPr algn="ctr">
                  <a:defRPr lang="en-NZ"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Earthquake</c:v>
                </c:pt>
                <c:pt idx="1">
                  <c:v>Volcanic eruption</c:v>
                </c:pt>
                <c:pt idx="2">
                  <c:v>Flood</c:v>
                </c:pt>
                <c:pt idx="3">
                  <c:v>Tsunami</c:v>
                </c:pt>
                <c:pt idx="4">
                  <c:v>Hurricane/cyclone/storm</c:v>
                </c:pt>
                <c:pt idx="5">
                  <c:v>Fire</c:v>
                </c:pt>
                <c:pt idx="6">
                  <c:v>Other</c:v>
                </c:pt>
                <c:pt idx="7">
                  <c:v>Don't know</c:v>
                </c:pt>
              </c:strCache>
            </c:strRef>
          </c:cat>
          <c:val>
            <c:numRef>
              <c:f>Sheet1!$C$2:$C$9</c:f>
              <c:numCache>
                <c:formatCode>0%</c:formatCode>
                <c:ptCount val="8"/>
                <c:pt idx="0">
                  <c:v>0.51</c:v>
                </c:pt>
                <c:pt idx="1">
                  <c:v>0.1</c:v>
                </c:pt>
                <c:pt idx="2">
                  <c:v>0.08</c:v>
                </c:pt>
                <c:pt idx="3">
                  <c:v>0.12</c:v>
                </c:pt>
                <c:pt idx="4">
                  <c:v>0.05</c:v>
                </c:pt>
                <c:pt idx="5">
                  <c:v>0.04</c:v>
                </c:pt>
                <c:pt idx="6">
                  <c:v>0.03</c:v>
                </c:pt>
                <c:pt idx="7">
                  <c:v>0.06</c:v>
                </c:pt>
              </c:numCache>
            </c:numRef>
          </c:val>
          <c:extLst xmlns:c16r2="http://schemas.microsoft.com/office/drawing/2015/06/chart">
            <c:ext xmlns:c16="http://schemas.microsoft.com/office/drawing/2014/chart" uri="{C3380CC4-5D6E-409C-BE32-E72D297353CC}">
              <c16:uniqueId val="{00000009-D68B-432D-A3CE-C05170A6D6B2}"/>
            </c:ext>
          </c:extLst>
        </c:ser>
        <c:dLbls>
          <c:showLegendKey val="0"/>
          <c:showVal val="0"/>
          <c:showCatName val="0"/>
          <c:showSerName val="0"/>
          <c:showPercent val="0"/>
          <c:showBubbleSize val="0"/>
        </c:dLbls>
        <c:gapWidth val="107"/>
        <c:axId val="385043024"/>
        <c:axId val="385063744"/>
      </c:barChart>
      <c:catAx>
        <c:axId val="385043024"/>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063744"/>
        <c:crosses val="autoZero"/>
        <c:auto val="1"/>
        <c:lblAlgn val="ctr"/>
        <c:lblOffset val="100"/>
        <c:noMultiLvlLbl val="0"/>
      </c:catAx>
      <c:valAx>
        <c:axId val="385063744"/>
        <c:scaling>
          <c:orientation val="minMax"/>
        </c:scaling>
        <c:delete val="1"/>
        <c:axPos val="b"/>
        <c:numFmt formatCode="0%" sourceLinked="1"/>
        <c:majorTickMark val="out"/>
        <c:minorTickMark val="none"/>
        <c:tickLblPos val="nextTo"/>
        <c:crossAx val="385043024"/>
        <c:crosses val="max"/>
        <c:crossBetween val="between"/>
      </c:valAx>
      <c:spPr>
        <a:noFill/>
        <a:ln>
          <a:noFill/>
        </a:ln>
        <a:effectLst/>
      </c:spPr>
    </c:plotArea>
    <c:legend>
      <c:legendPos val="r"/>
      <c:layout>
        <c:manualLayout>
          <c:xMode val="edge"/>
          <c:yMode val="edge"/>
          <c:x val="0.37657798360632816"/>
          <c:y val="0.9517292988215913"/>
          <c:w val="0.30928710595993408"/>
          <c:h val="4.23575839864749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rgbClr val="42596E"/>
              </a:solidFill>
            </a:ln>
          </c:spPr>
          <c:dPt>
            <c:idx val="0"/>
            <c:bubble3D val="0"/>
            <c:spPr>
              <a:solidFill>
                <a:srgbClr val="4C9BD4"/>
              </a:solidFill>
              <a:ln w="19050">
                <a:solidFill>
                  <a:srgbClr val="42596E"/>
                </a:solidFill>
              </a:ln>
              <a:effectLst/>
            </c:spPr>
            <c:extLst xmlns:c16r2="http://schemas.microsoft.com/office/drawing/2015/06/chart">
              <c:ext xmlns:c16="http://schemas.microsoft.com/office/drawing/2014/chart" uri="{C3380CC4-5D6E-409C-BE32-E72D297353CC}">
                <c16:uniqueId val="{00000001-AB4C-4252-BF32-F54474A4D904}"/>
              </c:ext>
            </c:extLst>
          </c:dPt>
          <c:dPt>
            <c:idx val="1"/>
            <c:bubble3D val="0"/>
            <c:spPr>
              <a:solidFill>
                <a:schemeClr val="bg1">
                  <a:alpha val="63000"/>
                </a:schemeClr>
              </a:solidFill>
              <a:ln w="19050">
                <a:solidFill>
                  <a:srgbClr val="42596E"/>
                </a:solidFill>
              </a:ln>
              <a:effectLst/>
            </c:spPr>
            <c:extLst xmlns:c16r2="http://schemas.microsoft.com/office/drawing/2015/06/chart">
              <c:ext xmlns:c16="http://schemas.microsoft.com/office/drawing/2014/chart" uri="{C3380CC4-5D6E-409C-BE32-E72D297353CC}">
                <c16:uniqueId val="{00000003-AB4C-4252-BF32-F54474A4D904}"/>
              </c:ext>
            </c:extLst>
          </c:dPt>
          <c:cat>
            <c:strRef>
              <c:f>Sheet1!$A$2:$A$3</c:f>
              <c:strCache>
                <c:ptCount val="2"/>
                <c:pt idx="0">
                  <c:v>1st Qtr</c:v>
                </c:pt>
                <c:pt idx="1">
                  <c:v>2nd Qtr</c:v>
                </c:pt>
              </c:strCache>
            </c:strRef>
          </c:cat>
          <c:val>
            <c:numRef>
              <c:f>Sheet1!$B$2:$B$3</c:f>
              <c:numCache>
                <c:formatCode>0.00%</c:formatCode>
                <c:ptCount val="2"/>
                <c:pt idx="0" formatCode="0%">
                  <c:v>0.55000000000000004</c:v>
                </c:pt>
                <c:pt idx="1">
                  <c:v>0.44999999999999996</c:v>
                </c:pt>
              </c:numCache>
            </c:numRef>
          </c:val>
          <c:extLst xmlns:c16r2="http://schemas.microsoft.com/office/drawing/2015/06/chart">
            <c:ext xmlns:c16="http://schemas.microsoft.com/office/drawing/2014/chart" uri="{C3380CC4-5D6E-409C-BE32-E72D297353CC}">
              <c16:uniqueId val="{00000004-AB4C-4252-BF32-F54474A4D904}"/>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55068897637797"/>
          <c:y val="8.1308289371371106E-2"/>
          <c:w val="0.3006606467258951"/>
          <c:h val="0.83738342125725784"/>
        </c:manualLayout>
      </c:layout>
      <c:barChart>
        <c:barDir val="bar"/>
        <c:grouping val="clustered"/>
        <c:varyColors val="0"/>
        <c:ser>
          <c:idx val="0"/>
          <c:order val="0"/>
          <c:tx>
            <c:strRef>
              <c:f>Sheet1!$B$1</c:f>
              <c:strCache>
                <c:ptCount val="1"/>
                <c:pt idx="0">
                  <c:v>Series 1</c:v>
                </c:pt>
              </c:strCache>
            </c:strRef>
          </c:tx>
          <c:spPr>
            <a:solidFill>
              <a:srgbClr val="015A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Residential / commercial building damage</c:v>
                </c:pt>
                <c:pt idx="1">
                  <c:v>Electricity disruption</c:v>
                </c:pt>
                <c:pt idx="2">
                  <c:v>Water infrastructure damage</c:v>
                </c:pt>
                <c:pt idx="3">
                  <c:v>Roading damage</c:v>
                </c:pt>
              </c:strCache>
            </c:strRef>
          </c:cat>
          <c:val>
            <c:numRef>
              <c:f>Sheet1!$B$2:$B$5</c:f>
              <c:numCache>
                <c:formatCode>0%</c:formatCode>
                <c:ptCount val="4"/>
                <c:pt idx="0">
                  <c:v>0.63</c:v>
                </c:pt>
                <c:pt idx="1">
                  <c:v>0.28000000000000003</c:v>
                </c:pt>
                <c:pt idx="2">
                  <c:v>0.28000000000000003</c:v>
                </c:pt>
                <c:pt idx="3">
                  <c:v>0.21</c:v>
                </c:pt>
              </c:numCache>
            </c:numRef>
          </c:val>
          <c:extLst xmlns:c16r2="http://schemas.microsoft.com/office/drawing/2015/06/chart">
            <c:ext xmlns:c16="http://schemas.microsoft.com/office/drawing/2014/chart" uri="{C3380CC4-5D6E-409C-BE32-E72D297353CC}">
              <c16:uniqueId val="{00000000-5A01-4331-8EFE-8598E19A2A6D}"/>
            </c:ext>
          </c:extLst>
        </c:ser>
        <c:dLbls>
          <c:showLegendKey val="0"/>
          <c:showVal val="0"/>
          <c:showCatName val="0"/>
          <c:showSerName val="0"/>
          <c:showPercent val="0"/>
          <c:showBubbleSize val="0"/>
        </c:dLbls>
        <c:gapWidth val="122"/>
        <c:axId val="385065424"/>
        <c:axId val="385064864"/>
      </c:barChart>
      <c:catAx>
        <c:axId val="385065424"/>
        <c:scaling>
          <c:orientation val="maxMin"/>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85064864"/>
        <c:crosses val="autoZero"/>
        <c:auto val="1"/>
        <c:lblAlgn val="ctr"/>
        <c:lblOffset val="100"/>
        <c:noMultiLvlLbl val="0"/>
      </c:catAx>
      <c:valAx>
        <c:axId val="385064864"/>
        <c:scaling>
          <c:orientation val="minMax"/>
          <c:max val="0.8"/>
        </c:scaling>
        <c:delete val="1"/>
        <c:axPos val="b"/>
        <c:numFmt formatCode="0%" sourceLinked="1"/>
        <c:majorTickMark val="out"/>
        <c:minorTickMark val="none"/>
        <c:tickLblPos val="nextTo"/>
        <c:crossAx val="38506542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55068897637797"/>
          <c:y val="8.1308289371371106E-2"/>
          <c:w val="0.3006606467258951"/>
          <c:h val="0.83738342125725784"/>
        </c:manualLayout>
      </c:layout>
      <c:barChart>
        <c:barDir val="bar"/>
        <c:grouping val="clustered"/>
        <c:varyColors val="0"/>
        <c:ser>
          <c:idx val="0"/>
          <c:order val="0"/>
          <c:tx>
            <c:strRef>
              <c:f>Sheet1!$B$1</c:f>
              <c:strCache>
                <c:ptCount val="1"/>
                <c:pt idx="0">
                  <c:v>Series 1</c:v>
                </c:pt>
              </c:strCache>
            </c:strRef>
          </c:tx>
          <c:spPr>
            <a:solidFill>
              <a:srgbClr val="015A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Residential / commercial building damage</c:v>
                </c:pt>
                <c:pt idx="1">
                  <c:v>Flooding</c:v>
                </c:pt>
                <c:pt idx="2">
                  <c:v>Death / loss of life</c:v>
                </c:pt>
              </c:strCache>
            </c:strRef>
          </c:cat>
          <c:val>
            <c:numRef>
              <c:f>Sheet1!$B$2:$B$4</c:f>
              <c:numCache>
                <c:formatCode>0%</c:formatCode>
                <c:ptCount val="3"/>
                <c:pt idx="0">
                  <c:v>0.52</c:v>
                </c:pt>
                <c:pt idx="1">
                  <c:v>0.37</c:v>
                </c:pt>
                <c:pt idx="2">
                  <c:v>0.23</c:v>
                </c:pt>
              </c:numCache>
            </c:numRef>
          </c:val>
          <c:extLst xmlns:c16r2="http://schemas.microsoft.com/office/drawing/2015/06/chart">
            <c:ext xmlns:c16="http://schemas.microsoft.com/office/drawing/2014/chart" uri="{C3380CC4-5D6E-409C-BE32-E72D297353CC}">
              <c16:uniqueId val="{00000000-6CCA-4CD3-97A7-D4D79EBD39CA}"/>
            </c:ext>
          </c:extLst>
        </c:ser>
        <c:dLbls>
          <c:showLegendKey val="0"/>
          <c:showVal val="0"/>
          <c:showCatName val="0"/>
          <c:showSerName val="0"/>
          <c:showPercent val="0"/>
          <c:showBubbleSize val="0"/>
        </c:dLbls>
        <c:gapWidth val="122"/>
        <c:axId val="385068784"/>
        <c:axId val="385067104"/>
      </c:barChart>
      <c:catAx>
        <c:axId val="385068784"/>
        <c:scaling>
          <c:orientation val="maxMin"/>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85067104"/>
        <c:crosses val="autoZero"/>
        <c:auto val="1"/>
        <c:lblAlgn val="ctr"/>
        <c:lblOffset val="100"/>
        <c:noMultiLvlLbl val="0"/>
      </c:catAx>
      <c:valAx>
        <c:axId val="385067104"/>
        <c:scaling>
          <c:orientation val="minMax"/>
          <c:max val="0.8"/>
        </c:scaling>
        <c:delete val="1"/>
        <c:axPos val="b"/>
        <c:numFmt formatCode="0%" sourceLinked="1"/>
        <c:majorTickMark val="out"/>
        <c:minorTickMark val="none"/>
        <c:tickLblPos val="nextTo"/>
        <c:crossAx val="38506878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55068897637797"/>
          <c:y val="8.1308289371371106E-2"/>
          <c:w val="0.3006606467258951"/>
          <c:h val="0.83738342125725784"/>
        </c:manualLayout>
      </c:layout>
      <c:barChart>
        <c:barDir val="bar"/>
        <c:grouping val="clustered"/>
        <c:varyColors val="0"/>
        <c:ser>
          <c:idx val="0"/>
          <c:order val="0"/>
          <c:tx>
            <c:strRef>
              <c:f>Sheet1!$B$1</c:f>
              <c:strCache>
                <c:ptCount val="1"/>
                <c:pt idx="0">
                  <c:v>Series 1</c:v>
                </c:pt>
              </c:strCache>
            </c:strRef>
          </c:tx>
          <c:spPr>
            <a:solidFill>
              <a:srgbClr val="015A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Residential / commercial building damage</c:v>
                </c:pt>
                <c:pt idx="1">
                  <c:v>Electricity disruption</c:v>
                </c:pt>
                <c:pt idx="2">
                  <c:v>Flooding</c:v>
                </c:pt>
              </c:strCache>
            </c:strRef>
          </c:cat>
          <c:val>
            <c:numRef>
              <c:f>Sheet1!$B$2:$B$4</c:f>
              <c:numCache>
                <c:formatCode>0%</c:formatCode>
                <c:ptCount val="3"/>
                <c:pt idx="0">
                  <c:v>0.53</c:v>
                </c:pt>
                <c:pt idx="1">
                  <c:v>0.27</c:v>
                </c:pt>
                <c:pt idx="2">
                  <c:v>0.19</c:v>
                </c:pt>
              </c:numCache>
            </c:numRef>
          </c:val>
          <c:extLst xmlns:c16r2="http://schemas.microsoft.com/office/drawing/2015/06/chart">
            <c:ext xmlns:c16="http://schemas.microsoft.com/office/drawing/2014/chart" uri="{C3380CC4-5D6E-409C-BE32-E72D297353CC}">
              <c16:uniqueId val="{00000000-0F72-4364-8CAD-1E7AFC3BAEF5}"/>
            </c:ext>
          </c:extLst>
        </c:ser>
        <c:dLbls>
          <c:showLegendKey val="0"/>
          <c:showVal val="0"/>
          <c:showCatName val="0"/>
          <c:showSerName val="0"/>
          <c:showPercent val="0"/>
          <c:showBubbleSize val="0"/>
        </c:dLbls>
        <c:gapWidth val="122"/>
        <c:axId val="373724720"/>
        <c:axId val="373719680"/>
      </c:barChart>
      <c:catAx>
        <c:axId val="373724720"/>
        <c:scaling>
          <c:orientation val="maxMin"/>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73719680"/>
        <c:crosses val="autoZero"/>
        <c:auto val="1"/>
        <c:lblAlgn val="ctr"/>
        <c:lblOffset val="100"/>
        <c:noMultiLvlLbl val="0"/>
      </c:catAx>
      <c:valAx>
        <c:axId val="373719680"/>
        <c:scaling>
          <c:orientation val="minMax"/>
          <c:max val="0.8"/>
        </c:scaling>
        <c:delete val="1"/>
        <c:axPos val="b"/>
        <c:numFmt formatCode="0%" sourceLinked="1"/>
        <c:majorTickMark val="out"/>
        <c:minorTickMark val="none"/>
        <c:tickLblPos val="nextTo"/>
        <c:crossAx val="37372472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55068897637797"/>
          <c:y val="8.1308289371371106E-2"/>
          <c:w val="0.3006606467258951"/>
          <c:h val="0.83738342125725784"/>
        </c:manualLayout>
      </c:layout>
      <c:barChart>
        <c:barDir val="bar"/>
        <c:grouping val="clustered"/>
        <c:varyColors val="0"/>
        <c:ser>
          <c:idx val="0"/>
          <c:order val="0"/>
          <c:tx>
            <c:strRef>
              <c:f>Sheet1!$B$1</c:f>
              <c:strCache>
                <c:ptCount val="1"/>
                <c:pt idx="0">
                  <c:v>Series 1</c:v>
                </c:pt>
              </c:strCache>
            </c:strRef>
          </c:tx>
          <c:spPr>
            <a:solidFill>
              <a:srgbClr val="015A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Residential / commercial building damage</c:v>
                </c:pt>
                <c:pt idx="1">
                  <c:v>Death / loss of life</c:v>
                </c:pt>
              </c:strCache>
            </c:strRef>
          </c:cat>
          <c:val>
            <c:numRef>
              <c:f>Sheet1!$B$2:$B$4</c:f>
              <c:numCache>
                <c:formatCode>0%</c:formatCode>
                <c:ptCount val="3"/>
                <c:pt idx="0">
                  <c:v>0.7</c:v>
                </c:pt>
                <c:pt idx="1">
                  <c:v>0.19</c:v>
                </c:pt>
              </c:numCache>
            </c:numRef>
          </c:val>
          <c:extLst xmlns:c16r2="http://schemas.microsoft.com/office/drawing/2015/06/chart">
            <c:ext xmlns:c16="http://schemas.microsoft.com/office/drawing/2014/chart" uri="{C3380CC4-5D6E-409C-BE32-E72D297353CC}">
              <c16:uniqueId val="{00000000-B29A-4E87-B26A-9B6A59B7050E}"/>
            </c:ext>
          </c:extLst>
        </c:ser>
        <c:dLbls>
          <c:showLegendKey val="0"/>
          <c:showVal val="0"/>
          <c:showCatName val="0"/>
          <c:showSerName val="0"/>
          <c:showPercent val="0"/>
          <c:showBubbleSize val="0"/>
        </c:dLbls>
        <c:gapWidth val="122"/>
        <c:axId val="373720800"/>
        <c:axId val="373724160"/>
      </c:barChart>
      <c:catAx>
        <c:axId val="373720800"/>
        <c:scaling>
          <c:orientation val="maxMin"/>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73724160"/>
        <c:crosses val="autoZero"/>
        <c:auto val="1"/>
        <c:lblAlgn val="ctr"/>
        <c:lblOffset val="100"/>
        <c:noMultiLvlLbl val="0"/>
      </c:catAx>
      <c:valAx>
        <c:axId val="373724160"/>
        <c:scaling>
          <c:orientation val="minMax"/>
          <c:max val="0.8"/>
        </c:scaling>
        <c:delete val="1"/>
        <c:axPos val="b"/>
        <c:numFmt formatCode="0%" sourceLinked="1"/>
        <c:majorTickMark val="out"/>
        <c:minorTickMark val="none"/>
        <c:tickLblPos val="nextTo"/>
        <c:crossAx val="37372080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55068897637797"/>
          <c:y val="8.1308289371371106E-2"/>
          <c:w val="0.3006606467258951"/>
          <c:h val="0.83738342125725784"/>
        </c:manualLayout>
      </c:layout>
      <c:barChart>
        <c:barDir val="bar"/>
        <c:grouping val="clustered"/>
        <c:varyColors val="0"/>
        <c:ser>
          <c:idx val="0"/>
          <c:order val="0"/>
          <c:tx>
            <c:strRef>
              <c:f>Sheet1!$B$1</c:f>
              <c:strCache>
                <c:ptCount val="1"/>
                <c:pt idx="0">
                  <c:v>Series 1</c:v>
                </c:pt>
              </c:strCache>
            </c:strRef>
          </c:tx>
          <c:spPr>
            <a:solidFill>
              <a:srgbClr val="015A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Residential / commercial building damage</c:v>
                </c:pt>
                <c:pt idx="1">
                  <c:v>Ash clouds / deposits</c:v>
                </c:pt>
                <c:pt idx="2">
                  <c:v>Roading damage</c:v>
                </c:pt>
                <c:pt idx="3">
                  <c:v>Electricity disruption</c:v>
                </c:pt>
                <c:pt idx="4">
                  <c:v>Water infrastructure damage</c:v>
                </c:pt>
              </c:strCache>
            </c:strRef>
          </c:cat>
          <c:val>
            <c:numRef>
              <c:f>Sheet1!$B$2:$B$6</c:f>
              <c:numCache>
                <c:formatCode>0%</c:formatCode>
                <c:ptCount val="5"/>
                <c:pt idx="0">
                  <c:v>0.34</c:v>
                </c:pt>
                <c:pt idx="1">
                  <c:v>0.32</c:v>
                </c:pt>
                <c:pt idx="2">
                  <c:v>0.28999999999999998</c:v>
                </c:pt>
                <c:pt idx="3">
                  <c:v>0.27</c:v>
                </c:pt>
                <c:pt idx="4">
                  <c:v>0.23</c:v>
                </c:pt>
              </c:numCache>
            </c:numRef>
          </c:val>
          <c:extLst xmlns:c16r2="http://schemas.microsoft.com/office/drawing/2015/06/chart">
            <c:ext xmlns:c16="http://schemas.microsoft.com/office/drawing/2014/chart" uri="{C3380CC4-5D6E-409C-BE32-E72D297353CC}">
              <c16:uniqueId val="{00000000-2FCA-4A67-B5D3-41C17BF075D0}"/>
            </c:ext>
          </c:extLst>
        </c:ser>
        <c:dLbls>
          <c:showLegendKey val="0"/>
          <c:showVal val="0"/>
          <c:showCatName val="0"/>
          <c:showSerName val="0"/>
          <c:showPercent val="0"/>
          <c:showBubbleSize val="0"/>
        </c:dLbls>
        <c:gapWidth val="122"/>
        <c:axId val="379524880"/>
        <c:axId val="385068224"/>
      </c:barChart>
      <c:catAx>
        <c:axId val="379524880"/>
        <c:scaling>
          <c:orientation val="maxMin"/>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85068224"/>
        <c:crosses val="autoZero"/>
        <c:auto val="1"/>
        <c:lblAlgn val="ctr"/>
        <c:lblOffset val="100"/>
        <c:noMultiLvlLbl val="0"/>
      </c:catAx>
      <c:valAx>
        <c:axId val="385068224"/>
        <c:scaling>
          <c:orientation val="minMax"/>
          <c:max val="0.8"/>
        </c:scaling>
        <c:delete val="1"/>
        <c:axPos val="b"/>
        <c:numFmt formatCode="0%" sourceLinked="1"/>
        <c:majorTickMark val="out"/>
        <c:minorTickMark val="none"/>
        <c:tickLblPos val="nextTo"/>
        <c:crossAx val="37952488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55068897637797"/>
          <c:y val="8.1308289371371106E-2"/>
          <c:w val="0.3006606467258951"/>
          <c:h val="0.83738342125725784"/>
        </c:manualLayout>
      </c:layout>
      <c:barChart>
        <c:barDir val="bar"/>
        <c:grouping val="clustered"/>
        <c:varyColors val="0"/>
        <c:ser>
          <c:idx val="0"/>
          <c:order val="0"/>
          <c:tx>
            <c:strRef>
              <c:f>Sheet1!$B$1</c:f>
              <c:strCache>
                <c:ptCount val="1"/>
                <c:pt idx="0">
                  <c:v>Series 1</c:v>
                </c:pt>
              </c:strCache>
            </c:strRef>
          </c:tx>
          <c:spPr>
            <a:solidFill>
              <a:srgbClr val="015A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Flooding</c:v>
                </c:pt>
                <c:pt idx="1">
                  <c:v>Residential / commercial building damage</c:v>
                </c:pt>
                <c:pt idx="2">
                  <c:v>Roading damage</c:v>
                </c:pt>
                <c:pt idx="3">
                  <c:v>Electricity disruption</c:v>
                </c:pt>
                <c:pt idx="4">
                  <c:v>Access issues / lack of access / cut off area</c:v>
                </c:pt>
              </c:strCache>
            </c:strRef>
          </c:cat>
          <c:val>
            <c:numRef>
              <c:f>Sheet1!$B$2:$B$6</c:f>
              <c:numCache>
                <c:formatCode>0%</c:formatCode>
                <c:ptCount val="5"/>
                <c:pt idx="0">
                  <c:v>0.44</c:v>
                </c:pt>
                <c:pt idx="1">
                  <c:v>0.4</c:v>
                </c:pt>
                <c:pt idx="2">
                  <c:v>0.22</c:v>
                </c:pt>
                <c:pt idx="3">
                  <c:v>0.17</c:v>
                </c:pt>
                <c:pt idx="4">
                  <c:v>0.16</c:v>
                </c:pt>
              </c:numCache>
            </c:numRef>
          </c:val>
          <c:extLst xmlns:c16r2="http://schemas.microsoft.com/office/drawing/2015/06/chart">
            <c:ext xmlns:c16="http://schemas.microsoft.com/office/drawing/2014/chart" uri="{C3380CC4-5D6E-409C-BE32-E72D297353CC}">
              <c16:uniqueId val="{00000000-CCE8-454E-B36B-225236907861}"/>
            </c:ext>
          </c:extLst>
        </c:ser>
        <c:dLbls>
          <c:showLegendKey val="0"/>
          <c:showVal val="0"/>
          <c:showCatName val="0"/>
          <c:showSerName val="0"/>
          <c:showPercent val="0"/>
          <c:showBubbleSize val="0"/>
        </c:dLbls>
        <c:gapWidth val="122"/>
        <c:axId val="378522896"/>
        <c:axId val="378523456"/>
      </c:barChart>
      <c:catAx>
        <c:axId val="378522896"/>
        <c:scaling>
          <c:orientation val="maxMin"/>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78523456"/>
        <c:crosses val="autoZero"/>
        <c:auto val="1"/>
        <c:lblAlgn val="ctr"/>
        <c:lblOffset val="100"/>
        <c:noMultiLvlLbl val="0"/>
      </c:catAx>
      <c:valAx>
        <c:axId val="378523456"/>
        <c:scaling>
          <c:orientation val="minMax"/>
          <c:max val="0.8"/>
        </c:scaling>
        <c:delete val="1"/>
        <c:axPos val="b"/>
        <c:numFmt formatCode="0%" sourceLinked="1"/>
        <c:majorTickMark val="out"/>
        <c:minorTickMark val="none"/>
        <c:tickLblPos val="nextTo"/>
        <c:crossAx val="37852289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1092941215734E-2"/>
          <c:y val="3.7428177818406093E-2"/>
          <c:w val="0.75268399171977141"/>
          <c:h val="0.92514364436318786"/>
        </c:manualLayout>
      </c:layout>
      <c:barChart>
        <c:barDir val="bar"/>
        <c:grouping val="clustered"/>
        <c:varyColors val="0"/>
        <c:ser>
          <c:idx val="0"/>
          <c:order val="0"/>
          <c:tx>
            <c:strRef>
              <c:f>Sheet1!$B$1</c:f>
              <c:strCache>
                <c:ptCount val="1"/>
                <c:pt idx="0">
                  <c:v>2016</c:v>
                </c:pt>
              </c:strCache>
            </c:strRef>
          </c:tx>
          <c:spPr>
            <a:solidFill>
              <a:schemeClr val="tx1">
                <a:lumMod val="50000"/>
                <a:lumOff val="50000"/>
              </a:schemeClr>
            </a:solidFill>
            <a:ln>
              <a:noFill/>
            </a:ln>
            <a:effectLst/>
          </c:spPr>
          <c:invertIfNegative val="0"/>
          <c:dPt>
            <c:idx val="2"/>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987D-482C-B9C2-578A08E020EA}"/>
              </c:ext>
            </c:extLst>
          </c:dPt>
          <c:dPt>
            <c:idx val="4"/>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3-987D-482C-B9C2-578A08E020EA}"/>
              </c:ext>
            </c:extLst>
          </c:dPt>
          <c:dPt>
            <c:idx val="5"/>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5-987D-482C-B9C2-578A08E020EA}"/>
              </c:ext>
            </c:extLst>
          </c:dPt>
          <c:dLbls>
            <c:dLbl>
              <c:idx val="2"/>
              <c:layout/>
              <c:tx>
                <c:rich>
                  <a:bodyPr/>
                  <a:lstStyle/>
                  <a:p>
                    <a:fld id="{126090B5-A9DA-4C32-97E6-A004E3FFFFE2}" type="VALUE">
                      <a:rPr lang="en-US" smtClean="0">
                        <a:solidFill>
                          <a:srgbClr val="7F7F7F"/>
                        </a:solidFill>
                      </a:rPr>
                      <a:pPr/>
                      <a:t>[VALUE]</a:t>
                    </a:fld>
                    <a:r>
                      <a:rPr lang="en-US" dirty="0">
                        <a:solidFill>
                          <a:srgbClr val="7F7F7F"/>
                        </a:solidFill>
                      </a:rPr>
                      <a:t> </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87D-482C-B9C2-578A08E020EA}"/>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F7F7F"/>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Take shelter under a desk / solid structure</c:v>
                </c:pt>
                <c:pt idx="1">
                  <c:v>Drop, cover and hold</c:v>
                </c:pt>
                <c:pt idx="2">
                  <c:v>Take shelter in doorway</c:v>
                </c:pt>
                <c:pt idx="3">
                  <c:v>Go outside/go out into the open</c:v>
                </c:pt>
                <c:pt idx="4">
                  <c:v>Move to a safe place/away from trees/falling objects</c:v>
                </c:pt>
                <c:pt idx="5">
                  <c:v>Alert or check on family / friends / neighbours</c:v>
                </c:pt>
                <c:pt idx="6">
                  <c:v>Stay where you are / stay put</c:v>
                </c:pt>
                <c:pt idx="7">
                  <c:v>Stay indoors/Don't go outside</c:v>
                </c:pt>
                <c:pt idx="8">
                  <c:v>NETT</c:v>
                </c:pt>
              </c:strCache>
            </c:strRef>
          </c:cat>
          <c:val>
            <c:numRef>
              <c:f>Sheet1!$B$2:$B$10</c:f>
              <c:numCache>
                <c:formatCode>0%</c:formatCode>
                <c:ptCount val="9"/>
                <c:pt idx="0">
                  <c:v>0.55000000000000004</c:v>
                </c:pt>
                <c:pt idx="1">
                  <c:v>0.27</c:v>
                </c:pt>
                <c:pt idx="2">
                  <c:v>0.38</c:v>
                </c:pt>
                <c:pt idx="3">
                  <c:v>0.2</c:v>
                </c:pt>
                <c:pt idx="4">
                  <c:v>0.25</c:v>
                </c:pt>
                <c:pt idx="5">
                  <c:v>0.13</c:v>
                </c:pt>
                <c:pt idx="6">
                  <c:v>0.11</c:v>
                </c:pt>
                <c:pt idx="7">
                  <c:v>0.1</c:v>
                </c:pt>
                <c:pt idx="8">
                  <c:v>0.74</c:v>
                </c:pt>
              </c:numCache>
            </c:numRef>
          </c:val>
          <c:extLst xmlns:c16r2="http://schemas.microsoft.com/office/drawing/2015/06/chart">
            <c:ext xmlns:c16="http://schemas.microsoft.com/office/drawing/2014/chart" uri="{C3380CC4-5D6E-409C-BE32-E72D297353CC}">
              <c16:uniqueId val="{00000006-987D-482C-B9C2-578A08E020EA}"/>
            </c:ext>
          </c:extLst>
        </c:ser>
        <c:dLbls>
          <c:showLegendKey val="0"/>
          <c:showVal val="0"/>
          <c:showCatName val="0"/>
          <c:showSerName val="0"/>
          <c:showPercent val="0"/>
          <c:showBubbleSize val="0"/>
        </c:dLbls>
        <c:gapWidth val="100"/>
        <c:axId val="167682096"/>
        <c:axId val="167682656"/>
      </c:barChart>
      <c:catAx>
        <c:axId val="167682096"/>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67682656"/>
        <c:crosses val="autoZero"/>
        <c:auto val="1"/>
        <c:lblAlgn val="ctr"/>
        <c:lblOffset val="100"/>
        <c:noMultiLvlLbl val="0"/>
      </c:catAx>
      <c:valAx>
        <c:axId val="167682656"/>
        <c:scaling>
          <c:orientation val="minMax"/>
        </c:scaling>
        <c:delete val="1"/>
        <c:axPos val="b"/>
        <c:numFmt formatCode="0%" sourceLinked="1"/>
        <c:majorTickMark val="out"/>
        <c:minorTickMark val="none"/>
        <c:tickLblPos val="nextTo"/>
        <c:crossAx val="16768209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1092941215734E-2"/>
          <c:y val="3.7428177818406093E-2"/>
          <c:w val="0.75268399171977141"/>
          <c:h val="0.92514364436318786"/>
        </c:manualLayout>
      </c:layout>
      <c:barChart>
        <c:barDir val="bar"/>
        <c:grouping val="clustered"/>
        <c:varyColors val="0"/>
        <c:ser>
          <c:idx val="0"/>
          <c:order val="0"/>
          <c:tx>
            <c:strRef>
              <c:f>Sheet1!$B$1</c:f>
              <c:strCache>
                <c:ptCount val="1"/>
                <c:pt idx="0">
                  <c:v>2016</c:v>
                </c:pt>
              </c:strCache>
            </c:strRef>
          </c:tx>
          <c:spPr>
            <a:solidFill>
              <a:schemeClr val="tx1">
                <a:lumMod val="50000"/>
                <a:lumOff val="50000"/>
              </a:schemeClr>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E176-4C31-B37D-AC038FC6DB43}"/>
              </c:ext>
            </c:extLst>
          </c:dPt>
          <c:dPt>
            <c:idx val="1"/>
            <c:invertIfNegative val="0"/>
            <c:bubble3D val="0"/>
            <c:spPr>
              <a:solidFill>
                <a:srgbClr val="015A9C"/>
              </a:solidFill>
              <a:ln>
                <a:noFill/>
              </a:ln>
              <a:effectLst/>
            </c:spPr>
            <c:extLst xmlns:c16r2="http://schemas.microsoft.com/office/drawing/2015/06/chart">
              <c:ext xmlns:c16="http://schemas.microsoft.com/office/drawing/2014/chart" uri="{C3380CC4-5D6E-409C-BE32-E72D297353CC}">
                <c16:uniqueId val="{00000003-E176-4C31-B37D-AC038FC6DB43}"/>
              </c:ext>
            </c:extLst>
          </c:dPt>
          <c:dPt>
            <c:idx val="2"/>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5-E176-4C31-B37D-AC038FC6DB43}"/>
              </c:ext>
            </c:extLst>
          </c:dPt>
          <c:dPt>
            <c:idx val="4"/>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7-E176-4C31-B37D-AC038FC6DB43}"/>
              </c:ext>
            </c:extLst>
          </c:dPt>
          <c:dPt>
            <c:idx val="5"/>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9-E176-4C31-B37D-AC038FC6DB43}"/>
              </c:ext>
            </c:extLst>
          </c:dPt>
          <c:dPt>
            <c:idx val="6"/>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B-E176-4C31-B37D-AC038FC6DB43}"/>
              </c:ext>
            </c:extLst>
          </c:dPt>
          <c:dPt>
            <c:idx val="7"/>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D-E176-4C31-B37D-AC038FC6DB43}"/>
              </c:ext>
            </c:extLst>
          </c:dPt>
          <c:dLbls>
            <c:dLbl>
              <c:idx val="2"/>
              <c:layout/>
              <c:tx>
                <c:rich>
                  <a:bodyPr/>
                  <a:lstStyle/>
                  <a:p>
                    <a:fld id="{126090B5-A9DA-4C32-97E6-A004E3FFFFE2}" type="VALUE">
                      <a:rPr lang="en-US" smtClean="0">
                        <a:solidFill>
                          <a:srgbClr val="7F7F7F"/>
                        </a:solidFill>
                      </a:rPr>
                      <a:pPr/>
                      <a:t>[VALUE]</a:t>
                    </a:fld>
                    <a:r>
                      <a:rPr lang="en-US" dirty="0">
                        <a:solidFill>
                          <a:srgbClr val="7F7F7F"/>
                        </a:solidFill>
                      </a:rPr>
                      <a:t> </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176-4C31-B37D-AC038FC6DB43}"/>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7F7F7F"/>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Take shelter under a desk / table / solid structure</c:v>
                </c:pt>
                <c:pt idx="1">
                  <c:v>Drop, cover and hold</c:v>
                </c:pt>
                <c:pt idx="2">
                  <c:v>Take shelter in doorway</c:v>
                </c:pt>
                <c:pt idx="3">
                  <c:v>Go outside / out into the open</c:v>
                </c:pt>
                <c:pt idx="4">
                  <c:v>Move to a safe place / away from trees / falling objects</c:v>
                </c:pt>
                <c:pt idx="5">
                  <c:v>Alert or check on family / friends / neighbours</c:v>
                </c:pt>
                <c:pt idx="6">
                  <c:v>Stay where you are / stay put</c:v>
                </c:pt>
                <c:pt idx="7">
                  <c:v>Stay indoors / don't go outside</c:v>
                </c:pt>
                <c:pt idx="8">
                  <c:v>NETT - at least one correct action*</c:v>
                </c:pt>
              </c:strCache>
            </c:strRef>
          </c:cat>
          <c:val>
            <c:numRef>
              <c:f>Sheet1!$B$2:$B$10</c:f>
              <c:numCache>
                <c:formatCode>0%</c:formatCode>
                <c:ptCount val="9"/>
                <c:pt idx="0">
                  <c:v>0.49</c:v>
                </c:pt>
                <c:pt idx="1">
                  <c:v>0.35</c:v>
                </c:pt>
                <c:pt idx="2">
                  <c:v>0.3</c:v>
                </c:pt>
                <c:pt idx="3">
                  <c:v>0.18</c:v>
                </c:pt>
                <c:pt idx="4">
                  <c:v>0.17</c:v>
                </c:pt>
                <c:pt idx="5">
                  <c:v>0.09</c:v>
                </c:pt>
                <c:pt idx="6">
                  <c:v>0.06</c:v>
                </c:pt>
                <c:pt idx="7">
                  <c:v>0.06</c:v>
                </c:pt>
                <c:pt idx="8">
                  <c:v>0.73</c:v>
                </c:pt>
              </c:numCache>
            </c:numRef>
          </c:val>
          <c:extLst xmlns:c16r2="http://schemas.microsoft.com/office/drawing/2015/06/chart">
            <c:ext xmlns:c16="http://schemas.microsoft.com/office/drawing/2014/chart" uri="{C3380CC4-5D6E-409C-BE32-E72D297353CC}">
              <c16:uniqueId val="{0000000E-E176-4C31-B37D-AC038FC6DB43}"/>
            </c:ext>
          </c:extLst>
        </c:ser>
        <c:dLbls>
          <c:showLegendKey val="0"/>
          <c:showVal val="0"/>
          <c:showCatName val="0"/>
          <c:showSerName val="0"/>
          <c:showPercent val="0"/>
          <c:showBubbleSize val="0"/>
        </c:dLbls>
        <c:gapWidth val="100"/>
        <c:axId val="165757456"/>
        <c:axId val="165758576"/>
      </c:barChart>
      <c:catAx>
        <c:axId val="165757456"/>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65758576"/>
        <c:crosses val="autoZero"/>
        <c:auto val="1"/>
        <c:lblAlgn val="ctr"/>
        <c:lblOffset val="100"/>
        <c:noMultiLvlLbl val="0"/>
      </c:catAx>
      <c:valAx>
        <c:axId val="165758576"/>
        <c:scaling>
          <c:orientation val="minMax"/>
        </c:scaling>
        <c:delete val="1"/>
        <c:axPos val="b"/>
        <c:numFmt formatCode="0%" sourceLinked="1"/>
        <c:majorTickMark val="out"/>
        <c:minorTickMark val="none"/>
        <c:tickLblPos val="nextTo"/>
        <c:crossAx val="16575745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48044514225302"/>
          <c:y val="1.0521421845574388E-2"/>
          <c:w val="0.33945324684627176"/>
          <c:h val="0.92514364436318786"/>
        </c:manualLayout>
      </c:layout>
      <c:barChart>
        <c:barDir val="bar"/>
        <c:grouping val="clustered"/>
        <c:varyColors val="0"/>
        <c:ser>
          <c:idx val="0"/>
          <c:order val="0"/>
          <c:tx>
            <c:strRef>
              <c:f>Sheet1!$B$1</c:f>
              <c:strCache>
                <c:ptCount val="1"/>
                <c:pt idx="0">
                  <c:v>2016</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A1D0-4013-85C8-B0F66E2D84A6}"/>
              </c:ext>
            </c:extLst>
          </c:dPt>
          <c:dPt>
            <c:idx val="1"/>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3-A1D0-4013-85C8-B0F66E2D84A6}"/>
              </c:ext>
            </c:extLst>
          </c:dPt>
          <c:dPt>
            <c:idx val="5"/>
            <c:invertIfNegative val="0"/>
            <c:bubble3D val="0"/>
            <c:spPr>
              <a:solidFill>
                <a:schemeClr val="tx1">
                  <a:lumMod val="50000"/>
                  <a:lumOff val="50000"/>
                </a:schemeClr>
              </a:solidFill>
              <a:ln>
                <a:noFill/>
              </a:ln>
              <a:effectLst/>
            </c:spPr>
          </c:dPt>
          <c:dPt>
            <c:idx val="7"/>
            <c:invertIfNegative val="0"/>
            <c:bubble3D val="0"/>
            <c:spPr>
              <a:solidFill>
                <a:schemeClr val="tx1">
                  <a:lumMod val="50000"/>
                  <a:lumOff val="50000"/>
                </a:schemeClr>
              </a:solidFill>
              <a:ln>
                <a:noFill/>
              </a:ln>
              <a:effectLst/>
            </c:spPr>
          </c:dPt>
          <c:dPt>
            <c:idx val="11"/>
            <c:invertIfNegative val="0"/>
            <c:bubble3D val="0"/>
            <c:spPr>
              <a:solidFill>
                <a:schemeClr val="tx1">
                  <a:lumMod val="50000"/>
                  <a:lumOff val="5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Alert or check on family / friends / neighbours</c:v>
                </c:pt>
                <c:pt idx="1">
                  <c:v>Go outside / out in the open</c:v>
                </c:pt>
                <c:pt idx="2">
                  <c:v>Move inland / to higher ground / 'get gone' / evacuate</c:v>
                </c:pt>
                <c:pt idx="3">
                  <c:v>Listen to the radio for further information</c:v>
                </c:pt>
                <c:pt idx="4">
                  <c:v>Check emergency survival items / grab emergency supplies</c:v>
                </c:pt>
                <c:pt idx="5">
                  <c:v>Check damage / everything stabilised / secure</c:v>
                </c:pt>
                <c:pt idx="6">
                  <c:v>Prepare to be evacuated / take important personal items</c:v>
                </c:pt>
                <c:pt idx="7">
                  <c:v>Turn off / check electricity / water / gas</c:v>
                </c:pt>
                <c:pt idx="8">
                  <c:v>Stay where you are / stay put</c:v>
                </c:pt>
                <c:pt idx="9">
                  <c:v>Move to a safe place / away from falling objects</c:v>
                </c:pt>
                <c:pt idx="10">
                  <c:v>Stay indoors / don't go outside</c:v>
                </c:pt>
                <c:pt idx="11">
                  <c:v>Head for designated emergency places / Civil Defence centres</c:v>
                </c:pt>
                <c:pt idx="12">
                  <c:v>Don't know</c:v>
                </c:pt>
              </c:strCache>
            </c:strRef>
          </c:cat>
          <c:val>
            <c:numRef>
              <c:f>Sheet1!$B$2:$B$14</c:f>
              <c:numCache>
                <c:formatCode>0%</c:formatCode>
                <c:ptCount val="13"/>
                <c:pt idx="0">
                  <c:v>0.55000000000000004</c:v>
                </c:pt>
                <c:pt idx="1">
                  <c:v>0.15</c:v>
                </c:pt>
                <c:pt idx="2">
                  <c:v>0.13</c:v>
                </c:pt>
                <c:pt idx="3">
                  <c:v>0.11</c:v>
                </c:pt>
                <c:pt idx="4">
                  <c:v>0.08</c:v>
                </c:pt>
                <c:pt idx="5">
                  <c:v>7.0000000000000007E-2</c:v>
                </c:pt>
                <c:pt idx="6">
                  <c:v>0.06</c:v>
                </c:pt>
                <c:pt idx="7">
                  <c:v>0.06</c:v>
                </c:pt>
                <c:pt idx="8">
                  <c:v>0.05</c:v>
                </c:pt>
                <c:pt idx="9">
                  <c:v>0.04</c:v>
                </c:pt>
                <c:pt idx="10">
                  <c:v>0.03</c:v>
                </c:pt>
                <c:pt idx="11">
                  <c:v>0.03</c:v>
                </c:pt>
                <c:pt idx="12">
                  <c:v>0.1</c:v>
                </c:pt>
              </c:numCache>
            </c:numRef>
          </c:val>
          <c:extLst xmlns:c16r2="http://schemas.microsoft.com/office/drawing/2015/06/chart">
            <c:ext xmlns:c16="http://schemas.microsoft.com/office/drawing/2014/chart" uri="{C3380CC4-5D6E-409C-BE32-E72D297353CC}">
              <c16:uniqueId val="{0000000A-A1D0-4013-85C8-B0F66E2D84A6}"/>
            </c:ext>
          </c:extLst>
        </c:ser>
        <c:dLbls>
          <c:showLegendKey val="0"/>
          <c:showVal val="0"/>
          <c:showCatName val="0"/>
          <c:showSerName val="0"/>
          <c:showPercent val="0"/>
          <c:showBubbleSize val="0"/>
        </c:dLbls>
        <c:gapWidth val="84"/>
        <c:axId val="377823360"/>
        <c:axId val="377823920"/>
      </c:barChart>
      <c:catAx>
        <c:axId val="3778233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77823920"/>
        <c:crosses val="autoZero"/>
        <c:auto val="1"/>
        <c:lblAlgn val="ctr"/>
        <c:lblOffset val="100"/>
        <c:noMultiLvlLbl val="0"/>
      </c:catAx>
      <c:valAx>
        <c:axId val="377823920"/>
        <c:scaling>
          <c:orientation val="minMax"/>
          <c:max val="0.8"/>
        </c:scaling>
        <c:delete val="1"/>
        <c:axPos val="b"/>
        <c:numFmt formatCode="0%" sourceLinked="1"/>
        <c:majorTickMark val="out"/>
        <c:minorTickMark val="none"/>
        <c:tickLblPos val="nextTo"/>
        <c:crossAx val="37782336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03573247569288"/>
          <c:y val="3.7428177818406093E-2"/>
          <c:w val="0.31132931323039081"/>
          <c:h val="0.92514364436318786"/>
        </c:manualLayout>
      </c:layout>
      <c:barChart>
        <c:barDir val="bar"/>
        <c:grouping val="clustered"/>
        <c:varyColors val="0"/>
        <c:ser>
          <c:idx val="0"/>
          <c:order val="0"/>
          <c:tx>
            <c:strRef>
              <c:f>Sheet1!$B$1</c:f>
              <c:strCache>
                <c:ptCount val="1"/>
                <c:pt idx="0">
                  <c:v>2016</c:v>
                </c:pt>
              </c:strCache>
            </c:strRef>
          </c:tx>
          <c:spPr>
            <a:solidFill>
              <a:srgbClr val="015A9C"/>
            </a:solidFill>
            <a:ln>
              <a:noFill/>
            </a:ln>
            <a:effectLst/>
          </c:spPr>
          <c:invertIfNegative val="0"/>
          <c:dPt>
            <c:idx val="0"/>
            <c:invertIfNegative val="0"/>
            <c:bubble3D val="0"/>
            <c:spPr>
              <a:solidFill>
                <a:srgbClr val="015A9C"/>
              </a:solidFill>
              <a:ln>
                <a:noFill/>
              </a:ln>
              <a:effectLst/>
            </c:spPr>
            <c:extLst xmlns:c16r2="http://schemas.microsoft.com/office/drawing/2015/06/chart">
              <c:ext xmlns:c16="http://schemas.microsoft.com/office/drawing/2014/chart" uri="{C3380CC4-5D6E-409C-BE32-E72D297353CC}">
                <c16:uniqueId val="{00000001-B288-4EE2-BE87-B0543C4336B0}"/>
              </c:ext>
            </c:extLst>
          </c:dPt>
          <c:dPt>
            <c:idx val="1"/>
            <c:invertIfNegative val="0"/>
            <c:bubble3D val="0"/>
            <c:spPr>
              <a:solidFill>
                <a:srgbClr val="015A9C"/>
              </a:solidFill>
              <a:ln>
                <a:noFill/>
              </a:ln>
              <a:effectLst/>
            </c:spPr>
            <c:extLst xmlns:c16r2="http://schemas.microsoft.com/office/drawing/2015/06/chart">
              <c:ext xmlns:c16="http://schemas.microsoft.com/office/drawing/2014/chart" uri="{C3380CC4-5D6E-409C-BE32-E72D297353CC}">
                <c16:uniqueId val="{00000003-B288-4EE2-BE87-B0543C4336B0}"/>
              </c:ext>
            </c:extLst>
          </c:dPt>
          <c:dPt>
            <c:idx val="4"/>
            <c:invertIfNegative val="0"/>
            <c:bubble3D val="0"/>
            <c:spPr>
              <a:solidFill>
                <a:srgbClr val="015A9C"/>
              </a:solidFill>
              <a:ln>
                <a:noFill/>
              </a:ln>
              <a:effectLst/>
            </c:spPr>
            <c:extLst xmlns:c16r2="http://schemas.microsoft.com/office/drawing/2015/06/chart">
              <c:ext xmlns:c16="http://schemas.microsoft.com/office/drawing/2014/chart" uri="{C3380CC4-5D6E-409C-BE32-E72D297353CC}">
                <c16:uniqueId val="{00000005-B288-4EE2-BE87-B0543C4336B0}"/>
              </c:ext>
            </c:extLst>
          </c:dPt>
          <c:dPt>
            <c:idx val="6"/>
            <c:invertIfNegative val="0"/>
            <c:bubble3D val="0"/>
            <c:spPr>
              <a:solidFill>
                <a:srgbClr val="015A9C"/>
              </a:solidFill>
              <a:ln>
                <a:noFill/>
              </a:ln>
              <a:effectLst/>
            </c:spPr>
            <c:extLst xmlns:c16r2="http://schemas.microsoft.com/office/drawing/2015/06/chart">
              <c:ext xmlns:c16="http://schemas.microsoft.com/office/drawing/2014/chart" uri="{C3380CC4-5D6E-409C-BE32-E72D297353CC}">
                <c16:uniqueId val="{00000007-B288-4EE2-BE87-B0543C4336B0}"/>
              </c:ext>
            </c:extLst>
          </c:dPt>
          <c:dPt>
            <c:idx val="10"/>
            <c:invertIfNegative val="0"/>
            <c:bubble3D val="0"/>
            <c:spPr>
              <a:solidFill>
                <a:srgbClr val="015A9C"/>
              </a:solidFill>
              <a:ln>
                <a:noFill/>
              </a:ln>
              <a:effectLst/>
            </c:spPr>
            <c:extLst xmlns:c16r2="http://schemas.microsoft.com/office/drawing/2015/06/chart">
              <c:ext xmlns:c16="http://schemas.microsoft.com/office/drawing/2014/chart" uri="{C3380CC4-5D6E-409C-BE32-E72D297353CC}">
                <c16:uniqueId val="{00000009-B288-4EE2-BE87-B0543C4336B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Move inland / to higher ground / evacuate</c:v>
                </c:pt>
                <c:pt idx="1">
                  <c:v>Alert or check on family / friends / neighbours</c:v>
                </c:pt>
                <c:pt idx="2">
                  <c:v>Check whether a tsunami warning has been issued</c:v>
                </c:pt>
                <c:pt idx="3">
                  <c:v>Move to a safe place</c:v>
                </c:pt>
                <c:pt idx="4">
                  <c:v>'Long or Strong, get Gone' - or similar phrase</c:v>
                </c:pt>
                <c:pt idx="5">
                  <c:v>Take / check emergency kit </c:v>
                </c:pt>
                <c:pt idx="6">
                  <c:v>Go outside / out in the open</c:v>
                </c:pt>
                <c:pt idx="7">
                  <c:v>Implement survival plan</c:v>
                </c:pt>
                <c:pt idx="8">
                  <c:v>Drop, Cover and Hold</c:v>
                </c:pt>
                <c:pt idx="9">
                  <c:v>Take / check food / water / spare clothes / important documents</c:v>
                </c:pt>
                <c:pt idx="10">
                  <c:v>Take shelter under a desk / table</c:v>
                </c:pt>
                <c:pt idx="11">
                  <c:v>Help others</c:v>
                </c:pt>
                <c:pt idx="12">
                  <c:v>Stay where you are / stay put</c:v>
                </c:pt>
                <c:pt idx="13">
                  <c:v>Don't know</c:v>
                </c:pt>
                <c:pt idx="14">
                  <c:v>NETT - at least one correct action*</c:v>
                </c:pt>
              </c:strCache>
            </c:strRef>
          </c:cat>
          <c:val>
            <c:numRef>
              <c:f>Sheet1!$B$2:$B$16</c:f>
              <c:numCache>
                <c:formatCode>0%</c:formatCode>
                <c:ptCount val="15"/>
                <c:pt idx="0">
                  <c:v>0.81</c:v>
                </c:pt>
                <c:pt idx="1">
                  <c:v>0.1</c:v>
                </c:pt>
                <c:pt idx="2">
                  <c:v>0.09</c:v>
                </c:pt>
                <c:pt idx="3">
                  <c:v>0.08</c:v>
                </c:pt>
                <c:pt idx="4">
                  <c:v>0.05</c:v>
                </c:pt>
                <c:pt idx="5">
                  <c:v>0.04</c:v>
                </c:pt>
                <c:pt idx="6">
                  <c:v>0.04</c:v>
                </c:pt>
                <c:pt idx="7">
                  <c:v>0.03</c:v>
                </c:pt>
                <c:pt idx="8">
                  <c:v>0.02</c:v>
                </c:pt>
                <c:pt idx="9">
                  <c:v>0.02</c:v>
                </c:pt>
                <c:pt idx="10">
                  <c:v>0.02</c:v>
                </c:pt>
                <c:pt idx="11">
                  <c:v>0.02</c:v>
                </c:pt>
                <c:pt idx="12">
                  <c:v>0.02</c:v>
                </c:pt>
                <c:pt idx="13">
                  <c:v>0.06</c:v>
                </c:pt>
                <c:pt idx="14">
                  <c:v>0.83</c:v>
                </c:pt>
              </c:numCache>
            </c:numRef>
          </c:val>
          <c:extLst xmlns:c16r2="http://schemas.microsoft.com/office/drawing/2015/06/chart">
            <c:ext xmlns:c16="http://schemas.microsoft.com/office/drawing/2014/chart" uri="{C3380CC4-5D6E-409C-BE32-E72D297353CC}">
              <c16:uniqueId val="{0000000A-B288-4EE2-BE87-B0543C4336B0}"/>
            </c:ext>
          </c:extLst>
        </c:ser>
        <c:dLbls>
          <c:showLegendKey val="0"/>
          <c:showVal val="0"/>
          <c:showCatName val="0"/>
          <c:showSerName val="0"/>
          <c:showPercent val="0"/>
          <c:showBubbleSize val="0"/>
        </c:dLbls>
        <c:gapWidth val="84"/>
        <c:axId val="388798752"/>
        <c:axId val="388799312"/>
      </c:barChart>
      <c:catAx>
        <c:axId val="3887987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88799312"/>
        <c:crosses val="autoZero"/>
        <c:auto val="1"/>
        <c:lblAlgn val="ctr"/>
        <c:lblOffset val="100"/>
        <c:noMultiLvlLbl val="0"/>
      </c:catAx>
      <c:valAx>
        <c:axId val="388799312"/>
        <c:scaling>
          <c:orientation val="minMax"/>
        </c:scaling>
        <c:delete val="1"/>
        <c:axPos val="b"/>
        <c:numFmt formatCode="0%" sourceLinked="1"/>
        <c:majorTickMark val="none"/>
        <c:minorTickMark val="none"/>
        <c:tickLblPos val="nextTo"/>
        <c:crossAx val="38879875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rgbClr val="42596E"/>
              </a:solidFill>
            </a:ln>
          </c:spPr>
          <c:dPt>
            <c:idx val="0"/>
            <c:bubble3D val="0"/>
            <c:spPr>
              <a:solidFill>
                <a:srgbClr val="4C9BD4"/>
              </a:solidFill>
              <a:ln w="19050">
                <a:solidFill>
                  <a:srgbClr val="42596E"/>
                </a:solidFill>
              </a:ln>
              <a:effectLst/>
            </c:spPr>
            <c:extLst xmlns:c16r2="http://schemas.microsoft.com/office/drawing/2015/06/chart">
              <c:ext xmlns:c16="http://schemas.microsoft.com/office/drawing/2014/chart" uri="{C3380CC4-5D6E-409C-BE32-E72D297353CC}">
                <c16:uniqueId val="{00000001-27D7-43AE-BF18-5F71044FD683}"/>
              </c:ext>
            </c:extLst>
          </c:dPt>
          <c:dPt>
            <c:idx val="1"/>
            <c:bubble3D val="0"/>
            <c:spPr>
              <a:solidFill>
                <a:schemeClr val="bg1">
                  <a:alpha val="63000"/>
                </a:schemeClr>
              </a:solidFill>
              <a:ln w="19050">
                <a:solidFill>
                  <a:srgbClr val="42596E"/>
                </a:solidFill>
              </a:ln>
              <a:effectLst/>
            </c:spPr>
            <c:extLst xmlns:c16r2="http://schemas.microsoft.com/office/drawing/2015/06/chart">
              <c:ext xmlns:c16="http://schemas.microsoft.com/office/drawing/2014/chart" uri="{C3380CC4-5D6E-409C-BE32-E72D297353CC}">
                <c16:uniqueId val="{00000003-27D7-43AE-BF18-5F71044FD683}"/>
              </c:ext>
            </c:extLst>
          </c:dPt>
          <c:cat>
            <c:strRef>
              <c:f>Sheet1!$A$2:$A$3</c:f>
              <c:strCache>
                <c:ptCount val="2"/>
                <c:pt idx="0">
                  <c:v>1st Qtr</c:v>
                </c:pt>
                <c:pt idx="1">
                  <c:v>2nd Qtr</c:v>
                </c:pt>
              </c:strCache>
            </c:strRef>
          </c:cat>
          <c:val>
            <c:numRef>
              <c:f>Sheet1!$B$2:$B$3</c:f>
              <c:numCache>
                <c:formatCode>0.00%</c:formatCode>
                <c:ptCount val="2"/>
                <c:pt idx="0" formatCode="0%">
                  <c:v>0.32</c:v>
                </c:pt>
                <c:pt idx="1">
                  <c:v>0.67999999999999994</c:v>
                </c:pt>
              </c:numCache>
            </c:numRef>
          </c:val>
          <c:extLst xmlns:c16r2="http://schemas.microsoft.com/office/drawing/2015/06/chart">
            <c:ext xmlns:c16="http://schemas.microsoft.com/office/drawing/2014/chart" uri="{C3380CC4-5D6E-409C-BE32-E72D297353CC}">
              <c16:uniqueId val="{00000004-27D7-43AE-BF18-5F71044FD683}"/>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1092941215734E-2"/>
          <c:y val="3.7428177818406093E-2"/>
          <c:w val="0.94417212903385406"/>
          <c:h val="0.92514364436318786"/>
        </c:manualLayout>
      </c:layout>
      <c:barChart>
        <c:barDir val="bar"/>
        <c:grouping val="clustered"/>
        <c:varyColors val="0"/>
        <c:ser>
          <c:idx val="0"/>
          <c:order val="0"/>
          <c:tx>
            <c:strRef>
              <c:f>Sheet1!$B$1</c:f>
              <c:strCache>
                <c:ptCount val="1"/>
                <c:pt idx="0">
                  <c:v>2017</c:v>
                </c:pt>
              </c:strCache>
            </c:strRef>
          </c:tx>
          <c:spPr>
            <a:solidFill>
              <a:schemeClr val="tx1">
                <a:lumMod val="50000"/>
                <a:lumOff val="50000"/>
              </a:schemeClr>
            </a:solidFill>
            <a:ln>
              <a:noFill/>
            </a:ln>
            <a:effectLst/>
          </c:spPr>
          <c:invertIfNegative val="0"/>
          <c:dPt>
            <c:idx val="1"/>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0B73-4BD7-85E1-3FF0053586C4}"/>
              </c:ext>
            </c:extLst>
          </c:dPt>
          <c:dPt>
            <c:idx val="2"/>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3-0B73-4BD7-85E1-3FF0053586C4}"/>
              </c:ext>
            </c:extLst>
          </c:dPt>
          <c:dPt>
            <c:idx val="4"/>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5-0B73-4BD7-85E1-3FF0053586C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Car</c:v>
                </c:pt>
                <c:pt idx="1">
                  <c:v>Walk/run</c:v>
                </c:pt>
                <c:pt idx="2">
                  <c:v>Pushbike</c:v>
                </c:pt>
                <c:pt idx="3">
                  <c:v>Motorbike/scooter</c:v>
                </c:pt>
                <c:pt idx="4">
                  <c:v>Other (specify)</c:v>
                </c:pt>
                <c:pt idx="5">
                  <c:v>Don't know</c:v>
                </c:pt>
              </c:strCache>
            </c:strRef>
          </c:cat>
          <c:val>
            <c:numRef>
              <c:f>Sheet1!$B$2:$B$7</c:f>
              <c:numCache>
                <c:formatCode>0%</c:formatCode>
                <c:ptCount val="6"/>
                <c:pt idx="0">
                  <c:v>0.67</c:v>
                </c:pt>
                <c:pt idx="1">
                  <c:v>0.5</c:v>
                </c:pt>
                <c:pt idx="2">
                  <c:v>0.04</c:v>
                </c:pt>
                <c:pt idx="3">
                  <c:v>0.03</c:v>
                </c:pt>
                <c:pt idx="4">
                  <c:v>0.08</c:v>
                </c:pt>
                <c:pt idx="5">
                  <c:v>0.05</c:v>
                </c:pt>
              </c:numCache>
            </c:numRef>
          </c:val>
          <c:extLst xmlns:c16r2="http://schemas.microsoft.com/office/drawing/2015/06/chart">
            <c:ext xmlns:c16="http://schemas.microsoft.com/office/drawing/2014/chart" uri="{C3380CC4-5D6E-409C-BE32-E72D297353CC}">
              <c16:uniqueId val="{00000006-0B73-4BD7-85E1-3FF0053586C4}"/>
            </c:ext>
          </c:extLst>
        </c:ser>
        <c:dLbls>
          <c:showLegendKey val="0"/>
          <c:showVal val="0"/>
          <c:showCatName val="0"/>
          <c:showSerName val="0"/>
          <c:showPercent val="0"/>
          <c:showBubbleSize val="0"/>
        </c:dLbls>
        <c:gapWidth val="100"/>
        <c:axId val="407228688"/>
        <c:axId val="407229248"/>
      </c:barChart>
      <c:catAx>
        <c:axId val="40722868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407229248"/>
        <c:crosses val="autoZero"/>
        <c:auto val="1"/>
        <c:lblAlgn val="ctr"/>
        <c:lblOffset val="100"/>
        <c:noMultiLvlLbl val="0"/>
      </c:catAx>
      <c:valAx>
        <c:axId val="407229248"/>
        <c:scaling>
          <c:orientation val="minMax"/>
          <c:max val="1"/>
          <c:min val="0"/>
        </c:scaling>
        <c:delete val="1"/>
        <c:axPos val="b"/>
        <c:numFmt formatCode="0%" sourceLinked="1"/>
        <c:majorTickMark val="out"/>
        <c:minorTickMark val="none"/>
        <c:tickLblPos val="nextTo"/>
        <c:crossAx val="40722868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570053934509822"/>
          <c:y val="3.7428177818406093E-2"/>
          <c:w val="0.22698547251272438"/>
          <c:h val="0.92514364436318786"/>
        </c:manualLayout>
      </c:layout>
      <c:barChart>
        <c:barDir val="bar"/>
        <c:grouping val="clustered"/>
        <c:varyColors val="0"/>
        <c:ser>
          <c:idx val="0"/>
          <c:order val="0"/>
          <c:tx>
            <c:strRef>
              <c:f>Sheet1!$B$1</c:f>
              <c:strCache>
                <c:ptCount val="1"/>
                <c:pt idx="0">
                  <c:v>2017</c:v>
                </c:pt>
              </c:strCache>
            </c:strRef>
          </c:tx>
          <c:spPr>
            <a:solidFill>
              <a:schemeClr val="tx1">
                <a:lumMod val="50000"/>
                <a:lumOff val="50000"/>
              </a:schemeClr>
            </a:solidFill>
            <a:ln>
              <a:noFill/>
            </a:ln>
            <a:effectLst/>
          </c:spPr>
          <c:invertIfNegative val="0"/>
          <c:dPt>
            <c:idx val="1"/>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1-D365-4419-ABB3-370A7ECD903E}"/>
              </c:ext>
            </c:extLst>
          </c:dPt>
          <c:dPt>
            <c:idx val="2"/>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3-D365-4419-ABB3-370A7ECD903E}"/>
              </c:ext>
            </c:extLst>
          </c:dPt>
          <c:dPt>
            <c:idx val="4"/>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5-D365-4419-ABB3-370A7ECD903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Move to higher ground / away from danger / away from the beach</c:v>
                </c:pt>
                <c:pt idx="1">
                  <c:v>Check emergency get away kit</c:v>
                </c:pt>
                <c:pt idx="2">
                  <c:v>Alert or check on family / friends / neighbours</c:v>
                </c:pt>
                <c:pt idx="3">
                  <c:v>Prepare to be evacuated / take important personal items</c:v>
                </c:pt>
                <c:pt idx="4">
                  <c:v>Move inland</c:v>
                </c:pt>
                <c:pt idx="5">
                  <c:v>Listen to radio for further information/take radio with you</c:v>
                </c:pt>
                <c:pt idx="6">
                  <c:v>Get Gone</c:v>
                </c:pt>
                <c:pt idx="7">
                  <c:v>Implement survival plan</c:v>
                </c:pt>
              </c:strCache>
            </c:strRef>
          </c:cat>
          <c:val>
            <c:numRef>
              <c:f>Sheet1!$B$2:$B$9</c:f>
              <c:numCache>
                <c:formatCode>0%</c:formatCode>
                <c:ptCount val="8"/>
                <c:pt idx="0">
                  <c:v>0.87</c:v>
                </c:pt>
                <c:pt idx="1">
                  <c:v>0.12</c:v>
                </c:pt>
                <c:pt idx="2">
                  <c:v>0.11</c:v>
                </c:pt>
                <c:pt idx="3">
                  <c:v>0.11</c:v>
                </c:pt>
                <c:pt idx="4">
                  <c:v>0.08</c:v>
                </c:pt>
                <c:pt idx="5">
                  <c:v>0.05</c:v>
                </c:pt>
                <c:pt idx="6">
                  <c:v>0.05</c:v>
                </c:pt>
                <c:pt idx="7">
                  <c:v>0.04</c:v>
                </c:pt>
              </c:numCache>
            </c:numRef>
          </c:val>
          <c:extLst xmlns:c16r2="http://schemas.microsoft.com/office/drawing/2015/06/chart">
            <c:ext xmlns:c16="http://schemas.microsoft.com/office/drawing/2014/chart" uri="{C3380CC4-5D6E-409C-BE32-E72D297353CC}">
              <c16:uniqueId val="{00000006-D365-4419-ABB3-370A7ECD903E}"/>
            </c:ext>
          </c:extLst>
        </c:ser>
        <c:dLbls>
          <c:showLegendKey val="0"/>
          <c:showVal val="0"/>
          <c:showCatName val="0"/>
          <c:showSerName val="0"/>
          <c:showPercent val="0"/>
          <c:showBubbleSize val="0"/>
        </c:dLbls>
        <c:gapWidth val="100"/>
        <c:axId val="385930624"/>
        <c:axId val="386119712"/>
      </c:barChart>
      <c:catAx>
        <c:axId val="3859306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86119712"/>
        <c:crosses val="autoZero"/>
        <c:auto val="1"/>
        <c:lblAlgn val="ctr"/>
        <c:lblOffset val="100"/>
        <c:noMultiLvlLbl val="0"/>
      </c:catAx>
      <c:valAx>
        <c:axId val="386119712"/>
        <c:scaling>
          <c:orientation val="minMax"/>
          <c:max val="1"/>
          <c:min val="0"/>
        </c:scaling>
        <c:delete val="1"/>
        <c:axPos val="b"/>
        <c:numFmt formatCode="0%" sourceLinked="1"/>
        <c:majorTickMark val="out"/>
        <c:minorTickMark val="none"/>
        <c:tickLblPos val="nextTo"/>
        <c:crossAx val="38593062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363744927794254"/>
          <c:y val="3.7428076124364787E-2"/>
          <c:w val="0.31494519814486188"/>
          <c:h val="0.92514364436318786"/>
        </c:manualLayout>
      </c:layout>
      <c:barChart>
        <c:barDir val="bar"/>
        <c:grouping val="clustered"/>
        <c:varyColors val="0"/>
        <c:ser>
          <c:idx val="0"/>
          <c:order val="0"/>
          <c:tx>
            <c:strRef>
              <c:f>Sheet1!$B$1</c:f>
              <c:strCache>
                <c:ptCount val="1"/>
                <c:pt idx="0">
                  <c:v>2017</c:v>
                </c:pt>
              </c:strCache>
            </c:strRef>
          </c:tx>
          <c:spPr>
            <a:solidFill>
              <a:schemeClr val="tx1">
                <a:lumMod val="50000"/>
                <a:lumOff val="50000"/>
              </a:schemeClr>
            </a:solidFill>
            <a:ln>
              <a:noFill/>
            </a:ln>
            <a:effectLst/>
          </c:spPr>
          <c:invertIfNegative val="0"/>
          <c:dPt>
            <c:idx val="0"/>
            <c:invertIfNegative val="0"/>
            <c:bubble3D val="0"/>
            <c:spPr>
              <a:solidFill>
                <a:srgbClr val="055D9E"/>
              </a:solidFill>
              <a:ln>
                <a:noFill/>
              </a:ln>
              <a:effectLst/>
            </c:spPr>
            <c:extLst xmlns:c16r2="http://schemas.microsoft.com/office/drawing/2015/06/chart">
              <c:ext xmlns:c16="http://schemas.microsoft.com/office/drawing/2014/chart" uri="{C3380CC4-5D6E-409C-BE32-E72D297353CC}">
                <c16:uniqueId val="{00000001-2EEE-4E72-B367-45D5C2742F42}"/>
              </c:ext>
            </c:extLst>
          </c:dPt>
          <c:dPt>
            <c:idx val="1"/>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3-2EEE-4E72-B367-45D5C2742F42}"/>
              </c:ext>
            </c:extLst>
          </c:dPt>
          <c:dPt>
            <c:idx val="2"/>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5-2EEE-4E72-B367-45D5C2742F42}"/>
              </c:ext>
            </c:extLst>
          </c:dPt>
          <c:dPt>
            <c:idx val="3"/>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7-2EEE-4E72-B367-45D5C2742F42}"/>
              </c:ext>
            </c:extLst>
          </c:dPt>
          <c:dPt>
            <c:idx val="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9-2EEE-4E72-B367-45D5C2742F42}"/>
              </c:ext>
            </c:extLst>
          </c:dPt>
          <c:dPt>
            <c:idx val="5"/>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B-2EEE-4E72-B367-45D5C2742F42}"/>
              </c:ext>
            </c:extLst>
          </c:dPt>
          <c:dPt>
            <c:idx val="6"/>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D-2EEE-4E72-B367-45D5C2742F42}"/>
              </c:ext>
            </c:extLst>
          </c:dPt>
          <c:dPt>
            <c:idx val="7"/>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F-2EEE-4E72-B367-45D5C2742F42}"/>
              </c:ext>
            </c:extLst>
          </c:dPt>
          <c:dPt>
            <c:idx val="8"/>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1-2EEE-4E72-B367-45D5C2742F42}"/>
              </c:ext>
            </c:extLst>
          </c:dPt>
          <c:dPt>
            <c:idx val="9"/>
            <c:invertIfNegative val="0"/>
            <c:bubble3D val="0"/>
            <c:spPr>
              <a:solidFill>
                <a:srgbClr val="055D9E"/>
              </a:solidFill>
              <a:ln>
                <a:noFill/>
              </a:ln>
              <a:effectLst/>
            </c:spPr>
            <c:extLst xmlns:c16r2="http://schemas.microsoft.com/office/drawing/2015/06/chart">
              <c:ext xmlns:c16="http://schemas.microsoft.com/office/drawing/2014/chart" uri="{C3380CC4-5D6E-409C-BE32-E72D297353CC}">
                <c16:uniqueId val="{00000013-2EEE-4E72-B367-45D5C2742F42}"/>
              </c:ext>
            </c:extLst>
          </c:dPt>
          <c:dPt>
            <c:idx val="1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5-2EEE-4E72-B367-45D5C2742F42}"/>
              </c:ext>
            </c:extLst>
          </c:dPt>
          <c:dPt>
            <c:idx val="11"/>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7-2EEE-4E72-B367-45D5C2742F42}"/>
              </c:ext>
            </c:extLst>
          </c:dPt>
          <c:dPt>
            <c:idx val="12"/>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9-2EEE-4E72-B367-45D5C2742F42}"/>
              </c:ext>
            </c:extLst>
          </c:dPt>
          <c:dPt>
            <c:idx val="13"/>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B-2EEE-4E72-B367-45D5C2742F42}"/>
              </c:ext>
            </c:extLst>
          </c:dPt>
          <c:dPt>
            <c:idx val="14"/>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D-2EEE-4E72-B367-45D5C2742F4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Ministry of Civil Defence - website</c:v>
                </c:pt>
                <c:pt idx="1">
                  <c:v>Yellow Pages</c:v>
                </c:pt>
                <c:pt idx="2">
                  <c:v>Local / Regional Council</c:v>
                </c:pt>
                <c:pt idx="3">
                  <c:v>Google search</c:v>
                </c:pt>
                <c:pt idx="4">
                  <c:v>Radio</c:v>
                </c:pt>
                <c:pt idx="5">
                  <c:v>TV</c:v>
                </c:pt>
                <c:pt idx="6">
                  <c:v>Other online - non specific</c:v>
                </c:pt>
                <c:pt idx="7">
                  <c:v>Brochures / flyers / unaddressed mail</c:v>
                </c:pt>
                <c:pt idx="8">
                  <c:v>Internet / website - general</c:v>
                </c:pt>
                <c:pt idx="9">
                  <c:v>Ministry of Civil Defence - other (including GetThru website) </c:v>
                </c:pt>
                <c:pt idx="10">
                  <c:v>Police</c:v>
                </c:pt>
                <c:pt idx="11">
                  <c:v>Schools</c:v>
                </c:pt>
                <c:pt idx="12">
                  <c:v>Libraries/public libraries</c:v>
                </c:pt>
                <c:pt idx="13">
                  <c:v>News / local media</c:v>
                </c:pt>
                <c:pt idx="14">
                  <c:v>Don't know</c:v>
                </c:pt>
              </c:strCache>
            </c:strRef>
          </c:cat>
          <c:val>
            <c:numRef>
              <c:f>Sheet1!$B$2:$B$16</c:f>
              <c:numCache>
                <c:formatCode>0%</c:formatCode>
                <c:ptCount val="15"/>
                <c:pt idx="0">
                  <c:v>0.5</c:v>
                </c:pt>
                <c:pt idx="1">
                  <c:v>0.2</c:v>
                </c:pt>
                <c:pt idx="2">
                  <c:v>0.2</c:v>
                </c:pt>
                <c:pt idx="3">
                  <c:v>0.16</c:v>
                </c:pt>
                <c:pt idx="4">
                  <c:v>0.11</c:v>
                </c:pt>
                <c:pt idx="5">
                  <c:v>0.1</c:v>
                </c:pt>
                <c:pt idx="6">
                  <c:v>0.05</c:v>
                </c:pt>
                <c:pt idx="7">
                  <c:v>0.04</c:v>
                </c:pt>
                <c:pt idx="8">
                  <c:v>0.04</c:v>
                </c:pt>
                <c:pt idx="9">
                  <c:v>0.04</c:v>
                </c:pt>
                <c:pt idx="10">
                  <c:v>0.03</c:v>
                </c:pt>
                <c:pt idx="11">
                  <c:v>0.03</c:v>
                </c:pt>
                <c:pt idx="12">
                  <c:v>0.03</c:v>
                </c:pt>
                <c:pt idx="13">
                  <c:v>0.03</c:v>
                </c:pt>
                <c:pt idx="14">
                  <c:v>0.08</c:v>
                </c:pt>
              </c:numCache>
            </c:numRef>
          </c:val>
          <c:extLst xmlns:c16r2="http://schemas.microsoft.com/office/drawing/2015/06/chart">
            <c:ext xmlns:c16="http://schemas.microsoft.com/office/drawing/2014/chart" uri="{C3380CC4-5D6E-409C-BE32-E72D297353CC}">
              <c16:uniqueId val="{0000002C-2EEE-4E72-B367-45D5C2742F42}"/>
            </c:ext>
          </c:extLst>
        </c:ser>
        <c:dLbls>
          <c:showLegendKey val="0"/>
          <c:showVal val="0"/>
          <c:showCatName val="0"/>
          <c:showSerName val="0"/>
          <c:showPercent val="0"/>
          <c:showBubbleSize val="0"/>
        </c:dLbls>
        <c:gapWidth val="100"/>
        <c:axId val="386121952"/>
        <c:axId val="386122512"/>
      </c:barChart>
      <c:catAx>
        <c:axId val="3861219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86122512"/>
        <c:crosses val="autoZero"/>
        <c:auto val="1"/>
        <c:lblAlgn val="ctr"/>
        <c:lblOffset val="100"/>
        <c:noMultiLvlLbl val="0"/>
      </c:catAx>
      <c:valAx>
        <c:axId val="386122512"/>
        <c:scaling>
          <c:orientation val="minMax"/>
        </c:scaling>
        <c:delete val="1"/>
        <c:axPos val="b"/>
        <c:numFmt formatCode="0%" sourceLinked="1"/>
        <c:majorTickMark val="none"/>
        <c:minorTickMark val="none"/>
        <c:tickLblPos val="nextTo"/>
        <c:crossAx val="38612195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90117871851"/>
          <c:y val="3.5816633341216486E-2"/>
          <c:w val="0.6650992491432951"/>
          <c:h val="0.88743343807046249"/>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055D9E"/>
              </a:solidFill>
              <a:ln w="19050">
                <a:solidFill>
                  <a:schemeClr val="bg1"/>
                </a:solidFill>
              </a:ln>
              <a:effectLst/>
            </c:spPr>
            <c:extLst xmlns:c16r2="http://schemas.microsoft.com/office/drawing/2015/06/chart">
              <c:ext xmlns:c16="http://schemas.microsoft.com/office/drawing/2014/chart" uri="{C3380CC4-5D6E-409C-BE32-E72D297353CC}">
                <c16:uniqueId val="{00000001-8C88-4E6D-8C86-8952672BCA91}"/>
              </c:ext>
            </c:extLst>
          </c:dPt>
          <c:dPt>
            <c:idx val="1"/>
            <c:bubble3D val="0"/>
            <c:spPr>
              <a:solidFill>
                <a:schemeClr val="bg1">
                  <a:lumMod val="75000"/>
                </a:schemeClr>
              </a:solidFill>
              <a:ln w="19050">
                <a:solidFill>
                  <a:schemeClr val="bg1"/>
                </a:solidFill>
              </a:ln>
              <a:effectLst/>
            </c:spPr>
            <c:extLst xmlns:c16r2="http://schemas.microsoft.com/office/drawing/2015/06/chart">
              <c:ext xmlns:c16="http://schemas.microsoft.com/office/drawing/2014/chart" uri="{C3380CC4-5D6E-409C-BE32-E72D297353CC}">
                <c16:uniqueId val="{00000003-8C88-4E6D-8C86-8952672BCA91}"/>
              </c:ext>
            </c:extLst>
          </c:dPt>
          <c:cat>
            <c:strRef>
              <c:f>Sheet1!$A$2:$A$3</c:f>
              <c:strCache>
                <c:ptCount val="2"/>
                <c:pt idx="0">
                  <c:v>1st Qtr</c:v>
                </c:pt>
                <c:pt idx="1">
                  <c:v>2nd Qtr</c:v>
                </c:pt>
              </c:strCache>
            </c:strRef>
          </c:cat>
          <c:val>
            <c:numRef>
              <c:f>Sheet1!$B$2:$B$3</c:f>
              <c:numCache>
                <c:formatCode>0.00%</c:formatCode>
                <c:ptCount val="2"/>
                <c:pt idx="0" formatCode="0%">
                  <c:v>0.53</c:v>
                </c:pt>
                <c:pt idx="1">
                  <c:v>0.47</c:v>
                </c:pt>
              </c:numCache>
            </c:numRef>
          </c:val>
          <c:extLst xmlns:c16r2="http://schemas.microsoft.com/office/drawing/2015/06/chart">
            <c:ext xmlns:c16="http://schemas.microsoft.com/office/drawing/2014/chart" uri="{C3380CC4-5D6E-409C-BE32-E72D297353CC}">
              <c16:uniqueId val="{00000004-8C88-4E6D-8C86-8952672BCA91}"/>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986189893321869"/>
          <c:y val="3.7428177818406093E-2"/>
          <c:w val="0.40042328484203216"/>
          <c:h val="0.92514364436318786"/>
        </c:manualLayout>
      </c:layout>
      <c:barChart>
        <c:barDir val="bar"/>
        <c:grouping val="clustered"/>
        <c:varyColors val="0"/>
        <c:ser>
          <c:idx val="0"/>
          <c:order val="0"/>
          <c:tx>
            <c:strRef>
              <c:f>Sheet1!$B$1</c:f>
              <c:strCache>
                <c:ptCount val="1"/>
                <c:pt idx="0">
                  <c:v>2017</c:v>
                </c:pt>
              </c:strCache>
            </c:strRef>
          </c:tx>
          <c:spPr>
            <a:solidFill>
              <a:schemeClr val="bg1">
                <a:lumMod val="65000"/>
              </a:schemeClr>
            </a:solidFill>
            <a:ln>
              <a:noFill/>
            </a:ln>
            <a:effectLst/>
          </c:spPr>
          <c:invertIfNegative val="0"/>
          <c:dPt>
            <c:idx val="1"/>
            <c:invertIfNegative val="0"/>
            <c:bubble3D val="0"/>
            <c:spPr>
              <a:solidFill>
                <a:srgbClr val="055D9E"/>
              </a:solidFill>
              <a:ln>
                <a:noFill/>
              </a:ln>
              <a:effectLst/>
            </c:spPr>
            <c:extLst xmlns:c16r2="http://schemas.microsoft.com/office/drawing/2015/06/chart">
              <c:ext xmlns:c16="http://schemas.microsoft.com/office/drawing/2014/chart" uri="{C3380CC4-5D6E-409C-BE32-E72D297353CC}">
                <c16:uniqueId val="{00000003-E036-47C5-900B-8831BE057D32}"/>
              </c:ext>
            </c:extLst>
          </c:dPt>
          <c:dPt>
            <c:idx val="2"/>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5-E036-47C5-900B-8831BE057D32}"/>
              </c:ext>
            </c:extLst>
          </c:dPt>
          <c:dPt>
            <c:idx val="3"/>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7-E036-47C5-900B-8831BE057D32}"/>
              </c:ext>
            </c:extLst>
          </c:dPt>
          <c:dPt>
            <c:idx val="4"/>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9-E036-47C5-900B-8831BE057D32}"/>
              </c:ext>
            </c:extLst>
          </c:dPt>
          <c:dPt>
            <c:idx val="5"/>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B-E036-47C5-900B-8831BE057D32}"/>
              </c:ext>
            </c:extLst>
          </c:dPt>
          <c:dPt>
            <c:idx val="6"/>
            <c:invertIfNegative val="0"/>
            <c:bubble3D val="0"/>
            <c:spPr>
              <a:solidFill>
                <a:srgbClr val="055D9E"/>
              </a:solidFill>
              <a:ln>
                <a:noFill/>
              </a:ln>
              <a:effectLst/>
            </c:spPr>
            <c:extLst xmlns:c16r2="http://schemas.microsoft.com/office/drawing/2015/06/chart">
              <c:ext xmlns:c16="http://schemas.microsoft.com/office/drawing/2014/chart" uri="{C3380CC4-5D6E-409C-BE32-E72D297353CC}">
                <c16:uniqueId val="{0000000D-E036-47C5-900B-8831BE057D32}"/>
              </c:ext>
            </c:extLst>
          </c:dPt>
          <c:dPt>
            <c:idx val="7"/>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F-E036-47C5-900B-8831BE057D32}"/>
              </c:ext>
            </c:extLst>
          </c:dPt>
          <c:dPt>
            <c:idx val="8"/>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1-E036-47C5-900B-8831BE057D32}"/>
              </c:ext>
            </c:extLst>
          </c:dPt>
          <c:dPt>
            <c:idx val="9"/>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3-E036-47C5-900B-8831BE057D32}"/>
              </c:ext>
            </c:extLst>
          </c:dPt>
          <c:dPt>
            <c:idx val="10"/>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5-E036-47C5-900B-8831BE057D32}"/>
              </c:ext>
            </c:extLst>
          </c:dPt>
          <c:dPt>
            <c:idx val="11"/>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7-E036-47C5-900B-8831BE057D32}"/>
              </c:ext>
            </c:extLst>
          </c:dPt>
          <c:dPt>
            <c:idx val="12"/>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9-E036-47C5-900B-8831BE057D3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Radio</c:v>
                </c:pt>
                <c:pt idx="1">
                  <c:v>Ministry of Civil Defence website</c:v>
                </c:pt>
                <c:pt idx="2">
                  <c:v>TV</c:v>
                </c:pt>
                <c:pt idx="3">
                  <c:v>Local / Regional Council</c:v>
                </c:pt>
                <c:pt idx="4">
                  <c:v>Phone / app on phone / cell phone</c:v>
                </c:pt>
                <c:pt idx="5">
                  <c:v>Police</c:v>
                </c:pt>
                <c:pt idx="6">
                  <c:v>Ministry of Civil Defence - other (including GetThru website) </c:v>
                </c:pt>
                <c:pt idx="7">
                  <c:v>Word of mouth (neighbours / friends / family)</c:v>
                </c:pt>
                <c:pt idx="8">
                  <c:v>News / local media</c:v>
                </c:pt>
                <c:pt idx="9">
                  <c:v>Facebook</c:v>
                </c:pt>
                <c:pt idx="10">
                  <c:v>Internet / website - general</c:v>
                </c:pt>
                <c:pt idx="11">
                  <c:v>Google search </c:v>
                </c:pt>
                <c:pt idx="12">
                  <c:v>Don't know</c:v>
                </c:pt>
              </c:strCache>
            </c:strRef>
          </c:cat>
          <c:val>
            <c:numRef>
              <c:f>Sheet1!$B$2:$B$14</c:f>
              <c:numCache>
                <c:formatCode>0%</c:formatCode>
                <c:ptCount val="13"/>
                <c:pt idx="0">
                  <c:v>0.63</c:v>
                </c:pt>
                <c:pt idx="1">
                  <c:v>0.23</c:v>
                </c:pt>
                <c:pt idx="2">
                  <c:v>0.15</c:v>
                </c:pt>
                <c:pt idx="3">
                  <c:v>0.11</c:v>
                </c:pt>
                <c:pt idx="4">
                  <c:v>0.08</c:v>
                </c:pt>
                <c:pt idx="5">
                  <c:v>7.0000000000000007E-2</c:v>
                </c:pt>
                <c:pt idx="6">
                  <c:v>0.06</c:v>
                </c:pt>
                <c:pt idx="7">
                  <c:v>0.05</c:v>
                </c:pt>
                <c:pt idx="8">
                  <c:v>0.05</c:v>
                </c:pt>
                <c:pt idx="9">
                  <c:v>0.05</c:v>
                </c:pt>
                <c:pt idx="10">
                  <c:v>0.04</c:v>
                </c:pt>
                <c:pt idx="11">
                  <c:v>0.04</c:v>
                </c:pt>
                <c:pt idx="12">
                  <c:v>7.0000000000000007E-2</c:v>
                </c:pt>
              </c:numCache>
            </c:numRef>
          </c:val>
          <c:extLst xmlns:c16r2="http://schemas.microsoft.com/office/drawing/2015/06/chart">
            <c:ext xmlns:c16="http://schemas.microsoft.com/office/drawing/2014/chart" uri="{C3380CC4-5D6E-409C-BE32-E72D297353CC}">
              <c16:uniqueId val="{00000020-E036-47C5-900B-8831BE057D32}"/>
            </c:ext>
          </c:extLst>
        </c:ser>
        <c:dLbls>
          <c:showLegendKey val="0"/>
          <c:showVal val="0"/>
          <c:showCatName val="0"/>
          <c:showSerName val="0"/>
          <c:showPercent val="0"/>
          <c:showBubbleSize val="0"/>
        </c:dLbls>
        <c:gapWidth val="100"/>
        <c:axId val="386904560"/>
        <c:axId val="386905120"/>
      </c:barChart>
      <c:catAx>
        <c:axId val="3869045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86905120"/>
        <c:crosses val="autoZero"/>
        <c:auto val="1"/>
        <c:lblAlgn val="ctr"/>
        <c:lblOffset val="100"/>
        <c:noMultiLvlLbl val="0"/>
      </c:catAx>
      <c:valAx>
        <c:axId val="386905120"/>
        <c:scaling>
          <c:orientation val="minMax"/>
        </c:scaling>
        <c:delete val="1"/>
        <c:axPos val="b"/>
        <c:numFmt formatCode="0%" sourceLinked="1"/>
        <c:majorTickMark val="none"/>
        <c:minorTickMark val="none"/>
        <c:tickLblPos val="nextTo"/>
        <c:crossAx val="38690456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07665912699885"/>
          <c:y val="3.5816633341216486E-2"/>
          <c:w val="0.6650992491432951"/>
          <c:h val="0.88743343807046249"/>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055D9E"/>
              </a:solidFill>
              <a:ln w="19050">
                <a:solidFill>
                  <a:schemeClr val="bg1"/>
                </a:solidFill>
              </a:ln>
              <a:effectLst/>
            </c:spPr>
            <c:extLst xmlns:c16r2="http://schemas.microsoft.com/office/drawing/2015/06/chart">
              <c:ext xmlns:c16="http://schemas.microsoft.com/office/drawing/2014/chart" uri="{C3380CC4-5D6E-409C-BE32-E72D297353CC}">
                <c16:uniqueId val="{00000001-0684-49EE-BFD0-B04B616AC1F6}"/>
              </c:ext>
            </c:extLst>
          </c:dPt>
          <c:dPt>
            <c:idx val="1"/>
            <c:bubble3D val="0"/>
            <c:spPr>
              <a:solidFill>
                <a:schemeClr val="bg1">
                  <a:lumMod val="75000"/>
                </a:schemeClr>
              </a:solidFill>
              <a:ln w="19050">
                <a:solidFill>
                  <a:schemeClr val="bg1"/>
                </a:solidFill>
              </a:ln>
              <a:effectLst/>
            </c:spPr>
            <c:extLst xmlns:c16r2="http://schemas.microsoft.com/office/drawing/2015/06/chart">
              <c:ext xmlns:c16="http://schemas.microsoft.com/office/drawing/2014/chart" uri="{C3380CC4-5D6E-409C-BE32-E72D297353CC}">
                <c16:uniqueId val="{00000003-0684-49EE-BFD0-B04B616AC1F6}"/>
              </c:ext>
            </c:extLst>
          </c:dPt>
          <c:cat>
            <c:strRef>
              <c:f>Sheet1!$A$2:$A$3</c:f>
              <c:strCache>
                <c:ptCount val="2"/>
                <c:pt idx="0">
                  <c:v>1st Qtr</c:v>
                </c:pt>
                <c:pt idx="1">
                  <c:v>2nd Qtr</c:v>
                </c:pt>
              </c:strCache>
            </c:strRef>
          </c:cat>
          <c:val>
            <c:numRef>
              <c:f>Sheet1!$B$2:$B$3</c:f>
              <c:numCache>
                <c:formatCode>0.00%</c:formatCode>
                <c:ptCount val="2"/>
                <c:pt idx="0" formatCode="0%">
                  <c:v>0.28000000000000003</c:v>
                </c:pt>
                <c:pt idx="1">
                  <c:v>0.72</c:v>
                </c:pt>
              </c:numCache>
            </c:numRef>
          </c:val>
          <c:extLst xmlns:c16r2="http://schemas.microsoft.com/office/drawing/2015/06/chart">
            <c:ext xmlns:c16="http://schemas.microsoft.com/office/drawing/2014/chart" uri="{C3380CC4-5D6E-409C-BE32-E72D297353CC}">
              <c16:uniqueId val="{00000004-0684-49EE-BFD0-B04B616AC1F6}"/>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82377491064599E-2"/>
          <c:y val="3.528017062349436E-2"/>
          <c:w val="0.88904566201934521"/>
          <c:h val="0.84021494465603852"/>
        </c:manualLayout>
      </c:layout>
      <c:lineChart>
        <c:grouping val="standard"/>
        <c:varyColors val="0"/>
        <c:ser>
          <c:idx val="0"/>
          <c:order val="0"/>
          <c:tx>
            <c:strRef>
              <c:f>Sheet1!$B$1</c:f>
              <c:strCache>
                <c:ptCount val="1"/>
                <c:pt idx="0">
                  <c:v>Column1</c:v>
                </c:pt>
              </c:strCache>
            </c:strRef>
          </c:tx>
          <c:spPr>
            <a:ln w="28575" cap="rnd">
              <a:solidFill>
                <a:srgbClr val="26A1FE"/>
              </a:solidFill>
              <a:round/>
            </a:ln>
            <a:effectLst/>
          </c:spPr>
          <c:marker>
            <c:symbol val="none"/>
          </c:marker>
          <c:dLbls>
            <c:dLbl>
              <c:idx val="7"/>
              <c:layout>
                <c:manualLayout>
                  <c:x val="-1.8739108136106582E-2"/>
                  <c:y val="-5.7504075257352738E-2"/>
                </c:manualLayout>
              </c:layout>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50000"/>
                          <a:lumOff val="50000"/>
                        </a:schemeClr>
                      </a:solidFill>
                      <a:latin typeface="+mn-lt"/>
                      <a:ea typeface="+mn-ea"/>
                      <a:cs typeface="+mn-cs"/>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BE9-4DD9-A5A8-A7AEFF3A2DE4}"/>
                </c:ext>
                <c:ext xmlns:c15="http://schemas.microsoft.com/office/drawing/2012/chart" uri="{CE6537A1-D6FC-4f65-9D91-7224C49458BB}"/>
              </c:extLst>
            </c:dLbl>
            <c:dLbl>
              <c:idx val="8"/>
              <c:layout>
                <c:manualLayout>
                  <c:x val="-1.7404305609797571E-4"/>
                  <c:y val="-1.24647791331885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E9-4DD9-A5A8-A7AEFF3A2DE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0%</c:formatCode>
                <c:ptCount val="9"/>
                <c:pt idx="0">
                  <c:v>0.4</c:v>
                </c:pt>
                <c:pt idx="1">
                  <c:v>0.45</c:v>
                </c:pt>
                <c:pt idx="2">
                  <c:v>0.6</c:v>
                </c:pt>
                <c:pt idx="3">
                  <c:v>0.55000000000000004</c:v>
                </c:pt>
                <c:pt idx="4">
                  <c:v>0.51</c:v>
                </c:pt>
                <c:pt idx="5">
                  <c:v>0.47</c:v>
                </c:pt>
                <c:pt idx="6">
                  <c:v>0.45</c:v>
                </c:pt>
                <c:pt idx="7">
                  <c:v>0.47</c:v>
                </c:pt>
                <c:pt idx="8">
                  <c:v>0.56999999999999995</c:v>
                </c:pt>
              </c:numCache>
            </c:numRef>
          </c:val>
          <c:smooth val="0"/>
          <c:extLst xmlns:c16r2="http://schemas.microsoft.com/office/drawing/2015/06/chart">
            <c:ext xmlns:c16="http://schemas.microsoft.com/office/drawing/2014/chart" uri="{C3380CC4-5D6E-409C-BE32-E72D297353CC}">
              <c16:uniqueId val="{00000002-EBE9-4DD9-A5A8-A7AEFF3A2DE4}"/>
            </c:ext>
          </c:extLst>
        </c:ser>
        <c:dLbls>
          <c:showLegendKey val="0"/>
          <c:showVal val="0"/>
          <c:showCatName val="0"/>
          <c:showSerName val="0"/>
          <c:showPercent val="0"/>
          <c:showBubbleSize val="0"/>
        </c:dLbls>
        <c:smooth val="0"/>
        <c:axId val="382235264"/>
        <c:axId val="382235824"/>
      </c:lineChart>
      <c:catAx>
        <c:axId val="38223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382235824"/>
        <c:crosses val="autoZero"/>
        <c:auto val="1"/>
        <c:lblAlgn val="ctr"/>
        <c:lblOffset val="100"/>
        <c:noMultiLvlLbl val="0"/>
      </c:catAx>
      <c:valAx>
        <c:axId val="382235824"/>
        <c:scaling>
          <c:orientation val="minMax"/>
          <c:max val="1"/>
          <c:min val="0"/>
        </c:scaling>
        <c:delete val="0"/>
        <c:axPos val="l"/>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bg1">
                    <a:lumMod val="65000"/>
                  </a:schemeClr>
                </a:solidFill>
                <a:latin typeface="+mn-lt"/>
                <a:ea typeface="+mn-ea"/>
                <a:cs typeface="+mn-cs"/>
              </a:defRPr>
            </a:pPr>
            <a:endParaRPr lang="en-US"/>
          </a:p>
        </c:txPr>
        <c:crossAx val="382235264"/>
        <c:crosses val="autoZero"/>
        <c:crossBetween val="between"/>
        <c:majorUnit val="0.2"/>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5540974843439E-2"/>
          <c:y val="3.3453305459569871E-2"/>
          <c:w val="0.93908918050313117"/>
          <c:h val="0.80536258641704794"/>
        </c:manualLayout>
      </c:layout>
      <c:barChart>
        <c:barDir val="bar"/>
        <c:grouping val="clustered"/>
        <c:varyColors val="0"/>
        <c:ser>
          <c:idx val="0"/>
          <c:order val="0"/>
          <c:tx>
            <c:strRef>
              <c:f>Sheet1!$B$1</c:f>
              <c:strCache>
                <c:ptCount val="1"/>
                <c:pt idx="0">
                  <c:v>2017</c:v>
                </c:pt>
              </c:strCache>
            </c:strRef>
          </c:tx>
          <c:spPr>
            <a:solidFill>
              <a:srgbClr val="055D9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NZ"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 have the necessary emergency items needed to survive a disaster, such as, spare food, toilet paper, torch, spare batteries and so on</c:v>
                </c:pt>
                <c:pt idx="1">
                  <c:v>You and your household make emergency survival plans</c:v>
                </c:pt>
                <c:pt idx="2">
                  <c:v>You have stored at least 3 litres of water per person for 3 days for each member in your household</c:v>
                </c:pt>
                <c:pt idx="3">
                  <c:v>You regularly update your emergency survival items</c:v>
                </c:pt>
                <c:pt idx="4">
                  <c:v>You have a getaway bag containing necessary emergency items</c:v>
                </c:pt>
                <c:pt idx="5">
                  <c:v>Survival plan includes what to do when not at home </c:v>
                </c:pt>
              </c:strCache>
            </c:strRef>
          </c:cat>
          <c:val>
            <c:numRef>
              <c:f>Sheet1!$B$2:$B$7</c:f>
              <c:numCache>
                <c:formatCode>0%</c:formatCode>
                <c:ptCount val="6"/>
                <c:pt idx="0">
                  <c:v>0.85</c:v>
                </c:pt>
                <c:pt idx="1">
                  <c:v>0.61</c:v>
                </c:pt>
                <c:pt idx="2">
                  <c:v>0.59</c:v>
                </c:pt>
                <c:pt idx="3">
                  <c:v>0.5</c:v>
                </c:pt>
                <c:pt idx="4">
                  <c:v>0.4</c:v>
                </c:pt>
                <c:pt idx="5">
                  <c:v>0.28999999999999998</c:v>
                </c:pt>
              </c:numCache>
            </c:numRef>
          </c:val>
          <c:extLst xmlns:c16r2="http://schemas.microsoft.com/office/drawing/2015/06/chart">
            <c:ext xmlns:c16="http://schemas.microsoft.com/office/drawing/2014/chart" uri="{C3380CC4-5D6E-409C-BE32-E72D297353CC}">
              <c16:uniqueId val="{00000000-79F5-4B94-87DE-C47663F896EB}"/>
            </c:ext>
          </c:extLst>
        </c:ser>
        <c:ser>
          <c:idx val="1"/>
          <c:order val="1"/>
          <c:tx>
            <c:strRef>
              <c:f>Sheet1!$C$1</c:f>
              <c:strCache>
                <c:ptCount val="1"/>
                <c:pt idx="0">
                  <c:v>2016</c:v>
                </c:pt>
              </c:strCache>
            </c:strRef>
          </c:tx>
          <c:spPr>
            <a:solidFill>
              <a:srgbClr val="015A9C">
                <a:alpha val="69804"/>
              </a:srgbClr>
            </a:solidFill>
            <a:ln>
              <a:noFill/>
            </a:ln>
            <a:effectLst/>
          </c:spPr>
          <c:invertIfNegative val="0"/>
          <c:dLbls>
            <c:dLbl>
              <c:idx val="0"/>
              <c:spPr>
                <a:noFill/>
                <a:ln>
                  <a:noFill/>
                </a:ln>
                <a:effectLst/>
              </c:spPr>
              <c:txPr>
                <a:bodyPr rot="0" spcFirstLastPara="1" vertOverflow="ellipsis" vert="horz" wrap="square" lIns="38100" tIns="19050" rIns="38100" bIns="19050" anchor="ctr" anchorCtr="0">
                  <a:spAutoFit/>
                </a:bodyPr>
                <a:lstStyle/>
                <a:p>
                  <a:pPr algn="ctr">
                    <a:defRPr lang="en-NZ" sz="11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 have the necessary emergency items needed to survive a disaster, such as, spare food, toilet paper, torch, spare batteries and so on</c:v>
                </c:pt>
                <c:pt idx="1">
                  <c:v>You and your household make emergency survival plans</c:v>
                </c:pt>
                <c:pt idx="2">
                  <c:v>You have stored at least 3 litres of water per person for 3 days for each member in your household</c:v>
                </c:pt>
                <c:pt idx="3">
                  <c:v>You regularly update your emergency survival items</c:v>
                </c:pt>
                <c:pt idx="4">
                  <c:v>You have a getaway bag containing necessary emergency items</c:v>
                </c:pt>
                <c:pt idx="5">
                  <c:v>Survival plan includes what to do when not at home </c:v>
                </c:pt>
              </c:strCache>
            </c:strRef>
          </c:cat>
          <c:val>
            <c:numRef>
              <c:f>Sheet1!$C$2:$C$7</c:f>
              <c:numCache>
                <c:formatCode>0%</c:formatCode>
                <c:ptCount val="6"/>
                <c:pt idx="0">
                  <c:v>0.83</c:v>
                </c:pt>
                <c:pt idx="1">
                  <c:v>0.55000000000000004</c:v>
                </c:pt>
                <c:pt idx="2">
                  <c:v>0.51</c:v>
                </c:pt>
                <c:pt idx="3">
                  <c:v>0.46</c:v>
                </c:pt>
                <c:pt idx="4">
                  <c:v>0.34</c:v>
                </c:pt>
                <c:pt idx="5">
                  <c:v>0.26</c:v>
                </c:pt>
              </c:numCache>
            </c:numRef>
          </c:val>
          <c:extLst xmlns:c16r2="http://schemas.microsoft.com/office/drawing/2015/06/chart">
            <c:ext xmlns:c16="http://schemas.microsoft.com/office/drawing/2014/chart" uri="{C3380CC4-5D6E-409C-BE32-E72D297353CC}">
              <c16:uniqueId val="{00000002-79F5-4B94-87DE-C47663F896EB}"/>
            </c:ext>
          </c:extLst>
        </c:ser>
        <c:dLbls>
          <c:showLegendKey val="0"/>
          <c:showVal val="0"/>
          <c:showCatName val="0"/>
          <c:showSerName val="0"/>
          <c:showPercent val="0"/>
          <c:showBubbleSize val="0"/>
        </c:dLbls>
        <c:gapWidth val="129"/>
        <c:axId val="382238624"/>
        <c:axId val="388580544"/>
      </c:barChart>
      <c:catAx>
        <c:axId val="382238624"/>
        <c:scaling>
          <c:orientation val="maxMin"/>
        </c:scaling>
        <c:delete val="1"/>
        <c:axPos val="l"/>
        <c:numFmt formatCode="General" sourceLinked="1"/>
        <c:majorTickMark val="none"/>
        <c:minorTickMark val="none"/>
        <c:tickLblPos val="nextTo"/>
        <c:crossAx val="388580544"/>
        <c:crosses val="autoZero"/>
        <c:auto val="1"/>
        <c:lblAlgn val="ctr"/>
        <c:lblOffset val="100"/>
        <c:noMultiLvlLbl val="0"/>
      </c:catAx>
      <c:valAx>
        <c:axId val="388580544"/>
        <c:scaling>
          <c:orientation val="minMax"/>
          <c:max val="1"/>
          <c:min val="0"/>
        </c:scaling>
        <c:delete val="1"/>
        <c:axPos val="b"/>
        <c:numFmt formatCode="0%" sourceLinked="1"/>
        <c:majorTickMark val="out"/>
        <c:minorTickMark val="none"/>
        <c:tickLblPos val="nextTo"/>
        <c:crossAx val="382238624"/>
        <c:crosses val="max"/>
        <c:crossBetween val="between"/>
      </c:valAx>
      <c:spPr>
        <a:noFill/>
        <a:ln>
          <a:noFill/>
        </a:ln>
        <a:effectLst/>
      </c:spPr>
    </c:plotArea>
    <c:legend>
      <c:legendPos val="r"/>
      <c:layout>
        <c:manualLayout>
          <c:xMode val="edge"/>
          <c:yMode val="edge"/>
          <c:x val="4.8049768518518329E-3"/>
          <c:y val="0.8574518016173488"/>
          <c:w val="0.99519502314814812"/>
          <c:h val="4.84400031609422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5540974843439E-2"/>
          <c:y val="3.3453305459569871E-2"/>
          <c:w val="0.93908918050313117"/>
          <c:h val="0.80536258641704794"/>
        </c:manualLayout>
      </c:layout>
      <c:barChart>
        <c:barDir val="bar"/>
        <c:grouping val="clustered"/>
        <c:varyColors val="0"/>
        <c:ser>
          <c:idx val="0"/>
          <c:order val="0"/>
          <c:tx>
            <c:strRef>
              <c:f>Sheet1!$B$1</c:f>
              <c:strCache>
                <c:ptCount val="1"/>
                <c:pt idx="0">
                  <c:v>2017</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 have the necessary emergency items needed to survive a disaster, such as, spare food, toilet paper, torch, spare batteries and so on</c:v>
                </c:pt>
                <c:pt idx="1">
                  <c:v>You and your household make emergency survival plans</c:v>
                </c:pt>
                <c:pt idx="2">
                  <c:v>You have stored at least 3 litres of water per person for 3 days for each member in your household</c:v>
                </c:pt>
                <c:pt idx="3">
                  <c:v>You regularly update your emergency survival items</c:v>
                </c:pt>
                <c:pt idx="4">
                  <c:v>You have a getaway bag containing necessary emergency items</c:v>
                </c:pt>
                <c:pt idx="5">
                  <c:v>Survival plan includes what to do when not at home </c:v>
                </c:pt>
              </c:strCache>
            </c:strRef>
          </c:cat>
          <c:val>
            <c:numRef>
              <c:f>Sheet1!$B$2:$B$7</c:f>
              <c:numCache>
                <c:formatCode>0%</c:formatCode>
                <c:ptCount val="6"/>
                <c:pt idx="0">
                  <c:v>0.11</c:v>
                </c:pt>
                <c:pt idx="1">
                  <c:v>0.33</c:v>
                </c:pt>
                <c:pt idx="2">
                  <c:v>0.2</c:v>
                </c:pt>
                <c:pt idx="3">
                  <c:v>0.36</c:v>
                </c:pt>
                <c:pt idx="4">
                  <c:v>0.35</c:v>
                </c:pt>
                <c:pt idx="5">
                  <c:v>0.36</c:v>
                </c:pt>
              </c:numCache>
            </c:numRef>
          </c:val>
          <c:extLst xmlns:c16r2="http://schemas.microsoft.com/office/drawing/2015/06/chart">
            <c:ext xmlns:c16="http://schemas.microsoft.com/office/drawing/2014/chart" uri="{C3380CC4-5D6E-409C-BE32-E72D297353CC}">
              <c16:uniqueId val="{00000000-4BD6-40B0-8D6D-5BC21B77BFD8}"/>
            </c:ext>
          </c:extLst>
        </c:ser>
        <c:ser>
          <c:idx val="1"/>
          <c:order val="1"/>
          <c:tx>
            <c:strRef>
              <c:f>Sheet1!$C$1</c:f>
              <c:strCache>
                <c:ptCount val="1"/>
                <c:pt idx="0">
                  <c:v>2016</c:v>
                </c:pt>
              </c:strCache>
            </c:strRef>
          </c:tx>
          <c:spPr>
            <a:solidFill>
              <a:srgbClr val="7F7F7F">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NZ"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 have the necessary emergency items needed to survive a disaster, such as, spare food, toilet paper, torch, spare batteries and so on</c:v>
                </c:pt>
                <c:pt idx="1">
                  <c:v>You and your household make emergency survival plans</c:v>
                </c:pt>
                <c:pt idx="2">
                  <c:v>You have stored at least 3 litres of water per person for 3 days for each member in your household</c:v>
                </c:pt>
                <c:pt idx="3">
                  <c:v>You regularly update your emergency survival items</c:v>
                </c:pt>
                <c:pt idx="4">
                  <c:v>You have a getaway bag containing necessary emergency items</c:v>
                </c:pt>
                <c:pt idx="5">
                  <c:v>Survival plan includes what to do when not at home </c:v>
                </c:pt>
              </c:strCache>
            </c:strRef>
          </c:cat>
          <c:val>
            <c:numRef>
              <c:f>Sheet1!$C$2:$C$7</c:f>
              <c:numCache>
                <c:formatCode>0%</c:formatCode>
                <c:ptCount val="6"/>
                <c:pt idx="0">
                  <c:v>0.12</c:v>
                </c:pt>
                <c:pt idx="1">
                  <c:v>0.37</c:v>
                </c:pt>
                <c:pt idx="2">
                  <c:v>0.25</c:v>
                </c:pt>
                <c:pt idx="3">
                  <c:v>0.35</c:v>
                </c:pt>
                <c:pt idx="4">
                  <c:v>0.35</c:v>
                </c:pt>
                <c:pt idx="5">
                  <c:v>0.36</c:v>
                </c:pt>
              </c:numCache>
            </c:numRef>
          </c:val>
          <c:extLst xmlns:c16r2="http://schemas.microsoft.com/office/drawing/2015/06/chart">
            <c:ext xmlns:c16="http://schemas.microsoft.com/office/drawing/2014/chart" uri="{C3380CC4-5D6E-409C-BE32-E72D297353CC}">
              <c16:uniqueId val="{00000001-4BD6-40B0-8D6D-5BC21B77BFD8}"/>
            </c:ext>
          </c:extLst>
        </c:ser>
        <c:dLbls>
          <c:showLegendKey val="0"/>
          <c:showVal val="0"/>
          <c:showCatName val="0"/>
          <c:showSerName val="0"/>
          <c:showPercent val="0"/>
          <c:showBubbleSize val="0"/>
        </c:dLbls>
        <c:gapWidth val="129"/>
        <c:axId val="388583344"/>
        <c:axId val="388583904"/>
      </c:barChart>
      <c:catAx>
        <c:axId val="388583344"/>
        <c:scaling>
          <c:orientation val="maxMin"/>
        </c:scaling>
        <c:delete val="1"/>
        <c:axPos val="l"/>
        <c:numFmt formatCode="General" sourceLinked="1"/>
        <c:majorTickMark val="none"/>
        <c:minorTickMark val="none"/>
        <c:tickLblPos val="nextTo"/>
        <c:crossAx val="388583904"/>
        <c:crosses val="autoZero"/>
        <c:auto val="1"/>
        <c:lblAlgn val="ctr"/>
        <c:lblOffset val="100"/>
        <c:noMultiLvlLbl val="0"/>
      </c:catAx>
      <c:valAx>
        <c:axId val="388583904"/>
        <c:scaling>
          <c:orientation val="minMax"/>
          <c:max val="1"/>
          <c:min val="0"/>
        </c:scaling>
        <c:delete val="1"/>
        <c:axPos val="b"/>
        <c:numFmt formatCode="0%" sourceLinked="1"/>
        <c:majorTickMark val="out"/>
        <c:minorTickMark val="none"/>
        <c:tickLblPos val="nextTo"/>
        <c:crossAx val="388583344"/>
        <c:crosses val="max"/>
        <c:crossBetween val="between"/>
      </c:valAx>
      <c:spPr>
        <a:noFill/>
        <a:ln>
          <a:noFill/>
        </a:ln>
        <a:effectLst/>
      </c:spPr>
    </c:plotArea>
    <c:legend>
      <c:legendPos val="r"/>
      <c:layout>
        <c:manualLayout>
          <c:xMode val="edge"/>
          <c:yMode val="edge"/>
          <c:x val="4.8049768518518329E-3"/>
          <c:y val="0.8574518016173488"/>
          <c:w val="0.99519502314814812"/>
          <c:h val="4.84400031609422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5540974843439E-2"/>
          <c:y val="3.3453305459569871E-2"/>
          <c:w val="0.93908918050313117"/>
          <c:h val="0.80536258641704794"/>
        </c:manualLayout>
      </c:layout>
      <c:barChart>
        <c:barDir val="bar"/>
        <c:grouping val="clustered"/>
        <c:varyColors val="0"/>
        <c:ser>
          <c:idx val="0"/>
          <c:order val="0"/>
          <c:tx>
            <c:strRef>
              <c:f>Sheet1!$B$1</c:f>
              <c:strCache>
                <c:ptCount val="1"/>
                <c:pt idx="0">
                  <c:v>2017</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 have the necessary emergency items needed to survive a disaster, such as, spare food, toilet paper, torch, spare batteries and so on</c:v>
                </c:pt>
                <c:pt idx="1">
                  <c:v>You and your household make emergency survival plans</c:v>
                </c:pt>
                <c:pt idx="2">
                  <c:v>You have stored at least 3 litres of water per person for 3 days for each member in your household</c:v>
                </c:pt>
                <c:pt idx="3">
                  <c:v>You regularly update your emergency survival items</c:v>
                </c:pt>
                <c:pt idx="4">
                  <c:v>You have a getaway bag containing necessary emergency items</c:v>
                </c:pt>
                <c:pt idx="5">
                  <c:v>Survival plan includes what to do when not at home </c:v>
                </c:pt>
              </c:strCache>
            </c:strRef>
          </c:cat>
          <c:val>
            <c:numRef>
              <c:f>Sheet1!$B$2:$B$7</c:f>
              <c:numCache>
                <c:formatCode>0%</c:formatCode>
                <c:ptCount val="6"/>
                <c:pt idx="0">
                  <c:v>0.04</c:v>
                </c:pt>
                <c:pt idx="1">
                  <c:v>0.06</c:v>
                </c:pt>
                <c:pt idx="2">
                  <c:v>0.21</c:v>
                </c:pt>
                <c:pt idx="3">
                  <c:v>0.14000000000000001</c:v>
                </c:pt>
                <c:pt idx="4">
                  <c:v>0.25</c:v>
                </c:pt>
                <c:pt idx="5">
                  <c:v>0.35</c:v>
                </c:pt>
              </c:numCache>
            </c:numRef>
          </c:val>
          <c:extLst xmlns:c16r2="http://schemas.microsoft.com/office/drawing/2015/06/chart">
            <c:ext xmlns:c16="http://schemas.microsoft.com/office/drawing/2014/chart" uri="{C3380CC4-5D6E-409C-BE32-E72D297353CC}">
              <c16:uniqueId val="{00000000-67D6-435E-84A0-9C13A296B591}"/>
            </c:ext>
          </c:extLst>
        </c:ser>
        <c:ser>
          <c:idx val="1"/>
          <c:order val="1"/>
          <c:tx>
            <c:strRef>
              <c:f>Sheet1!$C$1</c:f>
              <c:strCache>
                <c:ptCount val="1"/>
                <c:pt idx="0">
                  <c:v>2016</c:v>
                </c:pt>
              </c:strCache>
            </c:strRef>
          </c:tx>
          <c:spPr>
            <a:solidFill>
              <a:srgbClr val="3B3838">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NZ" sz="12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 have the necessary emergency items needed to survive a disaster, such as, spare food, toilet paper, torch, spare batteries and so on</c:v>
                </c:pt>
                <c:pt idx="1">
                  <c:v>You and your household make emergency survival plans</c:v>
                </c:pt>
                <c:pt idx="2">
                  <c:v>You have stored at least 3 litres of water per person for 3 days for each member in your household</c:v>
                </c:pt>
                <c:pt idx="3">
                  <c:v>You regularly update your emergency survival items</c:v>
                </c:pt>
                <c:pt idx="4">
                  <c:v>You have a getaway bag containing necessary emergency items</c:v>
                </c:pt>
                <c:pt idx="5">
                  <c:v>Survival plan includes what to do when not at home </c:v>
                </c:pt>
              </c:strCache>
            </c:strRef>
          </c:cat>
          <c:val>
            <c:numRef>
              <c:f>Sheet1!$C$2:$C$7</c:f>
              <c:numCache>
                <c:formatCode>0%</c:formatCode>
                <c:ptCount val="6"/>
                <c:pt idx="0">
                  <c:v>0.04</c:v>
                </c:pt>
                <c:pt idx="1">
                  <c:v>0.08</c:v>
                </c:pt>
                <c:pt idx="2">
                  <c:v>0.24</c:v>
                </c:pt>
                <c:pt idx="3">
                  <c:v>0.19</c:v>
                </c:pt>
                <c:pt idx="4">
                  <c:v>0.31</c:v>
                </c:pt>
                <c:pt idx="5">
                  <c:v>0.38</c:v>
                </c:pt>
              </c:numCache>
            </c:numRef>
          </c:val>
          <c:extLst xmlns:c16r2="http://schemas.microsoft.com/office/drawing/2015/06/chart">
            <c:ext xmlns:c16="http://schemas.microsoft.com/office/drawing/2014/chart" uri="{C3380CC4-5D6E-409C-BE32-E72D297353CC}">
              <c16:uniqueId val="{00000001-67D6-435E-84A0-9C13A296B591}"/>
            </c:ext>
          </c:extLst>
        </c:ser>
        <c:dLbls>
          <c:showLegendKey val="0"/>
          <c:showVal val="0"/>
          <c:showCatName val="0"/>
          <c:showSerName val="0"/>
          <c:showPercent val="0"/>
          <c:showBubbleSize val="0"/>
        </c:dLbls>
        <c:gapWidth val="129"/>
        <c:axId val="375981136"/>
        <c:axId val="375981696"/>
      </c:barChart>
      <c:catAx>
        <c:axId val="375981136"/>
        <c:scaling>
          <c:orientation val="maxMin"/>
        </c:scaling>
        <c:delete val="1"/>
        <c:axPos val="l"/>
        <c:numFmt formatCode="General" sourceLinked="1"/>
        <c:majorTickMark val="none"/>
        <c:minorTickMark val="none"/>
        <c:tickLblPos val="nextTo"/>
        <c:crossAx val="375981696"/>
        <c:crosses val="autoZero"/>
        <c:auto val="1"/>
        <c:lblAlgn val="ctr"/>
        <c:lblOffset val="100"/>
        <c:noMultiLvlLbl val="0"/>
      </c:catAx>
      <c:valAx>
        <c:axId val="375981696"/>
        <c:scaling>
          <c:orientation val="minMax"/>
          <c:max val="1"/>
          <c:min val="0"/>
        </c:scaling>
        <c:delete val="1"/>
        <c:axPos val="b"/>
        <c:numFmt formatCode="0%" sourceLinked="1"/>
        <c:majorTickMark val="out"/>
        <c:minorTickMark val="none"/>
        <c:tickLblPos val="nextTo"/>
        <c:crossAx val="375981136"/>
        <c:crosses val="max"/>
        <c:crossBetween val="between"/>
      </c:valAx>
      <c:spPr>
        <a:noFill/>
        <a:ln>
          <a:noFill/>
        </a:ln>
        <a:effectLst/>
      </c:spPr>
    </c:plotArea>
    <c:legend>
      <c:legendPos val="r"/>
      <c:layout>
        <c:manualLayout>
          <c:xMode val="edge"/>
          <c:yMode val="edge"/>
          <c:x val="4.8049768518518329E-3"/>
          <c:y val="0.85441059203011516"/>
          <c:w val="0.99519502314814812"/>
          <c:h val="5.75636319226431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rgbClr val="42596E"/>
              </a:solidFill>
            </a:ln>
          </c:spPr>
          <c:dPt>
            <c:idx val="0"/>
            <c:bubble3D val="0"/>
            <c:spPr>
              <a:solidFill>
                <a:srgbClr val="4C9BD4"/>
              </a:solidFill>
              <a:ln w="19050">
                <a:solidFill>
                  <a:srgbClr val="42596E"/>
                </a:solidFill>
              </a:ln>
              <a:effectLst/>
            </c:spPr>
            <c:extLst xmlns:c16r2="http://schemas.microsoft.com/office/drawing/2015/06/chart">
              <c:ext xmlns:c16="http://schemas.microsoft.com/office/drawing/2014/chart" uri="{C3380CC4-5D6E-409C-BE32-E72D297353CC}">
                <c16:uniqueId val="{00000001-7F25-4356-95B1-4914B277B67B}"/>
              </c:ext>
            </c:extLst>
          </c:dPt>
          <c:dPt>
            <c:idx val="1"/>
            <c:bubble3D val="0"/>
            <c:spPr>
              <a:solidFill>
                <a:schemeClr val="bg1">
                  <a:alpha val="63000"/>
                </a:schemeClr>
              </a:solidFill>
              <a:ln w="19050">
                <a:solidFill>
                  <a:srgbClr val="42596E"/>
                </a:solidFill>
              </a:ln>
              <a:effectLst/>
            </c:spPr>
            <c:extLst xmlns:c16r2="http://schemas.microsoft.com/office/drawing/2015/06/chart">
              <c:ext xmlns:c16="http://schemas.microsoft.com/office/drawing/2014/chart" uri="{C3380CC4-5D6E-409C-BE32-E72D297353CC}">
                <c16:uniqueId val="{00000003-7F25-4356-95B1-4914B277B67B}"/>
              </c:ext>
            </c:extLst>
          </c:dPt>
          <c:cat>
            <c:strRef>
              <c:f>Sheet1!$A$2:$A$3</c:f>
              <c:strCache>
                <c:ptCount val="2"/>
                <c:pt idx="0">
                  <c:v>1st Qtr</c:v>
                </c:pt>
                <c:pt idx="1">
                  <c:v>2nd Qtr</c:v>
                </c:pt>
              </c:strCache>
            </c:strRef>
          </c:cat>
          <c:val>
            <c:numRef>
              <c:f>Sheet1!$B$2:$B$3</c:f>
              <c:numCache>
                <c:formatCode>0.00%</c:formatCode>
                <c:ptCount val="2"/>
                <c:pt idx="0" formatCode="0%">
                  <c:v>0.18</c:v>
                </c:pt>
                <c:pt idx="1">
                  <c:v>0.82000000000000006</c:v>
                </c:pt>
              </c:numCache>
            </c:numRef>
          </c:val>
          <c:extLst xmlns:c16r2="http://schemas.microsoft.com/office/drawing/2015/06/chart">
            <c:ext xmlns:c16="http://schemas.microsoft.com/office/drawing/2014/chart" uri="{C3380CC4-5D6E-409C-BE32-E72D297353CC}">
              <c16:uniqueId val="{00000004-7F25-4356-95B1-4914B277B67B}"/>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15A9C"/>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0%</c:formatCode>
                <c:ptCount val="2"/>
                <c:pt idx="0">
                  <c:v>0.18</c:v>
                </c:pt>
                <c:pt idx="1">
                  <c:v>0.2</c:v>
                </c:pt>
              </c:numCache>
            </c:numRef>
          </c:val>
          <c:extLst xmlns:c16r2="http://schemas.microsoft.com/office/drawing/2015/06/chart">
            <c:ext xmlns:c16="http://schemas.microsoft.com/office/drawing/2014/chart" uri="{C3380CC4-5D6E-409C-BE32-E72D297353CC}">
              <c16:uniqueId val="{00000000-9AD8-4FF4-81DD-10557E5CDF63}"/>
            </c:ext>
          </c:extLst>
        </c:ser>
        <c:ser>
          <c:idx val="1"/>
          <c:order val="1"/>
          <c:tx>
            <c:strRef>
              <c:f>Sheet1!$C$1</c:f>
              <c:strCache>
                <c:ptCount val="1"/>
                <c:pt idx="0">
                  <c:v>Tend to agree</c:v>
                </c:pt>
              </c:strCache>
            </c:strRef>
          </c:tx>
          <c:spPr>
            <a:solidFill>
              <a:srgbClr val="0174CB"/>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Sheet1!$C$2:$C$3</c:f>
              <c:numCache>
                <c:formatCode>0%</c:formatCode>
                <c:ptCount val="2"/>
                <c:pt idx="0">
                  <c:v>0.41</c:v>
                </c:pt>
                <c:pt idx="1">
                  <c:v>0.39</c:v>
                </c:pt>
              </c:numCache>
            </c:numRef>
          </c:val>
          <c:extLst xmlns:c16r2="http://schemas.microsoft.com/office/drawing/2015/06/chart">
            <c:ext xmlns:c16="http://schemas.microsoft.com/office/drawing/2014/chart" uri="{C3380CC4-5D6E-409C-BE32-E72D297353CC}">
              <c16:uniqueId val="{00000001-9AD8-4FF4-81DD-10557E5CDF63}"/>
            </c:ext>
          </c:extLst>
        </c:ser>
        <c:ser>
          <c:idx val="2"/>
          <c:order val="2"/>
          <c:tx>
            <c:strRef>
              <c:f>Sheet1!$D$1</c:f>
              <c:strCache>
                <c:ptCount val="1"/>
                <c:pt idx="0">
                  <c:v>Neither agree nor disagree</c:v>
                </c:pt>
              </c:strCache>
            </c:strRef>
          </c:tx>
          <c:spPr>
            <a:solidFill>
              <a:srgbClr val="26A1F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Sheet1!$D$2:$D$3</c:f>
              <c:numCache>
                <c:formatCode>0%</c:formatCode>
                <c:ptCount val="2"/>
                <c:pt idx="0">
                  <c:v>0.16</c:v>
                </c:pt>
                <c:pt idx="1">
                  <c:v>0.17</c:v>
                </c:pt>
              </c:numCache>
            </c:numRef>
          </c:val>
          <c:extLst xmlns:c16r2="http://schemas.microsoft.com/office/drawing/2015/06/chart">
            <c:ext xmlns:c16="http://schemas.microsoft.com/office/drawing/2014/chart" uri="{C3380CC4-5D6E-409C-BE32-E72D297353CC}">
              <c16:uniqueId val="{00000002-9AD8-4FF4-81DD-10557E5CDF63}"/>
            </c:ext>
          </c:extLst>
        </c:ser>
        <c:ser>
          <c:idx val="3"/>
          <c:order val="3"/>
          <c:tx>
            <c:strRef>
              <c:f>Sheet1!$E$1</c:f>
              <c:strCache>
                <c:ptCount val="1"/>
                <c:pt idx="0">
                  <c:v>Tend to disagree</c:v>
                </c:pt>
              </c:strCache>
            </c:strRef>
          </c:tx>
          <c:spPr>
            <a:solidFill>
              <a:srgbClr val="42596E"/>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Sheet1!$E$2:$E$3</c:f>
              <c:numCache>
                <c:formatCode>0%</c:formatCode>
                <c:ptCount val="2"/>
                <c:pt idx="0">
                  <c:v>0.17</c:v>
                </c:pt>
                <c:pt idx="1">
                  <c:v>0.17</c:v>
                </c:pt>
              </c:numCache>
            </c:numRef>
          </c:val>
          <c:extLst xmlns:c16r2="http://schemas.microsoft.com/office/drawing/2015/06/chart">
            <c:ext xmlns:c16="http://schemas.microsoft.com/office/drawing/2014/chart" uri="{C3380CC4-5D6E-409C-BE32-E72D297353CC}">
              <c16:uniqueId val="{00000003-9AD8-4FF4-81DD-10557E5CDF63}"/>
            </c:ext>
          </c:extLst>
        </c:ser>
        <c:ser>
          <c:idx val="4"/>
          <c:order val="4"/>
          <c:tx>
            <c:strRef>
              <c:f>Sheet1!$F$1</c:f>
              <c:strCache>
                <c:ptCount val="1"/>
                <c:pt idx="0">
                  <c:v>Strongly disagree</c:v>
                </c:pt>
              </c:strCache>
            </c:strRef>
          </c:tx>
          <c:spPr>
            <a:solidFill>
              <a:srgbClr val="2A3947"/>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Sheet1!$F$2:$F$3</c:f>
              <c:numCache>
                <c:formatCode>0%</c:formatCode>
                <c:ptCount val="2"/>
                <c:pt idx="0">
                  <c:v>0.06</c:v>
                </c:pt>
                <c:pt idx="1">
                  <c:v>0.06</c:v>
                </c:pt>
              </c:numCache>
            </c:numRef>
          </c:val>
          <c:extLst xmlns:c16r2="http://schemas.microsoft.com/office/drawing/2015/06/chart">
            <c:ext xmlns:c16="http://schemas.microsoft.com/office/drawing/2014/chart" uri="{C3380CC4-5D6E-409C-BE32-E72D297353CC}">
              <c16:uniqueId val="{00000004-9AD8-4FF4-81DD-10557E5CDF63}"/>
            </c:ext>
          </c:extLst>
        </c:ser>
        <c:ser>
          <c:idx val="5"/>
          <c:order val="5"/>
          <c:tx>
            <c:strRef>
              <c:f>Sheet1!$G$1</c:f>
              <c:strCache>
                <c:ptCount val="1"/>
                <c:pt idx="0">
                  <c:v>Don't know</c:v>
                </c:pt>
              </c:strCache>
            </c:strRef>
          </c:tx>
          <c:spPr>
            <a:solidFill>
              <a:schemeClr val="tx1">
                <a:lumMod val="50000"/>
                <a:lumOff val="50000"/>
              </a:schemeClr>
            </a:solidFill>
            <a:ln>
              <a:solidFill>
                <a:schemeClr val="bg1">
                  <a:lumMod val="9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Sheet1!$G$2:$G$3</c:f>
              <c:numCache>
                <c:formatCode>0%</c:formatCode>
                <c:ptCount val="2"/>
                <c:pt idx="0">
                  <c:v>0.01</c:v>
                </c:pt>
                <c:pt idx="1">
                  <c:v>0.01</c:v>
                </c:pt>
              </c:numCache>
            </c:numRef>
          </c:val>
          <c:extLst xmlns:c16r2="http://schemas.microsoft.com/office/drawing/2015/06/chart">
            <c:ext xmlns:c16="http://schemas.microsoft.com/office/drawing/2014/chart" uri="{C3380CC4-5D6E-409C-BE32-E72D297353CC}">
              <c16:uniqueId val="{00000005-9AD8-4FF4-81DD-10557E5CDF63}"/>
            </c:ext>
          </c:extLst>
        </c:ser>
        <c:dLbls>
          <c:dLblPos val="ctr"/>
          <c:showLegendKey val="0"/>
          <c:showVal val="1"/>
          <c:showCatName val="0"/>
          <c:showSerName val="0"/>
          <c:showPercent val="0"/>
          <c:showBubbleSize val="0"/>
        </c:dLbls>
        <c:gapWidth val="100"/>
        <c:overlap val="100"/>
        <c:axId val="163504032"/>
        <c:axId val="163504592"/>
      </c:barChart>
      <c:catAx>
        <c:axId val="163504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504592"/>
        <c:crosses val="autoZero"/>
        <c:auto val="1"/>
        <c:lblAlgn val="ctr"/>
        <c:lblOffset val="100"/>
        <c:noMultiLvlLbl val="0"/>
      </c:catAx>
      <c:valAx>
        <c:axId val="163504592"/>
        <c:scaling>
          <c:orientation val="minMax"/>
          <c:max val="1.05"/>
          <c:min val="0"/>
        </c:scaling>
        <c:delete val="1"/>
        <c:axPos val="b"/>
        <c:numFmt formatCode="0%" sourceLinked="1"/>
        <c:majorTickMark val="out"/>
        <c:minorTickMark val="none"/>
        <c:tickLblPos val="nextTo"/>
        <c:crossAx val="163504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015A9C"/>
              </a:solidFill>
              <a:ln w="19050">
                <a:solidFill>
                  <a:schemeClr val="bg1"/>
                </a:solidFill>
              </a:ln>
              <a:effectLst/>
            </c:spPr>
            <c:extLst xmlns:c16r2="http://schemas.microsoft.com/office/drawing/2015/06/chart">
              <c:ext xmlns:c16="http://schemas.microsoft.com/office/drawing/2014/chart" uri="{C3380CC4-5D6E-409C-BE32-E72D297353CC}">
                <c16:uniqueId val="{00000001-3DB4-4BC5-B23B-22138458EE79}"/>
              </c:ext>
            </c:extLst>
          </c:dPt>
          <c:dPt>
            <c:idx val="1"/>
            <c:bubble3D val="0"/>
            <c:spPr>
              <a:solidFill>
                <a:srgbClr val="92ABBF">
                  <a:alpha val="35000"/>
                </a:srgbClr>
              </a:solidFill>
              <a:ln w="19050">
                <a:solidFill>
                  <a:schemeClr val="bg1"/>
                </a:solidFill>
              </a:ln>
              <a:effectLst/>
            </c:spPr>
            <c:extLst xmlns:c16r2="http://schemas.microsoft.com/office/drawing/2015/06/chart">
              <c:ext xmlns:c16="http://schemas.microsoft.com/office/drawing/2014/chart" uri="{C3380CC4-5D6E-409C-BE32-E72D297353CC}">
                <c16:uniqueId val="{00000003-3DB4-4BC5-B23B-22138458EE79}"/>
              </c:ext>
            </c:extLst>
          </c:dPt>
          <c:cat>
            <c:strRef>
              <c:f>Sheet1!$A$2:$A$3</c:f>
              <c:strCache>
                <c:ptCount val="2"/>
                <c:pt idx="0">
                  <c:v>1st Qtr</c:v>
                </c:pt>
                <c:pt idx="1">
                  <c:v>2nd Qtr</c:v>
                </c:pt>
              </c:strCache>
            </c:strRef>
          </c:cat>
          <c:val>
            <c:numRef>
              <c:f>Sheet1!$B$2:$B$3</c:f>
              <c:numCache>
                <c:formatCode>0.00%</c:formatCode>
                <c:ptCount val="2"/>
                <c:pt idx="0" formatCode="0%">
                  <c:v>0.91</c:v>
                </c:pt>
                <c:pt idx="1">
                  <c:v>8.9999999999999969E-2</c:v>
                </c:pt>
              </c:numCache>
            </c:numRef>
          </c:val>
          <c:extLst xmlns:c16r2="http://schemas.microsoft.com/office/drawing/2015/06/chart">
            <c:ext xmlns:c16="http://schemas.microsoft.com/office/drawing/2014/chart" uri="{C3380CC4-5D6E-409C-BE32-E72D297353CC}">
              <c16:uniqueId val="{00000004-3DB4-4BC5-B23B-22138458EE79}"/>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015A9C"/>
              </a:solidFill>
              <a:ln w="19050">
                <a:solidFill>
                  <a:schemeClr val="bg1"/>
                </a:solidFill>
              </a:ln>
              <a:effectLst/>
            </c:spPr>
            <c:extLst xmlns:c16r2="http://schemas.microsoft.com/office/drawing/2015/06/chart">
              <c:ext xmlns:c16="http://schemas.microsoft.com/office/drawing/2014/chart" uri="{C3380CC4-5D6E-409C-BE32-E72D297353CC}">
                <c16:uniqueId val="{00000001-C7F0-4963-9D4C-573EE510059C}"/>
              </c:ext>
            </c:extLst>
          </c:dPt>
          <c:dPt>
            <c:idx val="1"/>
            <c:bubble3D val="0"/>
            <c:spPr>
              <a:solidFill>
                <a:srgbClr val="92ABBF">
                  <a:alpha val="35000"/>
                </a:srgbClr>
              </a:solidFill>
              <a:ln w="19050">
                <a:solidFill>
                  <a:schemeClr val="bg1"/>
                </a:solidFill>
              </a:ln>
              <a:effectLst/>
            </c:spPr>
            <c:extLst xmlns:c16r2="http://schemas.microsoft.com/office/drawing/2015/06/chart">
              <c:ext xmlns:c16="http://schemas.microsoft.com/office/drawing/2014/chart" uri="{C3380CC4-5D6E-409C-BE32-E72D297353CC}">
                <c16:uniqueId val="{00000003-C7F0-4963-9D4C-573EE510059C}"/>
              </c:ext>
            </c:extLst>
          </c:dPt>
          <c:cat>
            <c:strRef>
              <c:f>Sheet1!$A$2:$A$3</c:f>
              <c:strCache>
                <c:ptCount val="2"/>
                <c:pt idx="0">
                  <c:v>1st Qtr</c:v>
                </c:pt>
                <c:pt idx="1">
                  <c:v>2nd Qtr</c:v>
                </c:pt>
              </c:strCache>
            </c:strRef>
          </c:cat>
          <c:val>
            <c:numRef>
              <c:f>Sheet1!$B$2:$B$3</c:f>
              <c:numCache>
                <c:formatCode>0.00%</c:formatCode>
                <c:ptCount val="2"/>
                <c:pt idx="0" formatCode="0%">
                  <c:v>0.86</c:v>
                </c:pt>
                <c:pt idx="1">
                  <c:v>0.14000000000000001</c:v>
                </c:pt>
              </c:numCache>
            </c:numRef>
          </c:val>
          <c:extLst xmlns:c16r2="http://schemas.microsoft.com/office/drawing/2015/06/chart">
            <c:ext xmlns:c16="http://schemas.microsoft.com/office/drawing/2014/chart" uri="{C3380CC4-5D6E-409C-BE32-E72D297353CC}">
              <c16:uniqueId val="{00000004-C7F0-4963-9D4C-573EE510059C}"/>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82377491064599E-2"/>
          <c:y val="3.528017062349436E-2"/>
          <c:w val="0.90944518533244911"/>
          <c:h val="0.84145063928407349"/>
        </c:manualLayout>
      </c:layout>
      <c:lineChart>
        <c:grouping val="standard"/>
        <c:varyColors val="0"/>
        <c:ser>
          <c:idx val="0"/>
          <c:order val="0"/>
          <c:tx>
            <c:strRef>
              <c:f>Sheet1!$B$1</c:f>
              <c:strCache>
                <c:ptCount val="1"/>
                <c:pt idx="0">
                  <c:v>Fully prepared</c:v>
                </c:pt>
              </c:strCache>
            </c:strRef>
          </c:tx>
          <c:spPr>
            <a:ln w="31750" cap="rnd">
              <a:solidFill>
                <a:srgbClr val="26A1FE"/>
              </a:solidFill>
              <a:round/>
            </a:ln>
            <a:effectLst/>
          </c:spPr>
          <c:marker>
            <c:symbol val="none"/>
          </c:marker>
          <c:dLbls>
            <c:dLbl>
              <c:idx val="5"/>
              <c:dLblPos val="b"/>
              <c:showLegendKey val="0"/>
              <c:showVal val="1"/>
              <c:showCatName val="0"/>
              <c:showSerName val="0"/>
              <c:showPercent val="0"/>
              <c:showBubbleSize val="0"/>
              <c:extLst>
                <c:ext xmlns:c15="http://schemas.microsoft.com/office/drawing/2012/chart" uri="{CE6537A1-D6FC-4f65-9D91-7224C49458BB}"/>
              </c:extLst>
            </c:dLbl>
            <c:dLbl>
              <c:idx val="11"/>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426-4B99-8415-86167D0F626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en-NZ" sz="1200" b="0" i="0" u="none" strike="noStrike" kern="1200" baseline="0">
                    <a:solidFill>
                      <a:prstClr val="black">
                        <a:lumMod val="50000"/>
                        <a:lumOff val="50000"/>
                      </a:prstClr>
                    </a:solidFill>
                    <a:latin typeface="+mn-lt"/>
                    <a:ea typeface="+mn-ea"/>
                    <a:cs typeface="+mn-cs"/>
                  </a:defRPr>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Sheet1!$B$2:$B$13</c:f>
              <c:numCache>
                <c:formatCode>0%</c:formatCode>
                <c:ptCount val="12"/>
                <c:pt idx="0">
                  <c:v>7.0000000000000007E-2</c:v>
                </c:pt>
                <c:pt idx="1">
                  <c:v>0.08</c:v>
                </c:pt>
                <c:pt idx="2">
                  <c:v>0.1</c:v>
                </c:pt>
                <c:pt idx="3">
                  <c:v>0.1</c:v>
                </c:pt>
                <c:pt idx="4">
                  <c:v>0.11</c:v>
                </c:pt>
                <c:pt idx="5">
                  <c:v>0.18</c:v>
                </c:pt>
                <c:pt idx="6">
                  <c:v>0.16</c:v>
                </c:pt>
                <c:pt idx="7">
                  <c:v>0.17</c:v>
                </c:pt>
                <c:pt idx="8">
                  <c:v>0.15</c:v>
                </c:pt>
                <c:pt idx="9">
                  <c:v>0.15</c:v>
                </c:pt>
                <c:pt idx="10">
                  <c:v>0.14000000000000001</c:v>
                </c:pt>
                <c:pt idx="11">
                  <c:v>0.18</c:v>
                </c:pt>
              </c:numCache>
            </c:numRef>
          </c:val>
          <c:smooth val="0"/>
          <c:extLst xmlns:c16r2="http://schemas.microsoft.com/office/drawing/2015/06/chart">
            <c:ext xmlns:c16="http://schemas.microsoft.com/office/drawing/2014/chart" uri="{C3380CC4-5D6E-409C-BE32-E72D297353CC}">
              <c16:uniqueId val="{00000001-B426-4B99-8415-86167D0F6262}"/>
            </c:ext>
          </c:extLst>
        </c:ser>
        <c:ser>
          <c:idx val="1"/>
          <c:order val="1"/>
          <c:tx>
            <c:strRef>
              <c:f>Sheet1!$C$1</c:f>
              <c:strCache>
                <c:ptCount val="1"/>
                <c:pt idx="0">
                  <c:v>Prepared at home</c:v>
                </c:pt>
              </c:strCache>
            </c:strRef>
          </c:tx>
          <c:spPr>
            <a:ln w="25400" cap="rnd">
              <a:solidFill>
                <a:srgbClr val="015A9C"/>
              </a:solidFill>
              <a:prstDash val="solid"/>
              <a:round/>
            </a:ln>
            <a:effectLst/>
          </c:spPr>
          <c:marker>
            <c:symbol val="none"/>
          </c:marker>
          <c:dLbls>
            <c:dLbl>
              <c:idx val="5"/>
              <c:dLblPos val="t"/>
              <c:showLegendKey val="0"/>
              <c:showVal val="1"/>
              <c:showCatName val="0"/>
              <c:showSerName val="0"/>
              <c:showPercent val="0"/>
              <c:showBubbleSize val="0"/>
              <c:extLst>
                <c:ext xmlns:c15="http://schemas.microsoft.com/office/drawing/2012/chart" uri="{CE6537A1-D6FC-4f65-9D91-7224C49458BB}"/>
              </c:extLst>
            </c:dLbl>
            <c:dLbl>
              <c:idx val="11"/>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426-4B99-8415-86167D0F626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en-NZ" sz="1200" b="0" i="0" u="none" strike="noStrike" kern="1200" baseline="0">
                    <a:solidFill>
                      <a:prstClr val="black">
                        <a:lumMod val="50000"/>
                        <a:lumOff val="50000"/>
                      </a:prstClr>
                    </a:solidFill>
                    <a:latin typeface="+mn-lt"/>
                    <a:ea typeface="+mn-ea"/>
                    <a:cs typeface="+mn-cs"/>
                  </a:defRPr>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Sheet1!$C$2:$C$13</c:f>
              <c:numCache>
                <c:formatCode>0%</c:formatCode>
                <c:ptCount val="12"/>
                <c:pt idx="0">
                  <c:v>0.21</c:v>
                </c:pt>
                <c:pt idx="1">
                  <c:v>0.24</c:v>
                </c:pt>
                <c:pt idx="2">
                  <c:v>0.26</c:v>
                </c:pt>
                <c:pt idx="3">
                  <c:v>0.23</c:v>
                </c:pt>
                <c:pt idx="4">
                  <c:v>0.24</c:v>
                </c:pt>
                <c:pt idx="5">
                  <c:v>0.32</c:v>
                </c:pt>
                <c:pt idx="6">
                  <c:v>0.32</c:v>
                </c:pt>
                <c:pt idx="7">
                  <c:v>0.32</c:v>
                </c:pt>
                <c:pt idx="8">
                  <c:v>0.3</c:v>
                </c:pt>
                <c:pt idx="9">
                  <c:v>0.28999999999999998</c:v>
                </c:pt>
                <c:pt idx="10">
                  <c:v>0.25</c:v>
                </c:pt>
                <c:pt idx="11">
                  <c:v>0.32</c:v>
                </c:pt>
              </c:numCache>
            </c:numRef>
          </c:val>
          <c:smooth val="0"/>
          <c:extLst xmlns:c16r2="http://schemas.microsoft.com/office/drawing/2015/06/chart">
            <c:ext xmlns:c16="http://schemas.microsoft.com/office/drawing/2014/chart" uri="{C3380CC4-5D6E-409C-BE32-E72D297353CC}">
              <c16:uniqueId val="{00000003-B426-4B99-8415-86167D0F6262}"/>
            </c:ext>
          </c:extLst>
        </c:ser>
        <c:ser>
          <c:idx val="2"/>
          <c:order val="2"/>
          <c:tx>
            <c:strRef>
              <c:f>Sheet1!$D$1</c:f>
              <c:strCache>
                <c:ptCount val="1"/>
                <c:pt idx="0">
                  <c:v>Committed</c:v>
                </c:pt>
              </c:strCache>
            </c:strRef>
          </c:tx>
          <c:spPr>
            <a:ln w="28575" cap="rnd">
              <a:solidFill>
                <a:srgbClr val="015A9C"/>
              </a:solidFill>
              <a:prstDash val="dash"/>
              <a:round/>
            </a:ln>
            <a:effectLst/>
          </c:spPr>
          <c:marker>
            <c:symbol val="none"/>
          </c:marker>
          <c:dLbls>
            <c:dLbl>
              <c:idx val="5"/>
              <c:dLblPos val="t"/>
              <c:showLegendKey val="0"/>
              <c:showVal val="1"/>
              <c:showCatName val="0"/>
              <c:showSerName val="0"/>
              <c:showPercent val="0"/>
              <c:showBubbleSize val="0"/>
              <c:extLst>
                <c:ext xmlns:c15="http://schemas.microsoft.com/office/drawing/2012/chart" uri="{CE6537A1-D6FC-4f65-9D91-7224C49458BB}"/>
              </c:extLst>
            </c:dLbl>
            <c:dLbl>
              <c:idx val="11"/>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426-4B99-8415-86167D0F626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en-NZ" sz="1200" b="0" i="0" u="none" strike="noStrike" kern="1200" baseline="0">
                    <a:solidFill>
                      <a:prstClr val="black">
                        <a:lumMod val="50000"/>
                        <a:lumOff val="50000"/>
                      </a:prstClr>
                    </a:solidFill>
                    <a:latin typeface="+mn-lt"/>
                    <a:ea typeface="+mn-ea"/>
                    <a:cs typeface="+mn-cs"/>
                  </a:defRPr>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Sheet1!$D$2:$D$13</c:f>
              <c:numCache>
                <c:formatCode>0%</c:formatCode>
                <c:ptCount val="12"/>
                <c:pt idx="0">
                  <c:v>0.39</c:v>
                </c:pt>
                <c:pt idx="1">
                  <c:v>0.41</c:v>
                </c:pt>
                <c:pt idx="2">
                  <c:v>0.43</c:v>
                </c:pt>
                <c:pt idx="3">
                  <c:v>0.41</c:v>
                </c:pt>
                <c:pt idx="4">
                  <c:v>0.43</c:v>
                </c:pt>
                <c:pt idx="5">
                  <c:v>0.49</c:v>
                </c:pt>
                <c:pt idx="6">
                  <c:v>0.48</c:v>
                </c:pt>
                <c:pt idx="7">
                  <c:v>0.52</c:v>
                </c:pt>
                <c:pt idx="8">
                  <c:v>0.51</c:v>
                </c:pt>
                <c:pt idx="9">
                  <c:v>0.5</c:v>
                </c:pt>
                <c:pt idx="10">
                  <c:v>0.47</c:v>
                </c:pt>
                <c:pt idx="11">
                  <c:v>0.55000000000000004</c:v>
                </c:pt>
              </c:numCache>
            </c:numRef>
          </c:val>
          <c:smooth val="0"/>
          <c:extLst xmlns:c16r2="http://schemas.microsoft.com/office/drawing/2015/06/chart">
            <c:ext xmlns:c16="http://schemas.microsoft.com/office/drawing/2014/chart" uri="{C3380CC4-5D6E-409C-BE32-E72D297353CC}">
              <c16:uniqueId val="{00000005-B426-4B99-8415-86167D0F6262}"/>
            </c:ext>
          </c:extLst>
        </c:ser>
        <c:ser>
          <c:idx val="3"/>
          <c:order val="3"/>
          <c:tx>
            <c:strRef>
              <c:f>Sheet1!$E$1</c:f>
              <c:strCache>
                <c:ptCount val="1"/>
                <c:pt idx="0">
                  <c:v>Understand</c:v>
                </c:pt>
              </c:strCache>
            </c:strRef>
          </c:tx>
          <c:spPr>
            <a:ln w="28575" cap="rnd">
              <a:solidFill>
                <a:srgbClr val="015A9C"/>
              </a:solidFill>
              <a:prstDash val="sysDash"/>
              <a:round/>
            </a:ln>
            <a:effectLst/>
          </c:spPr>
          <c:marker>
            <c:symbol val="none"/>
          </c:marker>
          <c:dLbls>
            <c:dLbl>
              <c:idx val="5"/>
              <c:dLblPos val="t"/>
              <c:showLegendKey val="0"/>
              <c:showVal val="1"/>
              <c:showCatName val="0"/>
              <c:showSerName val="0"/>
              <c:showPercent val="0"/>
              <c:showBubbleSize val="0"/>
              <c:extLst>
                <c:ext xmlns:c15="http://schemas.microsoft.com/office/drawing/2012/chart" uri="{CE6537A1-D6FC-4f65-9D91-7224C49458BB}"/>
              </c:extLst>
            </c:dLbl>
            <c:dLbl>
              <c:idx val="11"/>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426-4B99-8415-86167D0F626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en-NZ" sz="1200" b="0" i="0" u="none" strike="noStrike" kern="1200" baseline="0">
                    <a:solidFill>
                      <a:prstClr val="black">
                        <a:lumMod val="50000"/>
                        <a:lumOff val="50000"/>
                      </a:prstClr>
                    </a:solidFill>
                    <a:latin typeface="+mn-lt"/>
                    <a:ea typeface="+mn-ea"/>
                    <a:cs typeface="+mn-cs"/>
                  </a:defRPr>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Sheet1!$E$2:$E$13</c:f>
              <c:numCache>
                <c:formatCode>0%</c:formatCode>
                <c:ptCount val="12"/>
                <c:pt idx="0">
                  <c:v>0.77</c:v>
                </c:pt>
                <c:pt idx="1">
                  <c:v>0.81</c:v>
                </c:pt>
                <c:pt idx="2">
                  <c:v>0.79</c:v>
                </c:pt>
                <c:pt idx="3">
                  <c:v>0.8</c:v>
                </c:pt>
                <c:pt idx="4">
                  <c:v>0.8</c:v>
                </c:pt>
                <c:pt idx="5">
                  <c:v>0.84</c:v>
                </c:pt>
                <c:pt idx="6">
                  <c:v>0.81</c:v>
                </c:pt>
                <c:pt idx="7">
                  <c:v>0.83</c:v>
                </c:pt>
                <c:pt idx="8">
                  <c:v>0.87</c:v>
                </c:pt>
                <c:pt idx="9">
                  <c:v>0.82</c:v>
                </c:pt>
                <c:pt idx="10">
                  <c:v>0.84</c:v>
                </c:pt>
                <c:pt idx="11">
                  <c:v>0.86</c:v>
                </c:pt>
              </c:numCache>
            </c:numRef>
          </c:val>
          <c:smooth val="0"/>
          <c:extLst xmlns:c16r2="http://schemas.microsoft.com/office/drawing/2015/06/chart">
            <c:ext xmlns:c16="http://schemas.microsoft.com/office/drawing/2014/chart" uri="{C3380CC4-5D6E-409C-BE32-E72D297353CC}">
              <c16:uniqueId val="{00000007-B426-4B99-8415-86167D0F6262}"/>
            </c:ext>
          </c:extLst>
        </c:ser>
        <c:ser>
          <c:idx val="4"/>
          <c:order val="4"/>
          <c:tx>
            <c:strRef>
              <c:f>Sheet1!$F$1</c:f>
              <c:strCache>
                <c:ptCount val="1"/>
                <c:pt idx="0">
                  <c:v>Aware</c:v>
                </c:pt>
              </c:strCache>
            </c:strRef>
          </c:tx>
          <c:spPr>
            <a:ln w="28575" cap="rnd">
              <a:solidFill>
                <a:srgbClr val="015A9C"/>
              </a:solidFill>
              <a:prstDash val="sysDot"/>
              <a:round/>
            </a:ln>
            <a:effectLst/>
          </c:spPr>
          <c:marker>
            <c:symbol val="none"/>
          </c:marker>
          <c:dLbls>
            <c:dLbl>
              <c:idx val="5"/>
              <c:dLblPos val="b"/>
              <c:showLegendKey val="0"/>
              <c:showVal val="1"/>
              <c:showCatName val="0"/>
              <c:showSerName val="0"/>
              <c:showPercent val="0"/>
              <c:showBubbleSize val="0"/>
              <c:extLst>
                <c:ext xmlns:c15="http://schemas.microsoft.com/office/drawing/2012/chart" uri="{CE6537A1-D6FC-4f65-9D91-7224C49458BB}"/>
              </c:extLst>
            </c:dLbl>
            <c:dLbl>
              <c:idx val="11"/>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B426-4B99-8415-86167D0F626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en-NZ" sz="1200" b="0" i="0" u="none" strike="noStrike" kern="1200" baseline="0">
                    <a:solidFill>
                      <a:prstClr val="black">
                        <a:lumMod val="50000"/>
                        <a:lumOff val="50000"/>
                      </a:prstClr>
                    </a:solidFill>
                    <a:latin typeface="+mn-lt"/>
                    <a:ea typeface="+mn-ea"/>
                    <a:cs typeface="+mn-cs"/>
                  </a:defRPr>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Sheet1!$F$2:$F$13</c:f>
              <c:numCache>
                <c:formatCode>0%</c:formatCode>
                <c:ptCount val="12"/>
                <c:pt idx="0">
                  <c:v>0.83</c:v>
                </c:pt>
                <c:pt idx="1">
                  <c:v>0.82</c:v>
                </c:pt>
                <c:pt idx="2">
                  <c:v>0.82</c:v>
                </c:pt>
                <c:pt idx="3">
                  <c:v>0.81</c:v>
                </c:pt>
                <c:pt idx="4">
                  <c:v>0.79</c:v>
                </c:pt>
                <c:pt idx="5">
                  <c:v>0.82</c:v>
                </c:pt>
                <c:pt idx="6">
                  <c:v>0.78</c:v>
                </c:pt>
                <c:pt idx="7">
                  <c:v>0.81</c:v>
                </c:pt>
                <c:pt idx="8">
                  <c:v>0.9</c:v>
                </c:pt>
                <c:pt idx="9">
                  <c:v>0.82</c:v>
                </c:pt>
                <c:pt idx="10">
                  <c:v>0.92</c:v>
                </c:pt>
                <c:pt idx="11">
                  <c:v>0.91</c:v>
                </c:pt>
              </c:numCache>
            </c:numRef>
          </c:val>
          <c:smooth val="0"/>
          <c:extLst xmlns:c16r2="http://schemas.microsoft.com/office/drawing/2015/06/chart">
            <c:ext xmlns:c16="http://schemas.microsoft.com/office/drawing/2014/chart" uri="{C3380CC4-5D6E-409C-BE32-E72D297353CC}">
              <c16:uniqueId val="{00000009-B426-4B99-8415-86167D0F6262}"/>
            </c:ext>
          </c:extLst>
        </c:ser>
        <c:ser>
          <c:idx val="5"/>
          <c:order val="5"/>
          <c:tx>
            <c:strRef>
              <c:f>Sheet1!$G$1</c:f>
              <c:strCache>
                <c:ptCount val="1"/>
                <c:pt idx="0">
                  <c:v>Unaware</c:v>
                </c:pt>
              </c:strCache>
            </c:strRef>
          </c:tx>
          <c:spPr>
            <a:ln w="28575" cap="rnd">
              <a:solidFill>
                <a:schemeClr val="tx1">
                  <a:lumMod val="75000"/>
                  <a:lumOff val="25000"/>
                </a:schemeClr>
              </a:solidFill>
              <a:prstDash val="solid"/>
              <a:round/>
            </a:ln>
            <a:effectLst/>
          </c:spPr>
          <c:marker>
            <c:symbol val="none"/>
          </c:marker>
          <c:dLbls>
            <c:dLbl>
              <c:idx val="5"/>
              <c:dLblPos val="t"/>
              <c:showLegendKey val="0"/>
              <c:showVal val="1"/>
              <c:showCatName val="0"/>
              <c:showSerName val="0"/>
              <c:showPercent val="0"/>
              <c:showBubbleSize val="0"/>
              <c:extLst>
                <c:ext xmlns:c15="http://schemas.microsoft.com/office/drawing/2012/chart" uri="{CE6537A1-D6FC-4f65-9D91-7224C49458BB}"/>
              </c:extLst>
            </c:dLbl>
            <c:dLbl>
              <c:idx val="11"/>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B426-4B99-8415-86167D0F626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rtl="0">
                  <a:defRPr lang="en-NZ" sz="1200" b="0" i="0" u="none" strike="noStrike" kern="1200" baseline="0">
                    <a:solidFill>
                      <a:prstClr val="black">
                        <a:lumMod val="50000"/>
                        <a:lumOff val="50000"/>
                      </a:prstClr>
                    </a:solidFill>
                    <a:latin typeface="+mn-lt"/>
                    <a:ea typeface="+mn-ea"/>
                    <a:cs typeface="+mn-cs"/>
                  </a:defRPr>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Sheet1!$A$2:$A$13</c:f>
              <c:strCache>
                <c:ptCount val="12"/>
                <c:pt idx="0">
                  <c:v>Benchmark</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Sheet1!$G$2:$G$13</c:f>
              <c:numCache>
                <c:formatCode>0%</c:formatCode>
                <c:ptCount val="12"/>
                <c:pt idx="0">
                  <c:v>0.17</c:v>
                </c:pt>
                <c:pt idx="1">
                  <c:v>0.18</c:v>
                </c:pt>
                <c:pt idx="2">
                  <c:v>0.18</c:v>
                </c:pt>
                <c:pt idx="3">
                  <c:v>0.19</c:v>
                </c:pt>
                <c:pt idx="4">
                  <c:v>0.21</c:v>
                </c:pt>
                <c:pt idx="5">
                  <c:v>0.18</c:v>
                </c:pt>
                <c:pt idx="6">
                  <c:v>0.22</c:v>
                </c:pt>
                <c:pt idx="7">
                  <c:v>0.19</c:v>
                </c:pt>
                <c:pt idx="8">
                  <c:v>0.1</c:v>
                </c:pt>
                <c:pt idx="9">
                  <c:v>0.18</c:v>
                </c:pt>
                <c:pt idx="10">
                  <c:v>0.08</c:v>
                </c:pt>
                <c:pt idx="11">
                  <c:v>0.09</c:v>
                </c:pt>
              </c:numCache>
            </c:numRef>
          </c:val>
          <c:smooth val="0"/>
          <c:extLst xmlns:c16r2="http://schemas.microsoft.com/office/drawing/2015/06/chart">
            <c:ext xmlns:c16="http://schemas.microsoft.com/office/drawing/2014/chart" uri="{C3380CC4-5D6E-409C-BE32-E72D297353CC}">
              <c16:uniqueId val="{0000000B-B426-4B99-8415-86167D0F6262}"/>
            </c:ext>
          </c:extLst>
        </c:ser>
        <c:dLbls>
          <c:showLegendKey val="0"/>
          <c:showVal val="0"/>
          <c:showCatName val="0"/>
          <c:showSerName val="0"/>
          <c:showPercent val="0"/>
          <c:showBubbleSize val="0"/>
        </c:dLbls>
        <c:smooth val="0"/>
        <c:axId val="262745120"/>
        <c:axId val="262745680"/>
      </c:lineChart>
      <c:catAx>
        <c:axId val="26274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crossAx val="262745680"/>
        <c:crosses val="autoZero"/>
        <c:auto val="1"/>
        <c:lblAlgn val="ctr"/>
        <c:lblOffset val="100"/>
        <c:noMultiLvlLbl val="0"/>
      </c:catAx>
      <c:valAx>
        <c:axId val="262745680"/>
        <c:scaling>
          <c:orientation val="minMax"/>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65000"/>
                  </a:schemeClr>
                </a:solidFill>
                <a:latin typeface="+mn-lt"/>
                <a:ea typeface="+mn-ea"/>
                <a:cs typeface="+mn-cs"/>
              </a:defRPr>
            </a:pPr>
            <a:endParaRPr lang="en-US"/>
          </a:p>
        </c:txPr>
        <c:crossAx val="26274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A08FA7-0ED5-48AF-A348-2AEF2E514D6D}" type="datetimeFigureOut">
              <a:rPr lang="en-NZ" smtClean="0"/>
              <a:t>07/07/17</a:t>
            </a:fld>
            <a:endParaRPr lang="en-NZ"/>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767DF70-CBAD-409C-97CD-F22DA5B89010}" type="slidenum">
              <a:rPr lang="en-NZ" smtClean="0"/>
              <a:t>‹#›</a:t>
            </a:fld>
            <a:endParaRPr lang="en-NZ"/>
          </a:p>
        </p:txBody>
      </p:sp>
    </p:spTree>
    <p:extLst>
      <p:ext uri="{BB962C8B-B14F-4D97-AF65-F5344CB8AC3E}">
        <p14:creationId xmlns:p14="http://schemas.microsoft.com/office/powerpoint/2010/main" val="23295653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6E4EB20-DFC7-47BD-BDD8-7FF123BB7EF9}" type="datetimeFigureOut">
              <a:rPr lang="en-NZ" smtClean="0"/>
              <a:t>07/07/17</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5416088-AA5E-4D72-BA7C-BAC886914399}" type="slidenum">
              <a:rPr lang="en-NZ" smtClean="0"/>
              <a:t>‹#›</a:t>
            </a:fld>
            <a:endParaRPr lang="en-NZ"/>
          </a:p>
        </p:txBody>
      </p:sp>
    </p:spTree>
    <p:extLst>
      <p:ext uri="{BB962C8B-B14F-4D97-AF65-F5344CB8AC3E}">
        <p14:creationId xmlns:p14="http://schemas.microsoft.com/office/powerpoint/2010/main" val="39948997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682779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86123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484653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1052003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48545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p:cNvSpPr/>
          <p:nvPr userDrawn="1"/>
        </p:nvSpPr>
        <p:spPr>
          <a:xfrm>
            <a:off x="-9525" y="1327986"/>
            <a:ext cx="12192000" cy="854368"/>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3" name="Picture 12"/>
          <p:cNvPicPr>
            <a:picLocks/>
          </p:cNvPicPr>
          <p:nvPr userDrawn="1"/>
        </p:nvPicPr>
        <p:blipFill rotWithShape="1">
          <a:blip r:embed="rId2" cstate="print">
            <a:extLst>
              <a:ext uri="{28A0092B-C50C-407E-A947-70E740481C1C}">
                <a14:useLocalDpi xmlns:a14="http://schemas.microsoft.com/office/drawing/2010/main" val="0"/>
              </a:ext>
            </a:extLst>
          </a:blip>
          <a:srcRect l="12761" t="35346" r="485" b="13148"/>
          <a:stretch/>
        </p:blipFill>
        <p:spPr>
          <a:xfrm>
            <a:off x="-14179" y="2214000"/>
            <a:ext cx="12206179" cy="4644000"/>
          </a:xfrm>
          <a:prstGeom prst="rect">
            <a:avLst/>
          </a:prstGeom>
        </p:spPr>
      </p:pic>
      <p:sp>
        <p:nvSpPr>
          <p:cNvPr id="14" name="Rectangle 13"/>
          <p:cNvSpPr/>
          <p:nvPr userDrawn="1"/>
        </p:nvSpPr>
        <p:spPr>
          <a:xfrm>
            <a:off x="-14179" y="2214000"/>
            <a:ext cx="12206179" cy="4644000"/>
          </a:xfrm>
          <a:prstGeom prst="rect">
            <a:avLst/>
          </a:prstGeom>
          <a:solidFill>
            <a:srgbClr val="293B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NZ" sz="1350"/>
          </a:p>
        </p:txBody>
      </p:sp>
      <p:sp>
        <p:nvSpPr>
          <p:cNvPr id="21" name="Title Placeholder 1"/>
          <p:cNvSpPr>
            <a:spLocks noGrp="1"/>
          </p:cNvSpPr>
          <p:nvPr>
            <p:ph type="title" hasCustomPrompt="1"/>
          </p:nvPr>
        </p:nvSpPr>
        <p:spPr>
          <a:xfrm>
            <a:off x="1796717" y="1494046"/>
            <a:ext cx="8188967" cy="543844"/>
          </a:xfrm>
          <a:prstGeom prst="rect">
            <a:avLst/>
          </a:prstGeom>
        </p:spPr>
        <p:txBody>
          <a:bodyPr vert="horz" lIns="91440" tIns="45720" rIns="91440" bIns="45720" rtlCol="0" anchor="ctr">
            <a:normAutofit/>
          </a:bodyPr>
          <a:lstStyle>
            <a:lvl1pPr algn="ctr">
              <a:defRPr sz="2400">
                <a:solidFill>
                  <a:schemeClr val="bg1"/>
                </a:solidFill>
                <a:latin typeface="Aharoni" panose="02010803020104030203" pitchFamily="2" charset="-79"/>
                <a:ea typeface="Tahoma" panose="020B0604030504040204" pitchFamily="34" charset="0"/>
                <a:cs typeface="Aharoni" panose="02010803020104030203" pitchFamily="2" charset="-79"/>
              </a:defRPr>
            </a:lvl1pPr>
          </a:lstStyle>
          <a:p>
            <a:r>
              <a:rPr lang="en-US" dirty="0"/>
              <a:t>CLICK TO EDIT MASTER TITLE STYLE</a:t>
            </a:r>
          </a:p>
        </p:txBody>
      </p:sp>
      <p:sp>
        <p:nvSpPr>
          <p:cNvPr id="16" name="Rectangle 15"/>
          <p:cNvSpPr/>
          <p:nvPr userDrawn="1"/>
        </p:nvSpPr>
        <p:spPr>
          <a:xfrm>
            <a:off x="0" y="0"/>
            <a:ext cx="12192000" cy="1296000"/>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9252" y="2686820"/>
            <a:ext cx="2393555" cy="3384000"/>
          </a:xfrm>
          <a:prstGeom prst="rect">
            <a:avLst/>
          </a:prstGeom>
        </p:spPr>
      </p:pic>
      <p:pic>
        <p:nvPicPr>
          <p:cNvPr id="18" name="Picture 2" descr="http://www.civildefence.govt.nz/assets/Uploads/cdem-sector-520x350.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8681" t="16722" r="48728" b="21203"/>
          <a:stretch/>
        </p:blipFill>
        <p:spPr bwMode="auto">
          <a:xfrm>
            <a:off x="95753" y="1004137"/>
            <a:ext cx="1580648" cy="1550597"/>
          </a:xfrm>
          <a:prstGeom prst="ellipse">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0725" y="5913250"/>
            <a:ext cx="2721275" cy="877487"/>
          </a:xfrm>
          <a:prstGeom prst="rect">
            <a:avLst/>
          </a:prstGeom>
        </p:spPr>
      </p:pic>
    </p:spTree>
    <p:extLst>
      <p:ext uri="{BB962C8B-B14F-4D97-AF65-F5344CB8AC3E}">
        <p14:creationId xmlns:p14="http://schemas.microsoft.com/office/powerpoint/2010/main" val="3089111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2" name="Rectangle 11"/>
          <p:cNvSpPr/>
          <p:nvPr userDrawn="1"/>
        </p:nvSpPr>
        <p:spPr>
          <a:xfrm>
            <a:off x="0" y="3064044"/>
            <a:ext cx="12192000" cy="124453"/>
          </a:xfrm>
          <a:prstGeom prst="rect">
            <a:avLst/>
          </a:prstGeom>
          <a:solidFill>
            <a:srgbClr val="92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61" t="49192" r="485" b="13148"/>
          <a:stretch/>
        </p:blipFill>
        <p:spPr>
          <a:xfrm>
            <a:off x="-14179" y="3256547"/>
            <a:ext cx="12206179" cy="2840236"/>
          </a:xfrm>
          <a:prstGeom prst="rect">
            <a:avLst/>
          </a:prstGeom>
        </p:spPr>
      </p:pic>
      <p:sp>
        <p:nvSpPr>
          <p:cNvPr id="14" name="Rectangle 13"/>
          <p:cNvSpPr/>
          <p:nvPr userDrawn="1"/>
        </p:nvSpPr>
        <p:spPr>
          <a:xfrm>
            <a:off x="-14179" y="3256549"/>
            <a:ext cx="12206179" cy="2838267"/>
          </a:xfrm>
          <a:prstGeom prst="rect">
            <a:avLst/>
          </a:prstGeom>
          <a:solidFill>
            <a:srgbClr val="293B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NZ" sz="1350"/>
          </a:p>
        </p:txBody>
      </p:sp>
      <p:sp>
        <p:nvSpPr>
          <p:cNvPr id="16" name="Rectangle 15"/>
          <p:cNvSpPr/>
          <p:nvPr userDrawn="1"/>
        </p:nvSpPr>
        <p:spPr>
          <a:xfrm>
            <a:off x="0" y="-1"/>
            <a:ext cx="12192000" cy="2991853"/>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9676" y="3712592"/>
            <a:ext cx="1475873" cy="2086580"/>
          </a:xfrm>
          <a:prstGeom prst="rect">
            <a:avLst/>
          </a:prstGeom>
        </p:spPr>
      </p:pic>
      <p:pic>
        <p:nvPicPr>
          <p:cNvPr id="18" name="Picture 17"/>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11486123" y="6228442"/>
            <a:ext cx="506270" cy="504000"/>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098" y="6115158"/>
            <a:ext cx="2334460" cy="756000"/>
          </a:xfrm>
          <a:prstGeom prst="rect">
            <a:avLst/>
          </a:prstGeom>
        </p:spPr>
      </p:pic>
    </p:spTree>
    <p:extLst>
      <p:ext uri="{BB962C8B-B14F-4D97-AF65-F5344CB8AC3E}">
        <p14:creationId xmlns:p14="http://schemas.microsoft.com/office/powerpoint/2010/main" val="2190855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7"/>
          <p:cNvSpPr/>
          <p:nvPr userDrawn="1"/>
        </p:nvSpPr>
        <p:spPr>
          <a:xfrm>
            <a:off x="6108000" y="0"/>
            <a:ext cx="6084000" cy="65852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prstClr val="white"/>
              </a:solidFill>
            </a:endParaRPr>
          </a:p>
        </p:txBody>
      </p:sp>
      <p:sp>
        <p:nvSpPr>
          <p:cNvPr id="12" name="Rectangle 11"/>
          <p:cNvSpPr/>
          <p:nvPr userDrawn="1"/>
        </p:nvSpPr>
        <p:spPr>
          <a:xfrm>
            <a:off x="1" y="0"/>
            <a:ext cx="6120000" cy="6585284"/>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prstClr val="white"/>
              </a:solidFill>
            </a:endParaRPr>
          </a:p>
        </p:txBody>
      </p:sp>
      <p:sp>
        <p:nvSpPr>
          <p:cNvPr id="2" name="Title 1"/>
          <p:cNvSpPr>
            <a:spLocks noGrp="1"/>
          </p:cNvSpPr>
          <p:nvPr>
            <p:ph type="title"/>
          </p:nvPr>
        </p:nvSpPr>
        <p:spPr>
          <a:xfrm>
            <a:off x="553513" y="626801"/>
            <a:ext cx="3967767" cy="655410"/>
          </a:xfrm>
          <a:prstGeom prst="rect">
            <a:avLst/>
          </a:prstGeom>
        </p:spPr>
        <p:txBody>
          <a:bodyPr anchor="ctr">
            <a:normAutofit/>
          </a:bodyPr>
          <a:lstStyle>
            <a:lvl1pPr>
              <a:defRPr sz="1800" b="1">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6585284"/>
            <a:ext cx="12192000" cy="2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prstClr val="white"/>
              </a:solidFill>
            </a:endParaRPr>
          </a:p>
        </p:txBody>
      </p:sp>
      <p:sp>
        <p:nvSpPr>
          <p:cNvPr id="6" name="TextBox 5"/>
          <p:cNvSpPr txBox="1"/>
          <p:nvPr userDrawn="1"/>
        </p:nvSpPr>
        <p:spPr>
          <a:xfrm>
            <a:off x="8549773" y="6612432"/>
            <a:ext cx="3604127" cy="230832"/>
          </a:xfrm>
          <a:prstGeom prst="rect">
            <a:avLst/>
          </a:prstGeom>
          <a:noFill/>
        </p:spPr>
        <p:txBody>
          <a:bodyPr wrap="square" rtlCol="0">
            <a:spAutoFit/>
          </a:bodyPr>
          <a:lstStyle/>
          <a:p>
            <a:pPr algn="r"/>
            <a:r>
              <a:rPr lang="en-NZ" sz="900" dirty="0">
                <a:solidFill>
                  <a:schemeClr val="tx1">
                    <a:lumMod val="65000"/>
                    <a:lumOff val="35000"/>
                  </a:schemeClr>
                </a:solidFill>
              </a:rPr>
              <a:t>© COLMAR BRUNTON 2017 | PAGE </a:t>
            </a:r>
            <a:fld id="{3ACE0F28-009A-4BC9-92F6-47B5528EDB7D}" type="slidenum">
              <a:rPr lang="en-NZ" sz="900">
                <a:solidFill>
                  <a:schemeClr val="tx1">
                    <a:lumMod val="65000"/>
                    <a:lumOff val="35000"/>
                  </a:schemeClr>
                </a:solidFill>
              </a:rPr>
              <a:pPr algn="r"/>
              <a:t>‹#›</a:t>
            </a:fld>
            <a:endParaRPr lang="en-NZ" sz="900" dirty="0">
              <a:solidFill>
                <a:schemeClr val="tx1">
                  <a:lumMod val="65000"/>
                  <a:lumOff val="35000"/>
                </a:schemeClr>
              </a:solidFill>
            </a:endParaRPr>
          </a:p>
        </p:txBody>
      </p:sp>
      <p:pic>
        <p:nvPicPr>
          <p:cNvPr id="7" name="Picture 2" descr="http://www.civildefence.govt.nz/assets/Uploads/cdem-sector-520x35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681" t="16722" r="48728" b="21203"/>
          <a:stretch/>
        </p:blipFill>
        <p:spPr bwMode="auto">
          <a:xfrm>
            <a:off x="11219984" y="128340"/>
            <a:ext cx="842177" cy="826166"/>
          </a:xfrm>
          <a:prstGeom prst="ellipse">
            <a:avLst/>
          </a:prstGeom>
          <a:noFill/>
          <a:ln w="127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9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2" name="Rectangle 11"/>
          <p:cNvSpPr/>
          <p:nvPr userDrawn="1"/>
        </p:nvSpPr>
        <p:spPr>
          <a:xfrm>
            <a:off x="0" y="3064044"/>
            <a:ext cx="12192000" cy="124453"/>
          </a:xfrm>
          <a:prstGeom prst="rect">
            <a:avLst/>
          </a:prstGeom>
          <a:solidFill>
            <a:srgbClr val="92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61" t="49192" r="485" b="13148"/>
          <a:stretch/>
        </p:blipFill>
        <p:spPr>
          <a:xfrm>
            <a:off x="-14179" y="3256547"/>
            <a:ext cx="12206179" cy="2840236"/>
          </a:xfrm>
          <a:prstGeom prst="rect">
            <a:avLst/>
          </a:prstGeom>
        </p:spPr>
      </p:pic>
      <p:sp>
        <p:nvSpPr>
          <p:cNvPr id="14" name="Rectangle 13"/>
          <p:cNvSpPr/>
          <p:nvPr userDrawn="1"/>
        </p:nvSpPr>
        <p:spPr>
          <a:xfrm>
            <a:off x="-14179" y="3256549"/>
            <a:ext cx="12206179" cy="2838267"/>
          </a:xfrm>
          <a:prstGeom prst="rect">
            <a:avLst/>
          </a:prstGeom>
          <a:solidFill>
            <a:srgbClr val="293B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NZ" sz="1350"/>
          </a:p>
        </p:txBody>
      </p:sp>
      <p:sp>
        <p:nvSpPr>
          <p:cNvPr id="16" name="Rectangle 15"/>
          <p:cNvSpPr/>
          <p:nvPr userDrawn="1"/>
        </p:nvSpPr>
        <p:spPr>
          <a:xfrm>
            <a:off x="0" y="-1"/>
            <a:ext cx="12192000" cy="2991853"/>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9676" y="3712592"/>
            <a:ext cx="1475873" cy="2086580"/>
          </a:xfrm>
          <a:prstGeom prst="rect">
            <a:avLst/>
          </a:prstGeom>
        </p:spPr>
      </p:pic>
      <p:pic>
        <p:nvPicPr>
          <p:cNvPr id="17" name="Picture 16"/>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11486123" y="6228442"/>
            <a:ext cx="506270" cy="504000"/>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098" y="6115158"/>
            <a:ext cx="2334460" cy="756000"/>
          </a:xfrm>
          <a:prstGeom prst="rect">
            <a:avLst/>
          </a:prstGeom>
        </p:spPr>
      </p:pic>
    </p:spTree>
    <p:extLst>
      <p:ext uri="{BB962C8B-B14F-4D97-AF65-F5344CB8AC3E}">
        <p14:creationId xmlns:p14="http://schemas.microsoft.com/office/powerpoint/2010/main" val="870763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2" name="Rectangle 11"/>
          <p:cNvSpPr/>
          <p:nvPr userDrawn="1"/>
        </p:nvSpPr>
        <p:spPr>
          <a:xfrm>
            <a:off x="0" y="3064044"/>
            <a:ext cx="12192000" cy="124453"/>
          </a:xfrm>
          <a:prstGeom prst="rect">
            <a:avLst/>
          </a:prstGeom>
          <a:solidFill>
            <a:srgbClr val="92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61" t="49192" r="485" b="13148"/>
          <a:stretch/>
        </p:blipFill>
        <p:spPr>
          <a:xfrm>
            <a:off x="-14179" y="3256547"/>
            <a:ext cx="12206179" cy="2840236"/>
          </a:xfrm>
          <a:prstGeom prst="rect">
            <a:avLst/>
          </a:prstGeom>
        </p:spPr>
      </p:pic>
      <p:sp>
        <p:nvSpPr>
          <p:cNvPr id="14" name="Rectangle 13"/>
          <p:cNvSpPr/>
          <p:nvPr userDrawn="1"/>
        </p:nvSpPr>
        <p:spPr>
          <a:xfrm>
            <a:off x="-14179" y="3256549"/>
            <a:ext cx="12206179" cy="2838267"/>
          </a:xfrm>
          <a:prstGeom prst="rect">
            <a:avLst/>
          </a:prstGeom>
          <a:solidFill>
            <a:srgbClr val="293B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NZ" sz="1350"/>
          </a:p>
        </p:txBody>
      </p:sp>
      <p:sp>
        <p:nvSpPr>
          <p:cNvPr id="16" name="Rectangle 15"/>
          <p:cNvSpPr/>
          <p:nvPr userDrawn="1"/>
        </p:nvSpPr>
        <p:spPr>
          <a:xfrm>
            <a:off x="0" y="-1"/>
            <a:ext cx="12192000" cy="2991853"/>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9676" y="3712592"/>
            <a:ext cx="1475873" cy="2086580"/>
          </a:xfrm>
          <a:prstGeom prst="rect">
            <a:avLst/>
          </a:prstGeom>
        </p:spPr>
      </p:pic>
      <p:pic>
        <p:nvPicPr>
          <p:cNvPr id="17" name="Picture 16"/>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11486123" y="6228442"/>
            <a:ext cx="506270" cy="504000"/>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098" y="6115158"/>
            <a:ext cx="2334460" cy="756000"/>
          </a:xfrm>
          <a:prstGeom prst="rect">
            <a:avLst/>
          </a:prstGeom>
        </p:spPr>
      </p:pic>
    </p:spTree>
    <p:extLst>
      <p:ext uri="{BB962C8B-B14F-4D97-AF65-F5344CB8AC3E}">
        <p14:creationId xmlns:p14="http://schemas.microsoft.com/office/powerpoint/2010/main" val="539258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2" name="Rectangle 11"/>
          <p:cNvSpPr/>
          <p:nvPr userDrawn="1"/>
        </p:nvSpPr>
        <p:spPr>
          <a:xfrm>
            <a:off x="0" y="3064044"/>
            <a:ext cx="12192000" cy="124453"/>
          </a:xfrm>
          <a:prstGeom prst="rect">
            <a:avLst/>
          </a:prstGeom>
          <a:solidFill>
            <a:srgbClr val="92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61" t="49192" r="485" b="13148"/>
          <a:stretch/>
        </p:blipFill>
        <p:spPr>
          <a:xfrm>
            <a:off x="-14179" y="3256547"/>
            <a:ext cx="12206179" cy="2840236"/>
          </a:xfrm>
          <a:prstGeom prst="rect">
            <a:avLst/>
          </a:prstGeom>
        </p:spPr>
      </p:pic>
      <p:sp>
        <p:nvSpPr>
          <p:cNvPr id="14" name="Rectangle 13"/>
          <p:cNvSpPr/>
          <p:nvPr userDrawn="1"/>
        </p:nvSpPr>
        <p:spPr>
          <a:xfrm>
            <a:off x="-14179" y="3256549"/>
            <a:ext cx="12206179" cy="2838267"/>
          </a:xfrm>
          <a:prstGeom prst="rect">
            <a:avLst/>
          </a:prstGeom>
          <a:solidFill>
            <a:srgbClr val="293B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NZ" sz="1350"/>
          </a:p>
        </p:txBody>
      </p:sp>
      <p:sp>
        <p:nvSpPr>
          <p:cNvPr id="16" name="Rectangle 15"/>
          <p:cNvSpPr/>
          <p:nvPr userDrawn="1"/>
        </p:nvSpPr>
        <p:spPr>
          <a:xfrm>
            <a:off x="0" y="-1"/>
            <a:ext cx="12192000" cy="2991853"/>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9676" y="3712592"/>
            <a:ext cx="1475873" cy="2086580"/>
          </a:xfrm>
          <a:prstGeom prst="rect">
            <a:avLst/>
          </a:prstGeom>
        </p:spPr>
      </p:pic>
      <p:pic>
        <p:nvPicPr>
          <p:cNvPr id="17" name="Picture 16"/>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11486123" y="6228442"/>
            <a:ext cx="506270" cy="504000"/>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098" y="6115158"/>
            <a:ext cx="2334460" cy="756000"/>
          </a:xfrm>
          <a:prstGeom prst="rect">
            <a:avLst/>
          </a:prstGeom>
        </p:spPr>
      </p:pic>
    </p:spTree>
    <p:extLst>
      <p:ext uri="{BB962C8B-B14F-4D97-AF65-F5344CB8AC3E}">
        <p14:creationId xmlns:p14="http://schemas.microsoft.com/office/powerpoint/2010/main" val="133774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1"/>
            <a:ext cx="12192000" cy="1507067"/>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0" name="Rectangle 9"/>
          <p:cNvSpPr/>
          <p:nvPr userDrawn="1"/>
        </p:nvSpPr>
        <p:spPr>
          <a:xfrm>
            <a:off x="0" y="6585284"/>
            <a:ext cx="12192000" cy="2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1" name="TextBox 10"/>
          <p:cNvSpPr txBox="1"/>
          <p:nvPr userDrawn="1"/>
        </p:nvSpPr>
        <p:spPr>
          <a:xfrm>
            <a:off x="8549773" y="6517182"/>
            <a:ext cx="3604127" cy="230832"/>
          </a:xfrm>
          <a:prstGeom prst="rect">
            <a:avLst/>
          </a:prstGeom>
          <a:noFill/>
        </p:spPr>
        <p:txBody>
          <a:bodyPr wrap="square" rtlCol="0">
            <a:spAutoFit/>
          </a:bodyPr>
          <a:lstStyle/>
          <a:p>
            <a:pPr algn="r"/>
            <a:r>
              <a:rPr lang="en-NZ" sz="900" dirty="0">
                <a:solidFill>
                  <a:schemeClr val="tx1">
                    <a:lumMod val="65000"/>
                    <a:lumOff val="35000"/>
                  </a:schemeClr>
                </a:solidFill>
              </a:rPr>
              <a:t>© COLMAR</a:t>
            </a:r>
            <a:r>
              <a:rPr lang="en-NZ" sz="900" baseline="0" dirty="0">
                <a:solidFill>
                  <a:schemeClr val="tx1">
                    <a:lumMod val="65000"/>
                    <a:lumOff val="35000"/>
                  </a:schemeClr>
                </a:solidFill>
              </a:rPr>
              <a:t> BRUNTON 2017 | PAGE </a:t>
            </a:r>
            <a:fld id="{3ACE0F28-009A-4BC9-92F6-47B5528EDB7D}" type="slidenum">
              <a:rPr lang="en-NZ" sz="900" baseline="0" smtClean="0">
                <a:solidFill>
                  <a:schemeClr val="tx1">
                    <a:lumMod val="65000"/>
                    <a:lumOff val="35000"/>
                  </a:schemeClr>
                </a:solidFill>
              </a:rPr>
              <a:t>‹#›</a:t>
            </a:fld>
            <a:endParaRPr lang="en-NZ" sz="900" dirty="0">
              <a:solidFill>
                <a:schemeClr val="tx1">
                  <a:lumMod val="65000"/>
                  <a:lumOff val="35000"/>
                </a:schemeClr>
              </a:solidFill>
            </a:endParaRPr>
          </a:p>
        </p:txBody>
      </p:sp>
      <p:sp>
        <p:nvSpPr>
          <p:cNvPr id="2" name="Title 1"/>
          <p:cNvSpPr>
            <a:spLocks noGrp="1"/>
          </p:cNvSpPr>
          <p:nvPr>
            <p:ph type="title"/>
          </p:nvPr>
        </p:nvSpPr>
        <p:spPr>
          <a:xfrm>
            <a:off x="209550" y="241300"/>
            <a:ext cx="10515600" cy="606425"/>
          </a:xfrm>
        </p:spPr>
        <p:txBody>
          <a:bodyPr/>
          <a:lstStyle>
            <a:lvl1pPr>
              <a:defRPr>
                <a:solidFill>
                  <a:schemeClr val="bg1"/>
                </a:solidFill>
              </a:defRPr>
            </a:lvl1pPr>
          </a:lstStyle>
          <a:p>
            <a:r>
              <a:rPr lang="en-US" dirty="0"/>
              <a:t>Click to edit Master title style</a:t>
            </a:r>
          </a:p>
        </p:txBody>
      </p:sp>
      <p:pic>
        <p:nvPicPr>
          <p:cNvPr id="13" name="Picture 2" descr="http://www.civildefence.govt.nz/assets/Uploads/cdem-sector-520x35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681" t="16722" r="48728" b="21203"/>
          <a:stretch/>
        </p:blipFill>
        <p:spPr bwMode="auto">
          <a:xfrm>
            <a:off x="38100" y="6424365"/>
            <a:ext cx="403674" cy="396000"/>
          </a:xfrm>
          <a:prstGeom prst="ellipse">
            <a:avLst/>
          </a:prstGeom>
          <a:noFill/>
          <a:ln w="12700">
            <a:solidFill>
              <a:schemeClr val="bg1"/>
            </a:solidFill>
          </a:ln>
          <a:extLst>
            <a:ext uri="{909E8E84-426E-40DD-AFC4-6F175D3DCCD1}">
              <a14:hiddenFill xmlns:a14="http://schemas.microsoft.com/office/drawing/2010/main">
                <a:solidFill>
                  <a:srgbClr val="FFFFFF"/>
                </a:solidFill>
              </a14:hiddenFill>
            </a:ext>
          </a:extLst>
        </p:spPr>
      </p:pic>
      <p:cxnSp>
        <p:nvCxnSpPr>
          <p:cNvPr id="19" name="Straight Connector 18"/>
          <p:cNvCxnSpPr/>
          <p:nvPr userDrawn="1"/>
        </p:nvCxnSpPr>
        <p:spPr>
          <a:xfrm>
            <a:off x="-10125" y="6374605"/>
            <a:ext cx="12193200" cy="0"/>
          </a:xfrm>
          <a:prstGeom prst="line">
            <a:avLst/>
          </a:prstGeom>
          <a:ln>
            <a:solidFill>
              <a:srgbClr val="2A394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60865" y="812797"/>
            <a:ext cx="72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966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2" name="Rectangle 11"/>
          <p:cNvSpPr/>
          <p:nvPr userDrawn="1"/>
        </p:nvSpPr>
        <p:spPr>
          <a:xfrm>
            <a:off x="0" y="3064044"/>
            <a:ext cx="12192000" cy="124453"/>
          </a:xfrm>
          <a:prstGeom prst="rect">
            <a:avLst/>
          </a:prstGeom>
          <a:solidFill>
            <a:srgbClr val="92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61" t="49192" r="485" b="13148"/>
          <a:stretch/>
        </p:blipFill>
        <p:spPr>
          <a:xfrm>
            <a:off x="-14179" y="3256547"/>
            <a:ext cx="12206179" cy="2840236"/>
          </a:xfrm>
          <a:prstGeom prst="rect">
            <a:avLst/>
          </a:prstGeom>
        </p:spPr>
      </p:pic>
      <p:sp>
        <p:nvSpPr>
          <p:cNvPr id="14" name="Rectangle 13"/>
          <p:cNvSpPr/>
          <p:nvPr userDrawn="1"/>
        </p:nvSpPr>
        <p:spPr>
          <a:xfrm>
            <a:off x="-14179" y="3256549"/>
            <a:ext cx="12206179" cy="2838267"/>
          </a:xfrm>
          <a:prstGeom prst="rect">
            <a:avLst/>
          </a:prstGeom>
          <a:solidFill>
            <a:srgbClr val="293B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NZ" sz="1350"/>
          </a:p>
        </p:txBody>
      </p:sp>
      <p:sp>
        <p:nvSpPr>
          <p:cNvPr id="16" name="Rectangle 15"/>
          <p:cNvSpPr/>
          <p:nvPr userDrawn="1"/>
        </p:nvSpPr>
        <p:spPr>
          <a:xfrm>
            <a:off x="0" y="-1"/>
            <a:ext cx="12192000" cy="2991853"/>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9676" y="3712592"/>
            <a:ext cx="1475873" cy="2086580"/>
          </a:xfrm>
          <a:prstGeom prst="rect">
            <a:avLst/>
          </a:prstGeom>
        </p:spPr>
      </p:pic>
      <p:pic>
        <p:nvPicPr>
          <p:cNvPr id="17" name="Picture 16"/>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11486123" y="6228442"/>
            <a:ext cx="506270" cy="504000"/>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098" y="6115158"/>
            <a:ext cx="2334460" cy="756000"/>
          </a:xfrm>
          <a:prstGeom prst="rect">
            <a:avLst/>
          </a:prstGeom>
        </p:spPr>
      </p:pic>
    </p:spTree>
    <p:extLst>
      <p:ext uri="{BB962C8B-B14F-4D97-AF65-F5344CB8AC3E}">
        <p14:creationId xmlns:p14="http://schemas.microsoft.com/office/powerpoint/2010/main" val="540550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2" name="Rectangle 11"/>
          <p:cNvSpPr/>
          <p:nvPr userDrawn="1"/>
        </p:nvSpPr>
        <p:spPr>
          <a:xfrm>
            <a:off x="0" y="3064044"/>
            <a:ext cx="12192000" cy="124453"/>
          </a:xfrm>
          <a:prstGeom prst="rect">
            <a:avLst/>
          </a:prstGeom>
          <a:solidFill>
            <a:srgbClr val="92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61" t="49192" r="485" b="13148"/>
          <a:stretch/>
        </p:blipFill>
        <p:spPr>
          <a:xfrm>
            <a:off x="-14179" y="3256547"/>
            <a:ext cx="12206179" cy="2840236"/>
          </a:xfrm>
          <a:prstGeom prst="rect">
            <a:avLst/>
          </a:prstGeom>
        </p:spPr>
      </p:pic>
      <p:sp>
        <p:nvSpPr>
          <p:cNvPr id="14" name="Rectangle 13"/>
          <p:cNvSpPr/>
          <p:nvPr userDrawn="1"/>
        </p:nvSpPr>
        <p:spPr>
          <a:xfrm>
            <a:off x="-14179" y="3256549"/>
            <a:ext cx="12206179" cy="2838267"/>
          </a:xfrm>
          <a:prstGeom prst="rect">
            <a:avLst/>
          </a:prstGeom>
          <a:solidFill>
            <a:srgbClr val="293B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NZ" sz="1350"/>
          </a:p>
        </p:txBody>
      </p:sp>
      <p:sp>
        <p:nvSpPr>
          <p:cNvPr id="16" name="Rectangle 15"/>
          <p:cNvSpPr/>
          <p:nvPr userDrawn="1"/>
        </p:nvSpPr>
        <p:spPr>
          <a:xfrm>
            <a:off x="0" y="-1"/>
            <a:ext cx="12192000" cy="2991853"/>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9676" y="3712592"/>
            <a:ext cx="1475873" cy="2086580"/>
          </a:xfrm>
          <a:prstGeom prst="rect">
            <a:avLst/>
          </a:prstGeom>
        </p:spPr>
      </p:pic>
      <p:pic>
        <p:nvPicPr>
          <p:cNvPr id="17" name="Picture 16"/>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11486123" y="6228442"/>
            <a:ext cx="506270" cy="504000"/>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098" y="6115158"/>
            <a:ext cx="2334460" cy="756000"/>
          </a:xfrm>
          <a:prstGeom prst="rect">
            <a:avLst/>
          </a:prstGeom>
        </p:spPr>
      </p:pic>
    </p:spTree>
    <p:extLst>
      <p:ext uri="{BB962C8B-B14F-4D97-AF65-F5344CB8AC3E}">
        <p14:creationId xmlns:p14="http://schemas.microsoft.com/office/powerpoint/2010/main" val="1948795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2" name="Rectangle 11"/>
          <p:cNvSpPr/>
          <p:nvPr userDrawn="1"/>
        </p:nvSpPr>
        <p:spPr>
          <a:xfrm>
            <a:off x="0" y="3064044"/>
            <a:ext cx="12192000" cy="124453"/>
          </a:xfrm>
          <a:prstGeom prst="rect">
            <a:avLst/>
          </a:prstGeom>
          <a:solidFill>
            <a:srgbClr val="92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61" t="49192" r="485" b="13148"/>
          <a:stretch/>
        </p:blipFill>
        <p:spPr>
          <a:xfrm>
            <a:off x="-14179" y="3256547"/>
            <a:ext cx="12206179" cy="2840236"/>
          </a:xfrm>
          <a:prstGeom prst="rect">
            <a:avLst/>
          </a:prstGeom>
        </p:spPr>
      </p:pic>
      <p:sp>
        <p:nvSpPr>
          <p:cNvPr id="14" name="Rectangle 13"/>
          <p:cNvSpPr/>
          <p:nvPr userDrawn="1"/>
        </p:nvSpPr>
        <p:spPr>
          <a:xfrm>
            <a:off x="-14179" y="3256549"/>
            <a:ext cx="12206179" cy="2838267"/>
          </a:xfrm>
          <a:prstGeom prst="rect">
            <a:avLst/>
          </a:prstGeom>
          <a:solidFill>
            <a:srgbClr val="293B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NZ" sz="1350"/>
          </a:p>
        </p:txBody>
      </p:sp>
      <p:sp>
        <p:nvSpPr>
          <p:cNvPr id="16" name="Rectangle 15"/>
          <p:cNvSpPr/>
          <p:nvPr userDrawn="1"/>
        </p:nvSpPr>
        <p:spPr>
          <a:xfrm>
            <a:off x="0" y="-1"/>
            <a:ext cx="12192000" cy="2991853"/>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9676" y="3712592"/>
            <a:ext cx="1475873" cy="2086580"/>
          </a:xfrm>
          <a:prstGeom prst="rect">
            <a:avLst/>
          </a:prstGeom>
        </p:spPr>
      </p:pic>
      <p:pic>
        <p:nvPicPr>
          <p:cNvPr id="17" name="Picture 16"/>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11486123" y="6228442"/>
            <a:ext cx="506270" cy="504000"/>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098" y="6115158"/>
            <a:ext cx="2334460" cy="756000"/>
          </a:xfrm>
          <a:prstGeom prst="rect">
            <a:avLst/>
          </a:prstGeom>
        </p:spPr>
      </p:pic>
    </p:spTree>
    <p:extLst>
      <p:ext uri="{BB962C8B-B14F-4D97-AF65-F5344CB8AC3E}">
        <p14:creationId xmlns:p14="http://schemas.microsoft.com/office/powerpoint/2010/main" val="826147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2" name="Rectangle 11"/>
          <p:cNvSpPr/>
          <p:nvPr userDrawn="1"/>
        </p:nvSpPr>
        <p:spPr>
          <a:xfrm>
            <a:off x="0" y="3064044"/>
            <a:ext cx="12192000" cy="124453"/>
          </a:xfrm>
          <a:prstGeom prst="rect">
            <a:avLst/>
          </a:prstGeom>
          <a:solidFill>
            <a:srgbClr val="92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61" t="49192" r="485" b="13148"/>
          <a:stretch/>
        </p:blipFill>
        <p:spPr>
          <a:xfrm>
            <a:off x="-14179" y="3256547"/>
            <a:ext cx="12206179" cy="2840236"/>
          </a:xfrm>
          <a:prstGeom prst="rect">
            <a:avLst/>
          </a:prstGeom>
        </p:spPr>
      </p:pic>
      <p:sp>
        <p:nvSpPr>
          <p:cNvPr id="14" name="Rectangle 13"/>
          <p:cNvSpPr/>
          <p:nvPr userDrawn="1"/>
        </p:nvSpPr>
        <p:spPr>
          <a:xfrm>
            <a:off x="-14179" y="3256549"/>
            <a:ext cx="12206179" cy="2838267"/>
          </a:xfrm>
          <a:prstGeom prst="rect">
            <a:avLst/>
          </a:prstGeom>
          <a:solidFill>
            <a:srgbClr val="293B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NZ" sz="1350"/>
          </a:p>
        </p:txBody>
      </p:sp>
      <p:sp>
        <p:nvSpPr>
          <p:cNvPr id="16" name="Rectangle 15"/>
          <p:cNvSpPr/>
          <p:nvPr userDrawn="1"/>
        </p:nvSpPr>
        <p:spPr>
          <a:xfrm>
            <a:off x="0" y="-1"/>
            <a:ext cx="12192000" cy="2991853"/>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9676" y="3712592"/>
            <a:ext cx="1475873" cy="2086580"/>
          </a:xfrm>
          <a:prstGeom prst="rect">
            <a:avLst/>
          </a:prstGeom>
        </p:spPr>
      </p:pic>
      <p:pic>
        <p:nvPicPr>
          <p:cNvPr id="17" name="Picture 16"/>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11486123" y="6228442"/>
            <a:ext cx="506270" cy="504000"/>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098" y="6115158"/>
            <a:ext cx="2334460" cy="756000"/>
          </a:xfrm>
          <a:prstGeom prst="rect">
            <a:avLst/>
          </a:prstGeom>
        </p:spPr>
      </p:pic>
    </p:spTree>
    <p:extLst>
      <p:ext uri="{BB962C8B-B14F-4D97-AF65-F5344CB8AC3E}">
        <p14:creationId xmlns:p14="http://schemas.microsoft.com/office/powerpoint/2010/main" val="3671428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2" name="Rectangle 11"/>
          <p:cNvSpPr/>
          <p:nvPr userDrawn="1"/>
        </p:nvSpPr>
        <p:spPr>
          <a:xfrm>
            <a:off x="0" y="3064044"/>
            <a:ext cx="12192000" cy="124453"/>
          </a:xfrm>
          <a:prstGeom prst="rect">
            <a:avLst/>
          </a:prstGeom>
          <a:solidFill>
            <a:srgbClr val="92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61" t="49192" r="485" b="13148"/>
          <a:stretch/>
        </p:blipFill>
        <p:spPr>
          <a:xfrm>
            <a:off x="-14179" y="3256547"/>
            <a:ext cx="12206179" cy="2840236"/>
          </a:xfrm>
          <a:prstGeom prst="rect">
            <a:avLst/>
          </a:prstGeom>
        </p:spPr>
      </p:pic>
      <p:sp>
        <p:nvSpPr>
          <p:cNvPr id="14" name="Rectangle 13"/>
          <p:cNvSpPr/>
          <p:nvPr userDrawn="1"/>
        </p:nvSpPr>
        <p:spPr>
          <a:xfrm>
            <a:off x="-14179" y="3256549"/>
            <a:ext cx="12206179" cy="2838267"/>
          </a:xfrm>
          <a:prstGeom prst="rect">
            <a:avLst/>
          </a:prstGeom>
          <a:solidFill>
            <a:srgbClr val="293B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NZ" sz="1350"/>
          </a:p>
        </p:txBody>
      </p:sp>
      <p:sp>
        <p:nvSpPr>
          <p:cNvPr id="16" name="Rectangle 15"/>
          <p:cNvSpPr/>
          <p:nvPr userDrawn="1"/>
        </p:nvSpPr>
        <p:spPr>
          <a:xfrm>
            <a:off x="0" y="-1"/>
            <a:ext cx="12192000" cy="2991853"/>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9676" y="3712592"/>
            <a:ext cx="1475873" cy="2086580"/>
          </a:xfrm>
          <a:prstGeom prst="rect">
            <a:avLst/>
          </a:prstGeom>
        </p:spPr>
      </p:pic>
      <p:pic>
        <p:nvPicPr>
          <p:cNvPr id="17" name="Picture 16"/>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11486123" y="6228442"/>
            <a:ext cx="506270" cy="504000"/>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098" y="6115158"/>
            <a:ext cx="2334460" cy="756000"/>
          </a:xfrm>
          <a:prstGeom prst="rect">
            <a:avLst/>
          </a:prstGeom>
        </p:spPr>
      </p:pic>
    </p:spTree>
    <p:extLst>
      <p:ext uri="{BB962C8B-B14F-4D97-AF65-F5344CB8AC3E}">
        <p14:creationId xmlns:p14="http://schemas.microsoft.com/office/powerpoint/2010/main" val="790731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2" name="Rectangle 11"/>
          <p:cNvSpPr/>
          <p:nvPr userDrawn="1"/>
        </p:nvSpPr>
        <p:spPr>
          <a:xfrm>
            <a:off x="0" y="3064044"/>
            <a:ext cx="12192000" cy="124453"/>
          </a:xfrm>
          <a:prstGeom prst="rect">
            <a:avLst/>
          </a:prstGeom>
          <a:solidFill>
            <a:srgbClr val="92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61" t="49192" r="485" b="13148"/>
          <a:stretch/>
        </p:blipFill>
        <p:spPr>
          <a:xfrm>
            <a:off x="-14179" y="3256547"/>
            <a:ext cx="12206179" cy="2840236"/>
          </a:xfrm>
          <a:prstGeom prst="rect">
            <a:avLst/>
          </a:prstGeom>
        </p:spPr>
      </p:pic>
      <p:sp>
        <p:nvSpPr>
          <p:cNvPr id="14" name="Rectangle 13"/>
          <p:cNvSpPr/>
          <p:nvPr userDrawn="1"/>
        </p:nvSpPr>
        <p:spPr>
          <a:xfrm>
            <a:off x="-14179" y="3256549"/>
            <a:ext cx="12206179" cy="2838267"/>
          </a:xfrm>
          <a:prstGeom prst="rect">
            <a:avLst/>
          </a:prstGeom>
          <a:solidFill>
            <a:srgbClr val="293B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NZ" sz="1350"/>
          </a:p>
        </p:txBody>
      </p:sp>
      <p:sp>
        <p:nvSpPr>
          <p:cNvPr id="16" name="Rectangle 15"/>
          <p:cNvSpPr/>
          <p:nvPr userDrawn="1"/>
        </p:nvSpPr>
        <p:spPr>
          <a:xfrm>
            <a:off x="0" y="-1"/>
            <a:ext cx="12192000" cy="2991853"/>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9676" y="3712592"/>
            <a:ext cx="1475873" cy="2086580"/>
          </a:xfrm>
          <a:prstGeom prst="rect">
            <a:avLst/>
          </a:prstGeom>
        </p:spPr>
      </p:pic>
      <p:pic>
        <p:nvPicPr>
          <p:cNvPr id="17" name="Picture 16"/>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11486123" y="6228442"/>
            <a:ext cx="506270" cy="504000"/>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098" y="6115158"/>
            <a:ext cx="2334460" cy="756000"/>
          </a:xfrm>
          <a:prstGeom prst="rect">
            <a:avLst/>
          </a:prstGeom>
        </p:spPr>
      </p:pic>
    </p:spTree>
    <p:extLst>
      <p:ext uri="{BB962C8B-B14F-4D97-AF65-F5344CB8AC3E}">
        <p14:creationId xmlns:p14="http://schemas.microsoft.com/office/powerpoint/2010/main" val="1221427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11"/>
          <p:cNvSpPr/>
          <p:nvPr userDrawn="1"/>
        </p:nvSpPr>
        <p:spPr>
          <a:xfrm>
            <a:off x="0" y="0"/>
            <a:ext cx="12192000" cy="1082842"/>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 name="Title 1"/>
          <p:cNvSpPr>
            <a:spLocks noGrp="1"/>
          </p:cNvSpPr>
          <p:nvPr>
            <p:ph type="title"/>
          </p:nvPr>
        </p:nvSpPr>
        <p:spPr>
          <a:xfrm>
            <a:off x="356747" y="228769"/>
            <a:ext cx="9471717" cy="655410"/>
          </a:xfrm>
          <a:prstGeom prst="rect">
            <a:avLst/>
          </a:prstGeom>
        </p:spPr>
        <p:txBody>
          <a:bodyPr anchor="ctr">
            <a:normAutofit/>
          </a:bodyPr>
          <a:lstStyle>
            <a:lvl1pPr>
              <a:defRPr sz="1800" b="1">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a:t>Click to edit Master title style</a:t>
            </a:r>
          </a:p>
        </p:txBody>
      </p:sp>
      <p:cxnSp>
        <p:nvCxnSpPr>
          <p:cNvPr id="5" name="Straight Connector 4"/>
          <p:cNvCxnSpPr/>
          <p:nvPr userDrawn="1"/>
        </p:nvCxnSpPr>
        <p:spPr>
          <a:xfrm>
            <a:off x="0" y="1082842"/>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6585284"/>
            <a:ext cx="12192000" cy="2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6" name="TextBox 5"/>
          <p:cNvSpPr txBox="1"/>
          <p:nvPr userDrawn="1"/>
        </p:nvSpPr>
        <p:spPr>
          <a:xfrm>
            <a:off x="8438155" y="6612432"/>
            <a:ext cx="3604127" cy="230832"/>
          </a:xfrm>
          <a:prstGeom prst="rect">
            <a:avLst/>
          </a:prstGeom>
          <a:noFill/>
        </p:spPr>
        <p:txBody>
          <a:bodyPr wrap="square" rtlCol="0">
            <a:spAutoFit/>
          </a:bodyPr>
          <a:lstStyle/>
          <a:p>
            <a:pPr algn="r"/>
            <a:r>
              <a:rPr lang="en-NZ" sz="900" dirty="0">
                <a:solidFill>
                  <a:schemeClr val="tx1">
                    <a:lumMod val="65000"/>
                    <a:lumOff val="35000"/>
                  </a:schemeClr>
                </a:solidFill>
              </a:rPr>
              <a:t>© COLMAR</a:t>
            </a:r>
            <a:r>
              <a:rPr lang="en-NZ" sz="900" baseline="0" dirty="0">
                <a:solidFill>
                  <a:schemeClr val="tx1">
                    <a:lumMod val="65000"/>
                    <a:lumOff val="35000"/>
                  </a:schemeClr>
                </a:solidFill>
              </a:rPr>
              <a:t> BRUNTON 2017 | PAGE </a:t>
            </a:r>
            <a:fld id="{3ACE0F28-009A-4BC9-92F6-47B5528EDB7D}" type="slidenum">
              <a:rPr lang="en-NZ" sz="900" baseline="0" smtClean="0">
                <a:solidFill>
                  <a:schemeClr val="tx1">
                    <a:lumMod val="65000"/>
                    <a:lumOff val="35000"/>
                  </a:schemeClr>
                </a:solidFill>
              </a:rPr>
              <a:t>‹#›</a:t>
            </a:fld>
            <a:endParaRPr lang="en-NZ" sz="900" dirty="0">
              <a:solidFill>
                <a:schemeClr val="tx1">
                  <a:lumMod val="65000"/>
                  <a:lumOff val="35000"/>
                </a:schemeClr>
              </a:solidFill>
            </a:endParaRPr>
          </a:p>
        </p:txBody>
      </p:sp>
      <p:pic>
        <p:nvPicPr>
          <p:cNvPr id="11" name="Picture 2" descr="http://www.civildefence.govt.nz/assets/Uploads/cdem-sector-520x35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681" t="16722" r="48728" b="21203"/>
          <a:stretch/>
        </p:blipFill>
        <p:spPr bwMode="auto">
          <a:xfrm>
            <a:off x="11219984" y="128340"/>
            <a:ext cx="842177" cy="826166"/>
          </a:xfrm>
          <a:prstGeom prst="ellipse">
            <a:avLst/>
          </a:prstGeom>
          <a:noFill/>
          <a:ln w="127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709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2" name="Rectangle 11"/>
          <p:cNvSpPr/>
          <p:nvPr userDrawn="1"/>
        </p:nvSpPr>
        <p:spPr>
          <a:xfrm>
            <a:off x="0" y="1305456"/>
            <a:ext cx="12192000" cy="124453"/>
          </a:xfrm>
          <a:prstGeom prst="rect">
            <a:avLst/>
          </a:prstGeom>
          <a:solidFill>
            <a:srgbClr val="92A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61" t="32787" r="485" b="13148"/>
          <a:stretch/>
        </p:blipFill>
        <p:spPr>
          <a:xfrm flipH="1">
            <a:off x="-14179" y="2019303"/>
            <a:ext cx="12206179" cy="4077483"/>
          </a:xfrm>
          <a:prstGeom prst="rect">
            <a:avLst/>
          </a:prstGeom>
        </p:spPr>
      </p:pic>
      <p:sp>
        <p:nvSpPr>
          <p:cNvPr id="16" name="Rectangle 15"/>
          <p:cNvSpPr/>
          <p:nvPr userDrawn="1"/>
        </p:nvSpPr>
        <p:spPr>
          <a:xfrm>
            <a:off x="0" y="-1"/>
            <a:ext cx="12192000" cy="1265465"/>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8" name="Rectangle 7"/>
          <p:cNvSpPr/>
          <p:nvPr userDrawn="1"/>
        </p:nvSpPr>
        <p:spPr>
          <a:xfrm>
            <a:off x="0" y="1480129"/>
            <a:ext cx="12192000" cy="1265465"/>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4" name="Picture 13"/>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11486123" y="6228442"/>
            <a:ext cx="506270" cy="504000"/>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8" y="6115158"/>
            <a:ext cx="2334460" cy="756000"/>
          </a:xfrm>
          <a:prstGeom prst="rect">
            <a:avLst/>
          </a:prstGeom>
        </p:spPr>
      </p:pic>
    </p:spTree>
    <p:extLst>
      <p:ext uri="{BB962C8B-B14F-4D97-AF65-F5344CB8AC3E}">
        <p14:creationId xmlns:p14="http://schemas.microsoft.com/office/powerpoint/2010/main" val="376515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p:cNvSpPr/>
          <p:nvPr userDrawn="1"/>
        </p:nvSpPr>
        <p:spPr>
          <a:xfrm>
            <a:off x="-600" y="1095375"/>
            <a:ext cx="12193200" cy="5286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Rectangle 6"/>
          <p:cNvSpPr/>
          <p:nvPr userDrawn="1"/>
        </p:nvSpPr>
        <p:spPr>
          <a:xfrm>
            <a:off x="0" y="-1"/>
            <a:ext cx="12192000" cy="1507067"/>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0" name="Rectangle 9"/>
          <p:cNvSpPr/>
          <p:nvPr userDrawn="1"/>
        </p:nvSpPr>
        <p:spPr>
          <a:xfrm>
            <a:off x="0" y="6585284"/>
            <a:ext cx="12192000" cy="2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1" name="TextBox 10"/>
          <p:cNvSpPr txBox="1"/>
          <p:nvPr userDrawn="1"/>
        </p:nvSpPr>
        <p:spPr>
          <a:xfrm>
            <a:off x="8549773" y="6517182"/>
            <a:ext cx="3604127" cy="230832"/>
          </a:xfrm>
          <a:prstGeom prst="rect">
            <a:avLst/>
          </a:prstGeom>
          <a:noFill/>
        </p:spPr>
        <p:txBody>
          <a:bodyPr wrap="square" rtlCol="0">
            <a:spAutoFit/>
          </a:bodyPr>
          <a:lstStyle/>
          <a:p>
            <a:pPr algn="r"/>
            <a:r>
              <a:rPr lang="en-NZ" sz="900" dirty="0">
                <a:solidFill>
                  <a:schemeClr val="tx1">
                    <a:lumMod val="65000"/>
                    <a:lumOff val="35000"/>
                  </a:schemeClr>
                </a:solidFill>
              </a:rPr>
              <a:t>© COLMAR</a:t>
            </a:r>
            <a:r>
              <a:rPr lang="en-NZ" sz="900" baseline="0" dirty="0">
                <a:solidFill>
                  <a:schemeClr val="tx1">
                    <a:lumMod val="65000"/>
                    <a:lumOff val="35000"/>
                  </a:schemeClr>
                </a:solidFill>
              </a:rPr>
              <a:t> BRUNTON 2017 | PAGE </a:t>
            </a:r>
            <a:fld id="{3ACE0F28-009A-4BC9-92F6-47B5528EDB7D}" type="slidenum">
              <a:rPr lang="en-NZ" sz="900" baseline="0" smtClean="0">
                <a:solidFill>
                  <a:schemeClr val="tx1">
                    <a:lumMod val="65000"/>
                    <a:lumOff val="35000"/>
                  </a:schemeClr>
                </a:solidFill>
              </a:rPr>
              <a:t>‹#›</a:t>
            </a:fld>
            <a:endParaRPr lang="en-NZ" sz="900" dirty="0">
              <a:solidFill>
                <a:schemeClr val="tx1">
                  <a:lumMod val="65000"/>
                  <a:lumOff val="35000"/>
                </a:schemeClr>
              </a:solidFill>
            </a:endParaRPr>
          </a:p>
        </p:txBody>
      </p:sp>
      <p:sp>
        <p:nvSpPr>
          <p:cNvPr id="2" name="Title 1"/>
          <p:cNvSpPr>
            <a:spLocks noGrp="1"/>
          </p:cNvSpPr>
          <p:nvPr>
            <p:ph type="title"/>
          </p:nvPr>
        </p:nvSpPr>
        <p:spPr>
          <a:xfrm>
            <a:off x="209550" y="241300"/>
            <a:ext cx="10515600" cy="606425"/>
          </a:xfrm>
        </p:spPr>
        <p:txBody>
          <a:bodyPr/>
          <a:lstStyle>
            <a:lvl1pPr>
              <a:defRPr>
                <a:solidFill>
                  <a:schemeClr val="bg1"/>
                </a:solidFill>
              </a:defRPr>
            </a:lvl1pPr>
          </a:lstStyle>
          <a:p>
            <a:r>
              <a:rPr lang="en-US" dirty="0"/>
              <a:t>Click to edit Master title style</a:t>
            </a:r>
          </a:p>
        </p:txBody>
      </p:sp>
      <p:pic>
        <p:nvPicPr>
          <p:cNvPr id="13" name="Picture 2" descr="http://www.civildefence.govt.nz/assets/Uploads/cdem-sector-520x35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681" t="16722" r="48728" b="21203"/>
          <a:stretch/>
        </p:blipFill>
        <p:spPr bwMode="auto">
          <a:xfrm>
            <a:off x="38100" y="6424365"/>
            <a:ext cx="403674" cy="396000"/>
          </a:xfrm>
          <a:prstGeom prst="ellipse">
            <a:avLst/>
          </a:prstGeom>
          <a:noFill/>
          <a:ln w="12700">
            <a:solidFill>
              <a:schemeClr val="bg1"/>
            </a:solidFill>
          </a:ln>
          <a:extLst>
            <a:ext uri="{909E8E84-426E-40DD-AFC4-6F175D3DCCD1}">
              <a14:hiddenFill xmlns:a14="http://schemas.microsoft.com/office/drawing/2010/main">
                <a:solidFill>
                  <a:srgbClr val="FFFFFF"/>
                </a:solidFill>
              </a14:hiddenFill>
            </a:ext>
          </a:extLst>
        </p:spPr>
      </p:pic>
      <p:cxnSp>
        <p:nvCxnSpPr>
          <p:cNvPr id="19" name="Straight Connector 18"/>
          <p:cNvCxnSpPr/>
          <p:nvPr userDrawn="1"/>
        </p:nvCxnSpPr>
        <p:spPr>
          <a:xfrm>
            <a:off x="-10125" y="6374605"/>
            <a:ext cx="12193200" cy="0"/>
          </a:xfrm>
          <a:prstGeom prst="line">
            <a:avLst/>
          </a:prstGeom>
          <a:ln>
            <a:solidFill>
              <a:srgbClr val="2A394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60865" y="812797"/>
            <a:ext cx="72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31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12192000" cy="1082842"/>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cxnSp>
        <p:nvCxnSpPr>
          <p:cNvPr id="9" name="Straight Connector 8"/>
          <p:cNvCxnSpPr/>
          <p:nvPr userDrawn="1"/>
        </p:nvCxnSpPr>
        <p:spPr>
          <a:xfrm>
            <a:off x="0" y="1082842"/>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585284"/>
            <a:ext cx="12192000" cy="2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1" name="TextBox 10"/>
          <p:cNvSpPr txBox="1"/>
          <p:nvPr userDrawn="1"/>
        </p:nvSpPr>
        <p:spPr>
          <a:xfrm>
            <a:off x="8549773" y="6517182"/>
            <a:ext cx="3604127" cy="230832"/>
          </a:xfrm>
          <a:prstGeom prst="rect">
            <a:avLst/>
          </a:prstGeom>
          <a:noFill/>
        </p:spPr>
        <p:txBody>
          <a:bodyPr wrap="square" rtlCol="0">
            <a:spAutoFit/>
          </a:bodyPr>
          <a:lstStyle/>
          <a:p>
            <a:pPr algn="r"/>
            <a:r>
              <a:rPr lang="en-NZ" sz="900" dirty="0">
                <a:solidFill>
                  <a:schemeClr val="tx1">
                    <a:lumMod val="65000"/>
                    <a:lumOff val="35000"/>
                  </a:schemeClr>
                </a:solidFill>
              </a:rPr>
              <a:t>© COLMAR</a:t>
            </a:r>
            <a:r>
              <a:rPr lang="en-NZ" sz="900" baseline="0" dirty="0">
                <a:solidFill>
                  <a:schemeClr val="tx1">
                    <a:lumMod val="65000"/>
                    <a:lumOff val="35000"/>
                  </a:schemeClr>
                </a:solidFill>
              </a:rPr>
              <a:t> BRUNTON 2017 | PAGE </a:t>
            </a:r>
            <a:fld id="{3ACE0F28-009A-4BC9-92F6-47B5528EDB7D}" type="slidenum">
              <a:rPr lang="en-NZ" sz="900" baseline="0" smtClean="0">
                <a:solidFill>
                  <a:schemeClr val="tx1">
                    <a:lumMod val="65000"/>
                    <a:lumOff val="35000"/>
                  </a:schemeClr>
                </a:solidFill>
              </a:rPr>
              <a:t>‹#›</a:t>
            </a:fld>
            <a:endParaRPr lang="en-NZ" sz="900" dirty="0">
              <a:solidFill>
                <a:schemeClr val="tx1">
                  <a:lumMod val="65000"/>
                  <a:lumOff val="35000"/>
                </a:schemeClr>
              </a:solidFill>
            </a:endParaRPr>
          </a:p>
        </p:txBody>
      </p:sp>
      <p:sp>
        <p:nvSpPr>
          <p:cNvPr id="2" name="Title 1"/>
          <p:cNvSpPr>
            <a:spLocks noGrp="1"/>
          </p:cNvSpPr>
          <p:nvPr>
            <p:ph type="title"/>
          </p:nvPr>
        </p:nvSpPr>
        <p:spPr>
          <a:xfrm>
            <a:off x="209550" y="241300"/>
            <a:ext cx="10515600" cy="606425"/>
          </a:xfrm>
        </p:spPr>
        <p:txBody>
          <a:bodyPr/>
          <a:lstStyle>
            <a:lvl1pPr>
              <a:defRPr>
                <a:solidFill>
                  <a:schemeClr val="bg1"/>
                </a:solidFill>
              </a:defRPr>
            </a:lvl1pPr>
          </a:lstStyle>
          <a:p>
            <a:r>
              <a:rPr lang="en-US"/>
              <a:t>Click to edit Master title style</a:t>
            </a:r>
            <a:endParaRPr lang="en-US" dirty="0"/>
          </a:p>
        </p:txBody>
      </p:sp>
      <p:pic>
        <p:nvPicPr>
          <p:cNvPr id="13" name="Picture 2" descr="http://www.civildefence.govt.nz/assets/Uploads/cdem-sector-520x35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681" t="16722" r="48728" b="21203"/>
          <a:stretch/>
        </p:blipFill>
        <p:spPr bwMode="auto">
          <a:xfrm>
            <a:off x="38100" y="6424365"/>
            <a:ext cx="403674" cy="396000"/>
          </a:xfrm>
          <a:prstGeom prst="ellipse">
            <a:avLst/>
          </a:prstGeom>
          <a:noFill/>
          <a:ln w="12700">
            <a:solidFill>
              <a:schemeClr val="bg1"/>
            </a:solid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a:off x="-600" y="1095375"/>
            <a:ext cx="12193200" cy="5286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19" name="Straight Connector 18"/>
          <p:cNvCxnSpPr/>
          <p:nvPr userDrawn="1"/>
        </p:nvCxnSpPr>
        <p:spPr>
          <a:xfrm>
            <a:off x="-10125" y="6374605"/>
            <a:ext cx="12193200" cy="0"/>
          </a:xfrm>
          <a:prstGeom prst="line">
            <a:avLst/>
          </a:prstGeom>
          <a:ln>
            <a:solidFill>
              <a:srgbClr val="2A39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15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51393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339426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843019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771936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681997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38005148"/>
      </p:ext>
    </p:extLst>
  </p:cSld>
  <p:clrMap bg1="lt1" tx1="dk1" bg2="lt2" tx2="dk2" accent1="accent1" accent2="accent2" accent3="accent3" accent4="accent4" accent5="accent5" accent6="accent6" hlink="hlink" folHlink="folHlink"/>
  <p:sldLayoutIdLst>
    <p:sldLayoutId id="2147483668" r:id="rId1"/>
    <p:sldLayoutId id="2147483692" r:id="rId2"/>
    <p:sldLayoutId id="2147483669" r:id="rId3"/>
    <p:sldLayoutId id="2147483691"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64" r:id="rId26"/>
    <p:sldLayoutId id="2147483665"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chart" Target="../charts/chart32.xml"/><Relationship Id="rId4" Type="http://schemas.openxmlformats.org/officeDocument/2006/relationships/chart" Target="../charts/char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41.xml"/><Relationship Id="rId7" Type="http://schemas.openxmlformats.org/officeDocument/2006/relationships/chart" Target="../charts/chart45.xml"/><Relationship Id="rId2" Type="http://schemas.openxmlformats.org/officeDocument/2006/relationships/chart" Target="../charts/chart40.xml"/><Relationship Id="rId1" Type="http://schemas.openxmlformats.org/officeDocument/2006/relationships/slideLayout" Target="../slideLayouts/slideLayout4.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4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49.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xml"/><Relationship Id="rId4" Type="http://schemas.openxmlformats.org/officeDocument/2006/relationships/chart" Target="../charts/chart59.xml"/></Relationships>
</file>

<file path=ppt/slides/_rels/slide58.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6267" y="1494046"/>
            <a:ext cx="8188967" cy="543844"/>
          </a:xfrm>
        </p:spPr>
        <p:txBody>
          <a:bodyPr>
            <a:normAutofit/>
          </a:bodyPr>
          <a:lstStyle/>
          <a:p>
            <a:pPr algn="l"/>
            <a:r>
              <a:rPr lang="en-NZ" b="1" cap="all" dirty="0">
                <a:latin typeface="Arial" panose="020B0604020202020204" pitchFamily="34" charset="0"/>
                <a:cs typeface="Arial" panose="020B0604020202020204" pitchFamily="34" charset="0"/>
              </a:rPr>
              <a:t>Disaster preparedness survey 2017</a:t>
            </a:r>
          </a:p>
        </p:txBody>
      </p:sp>
    </p:spTree>
    <p:extLst>
      <p:ext uri="{BB962C8B-B14F-4D97-AF65-F5344CB8AC3E}">
        <p14:creationId xmlns:p14="http://schemas.microsoft.com/office/powerpoint/2010/main" val="1083223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4831" y="930030"/>
            <a:ext cx="460233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cap="all" dirty="0">
                <a:solidFill>
                  <a:schemeClr val="bg1"/>
                </a:solidFill>
                <a:latin typeface="Arial" panose="020B0604020202020204" pitchFamily="34" charset="0"/>
                <a:cs typeface="Arial" panose="020B0604020202020204" pitchFamily="34" charset="0"/>
              </a:rPr>
              <a:t>How prepared are New Zealanders?</a:t>
            </a:r>
          </a:p>
        </p:txBody>
      </p:sp>
    </p:spTree>
    <p:extLst>
      <p:ext uri="{BB962C8B-B14F-4D97-AF65-F5344CB8AC3E}">
        <p14:creationId xmlns:p14="http://schemas.microsoft.com/office/powerpoint/2010/main" val="345676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33967" y="272418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Oval 42"/>
          <p:cNvSpPr/>
          <p:nvPr/>
        </p:nvSpPr>
        <p:spPr>
          <a:xfrm>
            <a:off x="3771814" y="272418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Rectangle 38"/>
          <p:cNvSpPr/>
          <p:nvPr/>
        </p:nvSpPr>
        <p:spPr>
          <a:xfrm>
            <a:off x="194735" y="1270001"/>
            <a:ext cx="821266" cy="4936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p:cNvSpPr/>
          <p:nvPr/>
        </p:nvSpPr>
        <p:spPr>
          <a:xfrm>
            <a:off x="5274732" y="1270002"/>
            <a:ext cx="6734683" cy="493606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1"/>
          <p:cNvSpPr>
            <a:spLocks noGrp="1"/>
          </p:cNvSpPr>
          <p:nvPr>
            <p:ph type="title"/>
          </p:nvPr>
        </p:nvSpPr>
        <p:spPr>
          <a:xfrm>
            <a:off x="209549" y="241300"/>
            <a:ext cx="7640764" cy="655410"/>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Preparedness continuum</a:t>
            </a:r>
          </a:p>
        </p:txBody>
      </p:sp>
      <p:graphicFrame>
        <p:nvGraphicFramePr>
          <p:cNvPr id="5" name="Chart 4"/>
          <p:cNvGraphicFramePr/>
          <p:nvPr>
            <p:extLst>
              <p:ext uri="{D42A27DB-BD31-4B8C-83A1-F6EECF244321}">
                <p14:modId xmlns:p14="http://schemas.microsoft.com/office/powerpoint/2010/main" val="3300002719"/>
              </p:ext>
            </p:extLst>
          </p:nvPr>
        </p:nvGraphicFramePr>
        <p:xfrm>
          <a:off x="5304228" y="2569381"/>
          <a:ext cx="2125362" cy="122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5819093" y="2923668"/>
            <a:ext cx="1095632" cy="576000"/>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2400" dirty="0">
                <a:latin typeface="+mn-lt"/>
              </a:rPr>
              <a:t>55%</a:t>
            </a:r>
          </a:p>
          <a:p>
            <a:pPr algn="ctr"/>
            <a:r>
              <a:rPr lang="en-NZ" sz="1200" b="0" dirty="0">
                <a:latin typeface="+mn-lt"/>
              </a:rPr>
              <a:t>47%</a:t>
            </a:r>
          </a:p>
        </p:txBody>
      </p:sp>
      <p:sp>
        <p:nvSpPr>
          <p:cNvPr id="7" name="Title 1"/>
          <p:cNvSpPr txBox="1">
            <a:spLocks/>
          </p:cNvSpPr>
          <p:nvPr/>
        </p:nvSpPr>
        <p:spPr>
          <a:xfrm>
            <a:off x="5819093" y="2326528"/>
            <a:ext cx="1095632"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400" b="0" dirty="0">
                <a:latin typeface="+mn-lt"/>
              </a:rPr>
              <a:t>Committed</a:t>
            </a:r>
          </a:p>
        </p:txBody>
      </p:sp>
      <p:graphicFrame>
        <p:nvGraphicFramePr>
          <p:cNvPr id="8" name="Chart 7"/>
          <p:cNvGraphicFramePr/>
          <p:nvPr>
            <p:extLst>
              <p:ext uri="{D42A27DB-BD31-4B8C-83A1-F6EECF244321}">
                <p14:modId xmlns:p14="http://schemas.microsoft.com/office/powerpoint/2010/main" val="1587975527"/>
              </p:ext>
            </p:extLst>
          </p:nvPr>
        </p:nvGraphicFramePr>
        <p:xfrm>
          <a:off x="7442123" y="2569381"/>
          <a:ext cx="2125362" cy="122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7956988" y="2923668"/>
            <a:ext cx="1095632" cy="576000"/>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2400" dirty="0">
                <a:latin typeface="+mn-lt"/>
              </a:rPr>
              <a:t>32%</a:t>
            </a:r>
          </a:p>
          <a:p>
            <a:pPr algn="ctr"/>
            <a:r>
              <a:rPr lang="en-NZ" sz="1200" b="0" dirty="0">
                <a:latin typeface="+mn-lt"/>
              </a:rPr>
              <a:t>25%</a:t>
            </a:r>
          </a:p>
        </p:txBody>
      </p:sp>
      <p:sp>
        <p:nvSpPr>
          <p:cNvPr id="10" name="Title 1"/>
          <p:cNvSpPr txBox="1">
            <a:spLocks/>
          </p:cNvSpPr>
          <p:nvPr/>
        </p:nvSpPr>
        <p:spPr>
          <a:xfrm>
            <a:off x="7956988" y="2400670"/>
            <a:ext cx="1095632"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400" b="0" dirty="0">
                <a:latin typeface="+mn-lt"/>
              </a:rPr>
              <a:t>Prepared at home</a:t>
            </a:r>
          </a:p>
        </p:txBody>
      </p:sp>
      <p:graphicFrame>
        <p:nvGraphicFramePr>
          <p:cNvPr id="11" name="Chart 10"/>
          <p:cNvGraphicFramePr/>
          <p:nvPr>
            <p:extLst>
              <p:ext uri="{D42A27DB-BD31-4B8C-83A1-F6EECF244321}">
                <p14:modId xmlns:p14="http://schemas.microsoft.com/office/powerpoint/2010/main" val="1238649575"/>
              </p:ext>
            </p:extLst>
          </p:nvPr>
        </p:nvGraphicFramePr>
        <p:xfrm>
          <a:off x="9580016" y="2569381"/>
          <a:ext cx="2125362" cy="1224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10094881" y="2923668"/>
            <a:ext cx="1095632" cy="576000"/>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2400" dirty="0">
                <a:latin typeface="+mn-lt"/>
              </a:rPr>
              <a:t>18%</a:t>
            </a:r>
          </a:p>
          <a:p>
            <a:pPr algn="ctr"/>
            <a:r>
              <a:rPr lang="en-NZ" sz="1200" b="0" dirty="0">
                <a:latin typeface="+mn-lt"/>
              </a:rPr>
              <a:t>14%</a:t>
            </a:r>
          </a:p>
        </p:txBody>
      </p:sp>
      <p:sp>
        <p:nvSpPr>
          <p:cNvPr id="13" name="Title 1"/>
          <p:cNvSpPr txBox="1">
            <a:spLocks/>
          </p:cNvSpPr>
          <p:nvPr/>
        </p:nvSpPr>
        <p:spPr>
          <a:xfrm>
            <a:off x="10094881" y="2375956"/>
            <a:ext cx="1095632"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400" b="0" dirty="0">
                <a:latin typeface="+mn-lt"/>
              </a:rPr>
              <a:t>Fully </a:t>
            </a:r>
          </a:p>
          <a:p>
            <a:pPr algn="ctr"/>
            <a:r>
              <a:rPr lang="en-NZ" sz="1400" b="0" dirty="0">
                <a:latin typeface="+mn-lt"/>
              </a:rPr>
              <a:t>prepared</a:t>
            </a:r>
          </a:p>
        </p:txBody>
      </p:sp>
      <p:sp>
        <p:nvSpPr>
          <p:cNvPr id="14" name="Right Arrow 13"/>
          <p:cNvSpPr/>
          <p:nvPr/>
        </p:nvSpPr>
        <p:spPr>
          <a:xfrm>
            <a:off x="203201" y="1931151"/>
            <a:ext cx="11791674" cy="37147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5" name="Straight Connector 14"/>
          <p:cNvCxnSpPr/>
          <p:nvPr/>
        </p:nvCxnSpPr>
        <p:spPr>
          <a:xfrm>
            <a:off x="10185497" y="4270104"/>
            <a:ext cx="9144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185497" y="4734567"/>
            <a:ext cx="9144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47604" y="4098571"/>
            <a:ext cx="9144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47604" y="4557143"/>
            <a:ext cx="9144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05028" y="4263898"/>
            <a:ext cx="9144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185497" y="5178777"/>
            <a:ext cx="9144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047604" y="5010878"/>
            <a:ext cx="9144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408965" y="1436638"/>
            <a:ext cx="4218567" cy="433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bg1"/>
                </a:solidFill>
              </a:rPr>
              <a:t>Have taken action to prepare</a:t>
            </a:r>
          </a:p>
        </p:txBody>
      </p:sp>
      <p:graphicFrame>
        <p:nvGraphicFramePr>
          <p:cNvPr id="26" name="Chart 25"/>
          <p:cNvGraphicFramePr/>
          <p:nvPr>
            <p:extLst>
              <p:ext uri="{D42A27DB-BD31-4B8C-83A1-F6EECF244321}">
                <p14:modId xmlns:p14="http://schemas.microsoft.com/office/powerpoint/2010/main" val="1390738112"/>
              </p:ext>
            </p:extLst>
          </p:nvPr>
        </p:nvGraphicFramePr>
        <p:xfrm>
          <a:off x="1028438" y="2569381"/>
          <a:ext cx="2125362" cy="1224000"/>
        </p:xfrm>
        <a:graphic>
          <a:graphicData uri="http://schemas.openxmlformats.org/drawingml/2006/chart">
            <c:chart xmlns:c="http://schemas.openxmlformats.org/drawingml/2006/chart" xmlns:r="http://schemas.openxmlformats.org/officeDocument/2006/relationships" r:id="rId5"/>
          </a:graphicData>
        </a:graphic>
      </p:graphicFrame>
      <p:sp>
        <p:nvSpPr>
          <p:cNvPr id="27" name="Title 1"/>
          <p:cNvSpPr txBox="1">
            <a:spLocks/>
          </p:cNvSpPr>
          <p:nvPr/>
        </p:nvSpPr>
        <p:spPr>
          <a:xfrm>
            <a:off x="1543303" y="2923668"/>
            <a:ext cx="1095632" cy="576000"/>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2400" dirty="0">
                <a:solidFill>
                  <a:srgbClr val="42596E"/>
                </a:solidFill>
                <a:latin typeface="+mn-lt"/>
              </a:rPr>
              <a:t>91%</a:t>
            </a:r>
            <a:endParaRPr lang="en-NZ" sz="1200" dirty="0">
              <a:solidFill>
                <a:srgbClr val="42596E"/>
              </a:solidFill>
              <a:latin typeface="+mn-lt"/>
            </a:endParaRPr>
          </a:p>
          <a:p>
            <a:pPr algn="ctr"/>
            <a:r>
              <a:rPr lang="en-NZ" sz="1200" b="0" dirty="0">
                <a:solidFill>
                  <a:srgbClr val="42596E"/>
                </a:solidFill>
                <a:latin typeface="+mn-lt"/>
              </a:rPr>
              <a:t>92%</a:t>
            </a:r>
            <a:endParaRPr lang="en-NZ" sz="2400" b="0" dirty="0">
              <a:solidFill>
                <a:srgbClr val="42596E"/>
              </a:solidFill>
              <a:latin typeface="+mn-lt"/>
            </a:endParaRPr>
          </a:p>
        </p:txBody>
      </p:sp>
      <p:sp>
        <p:nvSpPr>
          <p:cNvPr id="28" name="Title 1"/>
          <p:cNvSpPr txBox="1">
            <a:spLocks/>
          </p:cNvSpPr>
          <p:nvPr/>
        </p:nvSpPr>
        <p:spPr>
          <a:xfrm>
            <a:off x="1543303" y="2326528"/>
            <a:ext cx="1095632"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400" b="0" dirty="0">
                <a:solidFill>
                  <a:schemeClr val="tx1">
                    <a:lumMod val="50000"/>
                    <a:lumOff val="50000"/>
                  </a:schemeClr>
                </a:solidFill>
                <a:latin typeface="+mn-lt"/>
              </a:rPr>
              <a:t>Aware</a:t>
            </a:r>
          </a:p>
        </p:txBody>
      </p:sp>
      <p:graphicFrame>
        <p:nvGraphicFramePr>
          <p:cNvPr id="29" name="Chart 28"/>
          <p:cNvGraphicFramePr/>
          <p:nvPr>
            <p:extLst>
              <p:ext uri="{D42A27DB-BD31-4B8C-83A1-F6EECF244321}">
                <p14:modId xmlns:p14="http://schemas.microsoft.com/office/powerpoint/2010/main" val="2843648250"/>
              </p:ext>
            </p:extLst>
          </p:nvPr>
        </p:nvGraphicFramePr>
        <p:xfrm>
          <a:off x="3166333" y="2569381"/>
          <a:ext cx="2125362" cy="1224000"/>
        </p:xfrm>
        <a:graphic>
          <a:graphicData uri="http://schemas.openxmlformats.org/drawingml/2006/chart">
            <c:chart xmlns:c="http://schemas.openxmlformats.org/drawingml/2006/chart" xmlns:r="http://schemas.openxmlformats.org/officeDocument/2006/relationships" r:id="rId6"/>
          </a:graphicData>
        </a:graphic>
      </p:graphicFrame>
      <p:sp>
        <p:nvSpPr>
          <p:cNvPr id="30" name="Title 1"/>
          <p:cNvSpPr txBox="1">
            <a:spLocks/>
          </p:cNvSpPr>
          <p:nvPr/>
        </p:nvSpPr>
        <p:spPr>
          <a:xfrm>
            <a:off x="3681198" y="2923668"/>
            <a:ext cx="1095632" cy="576000"/>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2400" dirty="0">
                <a:solidFill>
                  <a:srgbClr val="015A9C"/>
                </a:solidFill>
                <a:latin typeface="+mn-lt"/>
              </a:rPr>
              <a:t>86%</a:t>
            </a:r>
          </a:p>
          <a:p>
            <a:pPr algn="ctr"/>
            <a:r>
              <a:rPr lang="en-NZ" sz="1200" b="0" dirty="0">
                <a:solidFill>
                  <a:srgbClr val="015A9C"/>
                </a:solidFill>
                <a:latin typeface="+mn-lt"/>
              </a:rPr>
              <a:t>84%</a:t>
            </a:r>
          </a:p>
        </p:txBody>
      </p:sp>
      <p:sp>
        <p:nvSpPr>
          <p:cNvPr id="31" name="Title 1"/>
          <p:cNvSpPr txBox="1">
            <a:spLocks/>
          </p:cNvSpPr>
          <p:nvPr/>
        </p:nvSpPr>
        <p:spPr>
          <a:xfrm>
            <a:off x="3681198" y="2326528"/>
            <a:ext cx="1095632"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400" b="0" dirty="0">
                <a:solidFill>
                  <a:schemeClr val="tx1">
                    <a:lumMod val="50000"/>
                    <a:lumOff val="50000"/>
                  </a:schemeClr>
                </a:solidFill>
                <a:latin typeface="+mn-lt"/>
              </a:rPr>
              <a:t>Understand</a:t>
            </a:r>
          </a:p>
        </p:txBody>
      </p:sp>
      <p:graphicFrame>
        <p:nvGraphicFramePr>
          <p:cNvPr id="32" name="Table 31"/>
          <p:cNvGraphicFramePr>
            <a:graphicFrameLocks noGrp="1"/>
          </p:cNvGraphicFramePr>
          <p:nvPr>
            <p:extLst>
              <p:ext uri="{D42A27DB-BD31-4B8C-83A1-F6EECF244321}">
                <p14:modId xmlns:p14="http://schemas.microsoft.com/office/powerpoint/2010/main" val="3543325518"/>
              </p:ext>
            </p:extLst>
          </p:nvPr>
        </p:nvGraphicFramePr>
        <p:xfrm>
          <a:off x="1024469" y="3858657"/>
          <a:ext cx="10692000" cy="2439307"/>
        </p:xfrm>
        <a:graphic>
          <a:graphicData uri="http://schemas.openxmlformats.org/drawingml/2006/table">
            <a:tbl>
              <a:tblPr>
                <a:tableStyleId>{5C22544A-7EE6-4342-B048-85BDC9FD1C3A}</a:tableStyleId>
              </a:tblPr>
              <a:tblGrid>
                <a:gridCol w="2138400">
                  <a:extLst>
                    <a:ext uri="{9D8B030D-6E8A-4147-A177-3AD203B41FA5}">
                      <a16:colId xmlns:a16="http://schemas.microsoft.com/office/drawing/2014/main" xmlns="" val="20000"/>
                    </a:ext>
                  </a:extLst>
                </a:gridCol>
                <a:gridCol w="2138400">
                  <a:extLst>
                    <a:ext uri="{9D8B030D-6E8A-4147-A177-3AD203B41FA5}">
                      <a16:colId xmlns:a16="http://schemas.microsoft.com/office/drawing/2014/main" xmlns="" val="20001"/>
                    </a:ext>
                  </a:extLst>
                </a:gridCol>
                <a:gridCol w="2138400">
                  <a:extLst>
                    <a:ext uri="{9D8B030D-6E8A-4147-A177-3AD203B41FA5}">
                      <a16:colId xmlns:a16="http://schemas.microsoft.com/office/drawing/2014/main" xmlns="" val="20002"/>
                    </a:ext>
                  </a:extLst>
                </a:gridCol>
                <a:gridCol w="2138400">
                  <a:extLst>
                    <a:ext uri="{9D8B030D-6E8A-4147-A177-3AD203B41FA5}">
                      <a16:colId xmlns:a16="http://schemas.microsoft.com/office/drawing/2014/main" xmlns="" val="20003"/>
                    </a:ext>
                  </a:extLst>
                </a:gridCol>
                <a:gridCol w="2138400">
                  <a:extLst>
                    <a:ext uri="{9D8B030D-6E8A-4147-A177-3AD203B41FA5}">
                      <a16:colId xmlns:a16="http://schemas.microsoft.com/office/drawing/2014/main" xmlns="" val="20004"/>
                    </a:ext>
                  </a:extLst>
                </a:gridCol>
              </a:tblGrid>
              <a:tr h="2439307">
                <a:tc>
                  <a:txBody>
                    <a:bodyPr/>
                    <a:lstStyle/>
                    <a:p>
                      <a:pPr algn="ctr">
                        <a:lnSpc>
                          <a:spcPct val="115000"/>
                        </a:lnSpc>
                        <a:spcAft>
                          <a:spcPts val="0"/>
                        </a:spcAft>
                      </a:pPr>
                      <a:r>
                        <a:rPr lang="en-GB" sz="1000" dirty="0">
                          <a:solidFill>
                            <a:schemeClr val="tx1">
                              <a:lumMod val="65000"/>
                              <a:lumOff val="35000"/>
                            </a:schemeClr>
                          </a:solidFill>
                          <a:effectLst/>
                          <a:latin typeface="+mj-lt"/>
                        </a:rPr>
                        <a:t>Have a good understanding of the types of disasters that </a:t>
                      </a:r>
                    </a:p>
                    <a:p>
                      <a:pPr algn="ctr">
                        <a:lnSpc>
                          <a:spcPct val="115000"/>
                        </a:lnSpc>
                        <a:spcAft>
                          <a:spcPts val="0"/>
                        </a:spcAft>
                      </a:pPr>
                      <a:r>
                        <a:rPr lang="en-GB" sz="1000" dirty="0">
                          <a:solidFill>
                            <a:schemeClr val="tx1">
                              <a:lumMod val="65000"/>
                              <a:lumOff val="35000"/>
                            </a:schemeClr>
                          </a:solidFill>
                          <a:effectLst/>
                          <a:latin typeface="+mj-lt"/>
                        </a:rPr>
                        <a:t>could occur in New Zealand, and the chances of them occurring</a:t>
                      </a:r>
                      <a:endParaRPr lang="en-NZ" sz="10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0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Have a good understanding </a:t>
                      </a:r>
                    </a:p>
                    <a:p>
                      <a:pPr algn="ctr">
                        <a:lnSpc>
                          <a:spcPct val="115000"/>
                        </a:lnSpc>
                        <a:spcAft>
                          <a:spcPts val="0"/>
                        </a:spcAft>
                      </a:pPr>
                      <a:r>
                        <a:rPr lang="en-GB" sz="10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of what the effects would be </a:t>
                      </a:r>
                    </a:p>
                    <a:p>
                      <a:pPr algn="ctr">
                        <a:lnSpc>
                          <a:spcPct val="115000"/>
                        </a:lnSpc>
                        <a:spcAft>
                          <a:spcPts val="0"/>
                        </a:spcAft>
                      </a:pPr>
                      <a:r>
                        <a:rPr lang="en-GB" sz="10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if a disaster struck in</a:t>
                      </a:r>
                    </a:p>
                    <a:p>
                      <a:pPr algn="ctr">
                        <a:lnSpc>
                          <a:spcPct val="115000"/>
                        </a:lnSpc>
                        <a:spcAft>
                          <a:spcPts val="0"/>
                        </a:spcAft>
                      </a:pPr>
                      <a:r>
                        <a:rPr lang="en-GB" sz="100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their area</a:t>
                      </a:r>
                      <a:endParaRPr lang="en-NZ" sz="10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000" dirty="0">
                          <a:solidFill>
                            <a:schemeClr val="bg1"/>
                          </a:solidFill>
                          <a:effectLst/>
                          <a:latin typeface="+mj-lt"/>
                          <a:ea typeface="Calibri" panose="020F0502020204030204" pitchFamily="34" charset="0"/>
                          <a:cs typeface="Times New Roman" panose="02020603050405020304" pitchFamily="18" charset="0"/>
                        </a:rPr>
                        <a:t>Have stored at least 3 litres of water per person for 3 days</a:t>
                      </a:r>
                    </a:p>
                    <a:p>
                      <a:pPr algn="ctr">
                        <a:lnSpc>
                          <a:spcPct val="115000"/>
                        </a:lnSpc>
                        <a:spcAft>
                          <a:spcPts val="0"/>
                        </a:spcAft>
                      </a:pPr>
                      <a:endParaRPr lang="en-GB" sz="600" dirty="0">
                        <a:solidFill>
                          <a:schemeClr val="bg1"/>
                        </a:solidFill>
                        <a:effectLst/>
                        <a:latin typeface="+mj-lt"/>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effectLst/>
                          <a:latin typeface="+mj-lt"/>
                          <a:ea typeface="Calibri" panose="020F0502020204030204" pitchFamily="34" charset="0"/>
                          <a:cs typeface="Times New Roman" panose="02020603050405020304" pitchFamily="18" charset="0"/>
                        </a:rPr>
                        <a:t>Have the necessary emergency items needed to survive a disaster</a:t>
                      </a:r>
                      <a:endParaRPr lang="en-NZ" sz="1000" dirty="0">
                        <a:solidFill>
                          <a:schemeClr val="bg1"/>
                        </a:solidFill>
                        <a:effectLst/>
                        <a:latin typeface="+mj-lt"/>
                        <a:ea typeface="Calibri" panose="020F0502020204030204" pitchFamily="34" charset="0"/>
                        <a:cs typeface="Times New Roman" panose="02020603050405020304" pitchFamily="18" charset="0"/>
                      </a:endParaRPr>
                    </a:p>
                    <a:p>
                      <a:pPr algn="ctr">
                        <a:lnSpc>
                          <a:spcPct val="115000"/>
                        </a:lnSpc>
                        <a:spcAft>
                          <a:spcPts val="0"/>
                        </a:spcAft>
                      </a:pPr>
                      <a:endParaRPr lang="en-NZ" sz="1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bg1"/>
                          </a:solidFill>
                          <a:effectLst/>
                          <a:latin typeface="+mj-lt"/>
                          <a:ea typeface="Calibri" panose="020F0502020204030204" pitchFamily="34" charset="0"/>
                          <a:cs typeface="Times New Roman" panose="02020603050405020304" pitchFamily="18" charset="0"/>
                        </a:rPr>
                        <a:t>Make emergency survival plans</a:t>
                      </a:r>
                    </a:p>
                    <a:p>
                      <a:pPr marL="0" marR="0" indent="0" algn="ctr" defTabSz="914400" rtl="0" eaLnBrk="1" fontAlgn="auto" latinLnBrk="0" hangingPunct="1">
                        <a:lnSpc>
                          <a:spcPct val="115000"/>
                        </a:lnSpc>
                        <a:spcBef>
                          <a:spcPts val="0"/>
                        </a:spcBef>
                        <a:spcAft>
                          <a:spcPts val="0"/>
                        </a:spcAft>
                        <a:buClrTx/>
                        <a:buSzTx/>
                        <a:buFontTx/>
                        <a:buNone/>
                        <a:tabLst/>
                        <a:defRPr/>
                      </a:pPr>
                      <a:endParaRPr lang="en-GB" sz="600" kern="1200" dirty="0">
                        <a:solidFill>
                          <a:schemeClr val="bg1"/>
                        </a:solidFill>
                        <a:effectLst/>
                        <a:latin typeface="+mj-lt"/>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effectLst/>
                          <a:latin typeface="+mj-lt"/>
                          <a:ea typeface="Calibri" panose="020F0502020204030204" pitchFamily="34" charset="0"/>
                          <a:cs typeface="Times New Roman" panose="02020603050405020304" pitchFamily="18" charset="0"/>
                        </a:rPr>
                        <a:t>Have stored at least 3 litres of water per person for 3 days</a:t>
                      </a:r>
                    </a:p>
                    <a:p>
                      <a:pPr marL="0" marR="0" indent="0" algn="ctr" defTabSz="914400" rtl="0" eaLnBrk="1" fontAlgn="auto" latinLnBrk="0" hangingPunct="1">
                        <a:lnSpc>
                          <a:spcPct val="115000"/>
                        </a:lnSpc>
                        <a:spcBef>
                          <a:spcPts val="0"/>
                        </a:spcBef>
                        <a:spcAft>
                          <a:spcPts val="0"/>
                        </a:spcAft>
                        <a:buClrTx/>
                        <a:buSzTx/>
                        <a:buFontTx/>
                        <a:buNone/>
                        <a:tabLst/>
                        <a:defRPr/>
                      </a:pPr>
                      <a:endParaRPr lang="en-GB" sz="600" dirty="0">
                        <a:solidFill>
                          <a:schemeClr val="bg1"/>
                        </a:solidFill>
                        <a:effectLst/>
                        <a:latin typeface="+mj-lt"/>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effectLst/>
                          <a:latin typeface="+mj-lt"/>
                          <a:ea typeface="Calibri" panose="020F0502020204030204" pitchFamily="34" charset="0"/>
                          <a:cs typeface="Times New Roman" panose="02020603050405020304" pitchFamily="18" charset="0"/>
                        </a:rPr>
                        <a:t>Have the necessary emergency items needed to survive a disaster</a:t>
                      </a:r>
                    </a:p>
                    <a:p>
                      <a:pPr marL="0" marR="0" indent="0" algn="ctr" defTabSz="914400" rtl="0" eaLnBrk="1" fontAlgn="auto" latinLnBrk="0" hangingPunct="1">
                        <a:lnSpc>
                          <a:spcPct val="115000"/>
                        </a:lnSpc>
                        <a:spcBef>
                          <a:spcPts val="0"/>
                        </a:spcBef>
                        <a:spcAft>
                          <a:spcPts val="0"/>
                        </a:spcAft>
                        <a:buClrTx/>
                        <a:buSzTx/>
                        <a:buFontTx/>
                        <a:buNone/>
                        <a:tabLst/>
                        <a:defRPr/>
                      </a:pPr>
                      <a:endParaRPr lang="en-GB" sz="600" dirty="0">
                        <a:solidFill>
                          <a:schemeClr val="bg1"/>
                        </a:solidFill>
                        <a:effectLst/>
                        <a:latin typeface="+mj-lt"/>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effectLst/>
                          <a:latin typeface="+mj-lt"/>
                          <a:ea typeface="Calibri" panose="020F0502020204030204" pitchFamily="34" charset="0"/>
                          <a:cs typeface="Times New Roman" panose="02020603050405020304" pitchFamily="18" charset="0"/>
                        </a:rPr>
                        <a:t>Regularly update</a:t>
                      </a:r>
                      <a:r>
                        <a:rPr lang="en-GB" sz="1000" baseline="0" dirty="0">
                          <a:solidFill>
                            <a:schemeClr val="bg1"/>
                          </a:solidFill>
                          <a:effectLst/>
                          <a:latin typeface="+mj-lt"/>
                          <a:ea typeface="Calibri" panose="020F0502020204030204" pitchFamily="34" charset="0"/>
                          <a:cs typeface="Times New Roman" panose="02020603050405020304" pitchFamily="18" charset="0"/>
                        </a:rPr>
                        <a:t> </a:t>
                      </a:r>
                      <a:r>
                        <a:rPr lang="en-GB" sz="1000" dirty="0">
                          <a:solidFill>
                            <a:schemeClr val="bg1"/>
                          </a:solidFill>
                          <a:effectLst/>
                          <a:latin typeface="+mj-lt"/>
                          <a:ea typeface="Calibri" panose="020F0502020204030204" pitchFamily="34" charset="0"/>
                          <a:cs typeface="Times New Roman" panose="02020603050405020304" pitchFamily="18" charset="0"/>
                        </a:rPr>
                        <a:t>emergency survival items</a:t>
                      </a:r>
                      <a:endParaRPr lang="en-NZ" sz="1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bg1"/>
                          </a:solidFill>
                          <a:effectLst/>
                          <a:latin typeface="+mj-lt"/>
                          <a:ea typeface="Calibri" panose="020F0502020204030204" pitchFamily="34" charset="0"/>
                          <a:cs typeface="Times New Roman" panose="02020603050405020304" pitchFamily="18" charset="0"/>
                        </a:rPr>
                        <a:t>Make emergency survival plans which include what to do when not at home</a:t>
                      </a:r>
                    </a:p>
                    <a:p>
                      <a:pPr marL="0" marR="0" indent="0" algn="ctr" defTabSz="914400" rtl="0" eaLnBrk="1" fontAlgn="auto" latinLnBrk="0" hangingPunct="1">
                        <a:lnSpc>
                          <a:spcPct val="115000"/>
                        </a:lnSpc>
                        <a:spcBef>
                          <a:spcPts val="0"/>
                        </a:spcBef>
                        <a:spcAft>
                          <a:spcPts val="0"/>
                        </a:spcAft>
                        <a:buClrTx/>
                        <a:buSzTx/>
                        <a:buFontTx/>
                        <a:buNone/>
                        <a:tabLst/>
                        <a:defRPr/>
                      </a:pPr>
                      <a:endParaRPr lang="en-GB" sz="600" kern="1200" dirty="0">
                        <a:solidFill>
                          <a:schemeClr val="bg1"/>
                        </a:solidFill>
                        <a:effectLst/>
                        <a:latin typeface="+mj-lt"/>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effectLst/>
                          <a:latin typeface="+mj-lt"/>
                          <a:ea typeface="Calibri" panose="020F0502020204030204" pitchFamily="34" charset="0"/>
                          <a:cs typeface="Times New Roman" panose="02020603050405020304" pitchFamily="18" charset="0"/>
                        </a:rPr>
                        <a:t>Have stored at least 3 litres of water per person for 3 days</a:t>
                      </a:r>
                    </a:p>
                    <a:p>
                      <a:pPr marL="0" marR="0" indent="0" algn="ctr" defTabSz="914400" rtl="0" eaLnBrk="1" fontAlgn="auto" latinLnBrk="0" hangingPunct="1">
                        <a:lnSpc>
                          <a:spcPct val="115000"/>
                        </a:lnSpc>
                        <a:spcBef>
                          <a:spcPts val="0"/>
                        </a:spcBef>
                        <a:spcAft>
                          <a:spcPts val="0"/>
                        </a:spcAft>
                        <a:buClrTx/>
                        <a:buSzTx/>
                        <a:buFontTx/>
                        <a:buNone/>
                        <a:tabLst/>
                        <a:defRPr/>
                      </a:pPr>
                      <a:endParaRPr lang="en-GB" sz="600" dirty="0">
                        <a:solidFill>
                          <a:schemeClr val="bg1"/>
                        </a:solidFill>
                        <a:effectLst/>
                        <a:latin typeface="+mj-lt"/>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effectLst/>
                          <a:latin typeface="+mj-lt"/>
                          <a:ea typeface="Calibri" panose="020F0502020204030204" pitchFamily="34" charset="0"/>
                          <a:cs typeface="Times New Roman" panose="02020603050405020304" pitchFamily="18" charset="0"/>
                        </a:rPr>
                        <a:t>Have the necessary emergency items needed to survive a disaster</a:t>
                      </a:r>
                    </a:p>
                    <a:p>
                      <a:pPr marL="0" marR="0" indent="0" algn="ctr" defTabSz="914400" rtl="0" eaLnBrk="1" fontAlgn="auto" latinLnBrk="0" hangingPunct="1">
                        <a:lnSpc>
                          <a:spcPct val="115000"/>
                        </a:lnSpc>
                        <a:spcBef>
                          <a:spcPts val="0"/>
                        </a:spcBef>
                        <a:spcAft>
                          <a:spcPts val="0"/>
                        </a:spcAft>
                        <a:buClrTx/>
                        <a:buSzTx/>
                        <a:buFontTx/>
                        <a:buNone/>
                        <a:tabLst/>
                        <a:defRPr/>
                      </a:pPr>
                      <a:endParaRPr lang="en-GB" sz="600" dirty="0">
                        <a:solidFill>
                          <a:schemeClr val="bg1"/>
                        </a:solidFill>
                        <a:effectLst/>
                        <a:latin typeface="+mj-lt"/>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effectLst/>
                          <a:latin typeface="+mj-lt"/>
                          <a:ea typeface="Calibri" panose="020F0502020204030204" pitchFamily="34" charset="0"/>
                          <a:cs typeface="Times New Roman" panose="02020603050405020304" pitchFamily="18" charset="0"/>
                        </a:rPr>
                        <a:t>Regularly update</a:t>
                      </a:r>
                      <a:r>
                        <a:rPr lang="en-GB" sz="1000" baseline="0" dirty="0">
                          <a:solidFill>
                            <a:schemeClr val="bg1"/>
                          </a:solidFill>
                          <a:effectLst/>
                          <a:latin typeface="+mj-lt"/>
                          <a:ea typeface="Calibri" panose="020F0502020204030204" pitchFamily="34" charset="0"/>
                          <a:cs typeface="Times New Roman" panose="02020603050405020304" pitchFamily="18" charset="0"/>
                        </a:rPr>
                        <a:t> </a:t>
                      </a:r>
                      <a:r>
                        <a:rPr lang="en-GB" sz="1000" dirty="0">
                          <a:solidFill>
                            <a:schemeClr val="bg1"/>
                          </a:solidFill>
                          <a:effectLst/>
                          <a:latin typeface="+mj-lt"/>
                          <a:ea typeface="Calibri" panose="020F0502020204030204" pitchFamily="34" charset="0"/>
                          <a:cs typeface="Times New Roman" panose="02020603050405020304" pitchFamily="18" charset="0"/>
                        </a:rPr>
                        <a:t>emergency survival items</a:t>
                      </a:r>
                      <a:endParaRPr lang="en-NZ" sz="1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33" name="Rectangle 32"/>
          <p:cNvSpPr/>
          <p:nvPr/>
        </p:nvSpPr>
        <p:spPr>
          <a:xfrm>
            <a:off x="1712847" y="1436638"/>
            <a:ext cx="2742734" cy="433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tx1">
                    <a:lumMod val="50000"/>
                    <a:lumOff val="50000"/>
                  </a:schemeClr>
                </a:solidFill>
              </a:rPr>
              <a:t>Understand the risk</a:t>
            </a:r>
          </a:p>
        </p:txBody>
      </p:sp>
      <p:sp>
        <p:nvSpPr>
          <p:cNvPr id="37" name="Rectangle 36"/>
          <p:cNvSpPr/>
          <p:nvPr/>
        </p:nvSpPr>
        <p:spPr>
          <a:xfrm>
            <a:off x="194734" y="1270001"/>
            <a:ext cx="11811001" cy="4936066"/>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Title 1"/>
          <p:cNvSpPr txBox="1">
            <a:spLocks/>
          </p:cNvSpPr>
          <p:nvPr/>
        </p:nvSpPr>
        <p:spPr>
          <a:xfrm>
            <a:off x="222710" y="2923668"/>
            <a:ext cx="1095632" cy="576000"/>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2400" dirty="0">
                <a:solidFill>
                  <a:schemeClr val="tx1">
                    <a:lumMod val="50000"/>
                    <a:lumOff val="50000"/>
                  </a:schemeClr>
                </a:solidFill>
                <a:latin typeface="+mn-lt"/>
                <a:ea typeface="+mn-ea"/>
                <a:cs typeface="+mn-cs"/>
              </a:rPr>
              <a:t>2017</a:t>
            </a:r>
          </a:p>
          <a:p>
            <a:r>
              <a:rPr lang="en-NZ" sz="1200" b="0" dirty="0">
                <a:solidFill>
                  <a:schemeClr val="tx1">
                    <a:lumMod val="50000"/>
                    <a:lumOff val="50000"/>
                  </a:schemeClr>
                </a:solidFill>
                <a:latin typeface="+mn-lt"/>
                <a:ea typeface="+mn-ea"/>
                <a:cs typeface="+mn-cs"/>
              </a:rPr>
              <a:t>2016</a:t>
            </a:r>
          </a:p>
        </p:txBody>
      </p:sp>
      <p:sp>
        <p:nvSpPr>
          <p:cNvPr id="36" name="Isosceles Triangle 35"/>
          <p:cNvSpPr/>
          <p:nvPr/>
        </p:nvSpPr>
        <p:spPr>
          <a:xfrm>
            <a:off x="6330909" y="2870201"/>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Isosceles Triangle 39"/>
          <p:cNvSpPr/>
          <p:nvPr/>
        </p:nvSpPr>
        <p:spPr>
          <a:xfrm>
            <a:off x="8468804" y="2870201"/>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Isosceles Triangle 40"/>
          <p:cNvSpPr/>
          <p:nvPr/>
        </p:nvSpPr>
        <p:spPr>
          <a:xfrm>
            <a:off x="10606697" y="2870201"/>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46" name="Group 45"/>
          <p:cNvGrpSpPr/>
          <p:nvPr/>
        </p:nvGrpSpPr>
        <p:grpSpPr>
          <a:xfrm>
            <a:off x="5365708" y="6007462"/>
            <a:ext cx="1632691" cy="138499"/>
            <a:chOff x="5441911" y="6007462"/>
            <a:chExt cx="1632691" cy="138499"/>
          </a:xfrm>
        </p:grpSpPr>
        <p:sp>
          <p:nvSpPr>
            <p:cNvPr id="44" name="Rectangle 43"/>
            <p:cNvSpPr/>
            <p:nvPr/>
          </p:nvSpPr>
          <p:spPr>
            <a:xfrm>
              <a:off x="5562602" y="6007462"/>
              <a:ext cx="1512000" cy="138499"/>
            </a:xfrm>
            <a:prstGeom prst="rect">
              <a:avLst/>
            </a:prstGeom>
          </p:spPr>
          <p:txBody>
            <a:bodyPr wrap="square" lIns="0" tIns="0" rIns="0" bIns="0">
              <a:spAutoFit/>
            </a:bodyPr>
            <a:lstStyle/>
            <a:p>
              <a:r>
                <a:rPr lang="en-NZ" sz="900" dirty="0">
                  <a:solidFill>
                    <a:schemeClr val="bg1"/>
                  </a:solidFill>
                  <a:latin typeface="Calibri" panose="020F0502020204030204" pitchFamily="34" charset="0"/>
                </a:rPr>
                <a:t>| Significantly higher than 2016</a:t>
              </a:r>
            </a:p>
          </p:txBody>
        </p:sp>
        <p:sp>
          <p:nvSpPr>
            <p:cNvPr id="45" name="Isosceles Triangle 44"/>
            <p:cNvSpPr/>
            <p:nvPr/>
          </p:nvSpPr>
          <p:spPr>
            <a:xfrm>
              <a:off x="5441911" y="6045201"/>
              <a:ext cx="72000" cy="7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407115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extLst>
              <p:ext uri="{D42A27DB-BD31-4B8C-83A1-F6EECF244321}">
                <p14:modId xmlns:p14="http://schemas.microsoft.com/office/powerpoint/2010/main" val="1192748534"/>
              </p:ext>
            </p:extLst>
          </p:nvPr>
        </p:nvGraphicFramePr>
        <p:xfrm>
          <a:off x="396607" y="2093645"/>
          <a:ext cx="9880868" cy="3907105"/>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Q2e Which of the following statements apply to you? Q2f Does your survival plan include what to do when you are not at home?</a:t>
            </a:r>
          </a:p>
          <a:p>
            <a:r>
              <a:rPr lang="en-NZ" sz="900" b="0" dirty="0">
                <a:solidFill>
                  <a:prstClr val="black">
                    <a:lumMod val="50000"/>
                    <a:lumOff val="50000"/>
                  </a:prstClr>
                </a:solidFill>
                <a:latin typeface="Calibri" panose="020F0502020204030204"/>
              </a:rPr>
              <a:t>Base: All respondents (2017 n=1,000, 2016 n=1,000)</a:t>
            </a:r>
          </a:p>
        </p:txBody>
      </p:sp>
      <p:sp>
        <p:nvSpPr>
          <p:cNvPr id="25" name="Title 1"/>
          <p:cNvSpPr txBox="1">
            <a:spLocks/>
          </p:cNvSpPr>
          <p:nvPr/>
        </p:nvSpPr>
        <p:spPr>
          <a:xfrm>
            <a:off x="193704" y="872068"/>
            <a:ext cx="10142098" cy="581724"/>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t>Levels of preparedness have spiked this year, with </a:t>
            </a:r>
            <a:r>
              <a:rPr lang="en-NZ" dirty="0" smtClean="0"/>
              <a:t>findings </a:t>
            </a:r>
            <a:r>
              <a:rPr lang="en-NZ" dirty="0"/>
              <a:t>rising </a:t>
            </a:r>
            <a:r>
              <a:rPr lang="en-NZ" dirty="0" smtClean="0"/>
              <a:t>to levels not </a:t>
            </a:r>
            <a:r>
              <a:rPr lang="en-NZ" dirty="0"/>
              <a:t>seen since post </a:t>
            </a:r>
            <a:r>
              <a:rPr lang="en-NZ" dirty="0" smtClean="0"/>
              <a:t>the 2011 </a:t>
            </a:r>
            <a:r>
              <a:rPr lang="en-NZ" dirty="0"/>
              <a:t>Canterbury Earthquakes </a:t>
            </a:r>
          </a:p>
        </p:txBody>
      </p:sp>
      <p:sp>
        <p:nvSpPr>
          <p:cNvPr id="26" name="Title 1"/>
          <p:cNvSpPr>
            <a:spLocks noGrp="1"/>
          </p:cNvSpPr>
          <p:nvPr>
            <p:ph type="title"/>
          </p:nvPr>
        </p:nvSpPr>
        <p:spPr>
          <a:xfrm>
            <a:off x="209549" y="16934"/>
            <a:ext cx="7640764" cy="778177"/>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Preparedness continuum</a:t>
            </a:r>
          </a:p>
        </p:txBody>
      </p:sp>
      <p:sp>
        <p:nvSpPr>
          <p:cNvPr id="27" name="TextBox 26"/>
          <p:cNvSpPr txBox="1"/>
          <p:nvPr/>
        </p:nvSpPr>
        <p:spPr>
          <a:xfrm>
            <a:off x="10394171" y="2527763"/>
            <a:ext cx="1552214" cy="276999"/>
          </a:xfrm>
          <a:prstGeom prst="rect">
            <a:avLst/>
          </a:prstGeom>
          <a:noFill/>
        </p:spPr>
        <p:txBody>
          <a:bodyPr wrap="square" rtlCol="0">
            <a:spAutoFit/>
          </a:bodyPr>
          <a:lstStyle/>
          <a:p>
            <a:r>
              <a:rPr lang="en-NZ" sz="1200" dirty="0">
                <a:solidFill>
                  <a:prstClr val="black">
                    <a:lumMod val="50000"/>
                    <a:lumOff val="50000"/>
                  </a:prstClr>
                </a:solidFill>
              </a:rPr>
              <a:t>Understand</a:t>
            </a:r>
          </a:p>
        </p:txBody>
      </p:sp>
      <p:sp>
        <p:nvSpPr>
          <p:cNvPr id="28" name="TextBox 27"/>
          <p:cNvSpPr txBox="1"/>
          <p:nvPr/>
        </p:nvSpPr>
        <p:spPr>
          <a:xfrm>
            <a:off x="10394171" y="4327980"/>
            <a:ext cx="1609361" cy="276999"/>
          </a:xfrm>
          <a:prstGeom prst="rect">
            <a:avLst/>
          </a:prstGeom>
          <a:noFill/>
        </p:spPr>
        <p:txBody>
          <a:bodyPr wrap="square" rtlCol="0">
            <a:spAutoFit/>
          </a:bodyPr>
          <a:lstStyle/>
          <a:p>
            <a:r>
              <a:rPr lang="en-NZ" sz="1200" dirty="0">
                <a:solidFill>
                  <a:prstClr val="black">
                    <a:lumMod val="50000"/>
                    <a:lumOff val="50000"/>
                  </a:prstClr>
                </a:solidFill>
              </a:rPr>
              <a:t>Prepared at home</a:t>
            </a:r>
          </a:p>
        </p:txBody>
      </p:sp>
      <p:sp>
        <p:nvSpPr>
          <p:cNvPr id="29" name="TextBox 28"/>
          <p:cNvSpPr txBox="1"/>
          <p:nvPr/>
        </p:nvSpPr>
        <p:spPr>
          <a:xfrm>
            <a:off x="10394171" y="4773714"/>
            <a:ext cx="1390286" cy="276999"/>
          </a:xfrm>
          <a:prstGeom prst="rect">
            <a:avLst/>
          </a:prstGeom>
          <a:noFill/>
        </p:spPr>
        <p:txBody>
          <a:bodyPr wrap="square" rtlCol="0">
            <a:spAutoFit/>
          </a:bodyPr>
          <a:lstStyle/>
          <a:p>
            <a:r>
              <a:rPr lang="en-NZ" sz="1200" b="1" dirty="0">
                <a:solidFill>
                  <a:srgbClr val="26A1FE"/>
                </a:solidFill>
              </a:rPr>
              <a:t>Fully prepared</a:t>
            </a:r>
          </a:p>
        </p:txBody>
      </p:sp>
      <p:sp>
        <p:nvSpPr>
          <p:cNvPr id="30" name="TextBox 29"/>
          <p:cNvSpPr txBox="1"/>
          <p:nvPr/>
        </p:nvSpPr>
        <p:spPr>
          <a:xfrm>
            <a:off x="10394171" y="2356040"/>
            <a:ext cx="1552214" cy="276999"/>
          </a:xfrm>
          <a:prstGeom prst="rect">
            <a:avLst/>
          </a:prstGeom>
          <a:noFill/>
        </p:spPr>
        <p:txBody>
          <a:bodyPr wrap="square" rtlCol="0">
            <a:spAutoFit/>
          </a:bodyPr>
          <a:lstStyle/>
          <a:p>
            <a:r>
              <a:rPr lang="en-NZ" sz="1200" dirty="0">
                <a:solidFill>
                  <a:prstClr val="black">
                    <a:lumMod val="50000"/>
                    <a:lumOff val="50000"/>
                  </a:prstClr>
                </a:solidFill>
              </a:rPr>
              <a:t>Aware</a:t>
            </a:r>
          </a:p>
        </p:txBody>
      </p:sp>
      <p:sp>
        <p:nvSpPr>
          <p:cNvPr id="31" name="TextBox 30"/>
          <p:cNvSpPr txBox="1"/>
          <p:nvPr/>
        </p:nvSpPr>
        <p:spPr>
          <a:xfrm>
            <a:off x="10394171" y="5072737"/>
            <a:ext cx="1552214" cy="276999"/>
          </a:xfrm>
          <a:prstGeom prst="rect">
            <a:avLst/>
          </a:prstGeom>
          <a:noFill/>
        </p:spPr>
        <p:txBody>
          <a:bodyPr wrap="square" rtlCol="0">
            <a:spAutoFit/>
          </a:bodyPr>
          <a:lstStyle>
            <a:defPPr>
              <a:defRPr lang="en-US"/>
            </a:defPPr>
            <a:lvl1pPr>
              <a:defRPr sz="1200" b="1">
                <a:solidFill>
                  <a:srgbClr val="26A1FE"/>
                </a:solidFill>
              </a:defRPr>
            </a:lvl1pPr>
          </a:lstStyle>
          <a:p>
            <a:r>
              <a:rPr lang="en-NZ" dirty="0">
                <a:solidFill>
                  <a:schemeClr val="tx1">
                    <a:lumMod val="75000"/>
                    <a:lumOff val="25000"/>
                  </a:schemeClr>
                </a:solidFill>
              </a:rPr>
              <a:t>Unaware</a:t>
            </a:r>
          </a:p>
        </p:txBody>
      </p:sp>
      <p:sp>
        <p:nvSpPr>
          <p:cNvPr id="32" name="TextBox 31"/>
          <p:cNvSpPr txBox="1"/>
          <p:nvPr/>
        </p:nvSpPr>
        <p:spPr>
          <a:xfrm>
            <a:off x="10394171" y="3552221"/>
            <a:ext cx="1552214" cy="276999"/>
          </a:xfrm>
          <a:prstGeom prst="rect">
            <a:avLst/>
          </a:prstGeom>
          <a:noFill/>
        </p:spPr>
        <p:txBody>
          <a:bodyPr wrap="square" rtlCol="0">
            <a:spAutoFit/>
          </a:bodyPr>
          <a:lstStyle/>
          <a:p>
            <a:r>
              <a:rPr lang="en-NZ" sz="1200" dirty="0">
                <a:solidFill>
                  <a:prstClr val="black">
                    <a:lumMod val="50000"/>
                    <a:lumOff val="50000"/>
                  </a:prstClr>
                </a:solidFill>
              </a:rPr>
              <a:t>Committed</a:t>
            </a:r>
          </a:p>
        </p:txBody>
      </p:sp>
      <p:grpSp>
        <p:nvGrpSpPr>
          <p:cNvPr id="33" name="Group 32"/>
          <p:cNvGrpSpPr/>
          <p:nvPr/>
        </p:nvGrpSpPr>
        <p:grpSpPr>
          <a:xfrm>
            <a:off x="10466843" y="6141026"/>
            <a:ext cx="1632691" cy="138499"/>
            <a:chOff x="5441911" y="6007462"/>
            <a:chExt cx="1632691" cy="138499"/>
          </a:xfrm>
        </p:grpSpPr>
        <p:sp>
          <p:nvSpPr>
            <p:cNvPr id="34" name="Rectangle 33"/>
            <p:cNvSpPr/>
            <p:nvPr/>
          </p:nvSpPr>
          <p:spPr>
            <a:xfrm>
              <a:off x="5562602" y="6007462"/>
              <a:ext cx="1512000" cy="138499"/>
            </a:xfrm>
            <a:prstGeom prst="rect">
              <a:avLst/>
            </a:prstGeom>
          </p:spPr>
          <p:txBody>
            <a:bodyPr wrap="square" lIns="0" tIns="0" rIns="0" bIns="0">
              <a:spAutoFit/>
            </a:bodyPr>
            <a:lstStyle/>
            <a:p>
              <a:r>
                <a:rPr lang="en-NZ" sz="900" dirty="0">
                  <a:solidFill>
                    <a:schemeClr val="tx1">
                      <a:lumMod val="50000"/>
                      <a:lumOff val="50000"/>
                    </a:schemeClr>
                  </a:solidFill>
                  <a:latin typeface="Calibri" panose="020F0502020204030204" pitchFamily="34" charset="0"/>
                </a:rPr>
                <a:t>| Significantly higher than 2016</a:t>
              </a:r>
            </a:p>
          </p:txBody>
        </p:sp>
        <p:sp>
          <p:nvSpPr>
            <p:cNvPr id="35" name="Isosceles Triangle 34"/>
            <p:cNvSpPr/>
            <p:nvPr/>
          </p:nvSpPr>
          <p:spPr>
            <a:xfrm>
              <a:off x="5441911" y="6045201"/>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grpSp>
      <p:sp>
        <p:nvSpPr>
          <p:cNvPr id="36" name="Isosceles Triangle 35"/>
          <p:cNvSpPr/>
          <p:nvPr/>
        </p:nvSpPr>
        <p:spPr>
          <a:xfrm>
            <a:off x="10134086" y="3671581"/>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Isosceles Triangle 36"/>
          <p:cNvSpPr/>
          <p:nvPr/>
        </p:nvSpPr>
        <p:spPr>
          <a:xfrm>
            <a:off x="10134086" y="4440426"/>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Isosceles Triangle 37"/>
          <p:cNvSpPr/>
          <p:nvPr/>
        </p:nvSpPr>
        <p:spPr>
          <a:xfrm>
            <a:off x="10134086" y="4890773"/>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8112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609622" y="2103693"/>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7" name="Oval 126"/>
          <p:cNvSpPr/>
          <p:nvPr/>
        </p:nvSpPr>
        <p:spPr>
          <a:xfrm>
            <a:off x="3744071" y="2103693"/>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0" name="Oval 129"/>
          <p:cNvSpPr/>
          <p:nvPr/>
        </p:nvSpPr>
        <p:spPr>
          <a:xfrm>
            <a:off x="5868662" y="2103693"/>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2" name="Oval 141"/>
          <p:cNvSpPr/>
          <p:nvPr/>
        </p:nvSpPr>
        <p:spPr>
          <a:xfrm>
            <a:off x="8019120" y="2103693"/>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5" name="Oval 144"/>
          <p:cNvSpPr/>
          <p:nvPr/>
        </p:nvSpPr>
        <p:spPr>
          <a:xfrm>
            <a:off x="10156171" y="2103693"/>
            <a:ext cx="97200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209549" y="219244"/>
            <a:ext cx="11391901" cy="655410"/>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There are three groups of New Zealanders who are most at </a:t>
            </a:r>
            <a:r>
              <a:rPr lang="en-NZ" sz="1800" b="1" dirty="0" smtClean="0">
                <a:latin typeface="Arial" panose="020B0604020202020204" pitchFamily="34" charset="0"/>
                <a:cs typeface="Arial" panose="020B0604020202020204" pitchFamily="34" charset="0"/>
              </a:rPr>
              <a:t>risk - younger people (under 30), those </a:t>
            </a:r>
            <a:r>
              <a:rPr lang="en-NZ" sz="1800" b="1" dirty="0">
                <a:latin typeface="Arial" panose="020B0604020202020204" pitchFamily="34" charset="0"/>
                <a:cs typeface="Arial" panose="020B0604020202020204" pitchFamily="34" charset="0"/>
              </a:rPr>
              <a:t>born overseas, </a:t>
            </a:r>
            <a:r>
              <a:rPr lang="en-NZ" sz="1800" b="1" dirty="0" smtClean="0">
                <a:latin typeface="Arial" panose="020B0604020202020204" pitchFamily="34" charset="0"/>
                <a:cs typeface="Arial" panose="020B0604020202020204" pitchFamily="34" charset="0"/>
              </a:rPr>
              <a:t>and those who do not own their own home</a:t>
            </a:r>
            <a:endParaRPr lang="en-NZ" sz="1800" b="1" dirty="0">
              <a:latin typeface="Arial" panose="020B0604020202020204" pitchFamily="34" charset="0"/>
              <a:cs typeface="Arial" panose="020B0604020202020204" pitchFamily="34" charset="0"/>
            </a:endParaRPr>
          </a:p>
        </p:txBody>
      </p:sp>
      <p:sp>
        <p:nvSpPr>
          <p:cNvPr id="28" name="Title 1"/>
          <p:cNvSpPr txBox="1">
            <a:spLocks/>
          </p:cNvSpPr>
          <p:nvPr/>
        </p:nvSpPr>
        <p:spPr>
          <a:xfrm>
            <a:off x="7624231" y="4726510"/>
            <a:ext cx="1620000" cy="1635132"/>
          </a:xfrm>
          <a:prstGeom prst="rect">
            <a:avLst/>
          </a:prstGeom>
          <a:noFill/>
          <a:ln>
            <a:solidFill>
              <a:schemeClr val="bg1">
                <a:lumMod val="95000"/>
              </a:schemeClr>
            </a:solidFill>
          </a:ln>
        </p:spPr>
        <p:txBody>
          <a:bodyPr anchor="t">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100" b="0" dirty="0" smtClean="0">
                <a:solidFill>
                  <a:srgbClr val="2A3947"/>
                </a:solidFill>
                <a:latin typeface="+mj-lt"/>
              </a:rPr>
              <a:t>Men</a:t>
            </a:r>
            <a:endParaRPr lang="en-NZ" sz="1100" b="0" dirty="0">
              <a:solidFill>
                <a:srgbClr val="2A3947"/>
              </a:solidFill>
              <a:latin typeface="+mj-lt"/>
            </a:endParaRPr>
          </a:p>
          <a:p>
            <a:r>
              <a:rPr lang="en-NZ" sz="1100" b="0" dirty="0">
                <a:solidFill>
                  <a:srgbClr val="2A3947"/>
                </a:solidFill>
                <a:latin typeface="+mj-lt"/>
              </a:rPr>
              <a:t>(27%)</a:t>
            </a:r>
          </a:p>
          <a:p>
            <a:endParaRPr lang="en-NZ" sz="1100" b="0" dirty="0">
              <a:solidFill>
                <a:srgbClr val="2A3947"/>
              </a:solidFill>
              <a:latin typeface="+mj-lt"/>
            </a:endParaRPr>
          </a:p>
          <a:p>
            <a:endParaRPr lang="en-NZ" sz="300" b="0" dirty="0">
              <a:solidFill>
                <a:srgbClr val="2A3947"/>
              </a:solidFill>
              <a:latin typeface="+mj-lt"/>
            </a:endParaRPr>
          </a:p>
          <a:p>
            <a:endParaRPr lang="en-NZ" sz="200" b="0" dirty="0">
              <a:solidFill>
                <a:srgbClr val="2A3947"/>
              </a:solidFill>
              <a:latin typeface="+mj-lt"/>
            </a:endParaRPr>
          </a:p>
          <a:p>
            <a:r>
              <a:rPr lang="en-NZ" sz="1100" b="0" dirty="0">
                <a:solidFill>
                  <a:srgbClr val="2A3947"/>
                </a:solidFill>
                <a:latin typeface="+mj-lt"/>
              </a:rPr>
              <a:t>Home owners</a:t>
            </a:r>
          </a:p>
          <a:p>
            <a:r>
              <a:rPr lang="en-NZ" sz="1100" b="0" dirty="0">
                <a:solidFill>
                  <a:srgbClr val="2A3947"/>
                </a:solidFill>
                <a:latin typeface="+mj-lt"/>
              </a:rPr>
              <a:t>(26%)</a:t>
            </a:r>
          </a:p>
        </p:txBody>
      </p:sp>
      <p:grpSp>
        <p:nvGrpSpPr>
          <p:cNvPr id="29" name="Group 28"/>
          <p:cNvGrpSpPr>
            <a:grpSpLocks noChangeAspect="1"/>
          </p:cNvGrpSpPr>
          <p:nvPr/>
        </p:nvGrpSpPr>
        <p:grpSpPr>
          <a:xfrm>
            <a:off x="2923485" y="5255089"/>
            <a:ext cx="432000" cy="432000"/>
            <a:chOff x="1421724" y="1518894"/>
            <a:chExt cx="914400" cy="914400"/>
          </a:xfrm>
        </p:grpSpPr>
        <p:sp>
          <p:nvSpPr>
            <p:cNvPr id="30" name="Freeform 29"/>
            <p:cNvSpPr>
              <a:spLocks noEditPoints="1"/>
            </p:cNvSpPr>
            <p:nvPr/>
          </p:nvSpPr>
          <p:spPr bwMode="auto">
            <a:xfrm>
              <a:off x="1553880" y="1668450"/>
              <a:ext cx="630881" cy="606568"/>
            </a:xfrm>
            <a:custGeom>
              <a:avLst/>
              <a:gdLst>
                <a:gd name="T0" fmla="*/ 1974 w 2113"/>
                <a:gd name="T1" fmla="*/ 0 h 2031"/>
                <a:gd name="T2" fmla="*/ 770 w 2113"/>
                <a:gd name="T3" fmla="*/ 201 h 2031"/>
                <a:gd name="T4" fmla="*/ 642 w 2113"/>
                <a:gd name="T5" fmla="*/ 327 h 2031"/>
                <a:gd name="T6" fmla="*/ 1185 w 2113"/>
                <a:gd name="T7" fmla="*/ 731 h 2031"/>
                <a:gd name="T8" fmla="*/ 781 w 2113"/>
                <a:gd name="T9" fmla="*/ 2031 h 2031"/>
                <a:gd name="T10" fmla="*/ 1460 w 2113"/>
                <a:gd name="T11" fmla="*/ 1533 h 2031"/>
                <a:gd name="T12" fmla="*/ 1379 w 2113"/>
                <a:gd name="T13" fmla="*/ 930 h 2031"/>
                <a:gd name="T14" fmla="*/ 1785 w 2113"/>
                <a:gd name="T15" fmla="*/ 1470 h 2031"/>
                <a:gd name="T16" fmla="*/ 1898 w 2113"/>
                <a:gd name="T17" fmla="*/ 1386 h 2031"/>
                <a:gd name="T18" fmla="*/ 2072 w 2113"/>
                <a:gd name="T19" fmla="*/ 236 h 2031"/>
                <a:gd name="T20" fmla="*/ 1071 w 2113"/>
                <a:gd name="T21" fmla="*/ 776 h 2031"/>
                <a:gd name="T22" fmla="*/ 347 w 2113"/>
                <a:gd name="T23" fmla="*/ 883 h 2031"/>
                <a:gd name="T24" fmla="*/ 523 w 2113"/>
                <a:gd name="T25" fmla="*/ 998 h 2031"/>
                <a:gd name="T26" fmla="*/ 173 w 2113"/>
                <a:gd name="T27" fmla="*/ 1234 h 2031"/>
                <a:gd name="T28" fmla="*/ 781 w 2113"/>
                <a:gd name="T29" fmla="*/ 1933 h 2031"/>
                <a:gd name="T30" fmla="*/ 398 w 2113"/>
                <a:gd name="T31" fmla="*/ 1419 h 2031"/>
                <a:gd name="T32" fmla="*/ 411 w 2113"/>
                <a:gd name="T33" fmla="*/ 1422 h 2031"/>
                <a:gd name="T34" fmla="*/ 411 w 2113"/>
                <a:gd name="T35" fmla="*/ 1422 h 2031"/>
                <a:gd name="T36" fmla="*/ 412 w 2113"/>
                <a:gd name="T37" fmla="*/ 1422 h 2031"/>
                <a:gd name="T38" fmla="*/ 412 w 2113"/>
                <a:gd name="T39" fmla="*/ 1422 h 2031"/>
                <a:gd name="T40" fmla="*/ 591 w 2113"/>
                <a:gd name="T41" fmla="*/ 1523 h 2031"/>
                <a:gd name="T42" fmla="*/ 653 w 2113"/>
                <a:gd name="T43" fmla="*/ 1676 h 2031"/>
                <a:gd name="T44" fmla="*/ 735 w 2113"/>
                <a:gd name="T45" fmla="*/ 1856 h 2031"/>
                <a:gd name="T46" fmla="*/ 889 w 2113"/>
                <a:gd name="T47" fmla="*/ 1600 h 2031"/>
                <a:gd name="T48" fmla="*/ 913 w 2113"/>
                <a:gd name="T49" fmla="*/ 1311 h 2031"/>
                <a:gd name="T50" fmla="*/ 647 w 2113"/>
                <a:gd name="T51" fmla="*/ 1250 h 2031"/>
                <a:gd name="T52" fmla="*/ 545 w 2113"/>
                <a:gd name="T53" fmla="*/ 1255 h 2031"/>
                <a:gd name="T54" fmla="*/ 616 w 2113"/>
                <a:gd name="T55" fmla="*/ 958 h 2031"/>
                <a:gd name="T56" fmla="*/ 447 w 2113"/>
                <a:gd name="T57" fmla="*/ 803 h 2031"/>
                <a:gd name="T58" fmla="*/ 777 w 2113"/>
                <a:gd name="T59" fmla="*/ 847 h 2031"/>
                <a:gd name="T60" fmla="*/ 840 w 2113"/>
                <a:gd name="T61" fmla="*/ 897 h 2031"/>
                <a:gd name="T62" fmla="*/ 712 w 2113"/>
                <a:gd name="T63" fmla="*/ 1023 h 2031"/>
                <a:gd name="T64" fmla="*/ 1053 w 2113"/>
                <a:gd name="T65" fmla="*/ 1374 h 2031"/>
                <a:gd name="T66" fmla="*/ 1202 w 2113"/>
                <a:gd name="T67" fmla="*/ 1316 h 2031"/>
                <a:gd name="T68" fmla="*/ 1226 w 2113"/>
                <a:gd name="T69" fmla="*/ 1476 h 2031"/>
                <a:gd name="T70" fmla="*/ 1216 w 2113"/>
                <a:gd name="T71" fmla="*/ 1753 h 2031"/>
                <a:gd name="T72" fmla="*/ 725 w 2113"/>
                <a:gd name="T73" fmla="*/ 1518 h 2031"/>
                <a:gd name="T74" fmla="*/ 608 w 2113"/>
                <a:gd name="T75" fmla="*/ 1391 h 2031"/>
                <a:gd name="T76" fmla="*/ 850 w 2113"/>
                <a:gd name="T77" fmla="*/ 1439 h 2031"/>
                <a:gd name="T78" fmla="*/ 801 w 2113"/>
                <a:gd name="T79" fmla="*/ 1753 h 2031"/>
                <a:gd name="T80" fmla="*/ 1324 w 2113"/>
                <a:gd name="T81" fmla="*/ 1284 h 2031"/>
                <a:gd name="T82" fmla="*/ 1185 w 2113"/>
                <a:gd name="T83" fmla="*/ 1123 h 2031"/>
                <a:gd name="T84" fmla="*/ 2003 w 2113"/>
                <a:gd name="T85" fmla="*/ 167 h 2031"/>
                <a:gd name="T86" fmla="*/ 1810 w 2113"/>
                <a:gd name="T87" fmla="*/ 1335 h 2031"/>
                <a:gd name="T88" fmla="*/ 1470 w 2113"/>
                <a:gd name="T89" fmla="*/ 729 h 2031"/>
                <a:gd name="T90" fmla="*/ 1097 w 2113"/>
                <a:gd name="T91" fmla="*/ 1073 h 2031"/>
                <a:gd name="T92" fmla="*/ 1109 w 2113"/>
                <a:gd name="T93" fmla="*/ 1270 h 2031"/>
                <a:gd name="T94" fmla="*/ 842 w 2113"/>
                <a:gd name="T95" fmla="*/ 1003 h 2031"/>
                <a:gd name="T96" fmla="*/ 1040 w 2113"/>
                <a:gd name="T97" fmla="*/ 1015 h 2031"/>
                <a:gd name="T98" fmla="*/ 1358 w 2113"/>
                <a:gd name="T99" fmla="*/ 606 h 2031"/>
                <a:gd name="T100" fmla="*/ 1562 w 2113"/>
                <a:gd name="T101" fmla="*/ 461 h 2031"/>
                <a:gd name="T102" fmla="*/ 2003 w 2113"/>
                <a:gd name="T103" fmla="*/ 109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3" h="2031">
                  <a:moveTo>
                    <a:pt x="2113" y="138"/>
                  </a:moveTo>
                  <a:cubicBezTo>
                    <a:pt x="2113" y="101"/>
                    <a:pt x="2098" y="66"/>
                    <a:pt x="2072" y="40"/>
                  </a:cubicBezTo>
                  <a:cubicBezTo>
                    <a:pt x="2046" y="14"/>
                    <a:pt x="2011" y="0"/>
                    <a:pt x="1974" y="0"/>
                  </a:cubicBezTo>
                  <a:cubicBezTo>
                    <a:pt x="1937" y="0"/>
                    <a:pt x="1902" y="14"/>
                    <a:pt x="1876" y="40"/>
                  </a:cubicBezTo>
                  <a:cubicBezTo>
                    <a:pt x="1556" y="360"/>
                    <a:pt x="1556" y="360"/>
                    <a:pt x="1556" y="360"/>
                  </a:cubicBezTo>
                  <a:cubicBezTo>
                    <a:pt x="770" y="201"/>
                    <a:pt x="770" y="201"/>
                    <a:pt x="770" y="201"/>
                  </a:cubicBezTo>
                  <a:cubicBezTo>
                    <a:pt x="754" y="198"/>
                    <a:pt x="738" y="203"/>
                    <a:pt x="726" y="214"/>
                  </a:cubicBezTo>
                  <a:cubicBezTo>
                    <a:pt x="656" y="285"/>
                    <a:pt x="656" y="285"/>
                    <a:pt x="656" y="285"/>
                  </a:cubicBezTo>
                  <a:cubicBezTo>
                    <a:pt x="644" y="296"/>
                    <a:pt x="639" y="312"/>
                    <a:pt x="642" y="327"/>
                  </a:cubicBezTo>
                  <a:cubicBezTo>
                    <a:pt x="644" y="343"/>
                    <a:pt x="654" y="356"/>
                    <a:pt x="668" y="363"/>
                  </a:cubicBezTo>
                  <a:cubicBezTo>
                    <a:pt x="1253" y="663"/>
                    <a:pt x="1253" y="663"/>
                    <a:pt x="1253" y="663"/>
                  </a:cubicBezTo>
                  <a:cubicBezTo>
                    <a:pt x="1185" y="731"/>
                    <a:pt x="1185" y="731"/>
                    <a:pt x="1185" y="731"/>
                  </a:cubicBezTo>
                  <a:cubicBezTo>
                    <a:pt x="904" y="538"/>
                    <a:pt x="522" y="570"/>
                    <a:pt x="278" y="814"/>
                  </a:cubicBezTo>
                  <a:cubicBezTo>
                    <a:pt x="0" y="1092"/>
                    <a:pt x="0" y="1544"/>
                    <a:pt x="278" y="1822"/>
                  </a:cubicBezTo>
                  <a:cubicBezTo>
                    <a:pt x="412" y="1956"/>
                    <a:pt x="591" y="2031"/>
                    <a:pt x="781" y="2031"/>
                  </a:cubicBezTo>
                  <a:cubicBezTo>
                    <a:pt x="781" y="2031"/>
                    <a:pt x="781" y="2031"/>
                    <a:pt x="781" y="2031"/>
                  </a:cubicBezTo>
                  <a:cubicBezTo>
                    <a:pt x="972" y="2031"/>
                    <a:pt x="1151" y="1956"/>
                    <a:pt x="1285" y="1822"/>
                  </a:cubicBezTo>
                  <a:cubicBezTo>
                    <a:pt x="1368" y="1739"/>
                    <a:pt x="1426" y="1639"/>
                    <a:pt x="1460" y="1533"/>
                  </a:cubicBezTo>
                  <a:cubicBezTo>
                    <a:pt x="1461" y="1530"/>
                    <a:pt x="1462" y="1528"/>
                    <a:pt x="1463" y="1525"/>
                  </a:cubicBezTo>
                  <a:cubicBezTo>
                    <a:pt x="1464" y="1522"/>
                    <a:pt x="1464" y="1520"/>
                    <a:pt x="1464" y="1517"/>
                  </a:cubicBezTo>
                  <a:cubicBezTo>
                    <a:pt x="1520" y="1322"/>
                    <a:pt x="1493" y="1106"/>
                    <a:pt x="1379" y="930"/>
                  </a:cubicBezTo>
                  <a:cubicBezTo>
                    <a:pt x="1449" y="859"/>
                    <a:pt x="1449" y="859"/>
                    <a:pt x="1449" y="859"/>
                  </a:cubicBezTo>
                  <a:cubicBezTo>
                    <a:pt x="1749" y="1444"/>
                    <a:pt x="1749" y="1444"/>
                    <a:pt x="1749" y="1444"/>
                  </a:cubicBezTo>
                  <a:cubicBezTo>
                    <a:pt x="1756" y="1458"/>
                    <a:pt x="1769" y="1468"/>
                    <a:pt x="1785" y="1470"/>
                  </a:cubicBezTo>
                  <a:cubicBezTo>
                    <a:pt x="1787" y="1471"/>
                    <a:pt x="1790" y="1471"/>
                    <a:pt x="1792" y="1471"/>
                  </a:cubicBezTo>
                  <a:cubicBezTo>
                    <a:pt x="1805" y="1471"/>
                    <a:pt x="1818" y="1466"/>
                    <a:pt x="1827" y="1457"/>
                  </a:cubicBezTo>
                  <a:cubicBezTo>
                    <a:pt x="1898" y="1386"/>
                    <a:pt x="1898" y="1386"/>
                    <a:pt x="1898" y="1386"/>
                  </a:cubicBezTo>
                  <a:cubicBezTo>
                    <a:pt x="1909" y="1374"/>
                    <a:pt x="1914" y="1358"/>
                    <a:pt x="1911" y="1342"/>
                  </a:cubicBezTo>
                  <a:cubicBezTo>
                    <a:pt x="1752" y="556"/>
                    <a:pt x="1752" y="556"/>
                    <a:pt x="1752" y="556"/>
                  </a:cubicBezTo>
                  <a:cubicBezTo>
                    <a:pt x="2072" y="236"/>
                    <a:pt x="2072" y="236"/>
                    <a:pt x="2072" y="236"/>
                  </a:cubicBezTo>
                  <a:cubicBezTo>
                    <a:pt x="2098" y="210"/>
                    <a:pt x="2113" y="175"/>
                    <a:pt x="2113" y="138"/>
                  </a:cubicBezTo>
                  <a:close/>
                  <a:moveTo>
                    <a:pt x="830" y="706"/>
                  </a:moveTo>
                  <a:cubicBezTo>
                    <a:pt x="913" y="712"/>
                    <a:pt x="995" y="735"/>
                    <a:pt x="1071" y="776"/>
                  </a:cubicBezTo>
                  <a:cubicBezTo>
                    <a:pt x="830" y="753"/>
                    <a:pt x="830" y="753"/>
                    <a:pt x="830" y="753"/>
                  </a:cubicBezTo>
                  <a:lnTo>
                    <a:pt x="830" y="706"/>
                  </a:lnTo>
                  <a:close/>
                  <a:moveTo>
                    <a:pt x="347" y="883"/>
                  </a:moveTo>
                  <a:cubicBezTo>
                    <a:pt x="348" y="882"/>
                    <a:pt x="350" y="881"/>
                    <a:pt x="351" y="880"/>
                  </a:cubicBezTo>
                  <a:cubicBezTo>
                    <a:pt x="450" y="904"/>
                    <a:pt x="450" y="904"/>
                    <a:pt x="450" y="904"/>
                  </a:cubicBezTo>
                  <a:cubicBezTo>
                    <a:pt x="523" y="998"/>
                    <a:pt x="523" y="998"/>
                    <a:pt x="523" y="998"/>
                  </a:cubicBezTo>
                  <a:cubicBezTo>
                    <a:pt x="458" y="1209"/>
                    <a:pt x="458" y="1209"/>
                    <a:pt x="458" y="1209"/>
                  </a:cubicBezTo>
                  <a:cubicBezTo>
                    <a:pt x="394" y="1314"/>
                    <a:pt x="394" y="1314"/>
                    <a:pt x="394" y="1314"/>
                  </a:cubicBezTo>
                  <a:cubicBezTo>
                    <a:pt x="173" y="1234"/>
                    <a:pt x="173" y="1234"/>
                    <a:pt x="173" y="1234"/>
                  </a:cubicBezTo>
                  <a:cubicBezTo>
                    <a:pt x="191" y="1106"/>
                    <a:pt x="248" y="982"/>
                    <a:pt x="347" y="883"/>
                  </a:cubicBezTo>
                  <a:close/>
                  <a:moveTo>
                    <a:pt x="1216" y="1753"/>
                  </a:moveTo>
                  <a:cubicBezTo>
                    <a:pt x="1100" y="1869"/>
                    <a:pt x="946" y="1933"/>
                    <a:pt x="781" y="1933"/>
                  </a:cubicBezTo>
                  <a:cubicBezTo>
                    <a:pt x="617" y="1933"/>
                    <a:pt x="463" y="1869"/>
                    <a:pt x="347" y="1753"/>
                  </a:cubicBezTo>
                  <a:cubicBezTo>
                    <a:pt x="232" y="1637"/>
                    <a:pt x="172" y="1487"/>
                    <a:pt x="168" y="1336"/>
                  </a:cubicBezTo>
                  <a:cubicBezTo>
                    <a:pt x="398" y="1419"/>
                    <a:pt x="398" y="1419"/>
                    <a:pt x="398" y="1419"/>
                  </a:cubicBezTo>
                  <a:cubicBezTo>
                    <a:pt x="402" y="1421"/>
                    <a:pt x="406" y="1422"/>
                    <a:pt x="411" y="1422"/>
                  </a:cubicBezTo>
                  <a:cubicBezTo>
                    <a:pt x="411" y="1422"/>
                    <a:pt x="411" y="1422"/>
                    <a:pt x="411" y="1422"/>
                  </a:cubicBezTo>
                  <a:cubicBezTo>
                    <a:pt x="411" y="1422"/>
                    <a:pt x="411" y="1422"/>
                    <a:pt x="411" y="1422"/>
                  </a:cubicBezTo>
                  <a:cubicBezTo>
                    <a:pt x="411" y="1422"/>
                    <a:pt x="411" y="1422"/>
                    <a:pt x="411" y="1422"/>
                  </a:cubicBezTo>
                  <a:cubicBezTo>
                    <a:pt x="411" y="1422"/>
                    <a:pt x="411" y="1422"/>
                    <a:pt x="411" y="1422"/>
                  </a:cubicBezTo>
                  <a:cubicBezTo>
                    <a:pt x="411" y="1422"/>
                    <a:pt x="411" y="1422"/>
                    <a:pt x="411" y="1422"/>
                  </a:cubicBezTo>
                  <a:cubicBezTo>
                    <a:pt x="411" y="1422"/>
                    <a:pt x="411" y="1422"/>
                    <a:pt x="411" y="1422"/>
                  </a:cubicBezTo>
                  <a:cubicBezTo>
                    <a:pt x="411" y="1422"/>
                    <a:pt x="412" y="1422"/>
                    <a:pt x="412" y="1422"/>
                  </a:cubicBezTo>
                  <a:cubicBezTo>
                    <a:pt x="412" y="1422"/>
                    <a:pt x="412" y="1422"/>
                    <a:pt x="412" y="1422"/>
                  </a:cubicBezTo>
                  <a:cubicBezTo>
                    <a:pt x="412" y="1422"/>
                    <a:pt x="412" y="1422"/>
                    <a:pt x="412" y="1422"/>
                  </a:cubicBezTo>
                  <a:cubicBezTo>
                    <a:pt x="412" y="1422"/>
                    <a:pt x="412" y="1422"/>
                    <a:pt x="412" y="1422"/>
                  </a:cubicBezTo>
                  <a:cubicBezTo>
                    <a:pt x="412" y="1422"/>
                    <a:pt x="412" y="1422"/>
                    <a:pt x="412" y="1422"/>
                  </a:cubicBezTo>
                  <a:cubicBezTo>
                    <a:pt x="412" y="1422"/>
                    <a:pt x="412" y="1422"/>
                    <a:pt x="412" y="1422"/>
                  </a:cubicBezTo>
                  <a:cubicBezTo>
                    <a:pt x="510" y="1428"/>
                    <a:pt x="510" y="1428"/>
                    <a:pt x="510" y="1428"/>
                  </a:cubicBezTo>
                  <a:cubicBezTo>
                    <a:pt x="591" y="1523"/>
                    <a:pt x="591" y="1523"/>
                    <a:pt x="591" y="1523"/>
                  </a:cubicBezTo>
                  <a:cubicBezTo>
                    <a:pt x="594" y="1526"/>
                    <a:pt x="597" y="1529"/>
                    <a:pt x="600" y="1532"/>
                  </a:cubicBezTo>
                  <a:cubicBezTo>
                    <a:pt x="632" y="1554"/>
                    <a:pt x="632" y="1554"/>
                    <a:pt x="632" y="1554"/>
                  </a:cubicBezTo>
                  <a:cubicBezTo>
                    <a:pt x="636" y="1580"/>
                    <a:pt x="644" y="1628"/>
                    <a:pt x="653" y="1676"/>
                  </a:cubicBezTo>
                  <a:cubicBezTo>
                    <a:pt x="659" y="1711"/>
                    <a:pt x="665" y="1747"/>
                    <a:pt x="671" y="1773"/>
                  </a:cubicBezTo>
                  <a:cubicBezTo>
                    <a:pt x="679" y="1816"/>
                    <a:pt x="687" y="1857"/>
                    <a:pt x="726" y="1857"/>
                  </a:cubicBezTo>
                  <a:cubicBezTo>
                    <a:pt x="729" y="1857"/>
                    <a:pt x="732" y="1857"/>
                    <a:pt x="735" y="1856"/>
                  </a:cubicBezTo>
                  <a:cubicBezTo>
                    <a:pt x="743" y="1856"/>
                    <a:pt x="857" y="1846"/>
                    <a:pt x="857" y="1846"/>
                  </a:cubicBezTo>
                  <a:cubicBezTo>
                    <a:pt x="883" y="1844"/>
                    <a:pt x="903" y="1821"/>
                    <a:pt x="902" y="1794"/>
                  </a:cubicBezTo>
                  <a:cubicBezTo>
                    <a:pt x="889" y="1600"/>
                    <a:pt x="889" y="1600"/>
                    <a:pt x="889" y="1600"/>
                  </a:cubicBezTo>
                  <a:cubicBezTo>
                    <a:pt x="947" y="1460"/>
                    <a:pt x="947" y="1460"/>
                    <a:pt x="947" y="1460"/>
                  </a:cubicBezTo>
                  <a:cubicBezTo>
                    <a:pt x="951" y="1449"/>
                    <a:pt x="952" y="1438"/>
                    <a:pt x="948" y="1427"/>
                  </a:cubicBezTo>
                  <a:cubicBezTo>
                    <a:pt x="913" y="1311"/>
                    <a:pt x="913" y="1311"/>
                    <a:pt x="913" y="1311"/>
                  </a:cubicBezTo>
                  <a:cubicBezTo>
                    <a:pt x="908" y="1293"/>
                    <a:pt x="893" y="1280"/>
                    <a:pt x="875" y="1277"/>
                  </a:cubicBezTo>
                  <a:cubicBezTo>
                    <a:pt x="682" y="1243"/>
                    <a:pt x="682" y="1243"/>
                    <a:pt x="682" y="1243"/>
                  </a:cubicBezTo>
                  <a:cubicBezTo>
                    <a:pt x="670" y="1241"/>
                    <a:pt x="657" y="1243"/>
                    <a:pt x="647" y="1250"/>
                  </a:cubicBezTo>
                  <a:cubicBezTo>
                    <a:pt x="521" y="1330"/>
                    <a:pt x="521" y="1330"/>
                    <a:pt x="521" y="1330"/>
                  </a:cubicBezTo>
                  <a:cubicBezTo>
                    <a:pt x="499" y="1329"/>
                    <a:pt x="499" y="1329"/>
                    <a:pt x="499" y="1329"/>
                  </a:cubicBezTo>
                  <a:cubicBezTo>
                    <a:pt x="545" y="1255"/>
                    <a:pt x="545" y="1255"/>
                    <a:pt x="545" y="1255"/>
                  </a:cubicBezTo>
                  <a:cubicBezTo>
                    <a:pt x="547" y="1251"/>
                    <a:pt x="549" y="1248"/>
                    <a:pt x="550" y="1244"/>
                  </a:cubicBezTo>
                  <a:cubicBezTo>
                    <a:pt x="624" y="1002"/>
                    <a:pt x="624" y="1002"/>
                    <a:pt x="624" y="1002"/>
                  </a:cubicBezTo>
                  <a:cubicBezTo>
                    <a:pt x="629" y="987"/>
                    <a:pt x="626" y="971"/>
                    <a:pt x="616" y="958"/>
                  </a:cubicBezTo>
                  <a:cubicBezTo>
                    <a:pt x="517" y="831"/>
                    <a:pt x="517" y="831"/>
                    <a:pt x="517" y="831"/>
                  </a:cubicBezTo>
                  <a:cubicBezTo>
                    <a:pt x="510" y="822"/>
                    <a:pt x="501" y="816"/>
                    <a:pt x="490" y="813"/>
                  </a:cubicBezTo>
                  <a:cubicBezTo>
                    <a:pt x="447" y="803"/>
                    <a:pt x="447" y="803"/>
                    <a:pt x="447" y="803"/>
                  </a:cubicBezTo>
                  <a:cubicBezTo>
                    <a:pt x="534" y="746"/>
                    <a:pt x="632" y="714"/>
                    <a:pt x="732" y="706"/>
                  </a:cubicBezTo>
                  <a:cubicBezTo>
                    <a:pt x="732" y="798"/>
                    <a:pt x="732" y="798"/>
                    <a:pt x="732" y="798"/>
                  </a:cubicBezTo>
                  <a:cubicBezTo>
                    <a:pt x="732" y="823"/>
                    <a:pt x="752" y="844"/>
                    <a:pt x="777" y="847"/>
                  </a:cubicBezTo>
                  <a:cubicBezTo>
                    <a:pt x="1044" y="872"/>
                    <a:pt x="1044" y="872"/>
                    <a:pt x="1044" y="872"/>
                  </a:cubicBezTo>
                  <a:cubicBezTo>
                    <a:pt x="989" y="927"/>
                    <a:pt x="989" y="927"/>
                    <a:pt x="989" y="927"/>
                  </a:cubicBezTo>
                  <a:cubicBezTo>
                    <a:pt x="840" y="897"/>
                    <a:pt x="840" y="897"/>
                    <a:pt x="840" y="897"/>
                  </a:cubicBezTo>
                  <a:cubicBezTo>
                    <a:pt x="824" y="894"/>
                    <a:pt x="808" y="899"/>
                    <a:pt x="796" y="910"/>
                  </a:cubicBezTo>
                  <a:cubicBezTo>
                    <a:pt x="725" y="981"/>
                    <a:pt x="725" y="981"/>
                    <a:pt x="725" y="981"/>
                  </a:cubicBezTo>
                  <a:cubicBezTo>
                    <a:pt x="714" y="992"/>
                    <a:pt x="709" y="1008"/>
                    <a:pt x="712" y="1023"/>
                  </a:cubicBezTo>
                  <a:cubicBezTo>
                    <a:pt x="714" y="1039"/>
                    <a:pt x="724" y="1052"/>
                    <a:pt x="738" y="1059"/>
                  </a:cubicBezTo>
                  <a:cubicBezTo>
                    <a:pt x="946" y="1166"/>
                    <a:pt x="946" y="1166"/>
                    <a:pt x="946" y="1166"/>
                  </a:cubicBezTo>
                  <a:cubicBezTo>
                    <a:pt x="1053" y="1374"/>
                    <a:pt x="1053" y="1374"/>
                    <a:pt x="1053" y="1374"/>
                  </a:cubicBezTo>
                  <a:cubicBezTo>
                    <a:pt x="1060" y="1388"/>
                    <a:pt x="1073" y="1398"/>
                    <a:pt x="1089" y="1400"/>
                  </a:cubicBezTo>
                  <a:cubicBezTo>
                    <a:pt x="1104" y="1403"/>
                    <a:pt x="1120" y="1398"/>
                    <a:pt x="1131" y="1387"/>
                  </a:cubicBezTo>
                  <a:cubicBezTo>
                    <a:pt x="1202" y="1316"/>
                    <a:pt x="1202" y="1316"/>
                    <a:pt x="1202" y="1316"/>
                  </a:cubicBezTo>
                  <a:cubicBezTo>
                    <a:pt x="1206" y="1312"/>
                    <a:pt x="1209" y="1308"/>
                    <a:pt x="1211" y="1303"/>
                  </a:cubicBezTo>
                  <a:cubicBezTo>
                    <a:pt x="1226" y="1312"/>
                    <a:pt x="1226" y="1312"/>
                    <a:pt x="1226" y="1312"/>
                  </a:cubicBezTo>
                  <a:cubicBezTo>
                    <a:pt x="1226" y="1476"/>
                    <a:pt x="1226" y="1476"/>
                    <a:pt x="1226" y="1476"/>
                  </a:cubicBezTo>
                  <a:cubicBezTo>
                    <a:pt x="1226" y="1498"/>
                    <a:pt x="1241" y="1517"/>
                    <a:pt x="1263" y="1523"/>
                  </a:cubicBezTo>
                  <a:cubicBezTo>
                    <a:pt x="1351" y="1546"/>
                    <a:pt x="1351" y="1546"/>
                    <a:pt x="1351" y="1546"/>
                  </a:cubicBezTo>
                  <a:cubicBezTo>
                    <a:pt x="1321" y="1622"/>
                    <a:pt x="1276" y="1692"/>
                    <a:pt x="1216" y="1753"/>
                  </a:cubicBezTo>
                  <a:close/>
                  <a:moveTo>
                    <a:pt x="801" y="1753"/>
                  </a:moveTo>
                  <a:cubicBezTo>
                    <a:pt x="789" y="1754"/>
                    <a:pt x="778" y="1755"/>
                    <a:pt x="767" y="1755"/>
                  </a:cubicBezTo>
                  <a:cubicBezTo>
                    <a:pt x="757" y="1704"/>
                    <a:pt x="740" y="1607"/>
                    <a:pt x="725" y="1518"/>
                  </a:cubicBezTo>
                  <a:cubicBezTo>
                    <a:pt x="723" y="1505"/>
                    <a:pt x="716" y="1493"/>
                    <a:pt x="705" y="1486"/>
                  </a:cubicBezTo>
                  <a:cubicBezTo>
                    <a:pt x="662" y="1455"/>
                    <a:pt x="662" y="1455"/>
                    <a:pt x="662" y="1455"/>
                  </a:cubicBezTo>
                  <a:cubicBezTo>
                    <a:pt x="608" y="1391"/>
                    <a:pt x="608" y="1391"/>
                    <a:pt x="608" y="1391"/>
                  </a:cubicBezTo>
                  <a:cubicBezTo>
                    <a:pt x="684" y="1343"/>
                    <a:pt x="684" y="1343"/>
                    <a:pt x="684" y="1343"/>
                  </a:cubicBezTo>
                  <a:cubicBezTo>
                    <a:pt x="828" y="1368"/>
                    <a:pt x="828" y="1368"/>
                    <a:pt x="828" y="1368"/>
                  </a:cubicBezTo>
                  <a:cubicBezTo>
                    <a:pt x="850" y="1439"/>
                    <a:pt x="850" y="1439"/>
                    <a:pt x="850" y="1439"/>
                  </a:cubicBezTo>
                  <a:cubicBezTo>
                    <a:pt x="794" y="1573"/>
                    <a:pt x="794" y="1573"/>
                    <a:pt x="794" y="1573"/>
                  </a:cubicBezTo>
                  <a:cubicBezTo>
                    <a:pt x="791" y="1580"/>
                    <a:pt x="790" y="1588"/>
                    <a:pt x="790" y="1595"/>
                  </a:cubicBezTo>
                  <a:lnTo>
                    <a:pt x="801" y="1753"/>
                  </a:lnTo>
                  <a:close/>
                  <a:moveTo>
                    <a:pt x="1380" y="1452"/>
                  </a:moveTo>
                  <a:cubicBezTo>
                    <a:pt x="1324" y="1438"/>
                    <a:pt x="1324" y="1438"/>
                    <a:pt x="1324" y="1438"/>
                  </a:cubicBezTo>
                  <a:cubicBezTo>
                    <a:pt x="1324" y="1284"/>
                    <a:pt x="1324" y="1284"/>
                    <a:pt x="1324" y="1284"/>
                  </a:cubicBezTo>
                  <a:cubicBezTo>
                    <a:pt x="1324" y="1267"/>
                    <a:pt x="1315" y="1251"/>
                    <a:pt x="1300" y="1242"/>
                  </a:cubicBezTo>
                  <a:cubicBezTo>
                    <a:pt x="1197" y="1180"/>
                    <a:pt x="1197" y="1180"/>
                    <a:pt x="1197" y="1180"/>
                  </a:cubicBezTo>
                  <a:cubicBezTo>
                    <a:pt x="1185" y="1123"/>
                    <a:pt x="1185" y="1123"/>
                    <a:pt x="1185" y="1123"/>
                  </a:cubicBezTo>
                  <a:cubicBezTo>
                    <a:pt x="1308" y="1001"/>
                    <a:pt x="1308" y="1001"/>
                    <a:pt x="1308" y="1001"/>
                  </a:cubicBezTo>
                  <a:cubicBezTo>
                    <a:pt x="1391" y="1138"/>
                    <a:pt x="1413" y="1301"/>
                    <a:pt x="1380" y="1452"/>
                  </a:cubicBezTo>
                  <a:close/>
                  <a:moveTo>
                    <a:pt x="2003" y="167"/>
                  </a:moveTo>
                  <a:cubicBezTo>
                    <a:pt x="1665" y="505"/>
                    <a:pt x="1665" y="505"/>
                    <a:pt x="1665" y="505"/>
                  </a:cubicBezTo>
                  <a:cubicBezTo>
                    <a:pt x="1653" y="517"/>
                    <a:pt x="1648" y="534"/>
                    <a:pt x="1651" y="550"/>
                  </a:cubicBezTo>
                  <a:cubicBezTo>
                    <a:pt x="1810" y="1335"/>
                    <a:pt x="1810" y="1335"/>
                    <a:pt x="1810" y="1335"/>
                  </a:cubicBezTo>
                  <a:cubicBezTo>
                    <a:pt x="1805" y="1340"/>
                    <a:pt x="1805" y="1340"/>
                    <a:pt x="1805" y="1340"/>
                  </a:cubicBezTo>
                  <a:cubicBezTo>
                    <a:pt x="1506" y="755"/>
                    <a:pt x="1506" y="755"/>
                    <a:pt x="1506" y="755"/>
                  </a:cubicBezTo>
                  <a:cubicBezTo>
                    <a:pt x="1499" y="741"/>
                    <a:pt x="1485" y="731"/>
                    <a:pt x="1470" y="729"/>
                  </a:cubicBezTo>
                  <a:cubicBezTo>
                    <a:pt x="1467" y="728"/>
                    <a:pt x="1465" y="728"/>
                    <a:pt x="1462" y="728"/>
                  </a:cubicBezTo>
                  <a:cubicBezTo>
                    <a:pt x="1449" y="728"/>
                    <a:pt x="1437" y="733"/>
                    <a:pt x="1428" y="742"/>
                  </a:cubicBezTo>
                  <a:cubicBezTo>
                    <a:pt x="1097" y="1073"/>
                    <a:pt x="1097" y="1073"/>
                    <a:pt x="1097" y="1073"/>
                  </a:cubicBezTo>
                  <a:cubicBezTo>
                    <a:pt x="1086" y="1084"/>
                    <a:pt x="1081" y="1101"/>
                    <a:pt x="1084" y="1117"/>
                  </a:cubicBezTo>
                  <a:cubicBezTo>
                    <a:pt x="1114" y="1266"/>
                    <a:pt x="1114" y="1266"/>
                    <a:pt x="1114" y="1266"/>
                  </a:cubicBezTo>
                  <a:cubicBezTo>
                    <a:pt x="1109" y="1270"/>
                    <a:pt x="1109" y="1270"/>
                    <a:pt x="1109" y="1270"/>
                  </a:cubicBezTo>
                  <a:cubicBezTo>
                    <a:pt x="1026" y="1107"/>
                    <a:pt x="1026" y="1107"/>
                    <a:pt x="1026" y="1107"/>
                  </a:cubicBezTo>
                  <a:cubicBezTo>
                    <a:pt x="1022" y="1098"/>
                    <a:pt x="1014" y="1091"/>
                    <a:pt x="1005" y="1086"/>
                  </a:cubicBezTo>
                  <a:cubicBezTo>
                    <a:pt x="842" y="1003"/>
                    <a:pt x="842" y="1003"/>
                    <a:pt x="842" y="1003"/>
                  </a:cubicBezTo>
                  <a:cubicBezTo>
                    <a:pt x="847" y="998"/>
                    <a:pt x="847" y="998"/>
                    <a:pt x="847" y="998"/>
                  </a:cubicBezTo>
                  <a:cubicBezTo>
                    <a:pt x="995" y="1028"/>
                    <a:pt x="995" y="1028"/>
                    <a:pt x="995" y="1028"/>
                  </a:cubicBezTo>
                  <a:cubicBezTo>
                    <a:pt x="1011" y="1032"/>
                    <a:pt x="1028" y="1027"/>
                    <a:pt x="1040" y="1015"/>
                  </a:cubicBezTo>
                  <a:cubicBezTo>
                    <a:pt x="1370" y="685"/>
                    <a:pt x="1370" y="685"/>
                    <a:pt x="1370" y="685"/>
                  </a:cubicBezTo>
                  <a:cubicBezTo>
                    <a:pt x="1381" y="674"/>
                    <a:pt x="1386" y="658"/>
                    <a:pt x="1384" y="642"/>
                  </a:cubicBezTo>
                  <a:cubicBezTo>
                    <a:pt x="1381" y="627"/>
                    <a:pt x="1371" y="614"/>
                    <a:pt x="1358" y="606"/>
                  </a:cubicBezTo>
                  <a:cubicBezTo>
                    <a:pt x="772" y="307"/>
                    <a:pt x="772" y="307"/>
                    <a:pt x="772" y="307"/>
                  </a:cubicBezTo>
                  <a:cubicBezTo>
                    <a:pt x="777" y="302"/>
                    <a:pt x="777" y="302"/>
                    <a:pt x="777" y="302"/>
                  </a:cubicBezTo>
                  <a:cubicBezTo>
                    <a:pt x="1562" y="461"/>
                    <a:pt x="1562" y="461"/>
                    <a:pt x="1562" y="461"/>
                  </a:cubicBezTo>
                  <a:cubicBezTo>
                    <a:pt x="1579" y="464"/>
                    <a:pt x="1595" y="459"/>
                    <a:pt x="1607" y="448"/>
                  </a:cubicBezTo>
                  <a:cubicBezTo>
                    <a:pt x="1945" y="109"/>
                    <a:pt x="1945" y="109"/>
                    <a:pt x="1945" y="109"/>
                  </a:cubicBezTo>
                  <a:cubicBezTo>
                    <a:pt x="1960" y="94"/>
                    <a:pt x="1987" y="94"/>
                    <a:pt x="2003" y="109"/>
                  </a:cubicBezTo>
                  <a:cubicBezTo>
                    <a:pt x="2010" y="117"/>
                    <a:pt x="2015" y="127"/>
                    <a:pt x="2015" y="138"/>
                  </a:cubicBezTo>
                  <a:cubicBezTo>
                    <a:pt x="2015" y="149"/>
                    <a:pt x="2010" y="159"/>
                    <a:pt x="2003" y="167"/>
                  </a:cubicBez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sp>
          <p:nvSpPr>
            <p:cNvPr id="31" name="Oval 30"/>
            <p:cNvSpPr/>
            <p:nvPr/>
          </p:nvSpPr>
          <p:spPr>
            <a:xfrm>
              <a:off x="1421724" y="1518894"/>
              <a:ext cx="914400" cy="914400"/>
            </a:xfrm>
            <a:prstGeom prst="ellipse">
              <a:avLst/>
            </a:prstGeom>
            <a:noFill/>
            <a:ln w="28575">
              <a:solidFill>
                <a:srgbClr val="01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7" name="Title 1"/>
          <p:cNvSpPr txBox="1">
            <a:spLocks/>
          </p:cNvSpPr>
          <p:nvPr/>
        </p:nvSpPr>
        <p:spPr>
          <a:xfrm>
            <a:off x="3333136" y="3900451"/>
            <a:ext cx="1848463" cy="2622352"/>
          </a:xfrm>
          <a:prstGeom prst="rect">
            <a:avLst/>
          </a:prstGeom>
          <a:noFill/>
          <a:ln>
            <a:noFill/>
          </a:ln>
        </p:spPr>
        <p:txBody>
          <a:bodyPr anchor="t">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100" b="0" dirty="0">
                <a:solidFill>
                  <a:srgbClr val="2A3947"/>
                </a:solidFill>
                <a:latin typeface="+mj-lt"/>
              </a:rPr>
              <a:t> </a:t>
            </a:r>
          </a:p>
          <a:p>
            <a:endParaRPr lang="en-NZ" sz="1100" b="0" dirty="0">
              <a:solidFill>
                <a:srgbClr val="2A3947"/>
              </a:solidFill>
              <a:latin typeface="+mj-lt"/>
            </a:endParaRPr>
          </a:p>
          <a:p>
            <a:endParaRPr lang="en-NZ" sz="1100" b="0" dirty="0">
              <a:solidFill>
                <a:srgbClr val="2A3947"/>
              </a:solidFill>
              <a:latin typeface="+mj-lt"/>
            </a:endParaRPr>
          </a:p>
          <a:p>
            <a:endParaRPr lang="en-NZ" sz="1100" b="0" dirty="0">
              <a:solidFill>
                <a:srgbClr val="2A3947"/>
              </a:solidFill>
              <a:latin typeface="+mj-lt"/>
            </a:endParaRPr>
          </a:p>
          <a:p>
            <a:endParaRPr lang="en-NZ" sz="1100" b="0" dirty="0">
              <a:solidFill>
                <a:srgbClr val="2A3947"/>
              </a:solidFill>
              <a:latin typeface="+mj-lt"/>
            </a:endParaRPr>
          </a:p>
          <a:p>
            <a:endParaRPr lang="en-NZ" sz="500" b="0" dirty="0">
              <a:solidFill>
                <a:srgbClr val="2A3947"/>
              </a:solidFill>
              <a:latin typeface="+mj-lt"/>
            </a:endParaRPr>
          </a:p>
          <a:p>
            <a:endParaRPr lang="en-NZ" sz="300" b="0" dirty="0">
              <a:solidFill>
                <a:srgbClr val="2A3947"/>
              </a:solidFill>
              <a:latin typeface="+mj-lt"/>
            </a:endParaRPr>
          </a:p>
          <a:p>
            <a:r>
              <a:rPr lang="en-NZ" sz="1100" b="0" dirty="0">
                <a:solidFill>
                  <a:srgbClr val="2A3947"/>
                </a:solidFill>
                <a:latin typeface="+mj-lt"/>
              </a:rPr>
              <a:t>Under 30 </a:t>
            </a:r>
          </a:p>
          <a:p>
            <a:r>
              <a:rPr lang="en-NZ" sz="1100" b="0" dirty="0">
                <a:solidFill>
                  <a:srgbClr val="2A3947"/>
                </a:solidFill>
                <a:latin typeface="+mj-lt"/>
              </a:rPr>
              <a:t>(18%)</a:t>
            </a:r>
          </a:p>
          <a:p>
            <a:endParaRPr lang="en-NZ" sz="1600" b="0" dirty="0">
              <a:solidFill>
                <a:srgbClr val="2A3947"/>
              </a:solidFill>
              <a:latin typeface="+mj-lt"/>
            </a:endParaRPr>
          </a:p>
          <a:p>
            <a:r>
              <a:rPr lang="en-NZ" sz="1100" b="0" dirty="0">
                <a:solidFill>
                  <a:srgbClr val="2A3947"/>
                </a:solidFill>
                <a:latin typeface="+mj-lt"/>
              </a:rPr>
              <a:t>Born overseas </a:t>
            </a:r>
          </a:p>
          <a:p>
            <a:r>
              <a:rPr lang="en-NZ" sz="1100" b="0" dirty="0">
                <a:solidFill>
                  <a:srgbClr val="2A3947"/>
                </a:solidFill>
                <a:latin typeface="+mj-lt"/>
              </a:rPr>
              <a:t>(17%)</a:t>
            </a:r>
          </a:p>
          <a:p>
            <a:endParaRPr lang="en-NZ" sz="1600" b="0" dirty="0">
              <a:solidFill>
                <a:srgbClr val="2A3947"/>
              </a:solidFill>
              <a:latin typeface="+mj-lt"/>
            </a:endParaRPr>
          </a:p>
          <a:p>
            <a:r>
              <a:rPr lang="en-NZ" sz="1100" b="0" dirty="0">
                <a:solidFill>
                  <a:srgbClr val="2A3947"/>
                </a:solidFill>
                <a:latin typeface="+mj-lt"/>
              </a:rPr>
              <a:t>Do not own their own home </a:t>
            </a:r>
          </a:p>
          <a:p>
            <a:r>
              <a:rPr lang="en-NZ" sz="1100" b="0" dirty="0">
                <a:solidFill>
                  <a:srgbClr val="2A3947"/>
                </a:solidFill>
                <a:latin typeface="+mj-lt"/>
              </a:rPr>
              <a:t>(16%)</a:t>
            </a:r>
          </a:p>
          <a:p>
            <a:endParaRPr lang="en-NZ" sz="1600" b="0" dirty="0">
              <a:solidFill>
                <a:srgbClr val="2A3947"/>
              </a:solidFill>
              <a:latin typeface="+mj-lt"/>
            </a:endParaRPr>
          </a:p>
        </p:txBody>
      </p:sp>
      <p:sp>
        <p:nvSpPr>
          <p:cNvPr id="55" name="Rectangle 54"/>
          <p:cNvSpPr/>
          <p:nvPr/>
        </p:nvSpPr>
        <p:spPr>
          <a:xfrm>
            <a:off x="0" y="4058881"/>
            <a:ext cx="12192000" cy="288000"/>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56" name="Group 55"/>
          <p:cNvGrpSpPr/>
          <p:nvPr/>
        </p:nvGrpSpPr>
        <p:grpSpPr>
          <a:xfrm>
            <a:off x="3133617" y="2885794"/>
            <a:ext cx="6441897" cy="1800505"/>
            <a:chOff x="2474595" y="3394372"/>
            <a:chExt cx="4194810" cy="1152525"/>
          </a:xfrm>
        </p:grpSpPr>
        <p:cxnSp>
          <p:nvCxnSpPr>
            <p:cNvPr id="57" name="Straight Connector 56"/>
            <p:cNvCxnSpPr/>
            <p:nvPr/>
          </p:nvCxnSpPr>
          <p:spPr>
            <a:xfrm>
              <a:off x="2474595" y="3394372"/>
              <a:ext cx="0" cy="1152525"/>
            </a:xfrm>
            <a:prstGeom prst="line">
              <a:avLst/>
            </a:prstGeom>
            <a:ln>
              <a:solidFill>
                <a:schemeClr val="bg1">
                  <a:lumMod val="6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72865" y="3394372"/>
              <a:ext cx="0" cy="483925"/>
            </a:xfrm>
            <a:prstGeom prst="line">
              <a:avLst/>
            </a:prstGeom>
            <a:ln>
              <a:solidFill>
                <a:schemeClr val="bg1">
                  <a:lumMod val="6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271135" y="3394372"/>
              <a:ext cx="0" cy="1152525"/>
            </a:xfrm>
            <a:prstGeom prst="line">
              <a:avLst/>
            </a:prstGeom>
            <a:ln>
              <a:solidFill>
                <a:schemeClr val="bg1">
                  <a:lumMod val="6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69405" y="3394372"/>
              <a:ext cx="0" cy="1152525"/>
            </a:xfrm>
            <a:prstGeom prst="line">
              <a:avLst/>
            </a:prstGeom>
            <a:ln>
              <a:solidFill>
                <a:schemeClr val="bg1">
                  <a:lumMod val="6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2570642" y="3129293"/>
            <a:ext cx="1132682" cy="684000"/>
          </a:xfrm>
          <a:prstGeom prst="rect">
            <a:avLst/>
          </a:prstGeom>
          <a:solidFill>
            <a:schemeClr val="bg1">
              <a:lumMod val="95000"/>
            </a:schemeClr>
          </a:solidFill>
          <a:ln>
            <a:noFill/>
          </a:ln>
        </p:spPr>
        <p:txBody>
          <a:bodyPr anchor="t">
            <a:noAutofit/>
          </a:bodyPr>
          <a:lstStyle>
            <a:defPPr>
              <a:defRPr lang="en-US"/>
            </a:defPPr>
            <a:lvl1pPr>
              <a:lnSpc>
                <a:spcPct val="90000"/>
              </a:lnSpc>
              <a:spcBef>
                <a:spcPct val="0"/>
              </a:spcBef>
              <a:buNone/>
              <a:defRPr sz="1100" b="0">
                <a:solidFill>
                  <a:srgbClr val="2A3947"/>
                </a:solidFill>
                <a:latin typeface="+mj-lt"/>
                <a:ea typeface="Tahoma" panose="020B0604030504040204" pitchFamily="34" charset="0"/>
                <a:cs typeface="Arial" panose="020B0604020202020204" pitchFamily="34" charset="0"/>
              </a:defRPr>
            </a:lvl1pPr>
          </a:lstStyle>
          <a:p>
            <a:pPr algn="ctr"/>
            <a:r>
              <a:rPr lang="en-NZ" b="1" dirty="0"/>
              <a:t>10%</a:t>
            </a:r>
            <a:r>
              <a:rPr lang="en-NZ" dirty="0"/>
              <a:t>†</a:t>
            </a:r>
            <a:r>
              <a:rPr lang="en-NZ" b="1" dirty="0"/>
              <a:t> </a:t>
            </a:r>
            <a:r>
              <a:rPr lang="en-NZ" dirty="0"/>
              <a:t>of New Zealanders are stagnant here</a:t>
            </a:r>
          </a:p>
          <a:p>
            <a:pPr algn="ctr"/>
            <a:r>
              <a:rPr lang="en-NZ" dirty="0"/>
              <a:t>(cf. 10% 2016)</a:t>
            </a:r>
          </a:p>
        </p:txBody>
      </p:sp>
      <p:sp>
        <p:nvSpPr>
          <p:cNvPr id="62" name="TextBox 61"/>
          <p:cNvSpPr txBox="1"/>
          <p:nvPr/>
        </p:nvSpPr>
        <p:spPr>
          <a:xfrm>
            <a:off x="4719656" y="3129293"/>
            <a:ext cx="1132682" cy="684000"/>
          </a:xfrm>
          <a:prstGeom prst="rect">
            <a:avLst/>
          </a:prstGeom>
          <a:solidFill>
            <a:schemeClr val="bg1">
              <a:lumMod val="95000"/>
            </a:schemeClr>
          </a:solidFill>
          <a:ln>
            <a:noFill/>
          </a:ln>
        </p:spPr>
        <p:txBody>
          <a:bodyPr anchor="t">
            <a:noAutofit/>
          </a:bodyPr>
          <a:lstStyle>
            <a:defPPr>
              <a:defRPr lang="en-US"/>
            </a:defPPr>
            <a:lvl1pPr>
              <a:lnSpc>
                <a:spcPct val="90000"/>
              </a:lnSpc>
              <a:spcBef>
                <a:spcPct val="0"/>
              </a:spcBef>
              <a:buNone/>
              <a:defRPr sz="1100" b="0">
                <a:solidFill>
                  <a:srgbClr val="2A3947"/>
                </a:solidFill>
                <a:latin typeface="+mj-lt"/>
                <a:ea typeface="Tahoma" panose="020B0604030504040204" pitchFamily="34" charset="0"/>
                <a:cs typeface="Arial" panose="020B0604020202020204" pitchFamily="34" charset="0"/>
              </a:defRPr>
            </a:lvl1pPr>
          </a:lstStyle>
          <a:p>
            <a:pPr algn="ctr"/>
            <a:r>
              <a:rPr lang="en-NZ" b="1" dirty="0"/>
              <a:t>35%</a:t>
            </a:r>
            <a:r>
              <a:rPr lang="en-NZ" dirty="0"/>
              <a:t>†</a:t>
            </a:r>
            <a:r>
              <a:rPr lang="en-NZ" b="1" dirty="0"/>
              <a:t> </a:t>
            </a:r>
          </a:p>
          <a:p>
            <a:pPr algn="ctr"/>
            <a:r>
              <a:rPr lang="en-NZ" dirty="0"/>
              <a:t>are stagnant here</a:t>
            </a:r>
          </a:p>
          <a:p>
            <a:pPr algn="ctr"/>
            <a:r>
              <a:rPr lang="en-NZ" dirty="0"/>
              <a:t>(cf. 42% 2016)</a:t>
            </a:r>
          </a:p>
          <a:p>
            <a:pPr algn="ctr"/>
            <a:endParaRPr lang="en-NZ" dirty="0"/>
          </a:p>
        </p:txBody>
      </p:sp>
      <p:sp>
        <p:nvSpPr>
          <p:cNvPr id="63" name="TextBox 62"/>
          <p:cNvSpPr txBox="1"/>
          <p:nvPr/>
        </p:nvSpPr>
        <p:spPr>
          <a:xfrm>
            <a:off x="6868670" y="3129293"/>
            <a:ext cx="1132682" cy="684000"/>
          </a:xfrm>
          <a:prstGeom prst="rect">
            <a:avLst/>
          </a:prstGeom>
          <a:solidFill>
            <a:schemeClr val="bg1">
              <a:lumMod val="95000"/>
            </a:schemeClr>
          </a:solidFill>
          <a:ln>
            <a:noFill/>
          </a:ln>
        </p:spPr>
        <p:txBody>
          <a:bodyPr anchor="t">
            <a:noAutofit/>
          </a:bodyPr>
          <a:lstStyle>
            <a:defPPr>
              <a:defRPr lang="en-US"/>
            </a:defPPr>
            <a:lvl1pPr>
              <a:lnSpc>
                <a:spcPct val="90000"/>
              </a:lnSpc>
              <a:spcBef>
                <a:spcPct val="0"/>
              </a:spcBef>
              <a:buNone/>
              <a:defRPr sz="1100" b="0">
                <a:solidFill>
                  <a:srgbClr val="2A3947"/>
                </a:solidFill>
                <a:latin typeface="+mj-lt"/>
                <a:ea typeface="Tahoma" panose="020B0604030504040204" pitchFamily="34" charset="0"/>
                <a:cs typeface="Arial" panose="020B0604020202020204" pitchFamily="34" charset="0"/>
              </a:defRPr>
            </a:lvl1pPr>
          </a:lstStyle>
          <a:p>
            <a:pPr algn="ctr"/>
            <a:r>
              <a:rPr lang="en-NZ" b="1" dirty="0"/>
              <a:t>23%</a:t>
            </a:r>
            <a:r>
              <a:rPr lang="en-NZ" dirty="0"/>
              <a:t>†</a:t>
            </a:r>
            <a:endParaRPr lang="en-NZ" b="1" dirty="0"/>
          </a:p>
          <a:p>
            <a:pPr algn="ctr"/>
            <a:r>
              <a:rPr lang="en-NZ" dirty="0"/>
              <a:t>are stagnant here</a:t>
            </a:r>
          </a:p>
          <a:p>
            <a:pPr algn="ctr"/>
            <a:r>
              <a:rPr lang="en-NZ" dirty="0"/>
              <a:t>(cf. 23% 2016)</a:t>
            </a:r>
          </a:p>
          <a:p>
            <a:pPr algn="ctr"/>
            <a:endParaRPr lang="en-NZ" dirty="0"/>
          </a:p>
        </p:txBody>
      </p:sp>
      <p:sp>
        <p:nvSpPr>
          <p:cNvPr id="64" name="TextBox 63"/>
          <p:cNvSpPr txBox="1"/>
          <p:nvPr/>
        </p:nvSpPr>
        <p:spPr>
          <a:xfrm>
            <a:off x="9017685" y="3129293"/>
            <a:ext cx="1132682" cy="684000"/>
          </a:xfrm>
          <a:prstGeom prst="rect">
            <a:avLst/>
          </a:prstGeom>
          <a:solidFill>
            <a:schemeClr val="bg1">
              <a:lumMod val="95000"/>
            </a:schemeClr>
          </a:solidFill>
          <a:ln>
            <a:noFill/>
          </a:ln>
        </p:spPr>
        <p:txBody>
          <a:bodyPr anchor="t">
            <a:noAutofit/>
          </a:bodyPr>
          <a:lstStyle>
            <a:defPPr>
              <a:defRPr lang="en-US"/>
            </a:defPPr>
            <a:lvl1pPr>
              <a:lnSpc>
                <a:spcPct val="90000"/>
              </a:lnSpc>
              <a:spcBef>
                <a:spcPct val="0"/>
              </a:spcBef>
              <a:buNone/>
              <a:defRPr sz="1100" b="0">
                <a:solidFill>
                  <a:srgbClr val="2A3947"/>
                </a:solidFill>
                <a:latin typeface="+mj-lt"/>
                <a:ea typeface="Tahoma" panose="020B0604030504040204" pitchFamily="34" charset="0"/>
                <a:cs typeface="Arial" panose="020B0604020202020204" pitchFamily="34" charset="0"/>
              </a:defRPr>
            </a:lvl1pPr>
          </a:lstStyle>
          <a:p>
            <a:pPr algn="ctr"/>
            <a:r>
              <a:rPr lang="en-NZ" b="1" dirty="0"/>
              <a:t>14%</a:t>
            </a:r>
            <a:r>
              <a:rPr lang="en-NZ" dirty="0"/>
              <a:t>†</a:t>
            </a:r>
            <a:endParaRPr lang="en-NZ" b="1" dirty="0"/>
          </a:p>
          <a:p>
            <a:pPr algn="ctr"/>
            <a:r>
              <a:rPr lang="en-NZ" dirty="0"/>
              <a:t>are stagnant here</a:t>
            </a:r>
          </a:p>
          <a:p>
            <a:pPr algn="ctr"/>
            <a:r>
              <a:rPr lang="en-NZ" dirty="0"/>
              <a:t>(cf. 11% 2016)</a:t>
            </a:r>
          </a:p>
          <a:p>
            <a:pPr algn="ctr"/>
            <a:endParaRPr lang="en-NZ" dirty="0"/>
          </a:p>
          <a:p>
            <a:pPr algn="ctr"/>
            <a:endParaRPr lang="en-NZ" dirty="0"/>
          </a:p>
        </p:txBody>
      </p:sp>
      <p:sp>
        <p:nvSpPr>
          <p:cNvPr id="65" name="Title 1"/>
          <p:cNvSpPr txBox="1">
            <a:spLocks/>
          </p:cNvSpPr>
          <p:nvPr/>
        </p:nvSpPr>
        <p:spPr>
          <a:xfrm>
            <a:off x="9777189" y="4735261"/>
            <a:ext cx="1957611" cy="1635132"/>
          </a:xfrm>
          <a:prstGeom prst="rect">
            <a:avLst/>
          </a:prstGeom>
          <a:noFill/>
          <a:ln>
            <a:noFill/>
          </a:ln>
        </p:spPr>
        <p:txBody>
          <a:bodyPr anchor="t">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100" b="0" dirty="0" smtClean="0">
                <a:solidFill>
                  <a:srgbClr val="2A3947"/>
                </a:solidFill>
                <a:latin typeface="+mj-lt"/>
              </a:rPr>
              <a:t>Retired</a:t>
            </a:r>
            <a:endParaRPr lang="en-NZ" sz="1100" b="0" dirty="0">
              <a:solidFill>
                <a:srgbClr val="2A3947"/>
              </a:solidFill>
              <a:latin typeface="+mj-lt"/>
            </a:endParaRPr>
          </a:p>
          <a:p>
            <a:r>
              <a:rPr lang="en-NZ" sz="1100" b="0" dirty="0">
                <a:solidFill>
                  <a:srgbClr val="2A3947"/>
                </a:solidFill>
                <a:latin typeface="+mj-lt"/>
              </a:rPr>
              <a:t>(23%)</a:t>
            </a:r>
          </a:p>
          <a:p>
            <a:endParaRPr lang="en-NZ" sz="1600" b="0" dirty="0">
              <a:solidFill>
                <a:srgbClr val="2A3947"/>
              </a:solidFill>
              <a:latin typeface="+mj-lt"/>
            </a:endParaRPr>
          </a:p>
          <a:p>
            <a:r>
              <a:rPr lang="en-NZ" sz="1100" b="0" dirty="0" smtClean="0">
                <a:solidFill>
                  <a:srgbClr val="2A3947"/>
                </a:solidFill>
                <a:latin typeface="+mj-lt"/>
              </a:rPr>
              <a:t>Over </a:t>
            </a:r>
            <a:r>
              <a:rPr lang="en-NZ" sz="1100" b="0" dirty="0">
                <a:solidFill>
                  <a:srgbClr val="2A3947"/>
                </a:solidFill>
                <a:latin typeface="+mj-lt"/>
              </a:rPr>
              <a:t>50</a:t>
            </a:r>
          </a:p>
          <a:p>
            <a:r>
              <a:rPr lang="en-NZ" sz="1100" b="0" dirty="0">
                <a:solidFill>
                  <a:srgbClr val="2A3947"/>
                </a:solidFill>
                <a:latin typeface="+mj-lt"/>
              </a:rPr>
              <a:t>(19%)</a:t>
            </a:r>
          </a:p>
          <a:p>
            <a:endParaRPr lang="en-NZ" sz="1600" b="0" dirty="0">
              <a:solidFill>
                <a:srgbClr val="2A3947"/>
              </a:solidFill>
              <a:latin typeface="+mj-lt"/>
            </a:endParaRPr>
          </a:p>
          <a:p>
            <a:r>
              <a:rPr lang="en-NZ" sz="1100" b="0" dirty="0">
                <a:solidFill>
                  <a:srgbClr val="2A3947"/>
                </a:solidFill>
                <a:latin typeface="+mj-lt"/>
              </a:rPr>
              <a:t>Low income, under $50k</a:t>
            </a:r>
          </a:p>
          <a:p>
            <a:r>
              <a:rPr lang="en-NZ" sz="1100" b="0" dirty="0">
                <a:solidFill>
                  <a:srgbClr val="2A3947"/>
                </a:solidFill>
                <a:latin typeface="+mj-lt"/>
              </a:rPr>
              <a:t>(18</a:t>
            </a:r>
            <a:r>
              <a:rPr lang="en-NZ" sz="1100" b="0" dirty="0" smtClean="0">
                <a:solidFill>
                  <a:srgbClr val="2A3947"/>
                </a:solidFill>
                <a:latin typeface="+mj-lt"/>
              </a:rPr>
              <a:t>%)</a:t>
            </a:r>
            <a:endParaRPr lang="en-NZ" sz="1100" b="0" dirty="0">
              <a:solidFill>
                <a:srgbClr val="2A3947"/>
              </a:solidFill>
              <a:latin typeface="+mj-lt"/>
            </a:endParaRPr>
          </a:p>
        </p:txBody>
      </p:sp>
      <p:grpSp>
        <p:nvGrpSpPr>
          <p:cNvPr id="66" name="Group 65"/>
          <p:cNvGrpSpPr>
            <a:grpSpLocks noChangeAspect="1"/>
          </p:cNvGrpSpPr>
          <p:nvPr/>
        </p:nvGrpSpPr>
        <p:grpSpPr>
          <a:xfrm>
            <a:off x="7216086" y="5266772"/>
            <a:ext cx="432000" cy="432000"/>
            <a:chOff x="4834581" y="2079434"/>
            <a:chExt cx="914400" cy="914400"/>
          </a:xfrm>
        </p:grpSpPr>
        <p:sp>
          <p:nvSpPr>
            <p:cNvPr id="67" name="Oval 66"/>
            <p:cNvSpPr/>
            <p:nvPr/>
          </p:nvSpPr>
          <p:spPr>
            <a:xfrm>
              <a:off x="4834581" y="2079434"/>
              <a:ext cx="914400" cy="914400"/>
            </a:xfrm>
            <a:prstGeom prst="ellipse">
              <a:avLst/>
            </a:prstGeom>
            <a:noFill/>
            <a:ln w="28575">
              <a:solidFill>
                <a:srgbClr val="01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68" name="Group 67"/>
            <p:cNvGrpSpPr>
              <a:grpSpLocks noChangeAspect="1"/>
            </p:cNvGrpSpPr>
            <p:nvPr/>
          </p:nvGrpSpPr>
          <p:grpSpPr>
            <a:xfrm>
              <a:off x="4931781" y="2218952"/>
              <a:ext cx="720000" cy="569879"/>
              <a:chOff x="6490826" y="2979705"/>
              <a:chExt cx="938674" cy="742958"/>
            </a:xfrm>
          </p:grpSpPr>
          <p:sp>
            <p:nvSpPr>
              <p:cNvPr id="69" name="Freeform 29"/>
              <p:cNvSpPr>
                <a:spLocks/>
              </p:cNvSpPr>
              <p:nvPr/>
            </p:nvSpPr>
            <p:spPr bwMode="auto">
              <a:xfrm>
                <a:off x="6490826" y="2979705"/>
                <a:ext cx="938674" cy="742958"/>
              </a:xfrm>
              <a:custGeom>
                <a:avLst/>
                <a:gdLst>
                  <a:gd name="T0" fmla="*/ 754 w 920"/>
                  <a:gd name="T1" fmla="*/ 300 h 773"/>
                  <a:gd name="T2" fmla="*/ 754 w 920"/>
                  <a:gd name="T3" fmla="*/ 83 h 773"/>
                  <a:gd name="T4" fmla="*/ 625 w 920"/>
                  <a:gd name="T5" fmla="*/ 83 h 773"/>
                  <a:gd name="T6" fmla="*/ 625 w 920"/>
                  <a:gd name="T7" fmla="*/ 169 h 773"/>
                  <a:gd name="T8" fmla="*/ 460 w 920"/>
                  <a:gd name="T9" fmla="*/ 0 h 773"/>
                  <a:gd name="T10" fmla="*/ 0 w 920"/>
                  <a:gd name="T11" fmla="*/ 469 h 773"/>
                  <a:gd name="T12" fmla="*/ 110 w 920"/>
                  <a:gd name="T13" fmla="*/ 469 h 773"/>
                  <a:gd name="T14" fmla="*/ 110 w 920"/>
                  <a:gd name="T15" fmla="*/ 773 h 773"/>
                  <a:gd name="T16" fmla="*/ 396 w 920"/>
                  <a:gd name="T17" fmla="*/ 773 h 773"/>
                  <a:gd name="T18" fmla="*/ 396 w 920"/>
                  <a:gd name="T19" fmla="*/ 524 h 773"/>
                  <a:gd name="T20" fmla="*/ 524 w 920"/>
                  <a:gd name="T21" fmla="*/ 524 h 773"/>
                  <a:gd name="T22" fmla="*/ 524 w 920"/>
                  <a:gd name="T23" fmla="*/ 773 h 773"/>
                  <a:gd name="T24" fmla="*/ 809 w 920"/>
                  <a:gd name="T25" fmla="*/ 773 h 773"/>
                  <a:gd name="T26" fmla="*/ 809 w 920"/>
                  <a:gd name="T27" fmla="*/ 469 h 773"/>
                  <a:gd name="T28" fmla="*/ 920 w 920"/>
                  <a:gd name="T29" fmla="*/ 469 h 773"/>
                  <a:gd name="T30" fmla="*/ 754 w 920"/>
                  <a:gd name="T31" fmla="*/ 30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0" h="773">
                    <a:moveTo>
                      <a:pt x="754" y="300"/>
                    </a:moveTo>
                    <a:lnTo>
                      <a:pt x="754" y="83"/>
                    </a:lnTo>
                    <a:lnTo>
                      <a:pt x="625" y="83"/>
                    </a:lnTo>
                    <a:lnTo>
                      <a:pt x="625" y="169"/>
                    </a:lnTo>
                    <a:lnTo>
                      <a:pt x="460" y="0"/>
                    </a:lnTo>
                    <a:lnTo>
                      <a:pt x="0" y="469"/>
                    </a:lnTo>
                    <a:lnTo>
                      <a:pt x="110" y="469"/>
                    </a:lnTo>
                    <a:lnTo>
                      <a:pt x="110" y="773"/>
                    </a:lnTo>
                    <a:lnTo>
                      <a:pt x="396" y="773"/>
                    </a:lnTo>
                    <a:lnTo>
                      <a:pt x="396" y="524"/>
                    </a:lnTo>
                    <a:lnTo>
                      <a:pt x="524" y="524"/>
                    </a:lnTo>
                    <a:lnTo>
                      <a:pt x="524" y="773"/>
                    </a:lnTo>
                    <a:lnTo>
                      <a:pt x="809" y="773"/>
                    </a:lnTo>
                    <a:lnTo>
                      <a:pt x="809" y="469"/>
                    </a:lnTo>
                    <a:lnTo>
                      <a:pt x="920" y="469"/>
                    </a:lnTo>
                    <a:lnTo>
                      <a:pt x="754" y="300"/>
                    </a:ln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69"/>
              <p:cNvSpPr/>
              <p:nvPr/>
            </p:nvSpPr>
            <p:spPr>
              <a:xfrm>
                <a:off x="6839025" y="3349629"/>
                <a:ext cx="211015" cy="3668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1" name="Freeform 21"/>
              <p:cNvSpPr>
                <a:spLocks noChangeAspect="1" noEditPoints="1"/>
              </p:cNvSpPr>
              <p:nvPr/>
            </p:nvSpPr>
            <p:spPr bwMode="auto">
              <a:xfrm>
                <a:off x="6869397" y="3368464"/>
                <a:ext cx="144000" cy="335310"/>
              </a:xfrm>
              <a:custGeom>
                <a:avLst/>
                <a:gdLst>
                  <a:gd name="T0" fmla="*/ 583 w 1155"/>
                  <a:gd name="T1" fmla="*/ 484 h 2694"/>
                  <a:gd name="T2" fmla="*/ 825 w 1155"/>
                  <a:gd name="T3" fmla="*/ 242 h 2694"/>
                  <a:gd name="T4" fmla="*/ 583 w 1155"/>
                  <a:gd name="T5" fmla="*/ 0 h 2694"/>
                  <a:gd name="T6" fmla="*/ 341 w 1155"/>
                  <a:gd name="T7" fmla="*/ 242 h 2694"/>
                  <a:gd name="T8" fmla="*/ 583 w 1155"/>
                  <a:gd name="T9" fmla="*/ 484 h 2694"/>
                  <a:gd name="T10" fmla="*/ 1155 w 1155"/>
                  <a:gd name="T11" fmla="*/ 982 h 2694"/>
                  <a:gd name="T12" fmla="*/ 727 w 1155"/>
                  <a:gd name="T13" fmla="*/ 598 h 2694"/>
                  <a:gd name="T14" fmla="*/ 726 w 1155"/>
                  <a:gd name="T15" fmla="*/ 599 h 2694"/>
                  <a:gd name="T16" fmla="*/ 577 w 1155"/>
                  <a:gd name="T17" fmla="*/ 549 h 2694"/>
                  <a:gd name="T18" fmla="*/ 428 w 1155"/>
                  <a:gd name="T19" fmla="*/ 598 h 2694"/>
                  <a:gd name="T20" fmla="*/ 428 w 1155"/>
                  <a:gd name="T21" fmla="*/ 598 h 2694"/>
                  <a:gd name="T22" fmla="*/ 428 w 1155"/>
                  <a:gd name="T23" fmla="*/ 598 h 2694"/>
                  <a:gd name="T24" fmla="*/ 400 w 1155"/>
                  <a:gd name="T25" fmla="*/ 623 h 2694"/>
                  <a:gd name="T26" fmla="*/ 0 w 1155"/>
                  <a:gd name="T27" fmla="*/ 982 h 2694"/>
                  <a:gd name="T28" fmla="*/ 283 w 1155"/>
                  <a:gd name="T29" fmla="*/ 1475 h 2694"/>
                  <a:gd name="T30" fmla="*/ 342 w 1155"/>
                  <a:gd name="T31" fmla="*/ 1435 h 2694"/>
                  <a:gd name="T32" fmla="*/ 315 w 1155"/>
                  <a:gd name="T33" fmla="*/ 1964 h 2694"/>
                  <a:gd name="T34" fmla="*/ 316 w 1155"/>
                  <a:gd name="T35" fmla="*/ 2694 h 2694"/>
                  <a:gd name="T36" fmla="*/ 498 w 1155"/>
                  <a:gd name="T37" fmla="*/ 2694 h 2694"/>
                  <a:gd name="T38" fmla="*/ 573 w 1155"/>
                  <a:gd name="T39" fmla="*/ 1753 h 2694"/>
                  <a:gd name="T40" fmla="*/ 647 w 1155"/>
                  <a:gd name="T41" fmla="*/ 2694 h 2694"/>
                  <a:gd name="T42" fmla="*/ 829 w 1155"/>
                  <a:gd name="T43" fmla="*/ 2694 h 2694"/>
                  <a:gd name="T44" fmla="*/ 830 w 1155"/>
                  <a:gd name="T45" fmla="*/ 1964 h 2694"/>
                  <a:gd name="T46" fmla="*/ 803 w 1155"/>
                  <a:gd name="T47" fmla="*/ 1429 h 2694"/>
                  <a:gd name="T48" fmla="*/ 872 w 1155"/>
                  <a:gd name="T49" fmla="*/ 1475 h 2694"/>
                  <a:gd name="T50" fmla="*/ 1155 w 1155"/>
                  <a:gd name="T51" fmla="*/ 982 h 2694"/>
                  <a:gd name="T52" fmla="*/ 342 w 1155"/>
                  <a:gd name="T53" fmla="*/ 1278 h 2694"/>
                  <a:gd name="T54" fmla="*/ 239 w 1155"/>
                  <a:gd name="T55" fmla="*/ 1046 h 2694"/>
                  <a:gd name="T56" fmla="*/ 344 w 1155"/>
                  <a:gd name="T57" fmla="*/ 950 h 2694"/>
                  <a:gd name="T58" fmla="*/ 342 w 1155"/>
                  <a:gd name="T59" fmla="*/ 1278 h 2694"/>
                  <a:gd name="T60" fmla="*/ 803 w 1155"/>
                  <a:gd name="T61" fmla="*/ 1300 h 2694"/>
                  <a:gd name="T62" fmla="*/ 805 w 1155"/>
                  <a:gd name="T63" fmla="*/ 945 h 2694"/>
                  <a:gd name="T64" fmla="*/ 916 w 1155"/>
                  <a:gd name="T65" fmla="*/ 1046 h 2694"/>
                  <a:gd name="T66" fmla="*/ 803 w 1155"/>
                  <a:gd name="T67" fmla="*/ 130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5" h="2694">
                    <a:moveTo>
                      <a:pt x="583" y="484"/>
                    </a:moveTo>
                    <a:cubicBezTo>
                      <a:pt x="717" y="484"/>
                      <a:pt x="825" y="376"/>
                      <a:pt x="825" y="242"/>
                    </a:cubicBezTo>
                    <a:cubicBezTo>
                      <a:pt x="825" y="109"/>
                      <a:pt x="717" y="0"/>
                      <a:pt x="583" y="0"/>
                    </a:cubicBezTo>
                    <a:cubicBezTo>
                      <a:pt x="449" y="0"/>
                      <a:pt x="341" y="109"/>
                      <a:pt x="341" y="242"/>
                    </a:cubicBezTo>
                    <a:cubicBezTo>
                      <a:pt x="341" y="376"/>
                      <a:pt x="449" y="484"/>
                      <a:pt x="583" y="484"/>
                    </a:cubicBezTo>
                    <a:close/>
                    <a:moveTo>
                      <a:pt x="1155" y="982"/>
                    </a:moveTo>
                    <a:cubicBezTo>
                      <a:pt x="727" y="598"/>
                      <a:pt x="727" y="598"/>
                      <a:pt x="727" y="598"/>
                    </a:cubicBezTo>
                    <a:cubicBezTo>
                      <a:pt x="726" y="599"/>
                      <a:pt x="726" y="599"/>
                      <a:pt x="726" y="599"/>
                    </a:cubicBezTo>
                    <a:cubicBezTo>
                      <a:pt x="686" y="569"/>
                      <a:pt x="634" y="549"/>
                      <a:pt x="577" y="549"/>
                    </a:cubicBezTo>
                    <a:cubicBezTo>
                      <a:pt x="520" y="549"/>
                      <a:pt x="469" y="568"/>
                      <a:pt x="428" y="598"/>
                    </a:cubicBezTo>
                    <a:cubicBezTo>
                      <a:pt x="428" y="598"/>
                      <a:pt x="428" y="598"/>
                      <a:pt x="428" y="598"/>
                    </a:cubicBezTo>
                    <a:cubicBezTo>
                      <a:pt x="428" y="598"/>
                      <a:pt x="428" y="598"/>
                      <a:pt x="428" y="598"/>
                    </a:cubicBezTo>
                    <a:cubicBezTo>
                      <a:pt x="417" y="606"/>
                      <a:pt x="408" y="614"/>
                      <a:pt x="400" y="623"/>
                    </a:cubicBezTo>
                    <a:cubicBezTo>
                      <a:pt x="0" y="982"/>
                      <a:pt x="0" y="982"/>
                      <a:pt x="0" y="982"/>
                    </a:cubicBezTo>
                    <a:cubicBezTo>
                      <a:pt x="283" y="1475"/>
                      <a:pt x="283" y="1475"/>
                      <a:pt x="283" y="1475"/>
                    </a:cubicBezTo>
                    <a:cubicBezTo>
                      <a:pt x="342" y="1435"/>
                      <a:pt x="342" y="1435"/>
                      <a:pt x="342" y="1435"/>
                    </a:cubicBezTo>
                    <a:cubicBezTo>
                      <a:pt x="315" y="1964"/>
                      <a:pt x="315" y="1964"/>
                      <a:pt x="315" y="1964"/>
                    </a:cubicBezTo>
                    <a:cubicBezTo>
                      <a:pt x="316" y="2694"/>
                      <a:pt x="316" y="2694"/>
                      <a:pt x="316" y="2694"/>
                    </a:cubicBezTo>
                    <a:cubicBezTo>
                      <a:pt x="498" y="2694"/>
                      <a:pt x="498" y="2694"/>
                      <a:pt x="498" y="2694"/>
                    </a:cubicBezTo>
                    <a:cubicBezTo>
                      <a:pt x="573" y="1753"/>
                      <a:pt x="573" y="1753"/>
                      <a:pt x="573" y="1753"/>
                    </a:cubicBezTo>
                    <a:cubicBezTo>
                      <a:pt x="647" y="2694"/>
                      <a:pt x="647" y="2694"/>
                      <a:pt x="647" y="2694"/>
                    </a:cubicBezTo>
                    <a:cubicBezTo>
                      <a:pt x="829" y="2694"/>
                      <a:pt x="829" y="2694"/>
                      <a:pt x="829" y="2694"/>
                    </a:cubicBezTo>
                    <a:cubicBezTo>
                      <a:pt x="830" y="1964"/>
                      <a:pt x="830" y="1964"/>
                      <a:pt x="830" y="1964"/>
                    </a:cubicBezTo>
                    <a:cubicBezTo>
                      <a:pt x="803" y="1429"/>
                      <a:pt x="803" y="1429"/>
                      <a:pt x="803" y="1429"/>
                    </a:cubicBezTo>
                    <a:cubicBezTo>
                      <a:pt x="872" y="1475"/>
                      <a:pt x="872" y="1475"/>
                      <a:pt x="872" y="1475"/>
                    </a:cubicBezTo>
                    <a:lnTo>
                      <a:pt x="1155" y="982"/>
                    </a:lnTo>
                    <a:close/>
                    <a:moveTo>
                      <a:pt x="342" y="1278"/>
                    </a:moveTo>
                    <a:cubicBezTo>
                      <a:pt x="239" y="1046"/>
                      <a:pt x="239" y="1046"/>
                      <a:pt x="239" y="1046"/>
                    </a:cubicBezTo>
                    <a:cubicBezTo>
                      <a:pt x="344" y="950"/>
                      <a:pt x="344" y="950"/>
                      <a:pt x="344" y="950"/>
                    </a:cubicBezTo>
                    <a:lnTo>
                      <a:pt x="342" y="1278"/>
                    </a:lnTo>
                    <a:close/>
                    <a:moveTo>
                      <a:pt x="803" y="1300"/>
                    </a:moveTo>
                    <a:cubicBezTo>
                      <a:pt x="805" y="945"/>
                      <a:pt x="805" y="945"/>
                      <a:pt x="805" y="945"/>
                    </a:cubicBezTo>
                    <a:cubicBezTo>
                      <a:pt x="916" y="1046"/>
                      <a:pt x="916" y="1046"/>
                      <a:pt x="916" y="1046"/>
                    </a:cubicBezTo>
                    <a:lnTo>
                      <a:pt x="803" y="1300"/>
                    </a:ln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grpSp>
      <p:grpSp>
        <p:nvGrpSpPr>
          <p:cNvPr id="97" name="Group 96"/>
          <p:cNvGrpSpPr>
            <a:grpSpLocks noChangeAspect="1"/>
          </p:cNvGrpSpPr>
          <p:nvPr/>
        </p:nvGrpSpPr>
        <p:grpSpPr>
          <a:xfrm>
            <a:off x="9362830" y="4741582"/>
            <a:ext cx="432000" cy="432000"/>
            <a:chOff x="2353963" y="1578172"/>
            <a:chExt cx="914400" cy="914400"/>
          </a:xfrm>
        </p:grpSpPr>
        <p:sp>
          <p:nvSpPr>
            <p:cNvPr id="98" name="Oval 97"/>
            <p:cNvSpPr>
              <a:spLocks noChangeAspect="1"/>
            </p:cNvSpPr>
            <p:nvPr/>
          </p:nvSpPr>
          <p:spPr>
            <a:xfrm>
              <a:off x="2353963" y="1578172"/>
              <a:ext cx="914400" cy="914400"/>
            </a:xfrm>
            <a:prstGeom prst="ellipse">
              <a:avLst/>
            </a:prstGeom>
            <a:noFill/>
            <a:ln w="28575">
              <a:solidFill>
                <a:srgbClr val="01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99" name="Group 98"/>
            <p:cNvGrpSpPr>
              <a:grpSpLocks noChangeAspect="1"/>
            </p:cNvGrpSpPr>
            <p:nvPr/>
          </p:nvGrpSpPr>
          <p:grpSpPr>
            <a:xfrm>
              <a:off x="2563419" y="1781135"/>
              <a:ext cx="481290" cy="566599"/>
              <a:chOff x="7119938" y="1901826"/>
              <a:chExt cx="2749551" cy="3236911"/>
            </a:xfrm>
          </p:grpSpPr>
          <p:sp>
            <p:nvSpPr>
              <p:cNvPr id="100" name="Freeform 10"/>
              <p:cNvSpPr>
                <a:spLocks/>
              </p:cNvSpPr>
              <p:nvPr/>
            </p:nvSpPr>
            <p:spPr bwMode="auto">
              <a:xfrm>
                <a:off x="7119938" y="1901826"/>
                <a:ext cx="1704975" cy="2543175"/>
              </a:xfrm>
              <a:custGeom>
                <a:avLst/>
                <a:gdLst>
                  <a:gd name="T0" fmla="*/ 1007 w 1313"/>
                  <a:gd name="T1" fmla="*/ 1249 h 1959"/>
                  <a:gd name="T2" fmla="*/ 1002 w 1313"/>
                  <a:gd name="T3" fmla="*/ 1282 h 1959"/>
                  <a:gd name="T4" fmla="*/ 912 w 1313"/>
                  <a:gd name="T5" fmla="*/ 1312 h 1959"/>
                  <a:gd name="T6" fmla="*/ 895 w 1313"/>
                  <a:gd name="T7" fmla="*/ 1196 h 1959"/>
                  <a:gd name="T8" fmla="*/ 914 w 1313"/>
                  <a:gd name="T9" fmla="*/ 1066 h 1959"/>
                  <a:gd name="T10" fmla="*/ 857 w 1313"/>
                  <a:gd name="T11" fmla="*/ 763 h 1959"/>
                  <a:gd name="T12" fmla="*/ 571 w 1313"/>
                  <a:gd name="T13" fmla="*/ 590 h 1959"/>
                  <a:gd name="T14" fmla="*/ 493 w 1313"/>
                  <a:gd name="T15" fmla="*/ 616 h 1959"/>
                  <a:gd name="T16" fmla="*/ 375 w 1313"/>
                  <a:gd name="T17" fmla="*/ 905 h 1959"/>
                  <a:gd name="T18" fmla="*/ 408 w 1313"/>
                  <a:gd name="T19" fmla="*/ 1180 h 1959"/>
                  <a:gd name="T20" fmla="*/ 654 w 1313"/>
                  <a:gd name="T21" fmla="*/ 1475 h 1959"/>
                  <a:gd name="T22" fmla="*/ 547 w 1313"/>
                  <a:gd name="T23" fmla="*/ 1473 h 1959"/>
                  <a:gd name="T24" fmla="*/ 301 w 1313"/>
                  <a:gd name="T25" fmla="*/ 1004 h 1959"/>
                  <a:gd name="T26" fmla="*/ 405 w 1313"/>
                  <a:gd name="T27" fmla="*/ 547 h 1959"/>
                  <a:gd name="T28" fmla="*/ 446 w 1313"/>
                  <a:gd name="T29" fmla="*/ 455 h 1959"/>
                  <a:gd name="T30" fmla="*/ 449 w 1313"/>
                  <a:gd name="T31" fmla="*/ 385 h 1959"/>
                  <a:gd name="T32" fmla="*/ 494 w 1313"/>
                  <a:gd name="T33" fmla="*/ 370 h 1959"/>
                  <a:gd name="T34" fmla="*/ 553 w 1313"/>
                  <a:gd name="T35" fmla="*/ 455 h 1959"/>
                  <a:gd name="T36" fmla="*/ 837 w 1313"/>
                  <a:gd name="T37" fmla="*/ 635 h 1959"/>
                  <a:gd name="T38" fmla="*/ 778 w 1313"/>
                  <a:gd name="T39" fmla="*/ 402 h 1959"/>
                  <a:gd name="T40" fmla="*/ 270 w 1313"/>
                  <a:gd name="T41" fmla="*/ 82 h 1959"/>
                  <a:gd name="T42" fmla="*/ 90 w 1313"/>
                  <a:gd name="T43" fmla="*/ 770 h 1959"/>
                  <a:gd name="T44" fmla="*/ 664 w 1313"/>
                  <a:gd name="T45" fmla="*/ 1809 h 1959"/>
                  <a:gd name="T46" fmla="*/ 1162 w 1313"/>
                  <a:gd name="T47" fmla="*/ 1786 h 1959"/>
                  <a:gd name="T48" fmla="*/ 1007 w 1313"/>
                  <a:gd name="T49" fmla="*/ 124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13" h="1959">
                    <a:moveTo>
                      <a:pt x="1007" y="1249"/>
                    </a:moveTo>
                    <a:cubicBezTo>
                      <a:pt x="1006" y="1262"/>
                      <a:pt x="1004" y="1274"/>
                      <a:pt x="1002" y="1282"/>
                    </a:cubicBezTo>
                    <a:cubicBezTo>
                      <a:pt x="986" y="1338"/>
                      <a:pt x="939" y="1350"/>
                      <a:pt x="912" y="1312"/>
                    </a:cubicBezTo>
                    <a:cubicBezTo>
                      <a:pt x="895" y="1289"/>
                      <a:pt x="886" y="1239"/>
                      <a:pt x="895" y="1196"/>
                    </a:cubicBezTo>
                    <a:cubicBezTo>
                      <a:pt x="903" y="1161"/>
                      <a:pt x="909" y="1115"/>
                      <a:pt x="914" y="1066"/>
                    </a:cubicBezTo>
                    <a:cubicBezTo>
                      <a:pt x="889" y="977"/>
                      <a:pt x="873" y="870"/>
                      <a:pt x="857" y="763"/>
                    </a:cubicBezTo>
                    <a:cubicBezTo>
                      <a:pt x="780" y="707"/>
                      <a:pt x="624" y="641"/>
                      <a:pt x="571" y="590"/>
                    </a:cubicBezTo>
                    <a:cubicBezTo>
                      <a:pt x="529" y="550"/>
                      <a:pt x="501" y="571"/>
                      <a:pt x="493" y="616"/>
                    </a:cubicBezTo>
                    <a:cubicBezTo>
                      <a:pt x="481" y="676"/>
                      <a:pt x="400" y="811"/>
                      <a:pt x="375" y="905"/>
                    </a:cubicBezTo>
                    <a:cubicBezTo>
                      <a:pt x="351" y="1000"/>
                      <a:pt x="331" y="1101"/>
                      <a:pt x="408" y="1180"/>
                    </a:cubicBezTo>
                    <a:cubicBezTo>
                      <a:pt x="517" y="1292"/>
                      <a:pt x="683" y="1394"/>
                      <a:pt x="654" y="1475"/>
                    </a:cubicBezTo>
                    <a:cubicBezTo>
                      <a:pt x="643" y="1506"/>
                      <a:pt x="604" y="1518"/>
                      <a:pt x="547" y="1473"/>
                    </a:cubicBezTo>
                    <a:cubicBezTo>
                      <a:pt x="464" y="1409"/>
                      <a:pt x="313" y="1191"/>
                      <a:pt x="301" y="1004"/>
                    </a:cubicBezTo>
                    <a:cubicBezTo>
                      <a:pt x="290" y="827"/>
                      <a:pt x="336" y="656"/>
                      <a:pt x="405" y="547"/>
                    </a:cubicBezTo>
                    <a:cubicBezTo>
                      <a:pt x="429" y="508"/>
                      <a:pt x="439" y="483"/>
                      <a:pt x="446" y="455"/>
                    </a:cubicBezTo>
                    <a:cubicBezTo>
                      <a:pt x="450" y="440"/>
                      <a:pt x="453" y="404"/>
                      <a:pt x="449" y="385"/>
                    </a:cubicBezTo>
                    <a:cubicBezTo>
                      <a:pt x="441" y="348"/>
                      <a:pt x="481" y="330"/>
                      <a:pt x="494" y="370"/>
                    </a:cubicBezTo>
                    <a:cubicBezTo>
                      <a:pt x="511" y="420"/>
                      <a:pt x="530" y="435"/>
                      <a:pt x="553" y="455"/>
                    </a:cubicBezTo>
                    <a:cubicBezTo>
                      <a:pt x="579" y="477"/>
                      <a:pt x="716" y="520"/>
                      <a:pt x="837" y="635"/>
                    </a:cubicBezTo>
                    <a:cubicBezTo>
                      <a:pt x="822" y="547"/>
                      <a:pt x="804" y="465"/>
                      <a:pt x="778" y="402"/>
                    </a:cubicBezTo>
                    <a:cubicBezTo>
                      <a:pt x="688" y="181"/>
                      <a:pt x="426" y="0"/>
                      <a:pt x="270" y="82"/>
                    </a:cubicBezTo>
                    <a:cubicBezTo>
                      <a:pt x="114" y="164"/>
                      <a:pt x="0" y="434"/>
                      <a:pt x="90" y="770"/>
                    </a:cubicBezTo>
                    <a:cubicBezTo>
                      <a:pt x="180" y="1106"/>
                      <a:pt x="546" y="1625"/>
                      <a:pt x="664" y="1809"/>
                    </a:cubicBezTo>
                    <a:cubicBezTo>
                      <a:pt x="760" y="1959"/>
                      <a:pt x="982" y="1958"/>
                      <a:pt x="1162" y="1786"/>
                    </a:cubicBezTo>
                    <a:cubicBezTo>
                      <a:pt x="1313" y="1642"/>
                      <a:pt x="1085" y="1342"/>
                      <a:pt x="1007" y="1249"/>
                    </a:cubicBez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sp>
            <p:nvSpPr>
              <p:cNvPr id="101" name="Freeform 11"/>
              <p:cNvSpPr>
                <a:spLocks/>
              </p:cNvSpPr>
              <p:nvPr/>
            </p:nvSpPr>
            <p:spPr bwMode="auto">
              <a:xfrm>
                <a:off x="8629651" y="2495550"/>
                <a:ext cx="1239838" cy="2643187"/>
              </a:xfrm>
              <a:custGeom>
                <a:avLst/>
                <a:gdLst>
                  <a:gd name="T0" fmla="*/ 194 w 955"/>
                  <a:gd name="T1" fmla="*/ 1357 h 2035"/>
                  <a:gd name="T2" fmla="*/ 208 w 955"/>
                  <a:gd name="T3" fmla="*/ 1388 h 2035"/>
                  <a:gd name="T4" fmla="*/ 302 w 955"/>
                  <a:gd name="T5" fmla="*/ 1393 h 2035"/>
                  <a:gd name="T6" fmla="*/ 288 w 955"/>
                  <a:gd name="T7" fmla="*/ 1277 h 2035"/>
                  <a:gd name="T8" fmla="*/ 236 w 955"/>
                  <a:gd name="T9" fmla="*/ 1156 h 2035"/>
                  <a:gd name="T10" fmla="*/ 212 w 955"/>
                  <a:gd name="T11" fmla="*/ 848 h 2035"/>
                  <a:gd name="T12" fmla="*/ 444 w 955"/>
                  <a:gd name="T13" fmla="*/ 607 h 2035"/>
                  <a:gd name="T14" fmla="*/ 526 w 955"/>
                  <a:gd name="T15" fmla="*/ 612 h 2035"/>
                  <a:gd name="T16" fmla="*/ 715 w 955"/>
                  <a:gd name="T17" fmla="*/ 861 h 2035"/>
                  <a:gd name="T18" fmla="*/ 754 w 955"/>
                  <a:gd name="T19" fmla="*/ 1134 h 2035"/>
                  <a:gd name="T20" fmla="*/ 593 w 955"/>
                  <a:gd name="T21" fmla="*/ 1483 h 2035"/>
                  <a:gd name="T22" fmla="*/ 697 w 955"/>
                  <a:gd name="T23" fmla="*/ 1454 h 2035"/>
                  <a:gd name="T24" fmla="*/ 811 w 955"/>
                  <a:gd name="T25" fmla="*/ 937 h 2035"/>
                  <a:gd name="T26" fmla="*/ 593 w 955"/>
                  <a:gd name="T27" fmla="*/ 522 h 2035"/>
                  <a:gd name="T28" fmla="*/ 529 w 955"/>
                  <a:gd name="T29" fmla="*/ 445 h 2035"/>
                  <a:gd name="T30" fmla="*/ 508 w 955"/>
                  <a:gd name="T31" fmla="*/ 378 h 2035"/>
                  <a:gd name="T32" fmla="*/ 461 w 955"/>
                  <a:gd name="T33" fmla="*/ 375 h 2035"/>
                  <a:gd name="T34" fmla="*/ 426 w 955"/>
                  <a:gd name="T35" fmla="*/ 472 h 2035"/>
                  <a:gd name="T36" fmla="*/ 199 w 955"/>
                  <a:gd name="T37" fmla="*/ 720 h 2035"/>
                  <a:gd name="T38" fmla="*/ 195 w 955"/>
                  <a:gd name="T39" fmla="*/ 479 h 2035"/>
                  <a:gd name="T40" fmla="*/ 602 w 955"/>
                  <a:gd name="T41" fmla="*/ 39 h 2035"/>
                  <a:gd name="T42" fmla="*/ 955 w 955"/>
                  <a:gd name="T43" fmla="*/ 656 h 2035"/>
                  <a:gd name="T44" fmla="*/ 671 w 955"/>
                  <a:gd name="T45" fmla="*/ 1809 h 2035"/>
                  <a:gd name="T46" fmla="*/ 183 w 955"/>
                  <a:gd name="T47" fmla="*/ 1916 h 2035"/>
                  <a:gd name="T48" fmla="*/ 194 w 955"/>
                  <a:gd name="T49" fmla="*/ 1357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5" h="2035">
                    <a:moveTo>
                      <a:pt x="194" y="1357"/>
                    </a:moveTo>
                    <a:cubicBezTo>
                      <a:pt x="198" y="1370"/>
                      <a:pt x="203" y="1380"/>
                      <a:pt x="208" y="1388"/>
                    </a:cubicBezTo>
                    <a:cubicBezTo>
                      <a:pt x="237" y="1438"/>
                      <a:pt x="285" y="1437"/>
                      <a:pt x="302" y="1393"/>
                    </a:cubicBezTo>
                    <a:cubicBezTo>
                      <a:pt x="312" y="1367"/>
                      <a:pt x="308" y="1316"/>
                      <a:pt x="288" y="1277"/>
                    </a:cubicBezTo>
                    <a:cubicBezTo>
                      <a:pt x="271" y="1245"/>
                      <a:pt x="253" y="1202"/>
                      <a:pt x="236" y="1156"/>
                    </a:cubicBezTo>
                    <a:cubicBezTo>
                      <a:pt x="237" y="1064"/>
                      <a:pt x="225" y="956"/>
                      <a:pt x="212" y="848"/>
                    </a:cubicBezTo>
                    <a:cubicBezTo>
                      <a:pt x="272" y="774"/>
                      <a:pt x="405" y="670"/>
                      <a:pt x="444" y="607"/>
                    </a:cubicBezTo>
                    <a:cubicBezTo>
                      <a:pt x="474" y="558"/>
                      <a:pt x="506" y="571"/>
                      <a:pt x="526" y="612"/>
                    </a:cubicBezTo>
                    <a:cubicBezTo>
                      <a:pt x="553" y="667"/>
                      <a:pt x="666" y="776"/>
                      <a:pt x="715" y="861"/>
                    </a:cubicBezTo>
                    <a:cubicBezTo>
                      <a:pt x="763" y="946"/>
                      <a:pt x="808" y="1038"/>
                      <a:pt x="754" y="1134"/>
                    </a:cubicBezTo>
                    <a:cubicBezTo>
                      <a:pt x="678" y="1271"/>
                      <a:pt x="545" y="1413"/>
                      <a:pt x="593" y="1483"/>
                    </a:cubicBezTo>
                    <a:cubicBezTo>
                      <a:pt x="612" y="1510"/>
                      <a:pt x="653" y="1512"/>
                      <a:pt x="697" y="1454"/>
                    </a:cubicBezTo>
                    <a:cubicBezTo>
                      <a:pt x="759" y="1370"/>
                      <a:pt x="849" y="1120"/>
                      <a:pt x="811" y="937"/>
                    </a:cubicBezTo>
                    <a:cubicBezTo>
                      <a:pt x="776" y="763"/>
                      <a:pt x="688" y="610"/>
                      <a:pt x="593" y="522"/>
                    </a:cubicBezTo>
                    <a:cubicBezTo>
                      <a:pt x="559" y="492"/>
                      <a:pt x="543" y="469"/>
                      <a:pt x="529" y="445"/>
                    </a:cubicBezTo>
                    <a:cubicBezTo>
                      <a:pt x="522" y="431"/>
                      <a:pt x="509" y="397"/>
                      <a:pt x="508" y="378"/>
                    </a:cubicBezTo>
                    <a:cubicBezTo>
                      <a:pt x="507" y="340"/>
                      <a:pt x="463" y="333"/>
                      <a:pt x="461" y="375"/>
                    </a:cubicBezTo>
                    <a:cubicBezTo>
                      <a:pt x="457" y="428"/>
                      <a:pt x="443" y="447"/>
                      <a:pt x="426" y="472"/>
                    </a:cubicBezTo>
                    <a:cubicBezTo>
                      <a:pt x="406" y="500"/>
                      <a:pt x="285" y="578"/>
                      <a:pt x="199" y="720"/>
                    </a:cubicBezTo>
                    <a:cubicBezTo>
                      <a:pt x="190" y="631"/>
                      <a:pt x="186" y="547"/>
                      <a:pt x="195" y="479"/>
                    </a:cubicBezTo>
                    <a:cubicBezTo>
                      <a:pt x="224" y="242"/>
                      <a:pt x="431" y="0"/>
                      <a:pt x="602" y="39"/>
                    </a:cubicBezTo>
                    <a:cubicBezTo>
                      <a:pt x="774" y="78"/>
                      <a:pt x="955" y="309"/>
                      <a:pt x="955" y="656"/>
                    </a:cubicBezTo>
                    <a:cubicBezTo>
                      <a:pt x="955" y="1004"/>
                      <a:pt x="737" y="1601"/>
                      <a:pt x="671" y="1809"/>
                    </a:cubicBezTo>
                    <a:cubicBezTo>
                      <a:pt x="617" y="1978"/>
                      <a:pt x="402" y="2035"/>
                      <a:pt x="183" y="1916"/>
                    </a:cubicBezTo>
                    <a:cubicBezTo>
                      <a:pt x="0" y="1816"/>
                      <a:pt x="143" y="1467"/>
                      <a:pt x="194" y="1357"/>
                    </a:cubicBez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grpSp>
      <p:sp>
        <p:nvSpPr>
          <p:cNvPr id="109" name="Rectangle 108"/>
          <p:cNvSpPr/>
          <p:nvPr/>
        </p:nvSpPr>
        <p:spPr>
          <a:xfrm>
            <a:off x="1397285" y="4802203"/>
            <a:ext cx="12654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a:solidFill>
                  <a:srgbClr val="2A3947"/>
                </a:solidFill>
                <a:latin typeface="+mj-lt"/>
                <a:ea typeface="Tahoma" panose="020B0604030504040204" pitchFamily="34" charset="0"/>
                <a:cs typeface="Arial" panose="020B0604020202020204" pitchFamily="34" charset="0"/>
              </a:rPr>
              <a:t>These </a:t>
            </a:r>
            <a:endParaRPr lang="en-NZ" sz="1200" b="1" dirty="0" smtClean="0">
              <a:solidFill>
                <a:srgbClr val="2A3947"/>
              </a:solidFill>
              <a:latin typeface="+mj-lt"/>
              <a:ea typeface="Tahoma" panose="020B0604030504040204" pitchFamily="34" charset="0"/>
              <a:cs typeface="Arial" panose="020B0604020202020204" pitchFamily="34" charset="0"/>
            </a:endParaRPr>
          </a:p>
          <a:p>
            <a:pPr algn="ctr"/>
            <a:r>
              <a:rPr lang="en-NZ" sz="1200" b="1" dirty="0" smtClean="0">
                <a:solidFill>
                  <a:srgbClr val="2A3947"/>
                </a:solidFill>
                <a:latin typeface="+mj-lt"/>
                <a:ea typeface="Tahoma" panose="020B0604030504040204" pitchFamily="34" charset="0"/>
                <a:cs typeface="Arial" panose="020B0604020202020204" pitchFamily="34" charset="0"/>
              </a:rPr>
              <a:t>New </a:t>
            </a:r>
            <a:r>
              <a:rPr lang="en-NZ" sz="1200" b="1" dirty="0">
                <a:solidFill>
                  <a:srgbClr val="2A3947"/>
                </a:solidFill>
                <a:latin typeface="+mj-lt"/>
                <a:ea typeface="Tahoma" panose="020B0604030504040204" pitchFamily="34" charset="0"/>
                <a:cs typeface="Arial" panose="020B0604020202020204" pitchFamily="34" charset="0"/>
              </a:rPr>
              <a:t>Zealanders are </a:t>
            </a:r>
            <a:r>
              <a:rPr lang="en-NZ" sz="1200" b="1" dirty="0" smtClean="0">
                <a:solidFill>
                  <a:srgbClr val="2A3947"/>
                </a:solidFill>
                <a:latin typeface="+mj-lt"/>
                <a:ea typeface="Tahoma" panose="020B0604030504040204" pitchFamily="34" charset="0"/>
                <a:cs typeface="Arial" panose="020B0604020202020204" pitchFamily="34" charset="0"/>
              </a:rPr>
              <a:t>most </a:t>
            </a:r>
            <a:r>
              <a:rPr lang="en-NZ" sz="1200" b="1" dirty="0">
                <a:solidFill>
                  <a:srgbClr val="2A3947"/>
                </a:solidFill>
                <a:latin typeface="+mj-lt"/>
                <a:ea typeface="Tahoma" panose="020B0604030504040204" pitchFamily="34" charset="0"/>
                <a:cs typeface="Arial" panose="020B0604020202020204" pitchFamily="34" charset="0"/>
              </a:rPr>
              <a:t>unlikely to have taken steps to prepare</a:t>
            </a:r>
          </a:p>
        </p:txBody>
      </p:sp>
      <p:sp>
        <p:nvSpPr>
          <p:cNvPr id="110" name="TextBox 109"/>
          <p:cNvSpPr txBox="1"/>
          <p:nvPr/>
        </p:nvSpPr>
        <p:spPr>
          <a:xfrm>
            <a:off x="203200" y="4083722"/>
            <a:ext cx="4428086" cy="214216"/>
          </a:xfrm>
          <a:prstGeom prst="rect">
            <a:avLst/>
          </a:prstGeom>
          <a:solidFill>
            <a:srgbClr val="2A3947"/>
          </a:solidFill>
          <a:ln>
            <a:noFill/>
          </a:ln>
        </p:spPr>
        <p:txBody>
          <a:bodyPr anchor="t">
            <a:noAutofit/>
          </a:bodyPr>
          <a:lstStyle>
            <a:defPPr>
              <a:defRPr lang="en-US"/>
            </a:defPPr>
            <a:lvl1pPr>
              <a:lnSpc>
                <a:spcPct val="90000"/>
              </a:lnSpc>
              <a:spcBef>
                <a:spcPct val="0"/>
              </a:spcBef>
              <a:buNone/>
              <a:defRPr sz="1100" b="0">
                <a:solidFill>
                  <a:srgbClr val="2A3947"/>
                </a:solidFill>
                <a:latin typeface="+mj-lt"/>
                <a:ea typeface="Tahoma" panose="020B0604030504040204" pitchFamily="34" charset="0"/>
                <a:cs typeface="Arial" panose="020B0604020202020204" pitchFamily="34" charset="0"/>
              </a:defRPr>
            </a:lvl1pPr>
          </a:lstStyle>
          <a:p>
            <a:r>
              <a:rPr lang="en-NZ" sz="1200" dirty="0">
                <a:solidFill>
                  <a:schemeClr val="bg1"/>
                </a:solidFill>
                <a:latin typeface="+mn-lt"/>
              </a:rPr>
              <a:t>Those more likely than average to stagnate at  these points are:</a:t>
            </a:r>
          </a:p>
        </p:txBody>
      </p:sp>
      <p:grpSp>
        <p:nvGrpSpPr>
          <p:cNvPr id="111" name="Group 110"/>
          <p:cNvGrpSpPr/>
          <p:nvPr/>
        </p:nvGrpSpPr>
        <p:grpSpPr>
          <a:xfrm>
            <a:off x="7216086" y="4741582"/>
            <a:ext cx="432000" cy="432000"/>
            <a:chOff x="5758761" y="4720574"/>
            <a:chExt cx="432000" cy="432000"/>
          </a:xfrm>
        </p:grpSpPr>
        <p:sp>
          <p:nvSpPr>
            <p:cNvPr id="112" name="Oval 111"/>
            <p:cNvSpPr/>
            <p:nvPr/>
          </p:nvSpPr>
          <p:spPr>
            <a:xfrm>
              <a:off x="5758761" y="4720574"/>
              <a:ext cx="432000" cy="432000"/>
            </a:xfrm>
            <a:prstGeom prst="ellipse">
              <a:avLst/>
            </a:prstGeom>
            <a:noFill/>
            <a:ln w="28575">
              <a:solidFill>
                <a:srgbClr val="01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3" name="Freeform 46"/>
            <p:cNvSpPr>
              <a:spLocks noChangeAspect="1" noEditPoints="1"/>
            </p:cNvSpPr>
            <p:nvPr/>
          </p:nvSpPr>
          <p:spPr bwMode="auto">
            <a:xfrm>
              <a:off x="5808270" y="4802211"/>
              <a:ext cx="288000" cy="285170"/>
            </a:xfrm>
            <a:custGeom>
              <a:avLst/>
              <a:gdLst>
                <a:gd name="T0" fmla="*/ 656 w 2184"/>
                <a:gd name="T1" fmla="*/ 771 h 2214"/>
                <a:gd name="T2" fmla="*/ 487 w 2184"/>
                <a:gd name="T3" fmla="*/ 857 h 2214"/>
                <a:gd name="T4" fmla="*/ 366 w 2184"/>
                <a:gd name="T5" fmla="*/ 984 h 2214"/>
                <a:gd name="T6" fmla="*/ 313 w 2184"/>
                <a:gd name="T7" fmla="*/ 1065 h 2214"/>
                <a:gd name="T8" fmla="*/ 262 w 2184"/>
                <a:gd name="T9" fmla="*/ 1182 h 2214"/>
                <a:gd name="T10" fmla="*/ 236 w 2184"/>
                <a:gd name="T11" fmla="*/ 1370 h 2214"/>
                <a:gd name="T12" fmla="*/ 281 w 2184"/>
                <a:gd name="T13" fmla="*/ 1603 h 2214"/>
                <a:gd name="T14" fmla="*/ 401 w 2184"/>
                <a:gd name="T15" fmla="*/ 1781 h 2214"/>
                <a:gd name="T16" fmla="*/ 571 w 2184"/>
                <a:gd name="T17" fmla="*/ 1902 h 2214"/>
                <a:gd name="T18" fmla="*/ 771 w 2184"/>
                <a:gd name="T19" fmla="*/ 1962 h 2214"/>
                <a:gd name="T20" fmla="*/ 980 w 2184"/>
                <a:gd name="T21" fmla="*/ 1958 h 2214"/>
                <a:gd name="T22" fmla="*/ 1179 w 2184"/>
                <a:gd name="T23" fmla="*/ 1889 h 2214"/>
                <a:gd name="T24" fmla="*/ 1345 w 2184"/>
                <a:gd name="T25" fmla="*/ 1749 h 2214"/>
                <a:gd name="T26" fmla="*/ 1465 w 2184"/>
                <a:gd name="T27" fmla="*/ 1514 h 2214"/>
                <a:gd name="T28" fmla="*/ 1476 w 2184"/>
                <a:gd name="T29" fmla="*/ 1247 h 2214"/>
                <a:gd name="T30" fmla="*/ 1376 w 2184"/>
                <a:gd name="T31" fmla="*/ 1017 h 2214"/>
                <a:gd name="T32" fmla="*/ 1195 w 2184"/>
                <a:gd name="T33" fmla="*/ 844 h 2214"/>
                <a:gd name="T34" fmla="*/ 960 w 2184"/>
                <a:gd name="T35" fmla="*/ 752 h 2214"/>
                <a:gd name="T36" fmla="*/ 2045 w 2184"/>
                <a:gd name="T37" fmla="*/ 0 h 2214"/>
                <a:gd name="T38" fmla="*/ 2184 w 2184"/>
                <a:gd name="T39" fmla="*/ 794 h 2214"/>
                <a:gd name="T40" fmla="*/ 1852 w 2184"/>
                <a:gd name="T41" fmla="*/ 497 h 2214"/>
                <a:gd name="T42" fmla="*/ 1636 w 2184"/>
                <a:gd name="T43" fmla="*/ 715 h 2214"/>
                <a:gd name="T44" fmla="*/ 1614 w 2184"/>
                <a:gd name="T45" fmla="*/ 951 h 2214"/>
                <a:gd name="T46" fmla="*/ 1703 w 2184"/>
                <a:gd name="T47" fmla="*/ 1223 h 2214"/>
                <a:gd name="T48" fmla="*/ 1698 w 2184"/>
                <a:gd name="T49" fmla="*/ 1498 h 2214"/>
                <a:gd name="T50" fmla="*/ 1612 w 2184"/>
                <a:gd name="T51" fmla="*/ 1756 h 2214"/>
                <a:gd name="T52" fmla="*/ 1452 w 2184"/>
                <a:gd name="T53" fmla="*/ 1975 h 2214"/>
                <a:gd name="T54" fmla="*/ 1230 w 2184"/>
                <a:gd name="T55" fmla="*/ 2134 h 2214"/>
                <a:gd name="T56" fmla="*/ 956 w 2184"/>
                <a:gd name="T57" fmla="*/ 2210 h 2214"/>
                <a:gd name="T58" fmla="*/ 648 w 2184"/>
                <a:gd name="T59" fmla="*/ 2190 h 2214"/>
                <a:gd name="T60" fmla="*/ 392 w 2184"/>
                <a:gd name="T61" fmla="*/ 2081 h 2214"/>
                <a:gd name="T62" fmla="*/ 194 w 2184"/>
                <a:gd name="T63" fmla="*/ 1903 h 2214"/>
                <a:gd name="T64" fmla="*/ 61 w 2184"/>
                <a:gd name="T65" fmla="*/ 1674 h 2214"/>
                <a:gd name="T66" fmla="*/ 2 w 2184"/>
                <a:gd name="T67" fmla="*/ 1412 h 2214"/>
                <a:gd name="T68" fmla="*/ 22 w 2184"/>
                <a:gd name="T69" fmla="*/ 1149 h 2214"/>
                <a:gd name="T70" fmla="*/ 117 w 2184"/>
                <a:gd name="T71" fmla="*/ 912 h 2214"/>
                <a:gd name="T72" fmla="*/ 283 w 2184"/>
                <a:gd name="T73" fmla="*/ 710 h 2214"/>
                <a:gd name="T74" fmla="*/ 512 w 2184"/>
                <a:gd name="T75" fmla="*/ 566 h 2214"/>
                <a:gd name="T76" fmla="*/ 795 w 2184"/>
                <a:gd name="T77" fmla="*/ 500 h 2214"/>
                <a:gd name="T78" fmla="*/ 1064 w 2184"/>
                <a:gd name="T79" fmla="*/ 519 h 2214"/>
                <a:gd name="T80" fmla="*/ 1248 w 2184"/>
                <a:gd name="T81" fmla="*/ 594 h 2214"/>
                <a:gd name="T82" fmla="*/ 1478 w 2184"/>
                <a:gd name="T83" fmla="*/ 541 h 2214"/>
                <a:gd name="T84" fmla="*/ 1724 w 2184"/>
                <a:gd name="T85" fmla="*/ 298 h 2214"/>
                <a:gd name="T86" fmla="*/ 1363 w 2184"/>
                <a:gd name="T87" fmla="*/ 184 h 2214"/>
                <a:gd name="T88" fmla="*/ 1362 w 2184"/>
                <a:gd name="T89" fmla="*/ 54 h 2214"/>
                <a:gd name="T90" fmla="*/ 1468 w 2184"/>
                <a:gd name="T91" fmla="*/ 2 h 2214"/>
                <a:gd name="T92" fmla="*/ 1720 w 2184"/>
                <a:gd name="T93" fmla="*/ 2 h 2214"/>
                <a:gd name="T94" fmla="*/ 1986 w 2184"/>
                <a:gd name="T95" fmla="*/ 0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4" h="2214">
                  <a:moveTo>
                    <a:pt x="832" y="742"/>
                  </a:moveTo>
                  <a:lnTo>
                    <a:pt x="766" y="747"/>
                  </a:lnTo>
                  <a:lnTo>
                    <a:pt x="708" y="758"/>
                  </a:lnTo>
                  <a:lnTo>
                    <a:pt x="656" y="771"/>
                  </a:lnTo>
                  <a:lnTo>
                    <a:pt x="608" y="789"/>
                  </a:lnTo>
                  <a:lnTo>
                    <a:pt x="563" y="808"/>
                  </a:lnTo>
                  <a:lnTo>
                    <a:pt x="523" y="832"/>
                  </a:lnTo>
                  <a:lnTo>
                    <a:pt x="487" y="857"/>
                  </a:lnTo>
                  <a:lnTo>
                    <a:pt x="453" y="886"/>
                  </a:lnTo>
                  <a:lnTo>
                    <a:pt x="422" y="917"/>
                  </a:lnTo>
                  <a:lnTo>
                    <a:pt x="393" y="950"/>
                  </a:lnTo>
                  <a:lnTo>
                    <a:pt x="366" y="984"/>
                  </a:lnTo>
                  <a:lnTo>
                    <a:pt x="342" y="1021"/>
                  </a:lnTo>
                  <a:lnTo>
                    <a:pt x="334" y="1031"/>
                  </a:lnTo>
                  <a:lnTo>
                    <a:pt x="326" y="1046"/>
                  </a:lnTo>
                  <a:lnTo>
                    <a:pt x="313" y="1065"/>
                  </a:lnTo>
                  <a:lnTo>
                    <a:pt x="301" y="1089"/>
                  </a:lnTo>
                  <a:lnTo>
                    <a:pt x="288" y="1117"/>
                  </a:lnTo>
                  <a:lnTo>
                    <a:pt x="274" y="1148"/>
                  </a:lnTo>
                  <a:lnTo>
                    <a:pt x="262" y="1182"/>
                  </a:lnTo>
                  <a:lnTo>
                    <a:pt x="252" y="1220"/>
                  </a:lnTo>
                  <a:lnTo>
                    <a:pt x="243" y="1261"/>
                  </a:lnTo>
                  <a:lnTo>
                    <a:pt x="238" y="1304"/>
                  </a:lnTo>
                  <a:lnTo>
                    <a:pt x="236" y="1370"/>
                  </a:lnTo>
                  <a:lnTo>
                    <a:pt x="240" y="1433"/>
                  </a:lnTo>
                  <a:lnTo>
                    <a:pt x="248" y="1493"/>
                  </a:lnTo>
                  <a:lnTo>
                    <a:pt x="263" y="1549"/>
                  </a:lnTo>
                  <a:lnTo>
                    <a:pt x="281" y="1603"/>
                  </a:lnTo>
                  <a:lnTo>
                    <a:pt x="306" y="1652"/>
                  </a:lnTo>
                  <a:lnTo>
                    <a:pt x="333" y="1699"/>
                  </a:lnTo>
                  <a:lnTo>
                    <a:pt x="365" y="1742"/>
                  </a:lnTo>
                  <a:lnTo>
                    <a:pt x="401" y="1781"/>
                  </a:lnTo>
                  <a:lnTo>
                    <a:pt x="439" y="1817"/>
                  </a:lnTo>
                  <a:lnTo>
                    <a:pt x="481" y="1849"/>
                  </a:lnTo>
                  <a:lnTo>
                    <a:pt x="524" y="1877"/>
                  </a:lnTo>
                  <a:lnTo>
                    <a:pt x="571" y="1902"/>
                  </a:lnTo>
                  <a:lnTo>
                    <a:pt x="619" y="1922"/>
                  </a:lnTo>
                  <a:lnTo>
                    <a:pt x="668" y="1940"/>
                  </a:lnTo>
                  <a:lnTo>
                    <a:pt x="720" y="1952"/>
                  </a:lnTo>
                  <a:lnTo>
                    <a:pt x="771" y="1962"/>
                  </a:lnTo>
                  <a:lnTo>
                    <a:pt x="823" y="1967"/>
                  </a:lnTo>
                  <a:lnTo>
                    <a:pt x="876" y="1968"/>
                  </a:lnTo>
                  <a:lnTo>
                    <a:pt x="929" y="1965"/>
                  </a:lnTo>
                  <a:lnTo>
                    <a:pt x="980" y="1958"/>
                  </a:lnTo>
                  <a:lnTo>
                    <a:pt x="1032" y="1947"/>
                  </a:lnTo>
                  <a:lnTo>
                    <a:pt x="1083" y="1932"/>
                  </a:lnTo>
                  <a:lnTo>
                    <a:pt x="1132" y="1913"/>
                  </a:lnTo>
                  <a:lnTo>
                    <a:pt x="1179" y="1889"/>
                  </a:lnTo>
                  <a:lnTo>
                    <a:pt x="1224" y="1861"/>
                  </a:lnTo>
                  <a:lnTo>
                    <a:pt x="1267" y="1828"/>
                  </a:lnTo>
                  <a:lnTo>
                    <a:pt x="1308" y="1791"/>
                  </a:lnTo>
                  <a:lnTo>
                    <a:pt x="1345" y="1749"/>
                  </a:lnTo>
                  <a:lnTo>
                    <a:pt x="1379" y="1704"/>
                  </a:lnTo>
                  <a:lnTo>
                    <a:pt x="1409" y="1653"/>
                  </a:lnTo>
                  <a:lnTo>
                    <a:pt x="1442" y="1583"/>
                  </a:lnTo>
                  <a:lnTo>
                    <a:pt x="1465" y="1514"/>
                  </a:lnTo>
                  <a:lnTo>
                    <a:pt x="1480" y="1445"/>
                  </a:lnTo>
                  <a:lnTo>
                    <a:pt x="1486" y="1378"/>
                  </a:lnTo>
                  <a:lnTo>
                    <a:pt x="1485" y="1312"/>
                  </a:lnTo>
                  <a:lnTo>
                    <a:pt x="1476" y="1247"/>
                  </a:lnTo>
                  <a:lnTo>
                    <a:pt x="1460" y="1186"/>
                  </a:lnTo>
                  <a:lnTo>
                    <a:pt x="1438" y="1127"/>
                  </a:lnTo>
                  <a:lnTo>
                    <a:pt x="1410" y="1070"/>
                  </a:lnTo>
                  <a:lnTo>
                    <a:pt x="1376" y="1017"/>
                  </a:lnTo>
                  <a:lnTo>
                    <a:pt x="1337" y="968"/>
                  </a:lnTo>
                  <a:lnTo>
                    <a:pt x="1293" y="923"/>
                  </a:lnTo>
                  <a:lnTo>
                    <a:pt x="1245" y="881"/>
                  </a:lnTo>
                  <a:lnTo>
                    <a:pt x="1195" y="844"/>
                  </a:lnTo>
                  <a:lnTo>
                    <a:pt x="1139" y="813"/>
                  </a:lnTo>
                  <a:lnTo>
                    <a:pt x="1081" y="786"/>
                  </a:lnTo>
                  <a:lnTo>
                    <a:pt x="1021" y="765"/>
                  </a:lnTo>
                  <a:lnTo>
                    <a:pt x="960" y="752"/>
                  </a:lnTo>
                  <a:lnTo>
                    <a:pt x="897" y="743"/>
                  </a:lnTo>
                  <a:lnTo>
                    <a:pt x="832" y="742"/>
                  </a:lnTo>
                  <a:close/>
                  <a:moveTo>
                    <a:pt x="1986" y="0"/>
                  </a:moveTo>
                  <a:lnTo>
                    <a:pt x="2045" y="0"/>
                  </a:lnTo>
                  <a:lnTo>
                    <a:pt x="2098" y="0"/>
                  </a:lnTo>
                  <a:lnTo>
                    <a:pt x="2145" y="2"/>
                  </a:lnTo>
                  <a:lnTo>
                    <a:pt x="2184" y="2"/>
                  </a:lnTo>
                  <a:lnTo>
                    <a:pt x="2184" y="794"/>
                  </a:lnTo>
                  <a:lnTo>
                    <a:pt x="1956" y="794"/>
                  </a:lnTo>
                  <a:lnTo>
                    <a:pt x="1956" y="407"/>
                  </a:lnTo>
                  <a:lnTo>
                    <a:pt x="1905" y="450"/>
                  </a:lnTo>
                  <a:lnTo>
                    <a:pt x="1852" y="497"/>
                  </a:lnTo>
                  <a:lnTo>
                    <a:pt x="1799" y="549"/>
                  </a:lnTo>
                  <a:lnTo>
                    <a:pt x="1745" y="603"/>
                  </a:lnTo>
                  <a:lnTo>
                    <a:pt x="1691" y="658"/>
                  </a:lnTo>
                  <a:lnTo>
                    <a:pt x="1636" y="715"/>
                  </a:lnTo>
                  <a:lnTo>
                    <a:pt x="1584" y="769"/>
                  </a:lnTo>
                  <a:lnTo>
                    <a:pt x="1532" y="822"/>
                  </a:lnTo>
                  <a:lnTo>
                    <a:pt x="1576" y="886"/>
                  </a:lnTo>
                  <a:lnTo>
                    <a:pt x="1614" y="951"/>
                  </a:lnTo>
                  <a:lnTo>
                    <a:pt x="1645" y="1017"/>
                  </a:lnTo>
                  <a:lnTo>
                    <a:pt x="1671" y="1085"/>
                  </a:lnTo>
                  <a:lnTo>
                    <a:pt x="1689" y="1154"/>
                  </a:lnTo>
                  <a:lnTo>
                    <a:pt x="1703" y="1223"/>
                  </a:lnTo>
                  <a:lnTo>
                    <a:pt x="1710" y="1292"/>
                  </a:lnTo>
                  <a:lnTo>
                    <a:pt x="1711" y="1362"/>
                  </a:lnTo>
                  <a:lnTo>
                    <a:pt x="1708" y="1431"/>
                  </a:lnTo>
                  <a:lnTo>
                    <a:pt x="1698" y="1498"/>
                  </a:lnTo>
                  <a:lnTo>
                    <a:pt x="1684" y="1566"/>
                  </a:lnTo>
                  <a:lnTo>
                    <a:pt x="1665" y="1631"/>
                  </a:lnTo>
                  <a:lnTo>
                    <a:pt x="1640" y="1695"/>
                  </a:lnTo>
                  <a:lnTo>
                    <a:pt x="1612" y="1756"/>
                  </a:lnTo>
                  <a:lnTo>
                    <a:pt x="1577" y="1815"/>
                  </a:lnTo>
                  <a:lnTo>
                    <a:pt x="1540" y="1872"/>
                  </a:lnTo>
                  <a:lnTo>
                    <a:pt x="1497" y="1926"/>
                  </a:lnTo>
                  <a:lnTo>
                    <a:pt x="1452" y="1975"/>
                  </a:lnTo>
                  <a:lnTo>
                    <a:pt x="1401" y="2022"/>
                  </a:lnTo>
                  <a:lnTo>
                    <a:pt x="1348" y="2064"/>
                  </a:lnTo>
                  <a:lnTo>
                    <a:pt x="1291" y="2101"/>
                  </a:lnTo>
                  <a:lnTo>
                    <a:pt x="1230" y="2134"/>
                  </a:lnTo>
                  <a:lnTo>
                    <a:pt x="1166" y="2161"/>
                  </a:lnTo>
                  <a:lnTo>
                    <a:pt x="1099" y="2183"/>
                  </a:lnTo>
                  <a:lnTo>
                    <a:pt x="1028" y="2199"/>
                  </a:lnTo>
                  <a:lnTo>
                    <a:pt x="956" y="2210"/>
                  </a:lnTo>
                  <a:lnTo>
                    <a:pt x="875" y="2214"/>
                  </a:lnTo>
                  <a:lnTo>
                    <a:pt x="796" y="2213"/>
                  </a:lnTo>
                  <a:lnTo>
                    <a:pt x="721" y="2204"/>
                  </a:lnTo>
                  <a:lnTo>
                    <a:pt x="648" y="2190"/>
                  </a:lnTo>
                  <a:lnTo>
                    <a:pt x="579" y="2171"/>
                  </a:lnTo>
                  <a:lnTo>
                    <a:pt x="513" y="2145"/>
                  </a:lnTo>
                  <a:lnTo>
                    <a:pt x="451" y="2115"/>
                  </a:lnTo>
                  <a:lnTo>
                    <a:pt x="392" y="2081"/>
                  </a:lnTo>
                  <a:lnTo>
                    <a:pt x="337" y="2043"/>
                  </a:lnTo>
                  <a:lnTo>
                    <a:pt x="285" y="2000"/>
                  </a:lnTo>
                  <a:lnTo>
                    <a:pt x="237" y="1953"/>
                  </a:lnTo>
                  <a:lnTo>
                    <a:pt x="194" y="1903"/>
                  </a:lnTo>
                  <a:lnTo>
                    <a:pt x="153" y="1850"/>
                  </a:lnTo>
                  <a:lnTo>
                    <a:pt x="119" y="1793"/>
                  </a:lnTo>
                  <a:lnTo>
                    <a:pt x="87" y="1735"/>
                  </a:lnTo>
                  <a:lnTo>
                    <a:pt x="61" y="1674"/>
                  </a:lnTo>
                  <a:lnTo>
                    <a:pt x="39" y="1611"/>
                  </a:lnTo>
                  <a:lnTo>
                    <a:pt x="22" y="1546"/>
                  </a:lnTo>
                  <a:lnTo>
                    <a:pt x="9" y="1480"/>
                  </a:lnTo>
                  <a:lnTo>
                    <a:pt x="2" y="1412"/>
                  </a:lnTo>
                  <a:lnTo>
                    <a:pt x="0" y="1344"/>
                  </a:lnTo>
                  <a:lnTo>
                    <a:pt x="2" y="1276"/>
                  </a:lnTo>
                  <a:lnTo>
                    <a:pt x="9" y="1212"/>
                  </a:lnTo>
                  <a:lnTo>
                    <a:pt x="22" y="1149"/>
                  </a:lnTo>
                  <a:lnTo>
                    <a:pt x="38" y="1087"/>
                  </a:lnTo>
                  <a:lnTo>
                    <a:pt x="60" y="1027"/>
                  </a:lnTo>
                  <a:lnTo>
                    <a:pt x="86" y="968"/>
                  </a:lnTo>
                  <a:lnTo>
                    <a:pt x="117" y="912"/>
                  </a:lnTo>
                  <a:lnTo>
                    <a:pt x="152" y="857"/>
                  </a:lnTo>
                  <a:lnTo>
                    <a:pt x="192" y="805"/>
                  </a:lnTo>
                  <a:lnTo>
                    <a:pt x="235" y="755"/>
                  </a:lnTo>
                  <a:lnTo>
                    <a:pt x="283" y="710"/>
                  </a:lnTo>
                  <a:lnTo>
                    <a:pt x="334" y="668"/>
                  </a:lnTo>
                  <a:lnTo>
                    <a:pt x="390" y="630"/>
                  </a:lnTo>
                  <a:lnTo>
                    <a:pt x="449" y="596"/>
                  </a:lnTo>
                  <a:lnTo>
                    <a:pt x="512" y="566"/>
                  </a:lnTo>
                  <a:lnTo>
                    <a:pt x="577" y="541"/>
                  </a:lnTo>
                  <a:lnTo>
                    <a:pt x="647" y="522"/>
                  </a:lnTo>
                  <a:lnTo>
                    <a:pt x="720" y="507"/>
                  </a:lnTo>
                  <a:lnTo>
                    <a:pt x="795" y="500"/>
                  </a:lnTo>
                  <a:lnTo>
                    <a:pt x="873" y="497"/>
                  </a:lnTo>
                  <a:lnTo>
                    <a:pt x="956" y="502"/>
                  </a:lnTo>
                  <a:lnTo>
                    <a:pt x="1012" y="508"/>
                  </a:lnTo>
                  <a:lnTo>
                    <a:pt x="1064" y="519"/>
                  </a:lnTo>
                  <a:lnTo>
                    <a:pt x="1112" y="533"/>
                  </a:lnTo>
                  <a:lnTo>
                    <a:pt x="1159" y="550"/>
                  </a:lnTo>
                  <a:lnTo>
                    <a:pt x="1203" y="571"/>
                  </a:lnTo>
                  <a:lnTo>
                    <a:pt x="1248" y="594"/>
                  </a:lnTo>
                  <a:lnTo>
                    <a:pt x="1294" y="621"/>
                  </a:lnTo>
                  <a:lnTo>
                    <a:pt x="1342" y="652"/>
                  </a:lnTo>
                  <a:lnTo>
                    <a:pt x="1411" y="598"/>
                  </a:lnTo>
                  <a:lnTo>
                    <a:pt x="1478" y="541"/>
                  </a:lnTo>
                  <a:lnTo>
                    <a:pt x="1540" y="481"/>
                  </a:lnTo>
                  <a:lnTo>
                    <a:pt x="1602" y="421"/>
                  </a:lnTo>
                  <a:lnTo>
                    <a:pt x="1664" y="359"/>
                  </a:lnTo>
                  <a:lnTo>
                    <a:pt x="1724" y="298"/>
                  </a:lnTo>
                  <a:lnTo>
                    <a:pt x="1787" y="238"/>
                  </a:lnTo>
                  <a:lnTo>
                    <a:pt x="1372" y="238"/>
                  </a:lnTo>
                  <a:lnTo>
                    <a:pt x="1367" y="213"/>
                  </a:lnTo>
                  <a:lnTo>
                    <a:pt x="1363" y="184"/>
                  </a:lnTo>
                  <a:lnTo>
                    <a:pt x="1361" y="153"/>
                  </a:lnTo>
                  <a:lnTo>
                    <a:pt x="1360" y="120"/>
                  </a:lnTo>
                  <a:lnTo>
                    <a:pt x="1360" y="86"/>
                  </a:lnTo>
                  <a:lnTo>
                    <a:pt x="1362" y="54"/>
                  </a:lnTo>
                  <a:lnTo>
                    <a:pt x="1366" y="26"/>
                  </a:lnTo>
                  <a:lnTo>
                    <a:pt x="1372" y="2"/>
                  </a:lnTo>
                  <a:lnTo>
                    <a:pt x="1416" y="2"/>
                  </a:lnTo>
                  <a:lnTo>
                    <a:pt x="1468" y="2"/>
                  </a:lnTo>
                  <a:lnTo>
                    <a:pt x="1526" y="2"/>
                  </a:lnTo>
                  <a:lnTo>
                    <a:pt x="1587" y="2"/>
                  </a:lnTo>
                  <a:lnTo>
                    <a:pt x="1652" y="2"/>
                  </a:lnTo>
                  <a:lnTo>
                    <a:pt x="1720" y="2"/>
                  </a:lnTo>
                  <a:lnTo>
                    <a:pt x="1789" y="0"/>
                  </a:lnTo>
                  <a:lnTo>
                    <a:pt x="1857" y="0"/>
                  </a:lnTo>
                  <a:lnTo>
                    <a:pt x="1922" y="0"/>
                  </a:lnTo>
                  <a:lnTo>
                    <a:pt x="1986" y="0"/>
                  </a:lnTo>
                  <a:close/>
                </a:path>
              </a:pathLst>
            </a:custGeom>
            <a:solidFill>
              <a:srgbClr val="015A9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114" name="Rectangle 113"/>
          <p:cNvSpPr/>
          <p:nvPr/>
        </p:nvSpPr>
        <p:spPr>
          <a:xfrm>
            <a:off x="458060" y="6476942"/>
            <a:ext cx="5612434" cy="261610"/>
          </a:xfrm>
          <a:prstGeom prst="rect">
            <a:avLst/>
          </a:prstGeom>
        </p:spPr>
        <p:txBody>
          <a:bodyPr wrap="none">
            <a:spAutoFit/>
          </a:bodyPr>
          <a:lstStyle/>
          <a:p>
            <a:r>
              <a:rPr lang="en-NZ" sz="1100" dirty="0">
                <a:solidFill>
                  <a:srgbClr val="2A3947"/>
                </a:solidFill>
                <a:ea typeface="Tahoma" panose="020B0604030504040204" pitchFamily="34" charset="0"/>
                <a:cs typeface="Arial" panose="020B0604020202020204" pitchFamily="34" charset="0"/>
              </a:rPr>
              <a:t>† Note: the preparedness categories are not continuous and therefore not mutually exclusive  </a:t>
            </a:r>
          </a:p>
        </p:txBody>
      </p:sp>
      <p:sp>
        <p:nvSpPr>
          <p:cNvPr id="117" name="Title 1"/>
          <p:cNvSpPr txBox="1">
            <a:spLocks/>
          </p:cNvSpPr>
          <p:nvPr/>
        </p:nvSpPr>
        <p:spPr>
          <a:xfrm>
            <a:off x="5819093" y="2307218"/>
            <a:ext cx="1095632" cy="576000"/>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2400" dirty="0">
                <a:solidFill>
                  <a:srgbClr val="015A9C"/>
                </a:solidFill>
                <a:latin typeface="+mn-lt"/>
              </a:rPr>
              <a:t>55%</a:t>
            </a:r>
          </a:p>
          <a:p>
            <a:pPr algn="ctr"/>
            <a:r>
              <a:rPr lang="en-NZ" sz="1200" b="0" dirty="0">
                <a:solidFill>
                  <a:srgbClr val="015A9C"/>
                </a:solidFill>
                <a:latin typeface="+mn-lt"/>
              </a:rPr>
              <a:t>47%</a:t>
            </a:r>
          </a:p>
        </p:txBody>
      </p:sp>
      <p:sp>
        <p:nvSpPr>
          <p:cNvPr id="118" name="Title 1"/>
          <p:cNvSpPr txBox="1">
            <a:spLocks/>
          </p:cNvSpPr>
          <p:nvPr/>
        </p:nvSpPr>
        <p:spPr>
          <a:xfrm>
            <a:off x="5819093" y="1576516"/>
            <a:ext cx="1095632" cy="239237"/>
          </a:xfrm>
          <a:prstGeom prst="rect">
            <a:avLst/>
          </a:prstGeom>
        </p:spPr>
        <p:txBody>
          <a:bodyPr anchor="ctr">
            <a:noAutofit/>
          </a:bodyPr>
          <a:lstStyle>
            <a:defPPr>
              <a:defRPr lang="en-US"/>
            </a:defPPr>
            <a:lvl1pPr algn="ctr">
              <a:lnSpc>
                <a:spcPct val="90000"/>
              </a:lnSpc>
              <a:spcBef>
                <a:spcPct val="0"/>
              </a:spcBef>
              <a:buNone/>
              <a:defRPr sz="1400" b="0">
                <a:solidFill>
                  <a:schemeClr val="tx1">
                    <a:lumMod val="50000"/>
                    <a:lumOff val="50000"/>
                  </a:schemeClr>
                </a:solidFill>
                <a:ea typeface="Tahoma" panose="020B0604030504040204" pitchFamily="34" charset="0"/>
                <a:cs typeface="Arial" panose="020B0604020202020204" pitchFamily="34" charset="0"/>
              </a:defRPr>
            </a:lvl1pPr>
          </a:lstStyle>
          <a:p>
            <a:r>
              <a:rPr lang="en-NZ" dirty="0"/>
              <a:t>Committed</a:t>
            </a:r>
          </a:p>
        </p:txBody>
      </p:sp>
      <p:sp>
        <p:nvSpPr>
          <p:cNvPr id="120" name="Title 1"/>
          <p:cNvSpPr txBox="1">
            <a:spLocks/>
          </p:cNvSpPr>
          <p:nvPr/>
        </p:nvSpPr>
        <p:spPr>
          <a:xfrm>
            <a:off x="7956988" y="2307218"/>
            <a:ext cx="1095632" cy="576000"/>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2400" dirty="0">
                <a:solidFill>
                  <a:srgbClr val="015A9C"/>
                </a:solidFill>
                <a:latin typeface="+mn-lt"/>
              </a:rPr>
              <a:t>32%</a:t>
            </a:r>
          </a:p>
          <a:p>
            <a:pPr algn="ctr"/>
            <a:r>
              <a:rPr lang="en-NZ" sz="1200" b="0" dirty="0">
                <a:solidFill>
                  <a:srgbClr val="015A9C"/>
                </a:solidFill>
                <a:latin typeface="+mn-lt"/>
              </a:rPr>
              <a:t>25%</a:t>
            </a:r>
          </a:p>
        </p:txBody>
      </p:sp>
      <p:sp>
        <p:nvSpPr>
          <p:cNvPr id="121" name="Title 1"/>
          <p:cNvSpPr txBox="1">
            <a:spLocks/>
          </p:cNvSpPr>
          <p:nvPr/>
        </p:nvSpPr>
        <p:spPr>
          <a:xfrm>
            <a:off x="7956988" y="1650658"/>
            <a:ext cx="1095632" cy="239237"/>
          </a:xfrm>
          <a:prstGeom prst="rect">
            <a:avLst/>
          </a:prstGeom>
        </p:spPr>
        <p:txBody>
          <a:bodyPr anchor="ctr">
            <a:noAutofit/>
          </a:bodyPr>
          <a:lstStyle>
            <a:defPPr>
              <a:defRPr lang="en-US"/>
            </a:defPPr>
            <a:lvl1pPr algn="ctr">
              <a:lnSpc>
                <a:spcPct val="90000"/>
              </a:lnSpc>
              <a:spcBef>
                <a:spcPct val="0"/>
              </a:spcBef>
              <a:buNone/>
              <a:defRPr sz="1400" b="0">
                <a:solidFill>
                  <a:schemeClr val="tx1">
                    <a:lumMod val="50000"/>
                    <a:lumOff val="50000"/>
                  </a:schemeClr>
                </a:solidFill>
                <a:ea typeface="Tahoma" panose="020B0604030504040204" pitchFamily="34" charset="0"/>
                <a:cs typeface="Arial" panose="020B0604020202020204" pitchFamily="34" charset="0"/>
              </a:defRPr>
            </a:lvl1pPr>
          </a:lstStyle>
          <a:p>
            <a:r>
              <a:rPr lang="en-NZ" dirty="0"/>
              <a:t>Prepared at home</a:t>
            </a:r>
          </a:p>
        </p:txBody>
      </p:sp>
      <p:sp>
        <p:nvSpPr>
          <p:cNvPr id="123" name="Title 1"/>
          <p:cNvSpPr txBox="1">
            <a:spLocks/>
          </p:cNvSpPr>
          <p:nvPr/>
        </p:nvSpPr>
        <p:spPr>
          <a:xfrm>
            <a:off x="10094881" y="2307218"/>
            <a:ext cx="1095632" cy="576000"/>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2400" dirty="0">
                <a:solidFill>
                  <a:srgbClr val="26A1FE"/>
                </a:solidFill>
                <a:latin typeface="+mn-lt"/>
              </a:rPr>
              <a:t>18%</a:t>
            </a:r>
          </a:p>
          <a:p>
            <a:pPr algn="ctr"/>
            <a:r>
              <a:rPr lang="en-NZ" sz="1200" b="0" dirty="0">
                <a:solidFill>
                  <a:srgbClr val="26A1FE"/>
                </a:solidFill>
                <a:latin typeface="+mn-lt"/>
              </a:rPr>
              <a:t>14%</a:t>
            </a:r>
          </a:p>
        </p:txBody>
      </p:sp>
      <p:sp>
        <p:nvSpPr>
          <p:cNvPr id="124" name="Title 1"/>
          <p:cNvSpPr txBox="1">
            <a:spLocks/>
          </p:cNvSpPr>
          <p:nvPr/>
        </p:nvSpPr>
        <p:spPr>
          <a:xfrm>
            <a:off x="10094881" y="1625944"/>
            <a:ext cx="1095632" cy="239237"/>
          </a:xfrm>
          <a:prstGeom prst="rect">
            <a:avLst/>
          </a:prstGeom>
        </p:spPr>
        <p:txBody>
          <a:bodyPr anchor="ctr">
            <a:noAutofit/>
          </a:bodyPr>
          <a:lstStyle>
            <a:defPPr>
              <a:defRPr lang="en-US"/>
            </a:defPPr>
            <a:lvl1pPr algn="ctr">
              <a:lnSpc>
                <a:spcPct val="90000"/>
              </a:lnSpc>
              <a:spcBef>
                <a:spcPct val="0"/>
              </a:spcBef>
              <a:buNone/>
              <a:defRPr sz="1400" b="0">
                <a:solidFill>
                  <a:schemeClr val="tx1">
                    <a:lumMod val="50000"/>
                    <a:lumOff val="50000"/>
                  </a:schemeClr>
                </a:solidFill>
                <a:ea typeface="Tahoma" panose="020B0604030504040204" pitchFamily="34" charset="0"/>
                <a:cs typeface="Arial" panose="020B0604020202020204" pitchFamily="34" charset="0"/>
              </a:defRPr>
            </a:lvl1pPr>
          </a:lstStyle>
          <a:p>
            <a:r>
              <a:rPr lang="en-NZ" dirty="0"/>
              <a:t>Fully </a:t>
            </a:r>
          </a:p>
          <a:p>
            <a:r>
              <a:rPr lang="en-NZ" dirty="0"/>
              <a:t>prepared</a:t>
            </a:r>
          </a:p>
        </p:txBody>
      </p:sp>
      <p:sp>
        <p:nvSpPr>
          <p:cNvPr id="125" name="Right Arrow 124"/>
          <p:cNvSpPr/>
          <p:nvPr/>
        </p:nvSpPr>
        <p:spPr>
          <a:xfrm>
            <a:off x="203201" y="1170865"/>
            <a:ext cx="11791674" cy="37147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8" name="Title 1"/>
          <p:cNvSpPr txBox="1">
            <a:spLocks/>
          </p:cNvSpPr>
          <p:nvPr/>
        </p:nvSpPr>
        <p:spPr>
          <a:xfrm>
            <a:off x="1543303" y="2307218"/>
            <a:ext cx="1095632" cy="576000"/>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2400" dirty="0">
                <a:solidFill>
                  <a:srgbClr val="42596E"/>
                </a:solidFill>
                <a:latin typeface="+mn-lt"/>
              </a:rPr>
              <a:t>91%</a:t>
            </a:r>
            <a:endParaRPr lang="en-NZ" sz="1200" dirty="0">
              <a:solidFill>
                <a:srgbClr val="42596E"/>
              </a:solidFill>
              <a:latin typeface="+mn-lt"/>
            </a:endParaRPr>
          </a:p>
          <a:p>
            <a:pPr algn="ctr"/>
            <a:r>
              <a:rPr lang="en-NZ" sz="1200" b="0" dirty="0">
                <a:solidFill>
                  <a:srgbClr val="42596E"/>
                </a:solidFill>
                <a:latin typeface="+mn-lt"/>
              </a:rPr>
              <a:t>92%</a:t>
            </a:r>
            <a:endParaRPr lang="en-NZ" sz="2400" b="0" dirty="0">
              <a:solidFill>
                <a:srgbClr val="42596E"/>
              </a:solidFill>
              <a:latin typeface="+mn-lt"/>
            </a:endParaRPr>
          </a:p>
        </p:txBody>
      </p:sp>
      <p:sp>
        <p:nvSpPr>
          <p:cNvPr id="129" name="Title 1"/>
          <p:cNvSpPr txBox="1">
            <a:spLocks/>
          </p:cNvSpPr>
          <p:nvPr/>
        </p:nvSpPr>
        <p:spPr>
          <a:xfrm>
            <a:off x="1543303" y="1576516"/>
            <a:ext cx="1095632"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400" b="0" dirty="0">
                <a:solidFill>
                  <a:schemeClr val="tx1">
                    <a:lumMod val="50000"/>
                    <a:lumOff val="50000"/>
                  </a:schemeClr>
                </a:solidFill>
                <a:latin typeface="+mn-lt"/>
              </a:rPr>
              <a:t>Aware</a:t>
            </a:r>
          </a:p>
        </p:txBody>
      </p:sp>
      <p:sp>
        <p:nvSpPr>
          <p:cNvPr id="131" name="Title 1"/>
          <p:cNvSpPr txBox="1">
            <a:spLocks/>
          </p:cNvSpPr>
          <p:nvPr/>
        </p:nvSpPr>
        <p:spPr>
          <a:xfrm>
            <a:off x="3681198" y="2307218"/>
            <a:ext cx="1095632" cy="576000"/>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2400" dirty="0">
                <a:solidFill>
                  <a:srgbClr val="42596E"/>
                </a:solidFill>
                <a:latin typeface="+mn-lt"/>
              </a:rPr>
              <a:t>86%</a:t>
            </a:r>
          </a:p>
          <a:p>
            <a:pPr algn="ctr"/>
            <a:r>
              <a:rPr lang="en-NZ" sz="1200" b="0" dirty="0">
                <a:solidFill>
                  <a:srgbClr val="42596E"/>
                </a:solidFill>
                <a:latin typeface="+mn-lt"/>
              </a:rPr>
              <a:t>84%</a:t>
            </a:r>
          </a:p>
        </p:txBody>
      </p:sp>
      <p:sp>
        <p:nvSpPr>
          <p:cNvPr id="132" name="Title 1"/>
          <p:cNvSpPr txBox="1">
            <a:spLocks/>
          </p:cNvSpPr>
          <p:nvPr/>
        </p:nvSpPr>
        <p:spPr>
          <a:xfrm>
            <a:off x="3681198" y="1576516"/>
            <a:ext cx="1095632"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400" b="0" dirty="0">
                <a:solidFill>
                  <a:schemeClr val="tx1">
                    <a:lumMod val="50000"/>
                    <a:lumOff val="50000"/>
                  </a:schemeClr>
                </a:solidFill>
                <a:latin typeface="+mn-lt"/>
              </a:rPr>
              <a:t>Understand</a:t>
            </a:r>
          </a:p>
        </p:txBody>
      </p:sp>
      <p:sp>
        <p:nvSpPr>
          <p:cNvPr id="133" name="Title 1"/>
          <p:cNvSpPr txBox="1">
            <a:spLocks/>
          </p:cNvSpPr>
          <p:nvPr/>
        </p:nvSpPr>
        <p:spPr>
          <a:xfrm>
            <a:off x="222710" y="2307218"/>
            <a:ext cx="1095632" cy="576000"/>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2400" dirty="0">
                <a:solidFill>
                  <a:schemeClr val="tx1">
                    <a:lumMod val="50000"/>
                    <a:lumOff val="50000"/>
                  </a:schemeClr>
                </a:solidFill>
                <a:latin typeface="+mn-lt"/>
                <a:ea typeface="+mn-ea"/>
                <a:cs typeface="+mn-cs"/>
              </a:rPr>
              <a:t>2017</a:t>
            </a:r>
          </a:p>
          <a:p>
            <a:r>
              <a:rPr lang="en-NZ" sz="1200" b="0" dirty="0">
                <a:solidFill>
                  <a:schemeClr val="tx1">
                    <a:lumMod val="50000"/>
                    <a:lumOff val="50000"/>
                  </a:schemeClr>
                </a:solidFill>
                <a:latin typeface="+mn-lt"/>
                <a:ea typeface="+mn-ea"/>
                <a:cs typeface="+mn-cs"/>
              </a:rPr>
              <a:t>2016</a:t>
            </a:r>
          </a:p>
        </p:txBody>
      </p:sp>
      <p:sp>
        <p:nvSpPr>
          <p:cNvPr id="134" name="Isosceles Triangle 133"/>
          <p:cNvSpPr/>
          <p:nvPr/>
        </p:nvSpPr>
        <p:spPr>
          <a:xfrm>
            <a:off x="6330909" y="2253751"/>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5" name="Isosceles Triangle 134"/>
          <p:cNvSpPr/>
          <p:nvPr/>
        </p:nvSpPr>
        <p:spPr>
          <a:xfrm>
            <a:off x="8468804" y="2253751"/>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6" name="Isosceles Triangle 135"/>
          <p:cNvSpPr/>
          <p:nvPr/>
        </p:nvSpPr>
        <p:spPr>
          <a:xfrm>
            <a:off x="10606697" y="2253751"/>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37" name="Chart 136"/>
          <p:cNvGraphicFramePr/>
          <p:nvPr>
            <p:extLst>
              <p:ext uri="{D42A27DB-BD31-4B8C-83A1-F6EECF244321}">
                <p14:modId xmlns:p14="http://schemas.microsoft.com/office/powerpoint/2010/main" val="613066527"/>
              </p:ext>
            </p:extLst>
          </p:nvPr>
        </p:nvGraphicFramePr>
        <p:xfrm>
          <a:off x="1030733" y="1877840"/>
          <a:ext cx="2125362" cy="14169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8" name="Chart 137"/>
          <p:cNvGraphicFramePr/>
          <p:nvPr>
            <p:extLst>
              <p:ext uri="{D42A27DB-BD31-4B8C-83A1-F6EECF244321}">
                <p14:modId xmlns:p14="http://schemas.microsoft.com/office/powerpoint/2010/main" val="2065479403"/>
              </p:ext>
            </p:extLst>
          </p:nvPr>
        </p:nvGraphicFramePr>
        <p:xfrm>
          <a:off x="3169189" y="1877840"/>
          <a:ext cx="2125362" cy="14169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9" name="Chart 138"/>
          <p:cNvGraphicFramePr/>
          <p:nvPr>
            <p:extLst>
              <p:ext uri="{D42A27DB-BD31-4B8C-83A1-F6EECF244321}">
                <p14:modId xmlns:p14="http://schemas.microsoft.com/office/powerpoint/2010/main" val="567123441"/>
              </p:ext>
            </p:extLst>
          </p:nvPr>
        </p:nvGraphicFramePr>
        <p:xfrm>
          <a:off x="5307645" y="1877840"/>
          <a:ext cx="2125362" cy="14169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extLst>
              <p:ext uri="{D42A27DB-BD31-4B8C-83A1-F6EECF244321}">
                <p14:modId xmlns:p14="http://schemas.microsoft.com/office/powerpoint/2010/main" val="1280501850"/>
              </p:ext>
            </p:extLst>
          </p:nvPr>
        </p:nvGraphicFramePr>
        <p:xfrm>
          <a:off x="7446101" y="1877840"/>
          <a:ext cx="2125362" cy="1416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extLst>
              <p:ext uri="{D42A27DB-BD31-4B8C-83A1-F6EECF244321}">
                <p14:modId xmlns:p14="http://schemas.microsoft.com/office/powerpoint/2010/main" val="1745006966"/>
              </p:ext>
            </p:extLst>
          </p:nvPr>
        </p:nvGraphicFramePr>
        <p:xfrm>
          <a:off x="9584558" y="1877840"/>
          <a:ext cx="2125362" cy="1416908"/>
        </p:xfrm>
        <a:graphic>
          <a:graphicData uri="http://schemas.openxmlformats.org/drawingml/2006/chart">
            <c:chart xmlns:c="http://schemas.openxmlformats.org/drawingml/2006/chart" xmlns:r="http://schemas.openxmlformats.org/officeDocument/2006/relationships" r:id="rId6"/>
          </a:graphicData>
        </a:graphic>
      </p:graphicFrame>
      <p:grpSp>
        <p:nvGrpSpPr>
          <p:cNvPr id="148" name="Group 147"/>
          <p:cNvGrpSpPr/>
          <p:nvPr/>
        </p:nvGrpSpPr>
        <p:grpSpPr>
          <a:xfrm>
            <a:off x="10109557" y="6212927"/>
            <a:ext cx="2170952" cy="138499"/>
            <a:chOff x="9928582" y="6141026"/>
            <a:chExt cx="2170952" cy="138499"/>
          </a:xfrm>
        </p:grpSpPr>
        <p:sp>
          <p:nvSpPr>
            <p:cNvPr id="143" name="Rectangle 142"/>
            <p:cNvSpPr/>
            <p:nvPr/>
          </p:nvSpPr>
          <p:spPr>
            <a:xfrm>
              <a:off x="10133167" y="6141026"/>
              <a:ext cx="1966367" cy="138499"/>
            </a:xfrm>
            <a:prstGeom prst="rect">
              <a:avLst/>
            </a:prstGeom>
          </p:spPr>
          <p:txBody>
            <a:bodyPr wrap="square" lIns="0" tIns="0" rIns="0" bIns="0">
              <a:spAutoFit/>
            </a:bodyPr>
            <a:lstStyle/>
            <a:p>
              <a:r>
                <a:rPr lang="en-NZ" sz="900" dirty="0">
                  <a:solidFill>
                    <a:schemeClr val="tx1">
                      <a:lumMod val="50000"/>
                      <a:lumOff val="50000"/>
                    </a:schemeClr>
                  </a:solidFill>
                  <a:latin typeface="Calibri" panose="020F0502020204030204" pitchFamily="34" charset="0"/>
                </a:rPr>
                <a:t>| Significantly higher / lower  than 2016</a:t>
              </a:r>
            </a:p>
          </p:txBody>
        </p:sp>
        <p:sp>
          <p:nvSpPr>
            <p:cNvPr id="144" name="Isosceles Triangle 143"/>
            <p:cNvSpPr/>
            <p:nvPr/>
          </p:nvSpPr>
          <p:spPr>
            <a:xfrm>
              <a:off x="9928582" y="6186857"/>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sp>
          <p:nvSpPr>
            <p:cNvPr id="147" name="Isosceles Triangle 146"/>
            <p:cNvSpPr/>
            <p:nvPr/>
          </p:nvSpPr>
          <p:spPr>
            <a:xfrm flipV="1">
              <a:off x="10012056" y="6178765"/>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grpSp>
      <p:sp>
        <p:nvSpPr>
          <p:cNvPr id="149" name="Isosceles Triangle 148"/>
          <p:cNvSpPr/>
          <p:nvPr/>
        </p:nvSpPr>
        <p:spPr>
          <a:xfrm flipV="1">
            <a:off x="5478156" y="3187915"/>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sp>
        <p:nvSpPr>
          <p:cNvPr id="4" name="Left Brace 3"/>
          <p:cNvSpPr/>
          <p:nvPr/>
        </p:nvSpPr>
        <p:spPr>
          <a:xfrm>
            <a:off x="2630186" y="4695288"/>
            <a:ext cx="216000" cy="1548000"/>
          </a:xfrm>
          <a:prstGeom prst="leftBrace">
            <a:avLst>
              <a:gd name="adj1" fmla="val 21592"/>
              <a:gd name="adj2" fmla="val 12589"/>
            </a:avLst>
          </a:prstGeom>
          <a:ln>
            <a:solidFill>
              <a:srgbClr val="2A39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nvGrpSpPr>
          <p:cNvPr id="146" name="Group 145"/>
          <p:cNvGrpSpPr>
            <a:grpSpLocks noChangeAspect="1"/>
          </p:cNvGrpSpPr>
          <p:nvPr/>
        </p:nvGrpSpPr>
        <p:grpSpPr>
          <a:xfrm>
            <a:off x="2923485" y="4738581"/>
            <a:ext cx="432000" cy="432000"/>
            <a:chOff x="457200" y="1578172"/>
            <a:chExt cx="914400" cy="914400"/>
          </a:xfrm>
        </p:grpSpPr>
        <p:sp>
          <p:nvSpPr>
            <p:cNvPr id="181" name="Oval 180"/>
            <p:cNvSpPr/>
            <p:nvPr/>
          </p:nvSpPr>
          <p:spPr>
            <a:xfrm>
              <a:off x="457200" y="1578172"/>
              <a:ext cx="914400" cy="914400"/>
            </a:xfrm>
            <a:prstGeom prst="ellipse">
              <a:avLst/>
            </a:prstGeom>
            <a:noFill/>
            <a:ln w="28575">
              <a:solidFill>
                <a:srgbClr val="01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2" name="Freeform 181"/>
            <p:cNvSpPr>
              <a:spLocks noChangeAspect="1"/>
            </p:cNvSpPr>
            <p:nvPr/>
          </p:nvSpPr>
          <p:spPr bwMode="auto">
            <a:xfrm>
              <a:off x="572651" y="2195206"/>
              <a:ext cx="683499" cy="42633"/>
            </a:xfrm>
            <a:custGeom>
              <a:avLst/>
              <a:gdLst>
                <a:gd name="T0" fmla="*/ 3033 w 3033"/>
                <a:gd name="T1" fmla="*/ 94 h 188"/>
                <a:gd name="T2" fmla="*/ 2915 w 3033"/>
                <a:gd name="T3" fmla="*/ 188 h 188"/>
                <a:gd name="T4" fmla="*/ 118 w 3033"/>
                <a:gd name="T5" fmla="*/ 188 h 188"/>
                <a:gd name="T6" fmla="*/ 0 w 3033"/>
                <a:gd name="T7" fmla="*/ 94 h 188"/>
                <a:gd name="T8" fmla="*/ 0 w 3033"/>
                <a:gd name="T9" fmla="*/ 94 h 188"/>
                <a:gd name="T10" fmla="*/ 118 w 3033"/>
                <a:gd name="T11" fmla="*/ 0 h 188"/>
                <a:gd name="T12" fmla="*/ 2915 w 3033"/>
                <a:gd name="T13" fmla="*/ 0 h 188"/>
                <a:gd name="T14" fmla="*/ 3033 w 3033"/>
                <a:gd name="T15" fmla="*/ 94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3" h="188">
                  <a:moveTo>
                    <a:pt x="3033" y="94"/>
                  </a:moveTo>
                  <a:cubicBezTo>
                    <a:pt x="3033" y="146"/>
                    <a:pt x="2980" y="188"/>
                    <a:pt x="2915" y="188"/>
                  </a:cubicBezTo>
                  <a:cubicBezTo>
                    <a:pt x="118" y="188"/>
                    <a:pt x="118" y="188"/>
                    <a:pt x="118" y="188"/>
                  </a:cubicBezTo>
                  <a:cubicBezTo>
                    <a:pt x="53" y="188"/>
                    <a:pt x="0" y="146"/>
                    <a:pt x="0" y="94"/>
                  </a:cubicBezTo>
                  <a:cubicBezTo>
                    <a:pt x="0" y="94"/>
                    <a:pt x="0" y="94"/>
                    <a:pt x="0" y="94"/>
                  </a:cubicBezTo>
                  <a:cubicBezTo>
                    <a:pt x="0" y="42"/>
                    <a:pt x="53" y="0"/>
                    <a:pt x="118" y="0"/>
                  </a:cubicBezTo>
                  <a:cubicBezTo>
                    <a:pt x="2915" y="0"/>
                    <a:pt x="2915" y="0"/>
                    <a:pt x="2915" y="0"/>
                  </a:cubicBezTo>
                  <a:cubicBezTo>
                    <a:pt x="2980" y="0"/>
                    <a:pt x="3033" y="42"/>
                    <a:pt x="3033" y="94"/>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3" name="Freeform 182"/>
            <p:cNvSpPr>
              <a:spLocks noChangeAspect="1"/>
            </p:cNvSpPr>
            <p:nvPr/>
          </p:nvSpPr>
          <p:spPr bwMode="auto">
            <a:xfrm>
              <a:off x="902023" y="1771630"/>
              <a:ext cx="32318" cy="136837"/>
            </a:xfrm>
            <a:custGeom>
              <a:avLst/>
              <a:gdLst>
                <a:gd name="T0" fmla="*/ 143 w 143"/>
                <a:gd name="T1" fmla="*/ 33 h 606"/>
                <a:gd name="T2" fmla="*/ 71 w 143"/>
                <a:gd name="T3" fmla="*/ 0 h 606"/>
                <a:gd name="T4" fmla="*/ 0 w 143"/>
                <a:gd name="T5" fmla="*/ 33 h 606"/>
                <a:gd name="T6" fmla="*/ 0 w 143"/>
                <a:gd name="T7" fmla="*/ 581 h 606"/>
                <a:gd name="T8" fmla="*/ 0 w 143"/>
                <a:gd name="T9" fmla="*/ 582 h 606"/>
                <a:gd name="T10" fmla="*/ 69 w 143"/>
                <a:gd name="T11" fmla="*/ 605 h 606"/>
                <a:gd name="T12" fmla="*/ 143 w 143"/>
                <a:gd name="T13" fmla="*/ 581 h 606"/>
                <a:gd name="T14" fmla="*/ 143 w 143"/>
                <a:gd name="T15" fmla="*/ 33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6">
                  <a:moveTo>
                    <a:pt x="143" y="33"/>
                  </a:moveTo>
                  <a:cubicBezTo>
                    <a:pt x="142" y="9"/>
                    <a:pt x="111" y="0"/>
                    <a:pt x="71" y="0"/>
                  </a:cubicBezTo>
                  <a:cubicBezTo>
                    <a:pt x="26" y="0"/>
                    <a:pt x="0" y="15"/>
                    <a:pt x="0" y="33"/>
                  </a:cubicBezTo>
                  <a:cubicBezTo>
                    <a:pt x="0" y="36"/>
                    <a:pt x="0" y="581"/>
                    <a:pt x="0" y="581"/>
                  </a:cubicBezTo>
                  <a:cubicBezTo>
                    <a:pt x="0" y="582"/>
                    <a:pt x="0" y="582"/>
                    <a:pt x="0" y="582"/>
                  </a:cubicBezTo>
                  <a:cubicBezTo>
                    <a:pt x="1" y="589"/>
                    <a:pt x="34" y="605"/>
                    <a:pt x="69" y="605"/>
                  </a:cubicBezTo>
                  <a:cubicBezTo>
                    <a:pt x="105" y="606"/>
                    <a:pt x="143" y="589"/>
                    <a:pt x="143" y="581"/>
                  </a:cubicBezTo>
                  <a:cubicBezTo>
                    <a:pt x="143" y="581"/>
                    <a:pt x="143" y="35"/>
                    <a:pt x="143" y="33"/>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4" name="Freeform 183"/>
            <p:cNvSpPr>
              <a:spLocks noChangeAspect="1"/>
            </p:cNvSpPr>
            <p:nvPr/>
          </p:nvSpPr>
          <p:spPr bwMode="auto">
            <a:xfrm>
              <a:off x="908899" y="1723496"/>
              <a:ext cx="18566" cy="46758"/>
            </a:xfrm>
            <a:custGeom>
              <a:avLst/>
              <a:gdLst>
                <a:gd name="T0" fmla="*/ 37 w 83"/>
                <a:gd name="T1" fmla="*/ 202 h 206"/>
                <a:gd name="T2" fmla="*/ 12 w 83"/>
                <a:gd name="T3" fmla="*/ 138 h 206"/>
                <a:gd name="T4" fmla="*/ 19 w 83"/>
                <a:gd name="T5" fmla="*/ 0 h 206"/>
                <a:gd name="T6" fmla="*/ 80 w 83"/>
                <a:gd name="T7" fmla="*/ 126 h 206"/>
                <a:gd name="T8" fmla="*/ 37 w 83"/>
                <a:gd name="T9" fmla="*/ 202 h 206"/>
              </a:gdLst>
              <a:ahLst/>
              <a:cxnLst>
                <a:cxn ang="0">
                  <a:pos x="T0" y="T1"/>
                </a:cxn>
                <a:cxn ang="0">
                  <a:pos x="T2" y="T3"/>
                </a:cxn>
                <a:cxn ang="0">
                  <a:pos x="T4" y="T5"/>
                </a:cxn>
                <a:cxn ang="0">
                  <a:pos x="T6" y="T7"/>
                </a:cxn>
                <a:cxn ang="0">
                  <a:pos x="T8" y="T9"/>
                </a:cxn>
              </a:cxnLst>
              <a:rect l="0" t="0" r="r" b="b"/>
              <a:pathLst>
                <a:path w="83" h="206">
                  <a:moveTo>
                    <a:pt x="37" y="202"/>
                  </a:moveTo>
                  <a:cubicBezTo>
                    <a:pt x="14" y="200"/>
                    <a:pt x="0" y="168"/>
                    <a:pt x="12" y="138"/>
                  </a:cubicBezTo>
                  <a:cubicBezTo>
                    <a:pt x="29" y="93"/>
                    <a:pt x="45" y="66"/>
                    <a:pt x="19" y="0"/>
                  </a:cubicBezTo>
                  <a:cubicBezTo>
                    <a:pt x="58" y="19"/>
                    <a:pt x="76" y="61"/>
                    <a:pt x="80" y="126"/>
                  </a:cubicBezTo>
                  <a:cubicBezTo>
                    <a:pt x="83" y="170"/>
                    <a:pt x="74" y="206"/>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5" name="Freeform 184"/>
            <p:cNvSpPr>
              <a:spLocks noChangeAspect="1"/>
            </p:cNvSpPr>
            <p:nvPr/>
          </p:nvSpPr>
          <p:spPr bwMode="auto">
            <a:xfrm>
              <a:off x="914400" y="1743437"/>
              <a:ext cx="8939" cy="24754"/>
            </a:xfrm>
            <a:custGeom>
              <a:avLst/>
              <a:gdLst>
                <a:gd name="T0" fmla="*/ 14 w 39"/>
                <a:gd name="T1" fmla="*/ 111 h 111"/>
                <a:gd name="T2" fmla="*/ 2 w 39"/>
                <a:gd name="T3" fmla="*/ 76 h 111"/>
                <a:gd name="T4" fmla="*/ 19 w 39"/>
                <a:gd name="T5" fmla="*/ 0 h 111"/>
                <a:gd name="T6" fmla="*/ 38 w 39"/>
                <a:gd name="T7" fmla="*/ 75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5"/>
                    <a:pt x="2" y="76"/>
                  </a:cubicBezTo>
                  <a:cubicBezTo>
                    <a:pt x="8" y="51"/>
                    <a:pt x="28" y="29"/>
                    <a:pt x="19" y="0"/>
                  </a:cubicBezTo>
                  <a:cubicBezTo>
                    <a:pt x="36" y="14"/>
                    <a:pt x="39" y="52"/>
                    <a:pt x="38" y="75"/>
                  </a:cubicBezTo>
                  <a:cubicBezTo>
                    <a:pt x="38" y="93"/>
                    <a:pt x="34" y="110"/>
                    <a:pt x="1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6" name="Freeform 185"/>
            <p:cNvSpPr>
              <a:spLocks noChangeAspect="1"/>
            </p:cNvSpPr>
            <p:nvPr/>
          </p:nvSpPr>
          <p:spPr bwMode="auto">
            <a:xfrm>
              <a:off x="916463" y="1762691"/>
              <a:ext cx="3438" cy="10315"/>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30"/>
                    <a:pt x="6" y="25"/>
                  </a:cubicBezTo>
                  <a:cubicBezTo>
                    <a:pt x="5" y="17"/>
                    <a:pt x="0" y="5"/>
                    <a:pt x="10" y="0"/>
                  </a:cubicBezTo>
                  <a:cubicBezTo>
                    <a:pt x="10" y="0"/>
                    <a:pt x="11" y="1"/>
                    <a:pt x="12" y="2"/>
                  </a:cubicBezTo>
                  <a:cubicBezTo>
                    <a:pt x="4" y="7"/>
                    <a:pt x="9" y="17"/>
                    <a:pt x="10" y="24"/>
                  </a:cubicBezTo>
                  <a:cubicBezTo>
                    <a:pt x="11" y="33"/>
                    <a:pt x="15" y="39"/>
                    <a:pt x="9"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7" name="Freeform 186"/>
            <p:cNvSpPr>
              <a:spLocks noChangeAspect="1"/>
            </p:cNvSpPr>
            <p:nvPr/>
          </p:nvSpPr>
          <p:spPr bwMode="auto">
            <a:xfrm>
              <a:off x="852514" y="1784695"/>
              <a:ext cx="32318" cy="136837"/>
            </a:xfrm>
            <a:custGeom>
              <a:avLst/>
              <a:gdLst>
                <a:gd name="T0" fmla="*/ 143 w 143"/>
                <a:gd name="T1" fmla="*/ 33 h 606"/>
                <a:gd name="T2" fmla="*/ 71 w 143"/>
                <a:gd name="T3" fmla="*/ 0 h 606"/>
                <a:gd name="T4" fmla="*/ 0 w 143"/>
                <a:gd name="T5" fmla="*/ 33 h 606"/>
                <a:gd name="T6" fmla="*/ 0 w 143"/>
                <a:gd name="T7" fmla="*/ 581 h 606"/>
                <a:gd name="T8" fmla="*/ 0 w 143"/>
                <a:gd name="T9" fmla="*/ 582 h 606"/>
                <a:gd name="T10" fmla="*/ 69 w 143"/>
                <a:gd name="T11" fmla="*/ 605 h 606"/>
                <a:gd name="T12" fmla="*/ 143 w 143"/>
                <a:gd name="T13" fmla="*/ 581 h 606"/>
                <a:gd name="T14" fmla="*/ 143 w 143"/>
                <a:gd name="T15" fmla="*/ 33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6">
                  <a:moveTo>
                    <a:pt x="143" y="33"/>
                  </a:moveTo>
                  <a:cubicBezTo>
                    <a:pt x="142" y="9"/>
                    <a:pt x="111" y="0"/>
                    <a:pt x="71" y="0"/>
                  </a:cubicBezTo>
                  <a:cubicBezTo>
                    <a:pt x="26" y="0"/>
                    <a:pt x="0" y="15"/>
                    <a:pt x="0" y="33"/>
                  </a:cubicBezTo>
                  <a:cubicBezTo>
                    <a:pt x="0" y="36"/>
                    <a:pt x="0" y="581"/>
                    <a:pt x="0" y="581"/>
                  </a:cubicBezTo>
                  <a:cubicBezTo>
                    <a:pt x="0" y="582"/>
                    <a:pt x="0" y="582"/>
                    <a:pt x="0" y="582"/>
                  </a:cubicBezTo>
                  <a:cubicBezTo>
                    <a:pt x="1" y="589"/>
                    <a:pt x="34" y="605"/>
                    <a:pt x="69" y="605"/>
                  </a:cubicBezTo>
                  <a:cubicBezTo>
                    <a:pt x="105" y="606"/>
                    <a:pt x="143" y="589"/>
                    <a:pt x="143" y="581"/>
                  </a:cubicBezTo>
                  <a:cubicBezTo>
                    <a:pt x="143" y="581"/>
                    <a:pt x="143" y="35"/>
                    <a:pt x="143" y="33"/>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8" name="Freeform 187"/>
            <p:cNvSpPr>
              <a:spLocks noChangeAspect="1"/>
            </p:cNvSpPr>
            <p:nvPr/>
          </p:nvSpPr>
          <p:spPr bwMode="auto">
            <a:xfrm>
              <a:off x="859390" y="1737248"/>
              <a:ext cx="18566" cy="46071"/>
            </a:xfrm>
            <a:custGeom>
              <a:avLst/>
              <a:gdLst>
                <a:gd name="T0" fmla="*/ 37 w 83"/>
                <a:gd name="T1" fmla="*/ 202 h 206"/>
                <a:gd name="T2" fmla="*/ 12 w 83"/>
                <a:gd name="T3" fmla="*/ 138 h 206"/>
                <a:gd name="T4" fmla="*/ 19 w 83"/>
                <a:gd name="T5" fmla="*/ 0 h 206"/>
                <a:gd name="T6" fmla="*/ 80 w 83"/>
                <a:gd name="T7" fmla="*/ 126 h 206"/>
                <a:gd name="T8" fmla="*/ 37 w 83"/>
                <a:gd name="T9" fmla="*/ 202 h 206"/>
              </a:gdLst>
              <a:ahLst/>
              <a:cxnLst>
                <a:cxn ang="0">
                  <a:pos x="T0" y="T1"/>
                </a:cxn>
                <a:cxn ang="0">
                  <a:pos x="T2" y="T3"/>
                </a:cxn>
                <a:cxn ang="0">
                  <a:pos x="T4" y="T5"/>
                </a:cxn>
                <a:cxn ang="0">
                  <a:pos x="T6" y="T7"/>
                </a:cxn>
                <a:cxn ang="0">
                  <a:pos x="T8" y="T9"/>
                </a:cxn>
              </a:cxnLst>
              <a:rect l="0" t="0" r="r" b="b"/>
              <a:pathLst>
                <a:path w="83" h="206">
                  <a:moveTo>
                    <a:pt x="37" y="202"/>
                  </a:moveTo>
                  <a:cubicBezTo>
                    <a:pt x="14" y="200"/>
                    <a:pt x="0" y="168"/>
                    <a:pt x="12" y="138"/>
                  </a:cubicBezTo>
                  <a:cubicBezTo>
                    <a:pt x="29" y="93"/>
                    <a:pt x="45" y="66"/>
                    <a:pt x="19" y="0"/>
                  </a:cubicBezTo>
                  <a:cubicBezTo>
                    <a:pt x="58" y="19"/>
                    <a:pt x="76" y="61"/>
                    <a:pt x="80" y="126"/>
                  </a:cubicBezTo>
                  <a:cubicBezTo>
                    <a:pt x="83" y="170"/>
                    <a:pt x="74" y="206"/>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9" name="Freeform 188"/>
            <p:cNvSpPr>
              <a:spLocks noChangeAspect="1"/>
            </p:cNvSpPr>
            <p:nvPr/>
          </p:nvSpPr>
          <p:spPr bwMode="auto">
            <a:xfrm>
              <a:off x="864891" y="1756502"/>
              <a:ext cx="8939" cy="25442"/>
            </a:xfrm>
            <a:custGeom>
              <a:avLst/>
              <a:gdLst>
                <a:gd name="T0" fmla="*/ 14 w 39"/>
                <a:gd name="T1" fmla="*/ 111 h 111"/>
                <a:gd name="T2" fmla="*/ 2 w 39"/>
                <a:gd name="T3" fmla="*/ 76 h 111"/>
                <a:gd name="T4" fmla="*/ 19 w 39"/>
                <a:gd name="T5" fmla="*/ 0 h 111"/>
                <a:gd name="T6" fmla="*/ 38 w 39"/>
                <a:gd name="T7" fmla="*/ 75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5"/>
                    <a:pt x="2" y="76"/>
                  </a:cubicBezTo>
                  <a:cubicBezTo>
                    <a:pt x="8" y="51"/>
                    <a:pt x="28" y="29"/>
                    <a:pt x="19" y="0"/>
                  </a:cubicBezTo>
                  <a:cubicBezTo>
                    <a:pt x="36" y="14"/>
                    <a:pt x="39" y="52"/>
                    <a:pt x="38" y="75"/>
                  </a:cubicBezTo>
                  <a:cubicBezTo>
                    <a:pt x="38" y="93"/>
                    <a:pt x="34" y="110"/>
                    <a:pt x="1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0" name="Freeform 189"/>
            <p:cNvSpPr>
              <a:spLocks noChangeAspect="1"/>
            </p:cNvSpPr>
            <p:nvPr/>
          </p:nvSpPr>
          <p:spPr bwMode="auto">
            <a:xfrm>
              <a:off x="866954" y="1776443"/>
              <a:ext cx="3438" cy="9627"/>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30"/>
                    <a:pt x="6" y="25"/>
                  </a:cubicBezTo>
                  <a:cubicBezTo>
                    <a:pt x="5" y="17"/>
                    <a:pt x="0" y="5"/>
                    <a:pt x="10" y="0"/>
                  </a:cubicBezTo>
                  <a:cubicBezTo>
                    <a:pt x="10" y="0"/>
                    <a:pt x="11" y="1"/>
                    <a:pt x="12" y="2"/>
                  </a:cubicBezTo>
                  <a:cubicBezTo>
                    <a:pt x="4" y="7"/>
                    <a:pt x="9" y="17"/>
                    <a:pt x="10" y="24"/>
                  </a:cubicBezTo>
                  <a:cubicBezTo>
                    <a:pt x="11" y="33"/>
                    <a:pt x="15" y="39"/>
                    <a:pt x="9"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1" name="Freeform 190"/>
            <p:cNvSpPr>
              <a:spLocks noChangeAspect="1"/>
            </p:cNvSpPr>
            <p:nvPr/>
          </p:nvSpPr>
          <p:spPr bwMode="auto">
            <a:xfrm>
              <a:off x="802318" y="1808761"/>
              <a:ext cx="31631" cy="136150"/>
            </a:xfrm>
            <a:custGeom>
              <a:avLst/>
              <a:gdLst>
                <a:gd name="T0" fmla="*/ 143 w 143"/>
                <a:gd name="T1" fmla="*/ 32 h 605"/>
                <a:gd name="T2" fmla="*/ 72 w 143"/>
                <a:gd name="T3" fmla="*/ 0 h 605"/>
                <a:gd name="T4" fmla="*/ 0 w 143"/>
                <a:gd name="T5" fmla="*/ 32 h 605"/>
                <a:gd name="T6" fmla="*/ 0 w 143"/>
                <a:gd name="T7" fmla="*/ 581 h 605"/>
                <a:gd name="T8" fmla="*/ 0 w 143"/>
                <a:gd name="T9" fmla="*/ 581 h 605"/>
                <a:gd name="T10" fmla="*/ 70 w 143"/>
                <a:gd name="T11" fmla="*/ 605 h 605"/>
                <a:gd name="T12" fmla="*/ 143 w 143"/>
                <a:gd name="T13" fmla="*/ 581 h 605"/>
                <a:gd name="T14" fmla="*/ 143 w 143"/>
                <a:gd name="T15" fmla="*/ 32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5">
                  <a:moveTo>
                    <a:pt x="143" y="32"/>
                  </a:moveTo>
                  <a:cubicBezTo>
                    <a:pt x="142" y="9"/>
                    <a:pt x="111" y="0"/>
                    <a:pt x="72" y="0"/>
                  </a:cubicBezTo>
                  <a:cubicBezTo>
                    <a:pt x="27" y="0"/>
                    <a:pt x="0" y="15"/>
                    <a:pt x="0" y="32"/>
                  </a:cubicBezTo>
                  <a:cubicBezTo>
                    <a:pt x="0" y="35"/>
                    <a:pt x="0" y="581"/>
                    <a:pt x="0" y="581"/>
                  </a:cubicBezTo>
                  <a:cubicBezTo>
                    <a:pt x="0" y="581"/>
                    <a:pt x="0" y="581"/>
                    <a:pt x="0" y="581"/>
                  </a:cubicBezTo>
                  <a:cubicBezTo>
                    <a:pt x="2" y="589"/>
                    <a:pt x="35" y="605"/>
                    <a:pt x="70" y="605"/>
                  </a:cubicBezTo>
                  <a:cubicBezTo>
                    <a:pt x="105" y="605"/>
                    <a:pt x="143" y="589"/>
                    <a:pt x="143" y="581"/>
                  </a:cubicBezTo>
                  <a:cubicBezTo>
                    <a:pt x="143" y="581"/>
                    <a:pt x="143" y="35"/>
                    <a:pt x="143" y="32"/>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2" name="Freeform 191"/>
            <p:cNvSpPr>
              <a:spLocks noChangeAspect="1"/>
            </p:cNvSpPr>
            <p:nvPr/>
          </p:nvSpPr>
          <p:spPr bwMode="auto">
            <a:xfrm>
              <a:off x="808506" y="1761316"/>
              <a:ext cx="19253" cy="46071"/>
            </a:xfrm>
            <a:custGeom>
              <a:avLst/>
              <a:gdLst>
                <a:gd name="T0" fmla="*/ 37 w 83"/>
                <a:gd name="T1" fmla="*/ 202 h 205"/>
                <a:gd name="T2" fmla="*/ 12 w 83"/>
                <a:gd name="T3" fmla="*/ 137 h 205"/>
                <a:gd name="T4" fmla="*/ 19 w 83"/>
                <a:gd name="T5" fmla="*/ 0 h 205"/>
                <a:gd name="T6" fmla="*/ 80 w 83"/>
                <a:gd name="T7" fmla="*/ 125 h 205"/>
                <a:gd name="T8" fmla="*/ 37 w 83"/>
                <a:gd name="T9" fmla="*/ 202 h 205"/>
              </a:gdLst>
              <a:ahLst/>
              <a:cxnLst>
                <a:cxn ang="0">
                  <a:pos x="T0" y="T1"/>
                </a:cxn>
                <a:cxn ang="0">
                  <a:pos x="T2" y="T3"/>
                </a:cxn>
                <a:cxn ang="0">
                  <a:pos x="T4" y="T5"/>
                </a:cxn>
                <a:cxn ang="0">
                  <a:pos x="T6" y="T7"/>
                </a:cxn>
                <a:cxn ang="0">
                  <a:pos x="T8" y="T9"/>
                </a:cxn>
              </a:cxnLst>
              <a:rect l="0" t="0" r="r" b="b"/>
              <a:pathLst>
                <a:path w="83" h="205">
                  <a:moveTo>
                    <a:pt x="37" y="202"/>
                  </a:moveTo>
                  <a:cubicBezTo>
                    <a:pt x="14" y="199"/>
                    <a:pt x="0" y="168"/>
                    <a:pt x="12" y="137"/>
                  </a:cubicBezTo>
                  <a:cubicBezTo>
                    <a:pt x="30" y="92"/>
                    <a:pt x="45" y="66"/>
                    <a:pt x="19" y="0"/>
                  </a:cubicBezTo>
                  <a:cubicBezTo>
                    <a:pt x="59" y="19"/>
                    <a:pt x="76" y="61"/>
                    <a:pt x="80" y="125"/>
                  </a:cubicBezTo>
                  <a:cubicBezTo>
                    <a:pt x="83" y="170"/>
                    <a:pt x="74" y="205"/>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3" name="Freeform 192"/>
            <p:cNvSpPr>
              <a:spLocks noChangeAspect="1"/>
            </p:cNvSpPr>
            <p:nvPr/>
          </p:nvSpPr>
          <p:spPr bwMode="auto">
            <a:xfrm>
              <a:off x="814695" y="1780569"/>
              <a:ext cx="8939" cy="24754"/>
            </a:xfrm>
            <a:custGeom>
              <a:avLst/>
              <a:gdLst>
                <a:gd name="T0" fmla="*/ 15 w 40"/>
                <a:gd name="T1" fmla="*/ 111 h 111"/>
                <a:gd name="T2" fmla="*/ 2 w 40"/>
                <a:gd name="T3" fmla="*/ 76 h 111"/>
                <a:gd name="T4" fmla="*/ 20 w 40"/>
                <a:gd name="T5" fmla="*/ 0 h 111"/>
                <a:gd name="T6" fmla="*/ 39 w 40"/>
                <a:gd name="T7" fmla="*/ 74 h 111"/>
                <a:gd name="T8" fmla="*/ 15 w 40"/>
                <a:gd name="T9" fmla="*/ 111 h 111"/>
              </a:gdLst>
              <a:ahLst/>
              <a:cxnLst>
                <a:cxn ang="0">
                  <a:pos x="T0" y="T1"/>
                </a:cxn>
                <a:cxn ang="0">
                  <a:pos x="T2" y="T3"/>
                </a:cxn>
                <a:cxn ang="0">
                  <a:pos x="T4" y="T5"/>
                </a:cxn>
                <a:cxn ang="0">
                  <a:pos x="T6" y="T7"/>
                </a:cxn>
                <a:cxn ang="0">
                  <a:pos x="T8" y="T9"/>
                </a:cxn>
              </a:cxnLst>
              <a:rect l="0" t="0" r="r" b="b"/>
              <a:pathLst>
                <a:path w="40" h="111">
                  <a:moveTo>
                    <a:pt x="15" y="111"/>
                  </a:moveTo>
                  <a:cubicBezTo>
                    <a:pt x="1" y="111"/>
                    <a:pt x="0" y="84"/>
                    <a:pt x="2" y="76"/>
                  </a:cubicBezTo>
                  <a:cubicBezTo>
                    <a:pt x="8" y="50"/>
                    <a:pt x="28" y="29"/>
                    <a:pt x="20" y="0"/>
                  </a:cubicBezTo>
                  <a:cubicBezTo>
                    <a:pt x="36" y="14"/>
                    <a:pt x="40" y="51"/>
                    <a:pt x="39" y="74"/>
                  </a:cubicBezTo>
                  <a:cubicBezTo>
                    <a:pt x="38" y="92"/>
                    <a:pt x="35" y="109"/>
                    <a:pt x="15"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4" name="Freeform 193"/>
            <p:cNvSpPr>
              <a:spLocks noChangeAspect="1"/>
            </p:cNvSpPr>
            <p:nvPr/>
          </p:nvSpPr>
          <p:spPr bwMode="auto">
            <a:xfrm>
              <a:off x="816758" y="1799823"/>
              <a:ext cx="2750" cy="10315"/>
            </a:xfrm>
            <a:custGeom>
              <a:avLst/>
              <a:gdLst>
                <a:gd name="T0" fmla="*/ 6 w 14"/>
                <a:gd name="T1" fmla="*/ 44 h 45"/>
                <a:gd name="T2" fmla="*/ 6 w 14"/>
                <a:gd name="T3" fmla="*/ 25 h 45"/>
                <a:gd name="T4" fmla="*/ 9 w 14"/>
                <a:gd name="T5" fmla="*/ 0 h 45"/>
                <a:gd name="T6" fmla="*/ 12 w 14"/>
                <a:gd name="T7" fmla="*/ 2 h 45"/>
                <a:gd name="T8" fmla="*/ 9 w 14"/>
                <a:gd name="T9" fmla="*/ 24 h 45"/>
                <a:gd name="T10" fmla="*/ 8 w 14"/>
                <a:gd name="T11" fmla="*/ 45 h 45"/>
                <a:gd name="T12" fmla="*/ 6 w 14"/>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4" h="45">
                  <a:moveTo>
                    <a:pt x="6" y="44"/>
                  </a:moveTo>
                  <a:cubicBezTo>
                    <a:pt x="9" y="40"/>
                    <a:pt x="7" y="29"/>
                    <a:pt x="6" y="25"/>
                  </a:cubicBezTo>
                  <a:cubicBezTo>
                    <a:pt x="4" y="17"/>
                    <a:pt x="0" y="4"/>
                    <a:pt x="9" y="0"/>
                  </a:cubicBezTo>
                  <a:cubicBezTo>
                    <a:pt x="9" y="0"/>
                    <a:pt x="11" y="1"/>
                    <a:pt x="12" y="2"/>
                  </a:cubicBezTo>
                  <a:cubicBezTo>
                    <a:pt x="3" y="6"/>
                    <a:pt x="8" y="16"/>
                    <a:pt x="9" y="24"/>
                  </a:cubicBezTo>
                  <a:cubicBezTo>
                    <a:pt x="11" y="33"/>
                    <a:pt x="14" y="38"/>
                    <a:pt x="8"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5" name="Freeform 194"/>
            <p:cNvSpPr>
              <a:spLocks noChangeAspect="1"/>
            </p:cNvSpPr>
            <p:nvPr/>
          </p:nvSpPr>
          <p:spPr bwMode="auto">
            <a:xfrm>
              <a:off x="994165" y="1808761"/>
              <a:ext cx="32318" cy="136150"/>
            </a:xfrm>
            <a:custGeom>
              <a:avLst/>
              <a:gdLst>
                <a:gd name="T0" fmla="*/ 143 w 143"/>
                <a:gd name="T1" fmla="*/ 32 h 605"/>
                <a:gd name="T2" fmla="*/ 71 w 143"/>
                <a:gd name="T3" fmla="*/ 0 h 605"/>
                <a:gd name="T4" fmla="*/ 0 w 143"/>
                <a:gd name="T5" fmla="*/ 32 h 605"/>
                <a:gd name="T6" fmla="*/ 0 w 143"/>
                <a:gd name="T7" fmla="*/ 581 h 605"/>
                <a:gd name="T8" fmla="*/ 0 w 143"/>
                <a:gd name="T9" fmla="*/ 581 h 605"/>
                <a:gd name="T10" fmla="*/ 69 w 143"/>
                <a:gd name="T11" fmla="*/ 605 h 605"/>
                <a:gd name="T12" fmla="*/ 143 w 143"/>
                <a:gd name="T13" fmla="*/ 581 h 605"/>
                <a:gd name="T14" fmla="*/ 143 w 143"/>
                <a:gd name="T15" fmla="*/ 32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5">
                  <a:moveTo>
                    <a:pt x="143" y="32"/>
                  </a:moveTo>
                  <a:cubicBezTo>
                    <a:pt x="142" y="9"/>
                    <a:pt x="111" y="0"/>
                    <a:pt x="71" y="0"/>
                  </a:cubicBezTo>
                  <a:cubicBezTo>
                    <a:pt x="26" y="0"/>
                    <a:pt x="0" y="15"/>
                    <a:pt x="0" y="32"/>
                  </a:cubicBezTo>
                  <a:cubicBezTo>
                    <a:pt x="0" y="35"/>
                    <a:pt x="0" y="581"/>
                    <a:pt x="0" y="581"/>
                  </a:cubicBezTo>
                  <a:cubicBezTo>
                    <a:pt x="0" y="581"/>
                    <a:pt x="0" y="581"/>
                    <a:pt x="0" y="581"/>
                  </a:cubicBezTo>
                  <a:cubicBezTo>
                    <a:pt x="1" y="589"/>
                    <a:pt x="34" y="605"/>
                    <a:pt x="69" y="605"/>
                  </a:cubicBezTo>
                  <a:cubicBezTo>
                    <a:pt x="105" y="605"/>
                    <a:pt x="143" y="589"/>
                    <a:pt x="143" y="581"/>
                  </a:cubicBezTo>
                  <a:cubicBezTo>
                    <a:pt x="143" y="581"/>
                    <a:pt x="143" y="35"/>
                    <a:pt x="143" y="32"/>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6" name="Freeform 195"/>
            <p:cNvSpPr>
              <a:spLocks noChangeAspect="1"/>
            </p:cNvSpPr>
            <p:nvPr/>
          </p:nvSpPr>
          <p:spPr bwMode="auto">
            <a:xfrm>
              <a:off x="1001041" y="1761316"/>
              <a:ext cx="18566" cy="46071"/>
            </a:xfrm>
            <a:custGeom>
              <a:avLst/>
              <a:gdLst>
                <a:gd name="T0" fmla="*/ 37 w 83"/>
                <a:gd name="T1" fmla="*/ 202 h 205"/>
                <a:gd name="T2" fmla="*/ 12 w 83"/>
                <a:gd name="T3" fmla="*/ 137 h 205"/>
                <a:gd name="T4" fmla="*/ 19 w 83"/>
                <a:gd name="T5" fmla="*/ 0 h 205"/>
                <a:gd name="T6" fmla="*/ 80 w 83"/>
                <a:gd name="T7" fmla="*/ 125 h 205"/>
                <a:gd name="T8" fmla="*/ 37 w 83"/>
                <a:gd name="T9" fmla="*/ 202 h 205"/>
              </a:gdLst>
              <a:ahLst/>
              <a:cxnLst>
                <a:cxn ang="0">
                  <a:pos x="T0" y="T1"/>
                </a:cxn>
                <a:cxn ang="0">
                  <a:pos x="T2" y="T3"/>
                </a:cxn>
                <a:cxn ang="0">
                  <a:pos x="T4" y="T5"/>
                </a:cxn>
                <a:cxn ang="0">
                  <a:pos x="T6" y="T7"/>
                </a:cxn>
                <a:cxn ang="0">
                  <a:pos x="T8" y="T9"/>
                </a:cxn>
              </a:cxnLst>
              <a:rect l="0" t="0" r="r" b="b"/>
              <a:pathLst>
                <a:path w="83" h="205">
                  <a:moveTo>
                    <a:pt x="37" y="202"/>
                  </a:moveTo>
                  <a:cubicBezTo>
                    <a:pt x="14" y="199"/>
                    <a:pt x="0" y="168"/>
                    <a:pt x="12" y="137"/>
                  </a:cubicBezTo>
                  <a:cubicBezTo>
                    <a:pt x="29" y="92"/>
                    <a:pt x="45" y="66"/>
                    <a:pt x="19" y="0"/>
                  </a:cubicBezTo>
                  <a:cubicBezTo>
                    <a:pt x="58" y="19"/>
                    <a:pt x="76" y="61"/>
                    <a:pt x="80" y="125"/>
                  </a:cubicBezTo>
                  <a:cubicBezTo>
                    <a:pt x="83" y="170"/>
                    <a:pt x="74" y="205"/>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7" name="Freeform 196"/>
            <p:cNvSpPr>
              <a:spLocks noChangeAspect="1"/>
            </p:cNvSpPr>
            <p:nvPr/>
          </p:nvSpPr>
          <p:spPr bwMode="auto">
            <a:xfrm>
              <a:off x="1006542" y="1780569"/>
              <a:ext cx="8939" cy="24754"/>
            </a:xfrm>
            <a:custGeom>
              <a:avLst/>
              <a:gdLst>
                <a:gd name="T0" fmla="*/ 14 w 39"/>
                <a:gd name="T1" fmla="*/ 111 h 111"/>
                <a:gd name="T2" fmla="*/ 1 w 39"/>
                <a:gd name="T3" fmla="*/ 76 h 111"/>
                <a:gd name="T4" fmla="*/ 19 w 39"/>
                <a:gd name="T5" fmla="*/ 0 h 111"/>
                <a:gd name="T6" fmla="*/ 38 w 39"/>
                <a:gd name="T7" fmla="*/ 74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4"/>
                    <a:pt x="1" y="76"/>
                  </a:cubicBezTo>
                  <a:cubicBezTo>
                    <a:pt x="8" y="50"/>
                    <a:pt x="27" y="29"/>
                    <a:pt x="19" y="0"/>
                  </a:cubicBezTo>
                  <a:cubicBezTo>
                    <a:pt x="36" y="14"/>
                    <a:pt x="39" y="51"/>
                    <a:pt x="38" y="74"/>
                  </a:cubicBezTo>
                  <a:cubicBezTo>
                    <a:pt x="38" y="92"/>
                    <a:pt x="34" y="109"/>
                    <a:pt x="1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8" name="Freeform 197"/>
            <p:cNvSpPr>
              <a:spLocks noChangeAspect="1"/>
            </p:cNvSpPr>
            <p:nvPr/>
          </p:nvSpPr>
          <p:spPr bwMode="auto">
            <a:xfrm>
              <a:off x="1008605" y="1799823"/>
              <a:ext cx="3438" cy="10315"/>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29"/>
                    <a:pt x="6" y="25"/>
                  </a:cubicBezTo>
                  <a:cubicBezTo>
                    <a:pt x="5" y="17"/>
                    <a:pt x="0" y="4"/>
                    <a:pt x="10" y="0"/>
                  </a:cubicBezTo>
                  <a:cubicBezTo>
                    <a:pt x="10" y="0"/>
                    <a:pt x="11" y="1"/>
                    <a:pt x="12" y="2"/>
                  </a:cubicBezTo>
                  <a:cubicBezTo>
                    <a:pt x="4" y="6"/>
                    <a:pt x="9" y="16"/>
                    <a:pt x="10" y="24"/>
                  </a:cubicBezTo>
                  <a:cubicBezTo>
                    <a:pt x="11" y="33"/>
                    <a:pt x="15" y="38"/>
                    <a:pt x="9"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9" name="Freeform 198"/>
            <p:cNvSpPr>
              <a:spLocks noChangeAspect="1"/>
            </p:cNvSpPr>
            <p:nvPr/>
          </p:nvSpPr>
          <p:spPr bwMode="auto">
            <a:xfrm>
              <a:off x="949469" y="1784695"/>
              <a:ext cx="32318" cy="136837"/>
            </a:xfrm>
            <a:custGeom>
              <a:avLst/>
              <a:gdLst>
                <a:gd name="T0" fmla="*/ 143 w 143"/>
                <a:gd name="T1" fmla="*/ 33 h 606"/>
                <a:gd name="T2" fmla="*/ 72 w 143"/>
                <a:gd name="T3" fmla="*/ 0 h 606"/>
                <a:gd name="T4" fmla="*/ 0 w 143"/>
                <a:gd name="T5" fmla="*/ 33 h 606"/>
                <a:gd name="T6" fmla="*/ 0 w 143"/>
                <a:gd name="T7" fmla="*/ 581 h 606"/>
                <a:gd name="T8" fmla="*/ 0 w 143"/>
                <a:gd name="T9" fmla="*/ 582 h 606"/>
                <a:gd name="T10" fmla="*/ 70 w 143"/>
                <a:gd name="T11" fmla="*/ 605 h 606"/>
                <a:gd name="T12" fmla="*/ 143 w 143"/>
                <a:gd name="T13" fmla="*/ 581 h 606"/>
                <a:gd name="T14" fmla="*/ 143 w 143"/>
                <a:gd name="T15" fmla="*/ 33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6">
                  <a:moveTo>
                    <a:pt x="143" y="33"/>
                  </a:moveTo>
                  <a:cubicBezTo>
                    <a:pt x="142" y="9"/>
                    <a:pt x="111" y="0"/>
                    <a:pt x="72" y="0"/>
                  </a:cubicBezTo>
                  <a:cubicBezTo>
                    <a:pt x="27" y="0"/>
                    <a:pt x="0" y="15"/>
                    <a:pt x="0" y="33"/>
                  </a:cubicBezTo>
                  <a:cubicBezTo>
                    <a:pt x="0" y="36"/>
                    <a:pt x="0" y="581"/>
                    <a:pt x="0" y="581"/>
                  </a:cubicBezTo>
                  <a:cubicBezTo>
                    <a:pt x="0" y="582"/>
                    <a:pt x="0" y="582"/>
                    <a:pt x="0" y="582"/>
                  </a:cubicBezTo>
                  <a:cubicBezTo>
                    <a:pt x="2" y="589"/>
                    <a:pt x="35" y="605"/>
                    <a:pt x="70" y="605"/>
                  </a:cubicBezTo>
                  <a:cubicBezTo>
                    <a:pt x="105" y="606"/>
                    <a:pt x="143" y="589"/>
                    <a:pt x="143" y="581"/>
                  </a:cubicBezTo>
                  <a:cubicBezTo>
                    <a:pt x="143" y="581"/>
                    <a:pt x="143" y="35"/>
                    <a:pt x="143" y="33"/>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0" name="Freeform 199"/>
            <p:cNvSpPr>
              <a:spLocks noChangeAspect="1"/>
            </p:cNvSpPr>
            <p:nvPr/>
          </p:nvSpPr>
          <p:spPr bwMode="auto">
            <a:xfrm>
              <a:off x="956346" y="1737248"/>
              <a:ext cx="18566" cy="46071"/>
            </a:xfrm>
            <a:custGeom>
              <a:avLst/>
              <a:gdLst>
                <a:gd name="T0" fmla="*/ 37 w 83"/>
                <a:gd name="T1" fmla="*/ 202 h 206"/>
                <a:gd name="T2" fmla="*/ 12 w 83"/>
                <a:gd name="T3" fmla="*/ 138 h 206"/>
                <a:gd name="T4" fmla="*/ 19 w 83"/>
                <a:gd name="T5" fmla="*/ 0 h 206"/>
                <a:gd name="T6" fmla="*/ 80 w 83"/>
                <a:gd name="T7" fmla="*/ 126 h 206"/>
                <a:gd name="T8" fmla="*/ 37 w 83"/>
                <a:gd name="T9" fmla="*/ 202 h 206"/>
              </a:gdLst>
              <a:ahLst/>
              <a:cxnLst>
                <a:cxn ang="0">
                  <a:pos x="T0" y="T1"/>
                </a:cxn>
                <a:cxn ang="0">
                  <a:pos x="T2" y="T3"/>
                </a:cxn>
                <a:cxn ang="0">
                  <a:pos x="T4" y="T5"/>
                </a:cxn>
                <a:cxn ang="0">
                  <a:pos x="T6" y="T7"/>
                </a:cxn>
                <a:cxn ang="0">
                  <a:pos x="T8" y="T9"/>
                </a:cxn>
              </a:cxnLst>
              <a:rect l="0" t="0" r="r" b="b"/>
              <a:pathLst>
                <a:path w="83" h="206">
                  <a:moveTo>
                    <a:pt x="37" y="202"/>
                  </a:moveTo>
                  <a:cubicBezTo>
                    <a:pt x="14" y="200"/>
                    <a:pt x="0" y="168"/>
                    <a:pt x="12" y="138"/>
                  </a:cubicBezTo>
                  <a:cubicBezTo>
                    <a:pt x="29" y="93"/>
                    <a:pt x="45" y="66"/>
                    <a:pt x="19" y="0"/>
                  </a:cubicBezTo>
                  <a:cubicBezTo>
                    <a:pt x="58" y="19"/>
                    <a:pt x="76" y="61"/>
                    <a:pt x="80" y="126"/>
                  </a:cubicBezTo>
                  <a:cubicBezTo>
                    <a:pt x="83" y="170"/>
                    <a:pt x="74" y="206"/>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1" name="Freeform 200"/>
            <p:cNvSpPr>
              <a:spLocks noChangeAspect="1"/>
            </p:cNvSpPr>
            <p:nvPr/>
          </p:nvSpPr>
          <p:spPr bwMode="auto">
            <a:xfrm>
              <a:off x="961847" y="1756502"/>
              <a:ext cx="8939" cy="25442"/>
            </a:xfrm>
            <a:custGeom>
              <a:avLst/>
              <a:gdLst>
                <a:gd name="T0" fmla="*/ 14 w 39"/>
                <a:gd name="T1" fmla="*/ 111 h 111"/>
                <a:gd name="T2" fmla="*/ 2 w 39"/>
                <a:gd name="T3" fmla="*/ 76 h 111"/>
                <a:gd name="T4" fmla="*/ 19 w 39"/>
                <a:gd name="T5" fmla="*/ 0 h 111"/>
                <a:gd name="T6" fmla="*/ 38 w 39"/>
                <a:gd name="T7" fmla="*/ 75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5"/>
                    <a:pt x="2" y="76"/>
                  </a:cubicBezTo>
                  <a:cubicBezTo>
                    <a:pt x="8" y="51"/>
                    <a:pt x="28" y="29"/>
                    <a:pt x="19" y="0"/>
                  </a:cubicBezTo>
                  <a:cubicBezTo>
                    <a:pt x="36" y="14"/>
                    <a:pt x="39" y="52"/>
                    <a:pt x="38" y="75"/>
                  </a:cubicBezTo>
                  <a:cubicBezTo>
                    <a:pt x="38" y="93"/>
                    <a:pt x="34" y="110"/>
                    <a:pt x="1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2" name="Freeform 201"/>
            <p:cNvSpPr>
              <a:spLocks noChangeAspect="1"/>
            </p:cNvSpPr>
            <p:nvPr/>
          </p:nvSpPr>
          <p:spPr bwMode="auto">
            <a:xfrm>
              <a:off x="963909" y="1776443"/>
              <a:ext cx="3438" cy="9627"/>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30"/>
                    <a:pt x="6" y="25"/>
                  </a:cubicBezTo>
                  <a:cubicBezTo>
                    <a:pt x="5" y="17"/>
                    <a:pt x="0" y="5"/>
                    <a:pt x="10" y="0"/>
                  </a:cubicBezTo>
                  <a:cubicBezTo>
                    <a:pt x="10" y="0"/>
                    <a:pt x="11" y="1"/>
                    <a:pt x="12" y="2"/>
                  </a:cubicBezTo>
                  <a:cubicBezTo>
                    <a:pt x="4" y="7"/>
                    <a:pt x="9" y="17"/>
                    <a:pt x="10" y="24"/>
                  </a:cubicBezTo>
                  <a:cubicBezTo>
                    <a:pt x="11" y="33"/>
                    <a:pt x="15" y="39"/>
                    <a:pt x="9"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3" name="Freeform 202"/>
            <p:cNvSpPr>
              <a:spLocks noChangeAspect="1"/>
            </p:cNvSpPr>
            <p:nvPr/>
          </p:nvSpPr>
          <p:spPr bwMode="auto">
            <a:xfrm>
              <a:off x="626973" y="1899528"/>
              <a:ext cx="574854" cy="286740"/>
            </a:xfrm>
            <a:custGeom>
              <a:avLst/>
              <a:gdLst>
                <a:gd name="T0" fmla="*/ 2553 w 2553"/>
                <a:gd name="T1" fmla="*/ 1247 h 1272"/>
                <a:gd name="T2" fmla="*/ 2553 w 2553"/>
                <a:gd name="T3" fmla="*/ 229 h 1272"/>
                <a:gd name="T4" fmla="*/ 1276 w 2553"/>
                <a:gd name="T5" fmla="*/ 3 h 1272"/>
                <a:gd name="T6" fmla="*/ 0 w 2553"/>
                <a:gd name="T7" fmla="*/ 229 h 1272"/>
                <a:gd name="T8" fmla="*/ 0 w 2553"/>
                <a:gd name="T9" fmla="*/ 1247 h 1272"/>
                <a:gd name="T10" fmla="*/ 0 w 2553"/>
                <a:gd name="T11" fmla="*/ 1272 h 1272"/>
                <a:gd name="T12" fmla="*/ 2552 w 2553"/>
                <a:gd name="T13" fmla="*/ 1272 h 1272"/>
                <a:gd name="T14" fmla="*/ 2553 w 2553"/>
                <a:gd name="T15" fmla="*/ 1247 h 1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3" h="1272">
                  <a:moveTo>
                    <a:pt x="2553" y="1247"/>
                  </a:moveTo>
                  <a:cubicBezTo>
                    <a:pt x="2553" y="229"/>
                    <a:pt x="2553" y="229"/>
                    <a:pt x="2553" y="229"/>
                  </a:cubicBezTo>
                  <a:cubicBezTo>
                    <a:pt x="2242" y="51"/>
                    <a:pt x="1765" y="0"/>
                    <a:pt x="1276" y="3"/>
                  </a:cubicBezTo>
                  <a:cubicBezTo>
                    <a:pt x="798" y="6"/>
                    <a:pt x="308" y="59"/>
                    <a:pt x="0" y="229"/>
                  </a:cubicBezTo>
                  <a:cubicBezTo>
                    <a:pt x="0" y="1247"/>
                    <a:pt x="0" y="1247"/>
                    <a:pt x="0" y="1247"/>
                  </a:cubicBezTo>
                  <a:cubicBezTo>
                    <a:pt x="0" y="1255"/>
                    <a:pt x="0" y="1264"/>
                    <a:pt x="0" y="1272"/>
                  </a:cubicBezTo>
                  <a:cubicBezTo>
                    <a:pt x="2552" y="1272"/>
                    <a:pt x="2552" y="1272"/>
                    <a:pt x="2552" y="1272"/>
                  </a:cubicBezTo>
                  <a:cubicBezTo>
                    <a:pt x="2553" y="1264"/>
                    <a:pt x="2553" y="1255"/>
                    <a:pt x="2553" y="1247"/>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4" name="Rectangle 203"/>
            <p:cNvSpPr>
              <a:spLocks noChangeAspect="1" noChangeArrowheads="1"/>
            </p:cNvSpPr>
            <p:nvPr/>
          </p:nvSpPr>
          <p:spPr bwMode="auto">
            <a:xfrm>
              <a:off x="626973" y="2041178"/>
              <a:ext cx="574854" cy="29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205" name="Group 204"/>
          <p:cNvGrpSpPr>
            <a:grpSpLocks noChangeAspect="1"/>
          </p:cNvGrpSpPr>
          <p:nvPr/>
        </p:nvGrpSpPr>
        <p:grpSpPr>
          <a:xfrm>
            <a:off x="2923485" y="5771597"/>
            <a:ext cx="432000" cy="432000"/>
            <a:chOff x="4834581" y="2079434"/>
            <a:chExt cx="914400" cy="914400"/>
          </a:xfrm>
        </p:grpSpPr>
        <p:sp>
          <p:nvSpPr>
            <p:cNvPr id="206" name="Oval 205"/>
            <p:cNvSpPr/>
            <p:nvPr/>
          </p:nvSpPr>
          <p:spPr>
            <a:xfrm>
              <a:off x="4834581" y="2079434"/>
              <a:ext cx="914400" cy="914400"/>
            </a:xfrm>
            <a:prstGeom prst="ellipse">
              <a:avLst/>
            </a:prstGeom>
            <a:noFill/>
            <a:ln w="28575">
              <a:solidFill>
                <a:srgbClr val="01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07" name="Group 206"/>
            <p:cNvGrpSpPr>
              <a:grpSpLocks noChangeAspect="1"/>
            </p:cNvGrpSpPr>
            <p:nvPr/>
          </p:nvGrpSpPr>
          <p:grpSpPr>
            <a:xfrm>
              <a:off x="4931781" y="2218952"/>
              <a:ext cx="720000" cy="569879"/>
              <a:chOff x="6490826" y="2979705"/>
              <a:chExt cx="938674" cy="742958"/>
            </a:xfrm>
          </p:grpSpPr>
          <p:sp>
            <p:nvSpPr>
              <p:cNvPr id="208" name="Freeform 29"/>
              <p:cNvSpPr>
                <a:spLocks/>
              </p:cNvSpPr>
              <p:nvPr/>
            </p:nvSpPr>
            <p:spPr bwMode="auto">
              <a:xfrm>
                <a:off x="6490826" y="2979705"/>
                <a:ext cx="938674" cy="742958"/>
              </a:xfrm>
              <a:custGeom>
                <a:avLst/>
                <a:gdLst>
                  <a:gd name="T0" fmla="*/ 754 w 920"/>
                  <a:gd name="T1" fmla="*/ 300 h 773"/>
                  <a:gd name="T2" fmla="*/ 754 w 920"/>
                  <a:gd name="T3" fmla="*/ 83 h 773"/>
                  <a:gd name="T4" fmla="*/ 625 w 920"/>
                  <a:gd name="T5" fmla="*/ 83 h 773"/>
                  <a:gd name="T6" fmla="*/ 625 w 920"/>
                  <a:gd name="T7" fmla="*/ 169 h 773"/>
                  <a:gd name="T8" fmla="*/ 460 w 920"/>
                  <a:gd name="T9" fmla="*/ 0 h 773"/>
                  <a:gd name="T10" fmla="*/ 0 w 920"/>
                  <a:gd name="T11" fmla="*/ 469 h 773"/>
                  <a:gd name="T12" fmla="*/ 110 w 920"/>
                  <a:gd name="T13" fmla="*/ 469 h 773"/>
                  <a:gd name="T14" fmla="*/ 110 w 920"/>
                  <a:gd name="T15" fmla="*/ 773 h 773"/>
                  <a:gd name="T16" fmla="*/ 396 w 920"/>
                  <a:gd name="T17" fmla="*/ 773 h 773"/>
                  <a:gd name="T18" fmla="*/ 396 w 920"/>
                  <a:gd name="T19" fmla="*/ 524 h 773"/>
                  <a:gd name="T20" fmla="*/ 524 w 920"/>
                  <a:gd name="T21" fmla="*/ 524 h 773"/>
                  <a:gd name="T22" fmla="*/ 524 w 920"/>
                  <a:gd name="T23" fmla="*/ 773 h 773"/>
                  <a:gd name="T24" fmla="*/ 809 w 920"/>
                  <a:gd name="T25" fmla="*/ 773 h 773"/>
                  <a:gd name="T26" fmla="*/ 809 w 920"/>
                  <a:gd name="T27" fmla="*/ 469 h 773"/>
                  <a:gd name="T28" fmla="*/ 920 w 920"/>
                  <a:gd name="T29" fmla="*/ 469 h 773"/>
                  <a:gd name="T30" fmla="*/ 754 w 920"/>
                  <a:gd name="T31" fmla="*/ 30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0" h="773">
                    <a:moveTo>
                      <a:pt x="754" y="300"/>
                    </a:moveTo>
                    <a:lnTo>
                      <a:pt x="754" y="83"/>
                    </a:lnTo>
                    <a:lnTo>
                      <a:pt x="625" y="83"/>
                    </a:lnTo>
                    <a:lnTo>
                      <a:pt x="625" y="169"/>
                    </a:lnTo>
                    <a:lnTo>
                      <a:pt x="460" y="0"/>
                    </a:lnTo>
                    <a:lnTo>
                      <a:pt x="0" y="469"/>
                    </a:lnTo>
                    <a:lnTo>
                      <a:pt x="110" y="469"/>
                    </a:lnTo>
                    <a:lnTo>
                      <a:pt x="110" y="773"/>
                    </a:lnTo>
                    <a:lnTo>
                      <a:pt x="396" y="773"/>
                    </a:lnTo>
                    <a:lnTo>
                      <a:pt x="396" y="524"/>
                    </a:lnTo>
                    <a:lnTo>
                      <a:pt x="524" y="524"/>
                    </a:lnTo>
                    <a:lnTo>
                      <a:pt x="524" y="773"/>
                    </a:lnTo>
                    <a:lnTo>
                      <a:pt x="809" y="773"/>
                    </a:lnTo>
                    <a:lnTo>
                      <a:pt x="809" y="469"/>
                    </a:lnTo>
                    <a:lnTo>
                      <a:pt x="920" y="469"/>
                    </a:lnTo>
                    <a:lnTo>
                      <a:pt x="754" y="300"/>
                    </a:ln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sp>
            <p:nvSpPr>
              <p:cNvPr id="209" name="Rectangle 208"/>
              <p:cNvSpPr/>
              <p:nvPr/>
            </p:nvSpPr>
            <p:spPr>
              <a:xfrm>
                <a:off x="6839025" y="3349629"/>
                <a:ext cx="211015" cy="3668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0" name="Freeform 21"/>
              <p:cNvSpPr>
                <a:spLocks noChangeAspect="1" noEditPoints="1"/>
              </p:cNvSpPr>
              <p:nvPr/>
            </p:nvSpPr>
            <p:spPr bwMode="auto">
              <a:xfrm>
                <a:off x="6869397" y="3368464"/>
                <a:ext cx="144000" cy="335310"/>
              </a:xfrm>
              <a:custGeom>
                <a:avLst/>
                <a:gdLst>
                  <a:gd name="T0" fmla="*/ 583 w 1155"/>
                  <a:gd name="T1" fmla="*/ 484 h 2694"/>
                  <a:gd name="T2" fmla="*/ 825 w 1155"/>
                  <a:gd name="T3" fmla="*/ 242 h 2694"/>
                  <a:gd name="T4" fmla="*/ 583 w 1155"/>
                  <a:gd name="T5" fmla="*/ 0 h 2694"/>
                  <a:gd name="T6" fmla="*/ 341 w 1155"/>
                  <a:gd name="T7" fmla="*/ 242 h 2694"/>
                  <a:gd name="T8" fmla="*/ 583 w 1155"/>
                  <a:gd name="T9" fmla="*/ 484 h 2694"/>
                  <a:gd name="T10" fmla="*/ 1155 w 1155"/>
                  <a:gd name="T11" fmla="*/ 982 h 2694"/>
                  <a:gd name="T12" fmla="*/ 727 w 1155"/>
                  <a:gd name="T13" fmla="*/ 598 h 2694"/>
                  <a:gd name="T14" fmla="*/ 726 w 1155"/>
                  <a:gd name="T15" fmla="*/ 599 h 2694"/>
                  <a:gd name="T16" fmla="*/ 577 w 1155"/>
                  <a:gd name="T17" fmla="*/ 549 h 2694"/>
                  <a:gd name="T18" fmla="*/ 428 w 1155"/>
                  <a:gd name="T19" fmla="*/ 598 h 2694"/>
                  <a:gd name="T20" fmla="*/ 428 w 1155"/>
                  <a:gd name="T21" fmla="*/ 598 h 2694"/>
                  <a:gd name="T22" fmla="*/ 428 w 1155"/>
                  <a:gd name="T23" fmla="*/ 598 h 2694"/>
                  <a:gd name="T24" fmla="*/ 400 w 1155"/>
                  <a:gd name="T25" fmla="*/ 623 h 2694"/>
                  <a:gd name="T26" fmla="*/ 0 w 1155"/>
                  <a:gd name="T27" fmla="*/ 982 h 2694"/>
                  <a:gd name="T28" fmla="*/ 283 w 1155"/>
                  <a:gd name="T29" fmla="*/ 1475 h 2694"/>
                  <a:gd name="T30" fmla="*/ 342 w 1155"/>
                  <a:gd name="T31" fmla="*/ 1435 h 2694"/>
                  <a:gd name="T32" fmla="*/ 315 w 1155"/>
                  <a:gd name="T33" fmla="*/ 1964 h 2694"/>
                  <a:gd name="T34" fmla="*/ 316 w 1155"/>
                  <a:gd name="T35" fmla="*/ 2694 h 2694"/>
                  <a:gd name="T36" fmla="*/ 498 w 1155"/>
                  <a:gd name="T37" fmla="*/ 2694 h 2694"/>
                  <a:gd name="T38" fmla="*/ 573 w 1155"/>
                  <a:gd name="T39" fmla="*/ 1753 h 2694"/>
                  <a:gd name="T40" fmla="*/ 647 w 1155"/>
                  <a:gd name="T41" fmla="*/ 2694 h 2694"/>
                  <a:gd name="T42" fmla="*/ 829 w 1155"/>
                  <a:gd name="T43" fmla="*/ 2694 h 2694"/>
                  <a:gd name="T44" fmla="*/ 830 w 1155"/>
                  <a:gd name="T45" fmla="*/ 1964 h 2694"/>
                  <a:gd name="T46" fmla="*/ 803 w 1155"/>
                  <a:gd name="T47" fmla="*/ 1429 h 2694"/>
                  <a:gd name="T48" fmla="*/ 872 w 1155"/>
                  <a:gd name="T49" fmla="*/ 1475 h 2694"/>
                  <a:gd name="T50" fmla="*/ 1155 w 1155"/>
                  <a:gd name="T51" fmla="*/ 982 h 2694"/>
                  <a:gd name="T52" fmla="*/ 342 w 1155"/>
                  <a:gd name="T53" fmla="*/ 1278 h 2694"/>
                  <a:gd name="T54" fmla="*/ 239 w 1155"/>
                  <a:gd name="T55" fmla="*/ 1046 h 2694"/>
                  <a:gd name="T56" fmla="*/ 344 w 1155"/>
                  <a:gd name="T57" fmla="*/ 950 h 2694"/>
                  <a:gd name="T58" fmla="*/ 342 w 1155"/>
                  <a:gd name="T59" fmla="*/ 1278 h 2694"/>
                  <a:gd name="T60" fmla="*/ 803 w 1155"/>
                  <a:gd name="T61" fmla="*/ 1300 h 2694"/>
                  <a:gd name="T62" fmla="*/ 805 w 1155"/>
                  <a:gd name="T63" fmla="*/ 945 h 2694"/>
                  <a:gd name="T64" fmla="*/ 916 w 1155"/>
                  <a:gd name="T65" fmla="*/ 1046 h 2694"/>
                  <a:gd name="T66" fmla="*/ 803 w 1155"/>
                  <a:gd name="T67" fmla="*/ 130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5" h="2694">
                    <a:moveTo>
                      <a:pt x="583" y="484"/>
                    </a:moveTo>
                    <a:cubicBezTo>
                      <a:pt x="717" y="484"/>
                      <a:pt x="825" y="376"/>
                      <a:pt x="825" y="242"/>
                    </a:cubicBezTo>
                    <a:cubicBezTo>
                      <a:pt x="825" y="109"/>
                      <a:pt x="717" y="0"/>
                      <a:pt x="583" y="0"/>
                    </a:cubicBezTo>
                    <a:cubicBezTo>
                      <a:pt x="449" y="0"/>
                      <a:pt x="341" y="109"/>
                      <a:pt x="341" y="242"/>
                    </a:cubicBezTo>
                    <a:cubicBezTo>
                      <a:pt x="341" y="376"/>
                      <a:pt x="449" y="484"/>
                      <a:pt x="583" y="484"/>
                    </a:cubicBezTo>
                    <a:close/>
                    <a:moveTo>
                      <a:pt x="1155" y="982"/>
                    </a:moveTo>
                    <a:cubicBezTo>
                      <a:pt x="727" y="598"/>
                      <a:pt x="727" y="598"/>
                      <a:pt x="727" y="598"/>
                    </a:cubicBezTo>
                    <a:cubicBezTo>
                      <a:pt x="726" y="599"/>
                      <a:pt x="726" y="599"/>
                      <a:pt x="726" y="599"/>
                    </a:cubicBezTo>
                    <a:cubicBezTo>
                      <a:pt x="686" y="569"/>
                      <a:pt x="634" y="549"/>
                      <a:pt x="577" y="549"/>
                    </a:cubicBezTo>
                    <a:cubicBezTo>
                      <a:pt x="520" y="549"/>
                      <a:pt x="469" y="568"/>
                      <a:pt x="428" y="598"/>
                    </a:cubicBezTo>
                    <a:cubicBezTo>
                      <a:pt x="428" y="598"/>
                      <a:pt x="428" y="598"/>
                      <a:pt x="428" y="598"/>
                    </a:cubicBezTo>
                    <a:cubicBezTo>
                      <a:pt x="428" y="598"/>
                      <a:pt x="428" y="598"/>
                      <a:pt x="428" y="598"/>
                    </a:cubicBezTo>
                    <a:cubicBezTo>
                      <a:pt x="417" y="606"/>
                      <a:pt x="408" y="614"/>
                      <a:pt x="400" y="623"/>
                    </a:cubicBezTo>
                    <a:cubicBezTo>
                      <a:pt x="0" y="982"/>
                      <a:pt x="0" y="982"/>
                      <a:pt x="0" y="982"/>
                    </a:cubicBezTo>
                    <a:cubicBezTo>
                      <a:pt x="283" y="1475"/>
                      <a:pt x="283" y="1475"/>
                      <a:pt x="283" y="1475"/>
                    </a:cubicBezTo>
                    <a:cubicBezTo>
                      <a:pt x="342" y="1435"/>
                      <a:pt x="342" y="1435"/>
                      <a:pt x="342" y="1435"/>
                    </a:cubicBezTo>
                    <a:cubicBezTo>
                      <a:pt x="315" y="1964"/>
                      <a:pt x="315" y="1964"/>
                      <a:pt x="315" y="1964"/>
                    </a:cubicBezTo>
                    <a:cubicBezTo>
                      <a:pt x="316" y="2694"/>
                      <a:pt x="316" y="2694"/>
                      <a:pt x="316" y="2694"/>
                    </a:cubicBezTo>
                    <a:cubicBezTo>
                      <a:pt x="498" y="2694"/>
                      <a:pt x="498" y="2694"/>
                      <a:pt x="498" y="2694"/>
                    </a:cubicBezTo>
                    <a:cubicBezTo>
                      <a:pt x="573" y="1753"/>
                      <a:pt x="573" y="1753"/>
                      <a:pt x="573" y="1753"/>
                    </a:cubicBezTo>
                    <a:cubicBezTo>
                      <a:pt x="647" y="2694"/>
                      <a:pt x="647" y="2694"/>
                      <a:pt x="647" y="2694"/>
                    </a:cubicBezTo>
                    <a:cubicBezTo>
                      <a:pt x="829" y="2694"/>
                      <a:pt x="829" y="2694"/>
                      <a:pt x="829" y="2694"/>
                    </a:cubicBezTo>
                    <a:cubicBezTo>
                      <a:pt x="830" y="1964"/>
                      <a:pt x="830" y="1964"/>
                      <a:pt x="830" y="1964"/>
                    </a:cubicBezTo>
                    <a:cubicBezTo>
                      <a:pt x="803" y="1429"/>
                      <a:pt x="803" y="1429"/>
                      <a:pt x="803" y="1429"/>
                    </a:cubicBezTo>
                    <a:cubicBezTo>
                      <a:pt x="872" y="1475"/>
                      <a:pt x="872" y="1475"/>
                      <a:pt x="872" y="1475"/>
                    </a:cubicBezTo>
                    <a:lnTo>
                      <a:pt x="1155" y="982"/>
                    </a:lnTo>
                    <a:close/>
                    <a:moveTo>
                      <a:pt x="342" y="1278"/>
                    </a:moveTo>
                    <a:cubicBezTo>
                      <a:pt x="239" y="1046"/>
                      <a:pt x="239" y="1046"/>
                      <a:pt x="239" y="1046"/>
                    </a:cubicBezTo>
                    <a:cubicBezTo>
                      <a:pt x="344" y="950"/>
                      <a:pt x="344" y="950"/>
                      <a:pt x="344" y="950"/>
                    </a:cubicBezTo>
                    <a:lnTo>
                      <a:pt x="342" y="1278"/>
                    </a:lnTo>
                    <a:close/>
                    <a:moveTo>
                      <a:pt x="803" y="1300"/>
                    </a:moveTo>
                    <a:cubicBezTo>
                      <a:pt x="805" y="945"/>
                      <a:pt x="805" y="945"/>
                      <a:pt x="805" y="945"/>
                    </a:cubicBezTo>
                    <a:cubicBezTo>
                      <a:pt x="916" y="1046"/>
                      <a:pt x="916" y="1046"/>
                      <a:pt x="916" y="1046"/>
                    </a:cubicBezTo>
                    <a:lnTo>
                      <a:pt x="803" y="1300"/>
                    </a:ln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grpSp>
      <p:grpSp>
        <p:nvGrpSpPr>
          <p:cNvPr id="150" name="Group 149"/>
          <p:cNvGrpSpPr>
            <a:grpSpLocks noChangeAspect="1"/>
          </p:cNvGrpSpPr>
          <p:nvPr/>
        </p:nvGrpSpPr>
        <p:grpSpPr>
          <a:xfrm>
            <a:off x="9362830" y="5246407"/>
            <a:ext cx="432000" cy="432000"/>
            <a:chOff x="457200" y="1578172"/>
            <a:chExt cx="914400" cy="914400"/>
          </a:xfrm>
        </p:grpSpPr>
        <p:sp>
          <p:nvSpPr>
            <p:cNvPr id="151" name="Oval 150"/>
            <p:cNvSpPr/>
            <p:nvPr/>
          </p:nvSpPr>
          <p:spPr>
            <a:xfrm>
              <a:off x="457200" y="1578172"/>
              <a:ext cx="914400" cy="914400"/>
            </a:xfrm>
            <a:prstGeom prst="ellipse">
              <a:avLst/>
            </a:prstGeom>
            <a:noFill/>
            <a:ln w="28575">
              <a:solidFill>
                <a:srgbClr val="01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2" name="Freeform 151"/>
            <p:cNvSpPr>
              <a:spLocks noChangeAspect="1"/>
            </p:cNvSpPr>
            <p:nvPr/>
          </p:nvSpPr>
          <p:spPr bwMode="auto">
            <a:xfrm>
              <a:off x="572651" y="2195206"/>
              <a:ext cx="683499" cy="42633"/>
            </a:xfrm>
            <a:custGeom>
              <a:avLst/>
              <a:gdLst>
                <a:gd name="T0" fmla="*/ 3033 w 3033"/>
                <a:gd name="T1" fmla="*/ 94 h 188"/>
                <a:gd name="T2" fmla="*/ 2915 w 3033"/>
                <a:gd name="T3" fmla="*/ 188 h 188"/>
                <a:gd name="T4" fmla="*/ 118 w 3033"/>
                <a:gd name="T5" fmla="*/ 188 h 188"/>
                <a:gd name="T6" fmla="*/ 0 w 3033"/>
                <a:gd name="T7" fmla="*/ 94 h 188"/>
                <a:gd name="T8" fmla="*/ 0 w 3033"/>
                <a:gd name="T9" fmla="*/ 94 h 188"/>
                <a:gd name="T10" fmla="*/ 118 w 3033"/>
                <a:gd name="T11" fmla="*/ 0 h 188"/>
                <a:gd name="T12" fmla="*/ 2915 w 3033"/>
                <a:gd name="T13" fmla="*/ 0 h 188"/>
                <a:gd name="T14" fmla="*/ 3033 w 3033"/>
                <a:gd name="T15" fmla="*/ 94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3" h="188">
                  <a:moveTo>
                    <a:pt x="3033" y="94"/>
                  </a:moveTo>
                  <a:cubicBezTo>
                    <a:pt x="3033" y="146"/>
                    <a:pt x="2980" y="188"/>
                    <a:pt x="2915" y="188"/>
                  </a:cubicBezTo>
                  <a:cubicBezTo>
                    <a:pt x="118" y="188"/>
                    <a:pt x="118" y="188"/>
                    <a:pt x="118" y="188"/>
                  </a:cubicBezTo>
                  <a:cubicBezTo>
                    <a:pt x="53" y="188"/>
                    <a:pt x="0" y="146"/>
                    <a:pt x="0" y="94"/>
                  </a:cubicBezTo>
                  <a:cubicBezTo>
                    <a:pt x="0" y="94"/>
                    <a:pt x="0" y="94"/>
                    <a:pt x="0" y="94"/>
                  </a:cubicBezTo>
                  <a:cubicBezTo>
                    <a:pt x="0" y="42"/>
                    <a:pt x="53" y="0"/>
                    <a:pt x="118" y="0"/>
                  </a:cubicBezTo>
                  <a:cubicBezTo>
                    <a:pt x="2915" y="0"/>
                    <a:pt x="2915" y="0"/>
                    <a:pt x="2915" y="0"/>
                  </a:cubicBezTo>
                  <a:cubicBezTo>
                    <a:pt x="2980" y="0"/>
                    <a:pt x="3033" y="42"/>
                    <a:pt x="3033" y="94"/>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3" name="Freeform 152"/>
            <p:cNvSpPr>
              <a:spLocks noChangeAspect="1"/>
            </p:cNvSpPr>
            <p:nvPr/>
          </p:nvSpPr>
          <p:spPr bwMode="auto">
            <a:xfrm>
              <a:off x="902023" y="1771630"/>
              <a:ext cx="32318" cy="136837"/>
            </a:xfrm>
            <a:custGeom>
              <a:avLst/>
              <a:gdLst>
                <a:gd name="T0" fmla="*/ 143 w 143"/>
                <a:gd name="T1" fmla="*/ 33 h 606"/>
                <a:gd name="T2" fmla="*/ 71 w 143"/>
                <a:gd name="T3" fmla="*/ 0 h 606"/>
                <a:gd name="T4" fmla="*/ 0 w 143"/>
                <a:gd name="T5" fmla="*/ 33 h 606"/>
                <a:gd name="T6" fmla="*/ 0 w 143"/>
                <a:gd name="T7" fmla="*/ 581 h 606"/>
                <a:gd name="T8" fmla="*/ 0 w 143"/>
                <a:gd name="T9" fmla="*/ 582 h 606"/>
                <a:gd name="T10" fmla="*/ 69 w 143"/>
                <a:gd name="T11" fmla="*/ 605 h 606"/>
                <a:gd name="T12" fmla="*/ 143 w 143"/>
                <a:gd name="T13" fmla="*/ 581 h 606"/>
                <a:gd name="T14" fmla="*/ 143 w 143"/>
                <a:gd name="T15" fmla="*/ 33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6">
                  <a:moveTo>
                    <a:pt x="143" y="33"/>
                  </a:moveTo>
                  <a:cubicBezTo>
                    <a:pt x="142" y="9"/>
                    <a:pt x="111" y="0"/>
                    <a:pt x="71" y="0"/>
                  </a:cubicBezTo>
                  <a:cubicBezTo>
                    <a:pt x="26" y="0"/>
                    <a:pt x="0" y="15"/>
                    <a:pt x="0" y="33"/>
                  </a:cubicBezTo>
                  <a:cubicBezTo>
                    <a:pt x="0" y="36"/>
                    <a:pt x="0" y="581"/>
                    <a:pt x="0" y="581"/>
                  </a:cubicBezTo>
                  <a:cubicBezTo>
                    <a:pt x="0" y="582"/>
                    <a:pt x="0" y="582"/>
                    <a:pt x="0" y="582"/>
                  </a:cubicBezTo>
                  <a:cubicBezTo>
                    <a:pt x="1" y="589"/>
                    <a:pt x="34" y="605"/>
                    <a:pt x="69" y="605"/>
                  </a:cubicBezTo>
                  <a:cubicBezTo>
                    <a:pt x="105" y="606"/>
                    <a:pt x="143" y="589"/>
                    <a:pt x="143" y="581"/>
                  </a:cubicBezTo>
                  <a:cubicBezTo>
                    <a:pt x="143" y="581"/>
                    <a:pt x="143" y="35"/>
                    <a:pt x="143" y="33"/>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4" name="Freeform 153"/>
            <p:cNvSpPr>
              <a:spLocks noChangeAspect="1"/>
            </p:cNvSpPr>
            <p:nvPr/>
          </p:nvSpPr>
          <p:spPr bwMode="auto">
            <a:xfrm>
              <a:off x="908899" y="1723496"/>
              <a:ext cx="18566" cy="46758"/>
            </a:xfrm>
            <a:custGeom>
              <a:avLst/>
              <a:gdLst>
                <a:gd name="T0" fmla="*/ 37 w 83"/>
                <a:gd name="T1" fmla="*/ 202 h 206"/>
                <a:gd name="T2" fmla="*/ 12 w 83"/>
                <a:gd name="T3" fmla="*/ 138 h 206"/>
                <a:gd name="T4" fmla="*/ 19 w 83"/>
                <a:gd name="T5" fmla="*/ 0 h 206"/>
                <a:gd name="T6" fmla="*/ 80 w 83"/>
                <a:gd name="T7" fmla="*/ 126 h 206"/>
                <a:gd name="T8" fmla="*/ 37 w 83"/>
                <a:gd name="T9" fmla="*/ 202 h 206"/>
              </a:gdLst>
              <a:ahLst/>
              <a:cxnLst>
                <a:cxn ang="0">
                  <a:pos x="T0" y="T1"/>
                </a:cxn>
                <a:cxn ang="0">
                  <a:pos x="T2" y="T3"/>
                </a:cxn>
                <a:cxn ang="0">
                  <a:pos x="T4" y="T5"/>
                </a:cxn>
                <a:cxn ang="0">
                  <a:pos x="T6" y="T7"/>
                </a:cxn>
                <a:cxn ang="0">
                  <a:pos x="T8" y="T9"/>
                </a:cxn>
              </a:cxnLst>
              <a:rect l="0" t="0" r="r" b="b"/>
              <a:pathLst>
                <a:path w="83" h="206">
                  <a:moveTo>
                    <a:pt x="37" y="202"/>
                  </a:moveTo>
                  <a:cubicBezTo>
                    <a:pt x="14" y="200"/>
                    <a:pt x="0" y="168"/>
                    <a:pt x="12" y="138"/>
                  </a:cubicBezTo>
                  <a:cubicBezTo>
                    <a:pt x="29" y="93"/>
                    <a:pt x="45" y="66"/>
                    <a:pt x="19" y="0"/>
                  </a:cubicBezTo>
                  <a:cubicBezTo>
                    <a:pt x="58" y="19"/>
                    <a:pt x="76" y="61"/>
                    <a:pt x="80" y="126"/>
                  </a:cubicBezTo>
                  <a:cubicBezTo>
                    <a:pt x="83" y="170"/>
                    <a:pt x="74" y="206"/>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5" name="Freeform 154"/>
            <p:cNvSpPr>
              <a:spLocks noChangeAspect="1"/>
            </p:cNvSpPr>
            <p:nvPr/>
          </p:nvSpPr>
          <p:spPr bwMode="auto">
            <a:xfrm>
              <a:off x="914400" y="1743437"/>
              <a:ext cx="8939" cy="24754"/>
            </a:xfrm>
            <a:custGeom>
              <a:avLst/>
              <a:gdLst>
                <a:gd name="T0" fmla="*/ 14 w 39"/>
                <a:gd name="T1" fmla="*/ 111 h 111"/>
                <a:gd name="T2" fmla="*/ 2 w 39"/>
                <a:gd name="T3" fmla="*/ 76 h 111"/>
                <a:gd name="T4" fmla="*/ 19 w 39"/>
                <a:gd name="T5" fmla="*/ 0 h 111"/>
                <a:gd name="T6" fmla="*/ 38 w 39"/>
                <a:gd name="T7" fmla="*/ 75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5"/>
                    <a:pt x="2" y="76"/>
                  </a:cubicBezTo>
                  <a:cubicBezTo>
                    <a:pt x="8" y="51"/>
                    <a:pt x="28" y="29"/>
                    <a:pt x="19" y="0"/>
                  </a:cubicBezTo>
                  <a:cubicBezTo>
                    <a:pt x="36" y="14"/>
                    <a:pt x="39" y="52"/>
                    <a:pt x="38" y="75"/>
                  </a:cubicBezTo>
                  <a:cubicBezTo>
                    <a:pt x="38" y="93"/>
                    <a:pt x="34" y="110"/>
                    <a:pt x="1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6" name="Freeform 155"/>
            <p:cNvSpPr>
              <a:spLocks noChangeAspect="1"/>
            </p:cNvSpPr>
            <p:nvPr/>
          </p:nvSpPr>
          <p:spPr bwMode="auto">
            <a:xfrm>
              <a:off x="916463" y="1762691"/>
              <a:ext cx="3438" cy="10315"/>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30"/>
                    <a:pt x="6" y="25"/>
                  </a:cubicBezTo>
                  <a:cubicBezTo>
                    <a:pt x="5" y="17"/>
                    <a:pt x="0" y="5"/>
                    <a:pt x="10" y="0"/>
                  </a:cubicBezTo>
                  <a:cubicBezTo>
                    <a:pt x="10" y="0"/>
                    <a:pt x="11" y="1"/>
                    <a:pt x="12" y="2"/>
                  </a:cubicBezTo>
                  <a:cubicBezTo>
                    <a:pt x="4" y="7"/>
                    <a:pt x="9" y="17"/>
                    <a:pt x="10" y="24"/>
                  </a:cubicBezTo>
                  <a:cubicBezTo>
                    <a:pt x="11" y="33"/>
                    <a:pt x="15" y="39"/>
                    <a:pt x="9"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7" name="Freeform 156"/>
            <p:cNvSpPr>
              <a:spLocks noChangeAspect="1"/>
            </p:cNvSpPr>
            <p:nvPr/>
          </p:nvSpPr>
          <p:spPr bwMode="auto">
            <a:xfrm>
              <a:off x="852514" y="1784695"/>
              <a:ext cx="32318" cy="136837"/>
            </a:xfrm>
            <a:custGeom>
              <a:avLst/>
              <a:gdLst>
                <a:gd name="T0" fmla="*/ 143 w 143"/>
                <a:gd name="T1" fmla="*/ 33 h 606"/>
                <a:gd name="T2" fmla="*/ 71 w 143"/>
                <a:gd name="T3" fmla="*/ 0 h 606"/>
                <a:gd name="T4" fmla="*/ 0 w 143"/>
                <a:gd name="T5" fmla="*/ 33 h 606"/>
                <a:gd name="T6" fmla="*/ 0 w 143"/>
                <a:gd name="T7" fmla="*/ 581 h 606"/>
                <a:gd name="T8" fmla="*/ 0 w 143"/>
                <a:gd name="T9" fmla="*/ 582 h 606"/>
                <a:gd name="T10" fmla="*/ 69 w 143"/>
                <a:gd name="T11" fmla="*/ 605 h 606"/>
                <a:gd name="T12" fmla="*/ 143 w 143"/>
                <a:gd name="T13" fmla="*/ 581 h 606"/>
                <a:gd name="T14" fmla="*/ 143 w 143"/>
                <a:gd name="T15" fmla="*/ 33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6">
                  <a:moveTo>
                    <a:pt x="143" y="33"/>
                  </a:moveTo>
                  <a:cubicBezTo>
                    <a:pt x="142" y="9"/>
                    <a:pt x="111" y="0"/>
                    <a:pt x="71" y="0"/>
                  </a:cubicBezTo>
                  <a:cubicBezTo>
                    <a:pt x="26" y="0"/>
                    <a:pt x="0" y="15"/>
                    <a:pt x="0" y="33"/>
                  </a:cubicBezTo>
                  <a:cubicBezTo>
                    <a:pt x="0" y="36"/>
                    <a:pt x="0" y="581"/>
                    <a:pt x="0" y="581"/>
                  </a:cubicBezTo>
                  <a:cubicBezTo>
                    <a:pt x="0" y="582"/>
                    <a:pt x="0" y="582"/>
                    <a:pt x="0" y="582"/>
                  </a:cubicBezTo>
                  <a:cubicBezTo>
                    <a:pt x="1" y="589"/>
                    <a:pt x="34" y="605"/>
                    <a:pt x="69" y="605"/>
                  </a:cubicBezTo>
                  <a:cubicBezTo>
                    <a:pt x="105" y="606"/>
                    <a:pt x="143" y="589"/>
                    <a:pt x="143" y="581"/>
                  </a:cubicBezTo>
                  <a:cubicBezTo>
                    <a:pt x="143" y="581"/>
                    <a:pt x="143" y="35"/>
                    <a:pt x="143" y="33"/>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8" name="Freeform 157"/>
            <p:cNvSpPr>
              <a:spLocks noChangeAspect="1"/>
            </p:cNvSpPr>
            <p:nvPr/>
          </p:nvSpPr>
          <p:spPr bwMode="auto">
            <a:xfrm>
              <a:off x="859390" y="1737248"/>
              <a:ext cx="18566" cy="46071"/>
            </a:xfrm>
            <a:custGeom>
              <a:avLst/>
              <a:gdLst>
                <a:gd name="T0" fmla="*/ 37 w 83"/>
                <a:gd name="T1" fmla="*/ 202 h 206"/>
                <a:gd name="T2" fmla="*/ 12 w 83"/>
                <a:gd name="T3" fmla="*/ 138 h 206"/>
                <a:gd name="T4" fmla="*/ 19 w 83"/>
                <a:gd name="T5" fmla="*/ 0 h 206"/>
                <a:gd name="T6" fmla="*/ 80 w 83"/>
                <a:gd name="T7" fmla="*/ 126 h 206"/>
                <a:gd name="T8" fmla="*/ 37 w 83"/>
                <a:gd name="T9" fmla="*/ 202 h 206"/>
              </a:gdLst>
              <a:ahLst/>
              <a:cxnLst>
                <a:cxn ang="0">
                  <a:pos x="T0" y="T1"/>
                </a:cxn>
                <a:cxn ang="0">
                  <a:pos x="T2" y="T3"/>
                </a:cxn>
                <a:cxn ang="0">
                  <a:pos x="T4" y="T5"/>
                </a:cxn>
                <a:cxn ang="0">
                  <a:pos x="T6" y="T7"/>
                </a:cxn>
                <a:cxn ang="0">
                  <a:pos x="T8" y="T9"/>
                </a:cxn>
              </a:cxnLst>
              <a:rect l="0" t="0" r="r" b="b"/>
              <a:pathLst>
                <a:path w="83" h="206">
                  <a:moveTo>
                    <a:pt x="37" y="202"/>
                  </a:moveTo>
                  <a:cubicBezTo>
                    <a:pt x="14" y="200"/>
                    <a:pt x="0" y="168"/>
                    <a:pt x="12" y="138"/>
                  </a:cubicBezTo>
                  <a:cubicBezTo>
                    <a:pt x="29" y="93"/>
                    <a:pt x="45" y="66"/>
                    <a:pt x="19" y="0"/>
                  </a:cubicBezTo>
                  <a:cubicBezTo>
                    <a:pt x="58" y="19"/>
                    <a:pt x="76" y="61"/>
                    <a:pt x="80" y="126"/>
                  </a:cubicBezTo>
                  <a:cubicBezTo>
                    <a:pt x="83" y="170"/>
                    <a:pt x="74" y="206"/>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9" name="Freeform 158"/>
            <p:cNvSpPr>
              <a:spLocks noChangeAspect="1"/>
            </p:cNvSpPr>
            <p:nvPr/>
          </p:nvSpPr>
          <p:spPr bwMode="auto">
            <a:xfrm>
              <a:off x="864891" y="1756502"/>
              <a:ext cx="8939" cy="25442"/>
            </a:xfrm>
            <a:custGeom>
              <a:avLst/>
              <a:gdLst>
                <a:gd name="T0" fmla="*/ 14 w 39"/>
                <a:gd name="T1" fmla="*/ 111 h 111"/>
                <a:gd name="T2" fmla="*/ 2 w 39"/>
                <a:gd name="T3" fmla="*/ 76 h 111"/>
                <a:gd name="T4" fmla="*/ 19 w 39"/>
                <a:gd name="T5" fmla="*/ 0 h 111"/>
                <a:gd name="T6" fmla="*/ 38 w 39"/>
                <a:gd name="T7" fmla="*/ 75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5"/>
                    <a:pt x="2" y="76"/>
                  </a:cubicBezTo>
                  <a:cubicBezTo>
                    <a:pt x="8" y="51"/>
                    <a:pt x="28" y="29"/>
                    <a:pt x="19" y="0"/>
                  </a:cubicBezTo>
                  <a:cubicBezTo>
                    <a:pt x="36" y="14"/>
                    <a:pt x="39" y="52"/>
                    <a:pt x="38" y="75"/>
                  </a:cubicBezTo>
                  <a:cubicBezTo>
                    <a:pt x="38" y="93"/>
                    <a:pt x="34" y="110"/>
                    <a:pt x="1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0" name="Freeform 159"/>
            <p:cNvSpPr>
              <a:spLocks noChangeAspect="1"/>
            </p:cNvSpPr>
            <p:nvPr/>
          </p:nvSpPr>
          <p:spPr bwMode="auto">
            <a:xfrm>
              <a:off x="866954" y="1776443"/>
              <a:ext cx="3438" cy="9627"/>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30"/>
                    <a:pt x="6" y="25"/>
                  </a:cubicBezTo>
                  <a:cubicBezTo>
                    <a:pt x="5" y="17"/>
                    <a:pt x="0" y="5"/>
                    <a:pt x="10" y="0"/>
                  </a:cubicBezTo>
                  <a:cubicBezTo>
                    <a:pt x="10" y="0"/>
                    <a:pt x="11" y="1"/>
                    <a:pt x="12" y="2"/>
                  </a:cubicBezTo>
                  <a:cubicBezTo>
                    <a:pt x="4" y="7"/>
                    <a:pt x="9" y="17"/>
                    <a:pt x="10" y="24"/>
                  </a:cubicBezTo>
                  <a:cubicBezTo>
                    <a:pt x="11" y="33"/>
                    <a:pt x="15" y="39"/>
                    <a:pt x="9"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1" name="Freeform 160"/>
            <p:cNvSpPr>
              <a:spLocks noChangeAspect="1"/>
            </p:cNvSpPr>
            <p:nvPr/>
          </p:nvSpPr>
          <p:spPr bwMode="auto">
            <a:xfrm>
              <a:off x="802318" y="1808761"/>
              <a:ext cx="31631" cy="136150"/>
            </a:xfrm>
            <a:custGeom>
              <a:avLst/>
              <a:gdLst>
                <a:gd name="T0" fmla="*/ 143 w 143"/>
                <a:gd name="T1" fmla="*/ 32 h 605"/>
                <a:gd name="T2" fmla="*/ 72 w 143"/>
                <a:gd name="T3" fmla="*/ 0 h 605"/>
                <a:gd name="T4" fmla="*/ 0 w 143"/>
                <a:gd name="T5" fmla="*/ 32 h 605"/>
                <a:gd name="T6" fmla="*/ 0 w 143"/>
                <a:gd name="T7" fmla="*/ 581 h 605"/>
                <a:gd name="T8" fmla="*/ 0 w 143"/>
                <a:gd name="T9" fmla="*/ 581 h 605"/>
                <a:gd name="T10" fmla="*/ 70 w 143"/>
                <a:gd name="T11" fmla="*/ 605 h 605"/>
                <a:gd name="T12" fmla="*/ 143 w 143"/>
                <a:gd name="T13" fmla="*/ 581 h 605"/>
                <a:gd name="T14" fmla="*/ 143 w 143"/>
                <a:gd name="T15" fmla="*/ 32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5">
                  <a:moveTo>
                    <a:pt x="143" y="32"/>
                  </a:moveTo>
                  <a:cubicBezTo>
                    <a:pt x="142" y="9"/>
                    <a:pt x="111" y="0"/>
                    <a:pt x="72" y="0"/>
                  </a:cubicBezTo>
                  <a:cubicBezTo>
                    <a:pt x="27" y="0"/>
                    <a:pt x="0" y="15"/>
                    <a:pt x="0" y="32"/>
                  </a:cubicBezTo>
                  <a:cubicBezTo>
                    <a:pt x="0" y="35"/>
                    <a:pt x="0" y="581"/>
                    <a:pt x="0" y="581"/>
                  </a:cubicBezTo>
                  <a:cubicBezTo>
                    <a:pt x="0" y="581"/>
                    <a:pt x="0" y="581"/>
                    <a:pt x="0" y="581"/>
                  </a:cubicBezTo>
                  <a:cubicBezTo>
                    <a:pt x="2" y="589"/>
                    <a:pt x="35" y="605"/>
                    <a:pt x="70" y="605"/>
                  </a:cubicBezTo>
                  <a:cubicBezTo>
                    <a:pt x="105" y="605"/>
                    <a:pt x="143" y="589"/>
                    <a:pt x="143" y="581"/>
                  </a:cubicBezTo>
                  <a:cubicBezTo>
                    <a:pt x="143" y="581"/>
                    <a:pt x="143" y="35"/>
                    <a:pt x="143" y="32"/>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2" name="Freeform 161"/>
            <p:cNvSpPr>
              <a:spLocks noChangeAspect="1"/>
            </p:cNvSpPr>
            <p:nvPr/>
          </p:nvSpPr>
          <p:spPr bwMode="auto">
            <a:xfrm>
              <a:off x="808506" y="1761316"/>
              <a:ext cx="19253" cy="46071"/>
            </a:xfrm>
            <a:custGeom>
              <a:avLst/>
              <a:gdLst>
                <a:gd name="T0" fmla="*/ 37 w 83"/>
                <a:gd name="T1" fmla="*/ 202 h 205"/>
                <a:gd name="T2" fmla="*/ 12 w 83"/>
                <a:gd name="T3" fmla="*/ 137 h 205"/>
                <a:gd name="T4" fmla="*/ 19 w 83"/>
                <a:gd name="T5" fmla="*/ 0 h 205"/>
                <a:gd name="T6" fmla="*/ 80 w 83"/>
                <a:gd name="T7" fmla="*/ 125 h 205"/>
                <a:gd name="T8" fmla="*/ 37 w 83"/>
                <a:gd name="T9" fmla="*/ 202 h 205"/>
              </a:gdLst>
              <a:ahLst/>
              <a:cxnLst>
                <a:cxn ang="0">
                  <a:pos x="T0" y="T1"/>
                </a:cxn>
                <a:cxn ang="0">
                  <a:pos x="T2" y="T3"/>
                </a:cxn>
                <a:cxn ang="0">
                  <a:pos x="T4" y="T5"/>
                </a:cxn>
                <a:cxn ang="0">
                  <a:pos x="T6" y="T7"/>
                </a:cxn>
                <a:cxn ang="0">
                  <a:pos x="T8" y="T9"/>
                </a:cxn>
              </a:cxnLst>
              <a:rect l="0" t="0" r="r" b="b"/>
              <a:pathLst>
                <a:path w="83" h="205">
                  <a:moveTo>
                    <a:pt x="37" y="202"/>
                  </a:moveTo>
                  <a:cubicBezTo>
                    <a:pt x="14" y="199"/>
                    <a:pt x="0" y="168"/>
                    <a:pt x="12" y="137"/>
                  </a:cubicBezTo>
                  <a:cubicBezTo>
                    <a:pt x="30" y="92"/>
                    <a:pt x="45" y="66"/>
                    <a:pt x="19" y="0"/>
                  </a:cubicBezTo>
                  <a:cubicBezTo>
                    <a:pt x="59" y="19"/>
                    <a:pt x="76" y="61"/>
                    <a:pt x="80" y="125"/>
                  </a:cubicBezTo>
                  <a:cubicBezTo>
                    <a:pt x="83" y="170"/>
                    <a:pt x="74" y="205"/>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3" name="Freeform 162"/>
            <p:cNvSpPr>
              <a:spLocks noChangeAspect="1"/>
            </p:cNvSpPr>
            <p:nvPr/>
          </p:nvSpPr>
          <p:spPr bwMode="auto">
            <a:xfrm>
              <a:off x="814695" y="1780569"/>
              <a:ext cx="8939" cy="24754"/>
            </a:xfrm>
            <a:custGeom>
              <a:avLst/>
              <a:gdLst>
                <a:gd name="T0" fmla="*/ 15 w 40"/>
                <a:gd name="T1" fmla="*/ 111 h 111"/>
                <a:gd name="T2" fmla="*/ 2 w 40"/>
                <a:gd name="T3" fmla="*/ 76 h 111"/>
                <a:gd name="T4" fmla="*/ 20 w 40"/>
                <a:gd name="T5" fmla="*/ 0 h 111"/>
                <a:gd name="T6" fmla="*/ 39 w 40"/>
                <a:gd name="T7" fmla="*/ 74 h 111"/>
                <a:gd name="T8" fmla="*/ 15 w 40"/>
                <a:gd name="T9" fmla="*/ 111 h 111"/>
              </a:gdLst>
              <a:ahLst/>
              <a:cxnLst>
                <a:cxn ang="0">
                  <a:pos x="T0" y="T1"/>
                </a:cxn>
                <a:cxn ang="0">
                  <a:pos x="T2" y="T3"/>
                </a:cxn>
                <a:cxn ang="0">
                  <a:pos x="T4" y="T5"/>
                </a:cxn>
                <a:cxn ang="0">
                  <a:pos x="T6" y="T7"/>
                </a:cxn>
                <a:cxn ang="0">
                  <a:pos x="T8" y="T9"/>
                </a:cxn>
              </a:cxnLst>
              <a:rect l="0" t="0" r="r" b="b"/>
              <a:pathLst>
                <a:path w="40" h="111">
                  <a:moveTo>
                    <a:pt x="15" y="111"/>
                  </a:moveTo>
                  <a:cubicBezTo>
                    <a:pt x="1" y="111"/>
                    <a:pt x="0" y="84"/>
                    <a:pt x="2" y="76"/>
                  </a:cubicBezTo>
                  <a:cubicBezTo>
                    <a:pt x="8" y="50"/>
                    <a:pt x="28" y="29"/>
                    <a:pt x="20" y="0"/>
                  </a:cubicBezTo>
                  <a:cubicBezTo>
                    <a:pt x="36" y="14"/>
                    <a:pt x="40" y="51"/>
                    <a:pt x="39" y="74"/>
                  </a:cubicBezTo>
                  <a:cubicBezTo>
                    <a:pt x="38" y="92"/>
                    <a:pt x="35" y="109"/>
                    <a:pt x="15"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4" name="Freeform 163"/>
            <p:cNvSpPr>
              <a:spLocks noChangeAspect="1"/>
            </p:cNvSpPr>
            <p:nvPr/>
          </p:nvSpPr>
          <p:spPr bwMode="auto">
            <a:xfrm>
              <a:off x="816758" y="1799823"/>
              <a:ext cx="2750" cy="10315"/>
            </a:xfrm>
            <a:custGeom>
              <a:avLst/>
              <a:gdLst>
                <a:gd name="T0" fmla="*/ 6 w 14"/>
                <a:gd name="T1" fmla="*/ 44 h 45"/>
                <a:gd name="T2" fmla="*/ 6 w 14"/>
                <a:gd name="T3" fmla="*/ 25 h 45"/>
                <a:gd name="T4" fmla="*/ 9 w 14"/>
                <a:gd name="T5" fmla="*/ 0 h 45"/>
                <a:gd name="T6" fmla="*/ 12 w 14"/>
                <a:gd name="T7" fmla="*/ 2 h 45"/>
                <a:gd name="T8" fmla="*/ 9 w 14"/>
                <a:gd name="T9" fmla="*/ 24 h 45"/>
                <a:gd name="T10" fmla="*/ 8 w 14"/>
                <a:gd name="T11" fmla="*/ 45 h 45"/>
                <a:gd name="T12" fmla="*/ 6 w 14"/>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4" h="45">
                  <a:moveTo>
                    <a:pt x="6" y="44"/>
                  </a:moveTo>
                  <a:cubicBezTo>
                    <a:pt x="9" y="40"/>
                    <a:pt x="7" y="29"/>
                    <a:pt x="6" y="25"/>
                  </a:cubicBezTo>
                  <a:cubicBezTo>
                    <a:pt x="4" y="17"/>
                    <a:pt x="0" y="4"/>
                    <a:pt x="9" y="0"/>
                  </a:cubicBezTo>
                  <a:cubicBezTo>
                    <a:pt x="9" y="0"/>
                    <a:pt x="11" y="1"/>
                    <a:pt x="12" y="2"/>
                  </a:cubicBezTo>
                  <a:cubicBezTo>
                    <a:pt x="3" y="6"/>
                    <a:pt x="8" y="16"/>
                    <a:pt x="9" y="24"/>
                  </a:cubicBezTo>
                  <a:cubicBezTo>
                    <a:pt x="11" y="33"/>
                    <a:pt x="14" y="38"/>
                    <a:pt x="8"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5" name="Freeform 164"/>
            <p:cNvSpPr>
              <a:spLocks noChangeAspect="1"/>
            </p:cNvSpPr>
            <p:nvPr/>
          </p:nvSpPr>
          <p:spPr bwMode="auto">
            <a:xfrm>
              <a:off x="994165" y="1808761"/>
              <a:ext cx="32318" cy="136150"/>
            </a:xfrm>
            <a:custGeom>
              <a:avLst/>
              <a:gdLst>
                <a:gd name="T0" fmla="*/ 143 w 143"/>
                <a:gd name="T1" fmla="*/ 32 h 605"/>
                <a:gd name="T2" fmla="*/ 71 w 143"/>
                <a:gd name="T3" fmla="*/ 0 h 605"/>
                <a:gd name="T4" fmla="*/ 0 w 143"/>
                <a:gd name="T5" fmla="*/ 32 h 605"/>
                <a:gd name="T6" fmla="*/ 0 w 143"/>
                <a:gd name="T7" fmla="*/ 581 h 605"/>
                <a:gd name="T8" fmla="*/ 0 w 143"/>
                <a:gd name="T9" fmla="*/ 581 h 605"/>
                <a:gd name="T10" fmla="*/ 69 w 143"/>
                <a:gd name="T11" fmla="*/ 605 h 605"/>
                <a:gd name="T12" fmla="*/ 143 w 143"/>
                <a:gd name="T13" fmla="*/ 581 h 605"/>
                <a:gd name="T14" fmla="*/ 143 w 143"/>
                <a:gd name="T15" fmla="*/ 32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5">
                  <a:moveTo>
                    <a:pt x="143" y="32"/>
                  </a:moveTo>
                  <a:cubicBezTo>
                    <a:pt x="142" y="9"/>
                    <a:pt x="111" y="0"/>
                    <a:pt x="71" y="0"/>
                  </a:cubicBezTo>
                  <a:cubicBezTo>
                    <a:pt x="26" y="0"/>
                    <a:pt x="0" y="15"/>
                    <a:pt x="0" y="32"/>
                  </a:cubicBezTo>
                  <a:cubicBezTo>
                    <a:pt x="0" y="35"/>
                    <a:pt x="0" y="581"/>
                    <a:pt x="0" y="581"/>
                  </a:cubicBezTo>
                  <a:cubicBezTo>
                    <a:pt x="0" y="581"/>
                    <a:pt x="0" y="581"/>
                    <a:pt x="0" y="581"/>
                  </a:cubicBezTo>
                  <a:cubicBezTo>
                    <a:pt x="1" y="589"/>
                    <a:pt x="34" y="605"/>
                    <a:pt x="69" y="605"/>
                  </a:cubicBezTo>
                  <a:cubicBezTo>
                    <a:pt x="105" y="605"/>
                    <a:pt x="143" y="589"/>
                    <a:pt x="143" y="581"/>
                  </a:cubicBezTo>
                  <a:cubicBezTo>
                    <a:pt x="143" y="581"/>
                    <a:pt x="143" y="35"/>
                    <a:pt x="143" y="32"/>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6" name="Freeform 165"/>
            <p:cNvSpPr>
              <a:spLocks noChangeAspect="1"/>
            </p:cNvSpPr>
            <p:nvPr/>
          </p:nvSpPr>
          <p:spPr bwMode="auto">
            <a:xfrm>
              <a:off x="1001041" y="1761316"/>
              <a:ext cx="18566" cy="46071"/>
            </a:xfrm>
            <a:custGeom>
              <a:avLst/>
              <a:gdLst>
                <a:gd name="T0" fmla="*/ 37 w 83"/>
                <a:gd name="T1" fmla="*/ 202 h 205"/>
                <a:gd name="T2" fmla="*/ 12 w 83"/>
                <a:gd name="T3" fmla="*/ 137 h 205"/>
                <a:gd name="T4" fmla="*/ 19 w 83"/>
                <a:gd name="T5" fmla="*/ 0 h 205"/>
                <a:gd name="T6" fmla="*/ 80 w 83"/>
                <a:gd name="T7" fmla="*/ 125 h 205"/>
                <a:gd name="T8" fmla="*/ 37 w 83"/>
                <a:gd name="T9" fmla="*/ 202 h 205"/>
              </a:gdLst>
              <a:ahLst/>
              <a:cxnLst>
                <a:cxn ang="0">
                  <a:pos x="T0" y="T1"/>
                </a:cxn>
                <a:cxn ang="0">
                  <a:pos x="T2" y="T3"/>
                </a:cxn>
                <a:cxn ang="0">
                  <a:pos x="T4" y="T5"/>
                </a:cxn>
                <a:cxn ang="0">
                  <a:pos x="T6" y="T7"/>
                </a:cxn>
                <a:cxn ang="0">
                  <a:pos x="T8" y="T9"/>
                </a:cxn>
              </a:cxnLst>
              <a:rect l="0" t="0" r="r" b="b"/>
              <a:pathLst>
                <a:path w="83" h="205">
                  <a:moveTo>
                    <a:pt x="37" y="202"/>
                  </a:moveTo>
                  <a:cubicBezTo>
                    <a:pt x="14" y="199"/>
                    <a:pt x="0" y="168"/>
                    <a:pt x="12" y="137"/>
                  </a:cubicBezTo>
                  <a:cubicBezTo>
                    <a:pt x="29" y="92"/>
                    <a:pt x="45" y="66"/>
                    <a:pt x="19" y="0"/>
                  </a:cubicBezTo>
                  <a:cubicBezTo>
                    <a:pt x="58" y="19"/>
                    <a:pt x="76" y="61"/>
                    <a:pt x="80" y="125"/>
                  </a:cubicBezTo>
                  <a:cubicBezTo>
                    <a:pt x="83" y="170"/>
                    <a:pt x="74" y="205"/>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7" name="Freeform 166"/>
            <p:cNvSpPr>
              <a:spLocks noChangeAspect="1"/>
            </p:cNvSpPr>
            <p:nvPr/>
          </p:nvSpPr>
          <p:spPr bwMode="auto">
            <a:xfrm>
              <a:off x="1006542" y="1780569"/>
              <a:ext cx="8939" cy="24754"/>
            </a:xfrm>
            <a:custGeom>
              <a:avLst/>
              <a:gdLst>
                <a:gd name="T0" fmla="*/ 14 w 39"/>
                <a:gd name="T1" fmla="*/ 111 h 111"/>
                <a:gd name="T2" fmla="*/ 1 w 39"/>
                <a:gd name="T3" fmla="*/ 76 h 111"/>
                <a:gd name="T4" fmla="*/ 19 w 39"/>
                <a:gd name="T5" fmla="*/ 0 h 111"/>
                <a:gd name="T6" fmla="*/ 38 w 39"/>
                <a:gd name="T7" fmla="*/ 74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4"/>
                    <a:pt x="1" y="76"/>
                  </a:cubicBezTo>
                  <a:cubicBezTo>
                    <a:pt x="8" y="50"/>
                    <a:pt x="27" y="29"/>
                    <a:pt x="19" y="0"/>
                  </a:cubicBezTo>
                  <a:cubicBezTo>
                    <a:pt x="36" y="14"/>
                    <a:pt x="39" y="51"/>
                    <a:pt x="38" y="74"/>
                  </a:cubicBezTo>
                  <a:cubicBezTo>
                    <a:pt x="38" y="92"/>
                    <a:pt x="34" y="109"/>
                    <a:pt x="1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8" name="Freeform 167"/>
            <p:cNvSpPr>
              <a:spLocks noChangeAspect="1"/>
            </p:cNvSpPr>
            <p:nvPr/>
          </p:nvSpPr>
          <p:spPr bwMode="auto">
            <a:xfrm>
              <a:off x="1008605" y="1799823"/>
              <a:ext cx="3438" cy="10315"/>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29"/>
                    <a:pt x="6" y="25"/>
                  </a:cubicBezTo>
                  <a:cubicBezTo>
                    <a:pt x="5" y="17"/>
                    <a:pt x="0" y="4"/>
                    <a:pt x="10" y="0"/>
                  </a:cubicBezTo>
                  <a:cubicBezTo>
                    <a:pt x="10" y="0"/>
                    <a:pt x="11" y="1"/>
                    <a:pt x="12" y="2"/>
                  </a:cubicBezTo>
                  <a:cubicBezTo>
                    <a:pt x="4" y="6"/>
                    <a:pt x="9" y="16"/>
                    <a:pt x="10" y="24"/>
                  </a:cubicBezTo>
                  <a:cubicBezTo>
                    <a:pt x="11" y="33"/>
                    <a:pt x="15" y="38"/>
                    <a:pt x="9"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9" name="Freeform 168"/>
            <p:cNvSpPr>
              <a:spLocks noChangeAspect="1"/>
            </p:cNvSpPr>
            <p:nvPr/>
          </p:nvSpPr>
          <p:spPr bwMode="auto">
            <a:xfrm>
              <a:off x="949469" y="1784695"/>
              <a:ext cx="32318" cy="136837"/>
            </a:xfrm>
            <a:custGeom>
              <a:avLst/>
              <a:gdLst>
                <a:gd name="T0" fmla="*/ 143 w 143"/>
                <a:gd name="T1" fmla="*/ 33 h 606"/>
                <a:gd name="T2" fmla="*/ 72 w 143"/>
                <a:gd name="T3" fmla="*/ 0 h 606"/>
                <a:gd name="T4" fmla="*/ 0 w 143"/>
                <a:gd name="T5" fmla="*/ 33 h 606"/>
                <a:gd name="T6" fmla="*/ 0 w 143"/>
                <a:gd name="T7" fmla="*/ 581 h 606"/>
                <a:gd name="T8" fmla="*/ 0 w 143"/>
                <a:gd name="T9" fmla="*/ 582 h 606"/>
                <a:gd name="T10" fmla="*/ 70 w 143"/>
                <a:gd name="T11" fmla="*/ 605 h 606"/>
                <a:gd name="T12" fmla="*/ 143 w 143"/>
                <a:gd name="T13" fmla="*/ 581 h 606"/>
                <a:gd name="T14" fmla="*/ 143 w 143"/>
                <a:gd name="T15" fmla="*/ 33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6">
                  <a:moveTo>
                    <a:pt x="143" y="33"/>
                  </a:moveTo>
                  <a:cubicBezTo>
                    <a:pt x="142" y="9"/>
                    <a:pt x="111" y="0"/>
                    <a:pt x="72" y="0"/>
                  </a:cubicBezTo>
                  <a:cubicBezTo>
                    <a:pt x="27" y="0"/>
                    <a:pt x="0" y="15"/>
                    <a:pt x="0" y="33"/>
                  </a:cubicBezTo>
                  <a:cubicBezTo>
                    <a:pt x="0" y="36"/>
                    <a:pt x="0" y="581"/>
                    <a:pt x="0" y="581"/>
                  </a:cubicBezTo>
                  <a:cubicBezTo>
                    <a:pt x="0" y="582"/>
                    <a:pt x="0" y="582"/>
                    <a:pt x="0" y="582"/>
                  </a:cubicBezTo>
                  <a:cubicBezTo>
                    <a:pt x="2" y="589"/>
                    <a:pt x="35" y="605"/>
                    <a:pt x="70" y="605"/>
                  </a:cubicBezTo>
                  <a:cubicBezTo>
                    <a:pt x="105" y="606"/>
                    <a:pt x="143" y="589"/>
                    <a:pt x="143" y="581"/>
                  </a:cubicBezTo>
                  <a:cubicBezTo>
                    <a:pt x="143" y="581"/>
                    <a:pt x="143" y="35"/>
                    <a:pt x="143" y="33"/>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0" name="Freeform 169"/>
            <p:cNvSpPr>
              <a:spLocks noChangeAspect="1"/>
            </p:cNvSpPr>
            <p:nvPr/>
          </p:nvSpPr>
          <p:spPr bwMode="auto">
            <a:xfrm>
              <a:off x="956346" y="1737248"/>
              <a:ext cx="18566" cy="46071"/>
            </a:xfrm>
            <a:custGeom>
              <a:avLst/>
              <a:gdLst>
                <a:gd name="T0" fmla="*/ 37 w 83"/>
                <a:gd name="T1" fmla="*/ 202 h 206"/>
                <a:gd name="T2" fmla="*/ 12 w 83"/>
                <a:gd name="T3" fmla="*/ 138 h 206"/>
                <a:gd name="T4" fmla="*/ 19 w 83"/>
                <a:gd name="T5" fmla="*/ 0 h 206"/>
                <a:gd name="T6" fmla="*/ 80 w 83"/>
                <a:gd name="T7" fmla="*/ 126 h 206"/>
                <a:gd name="T8" fmla="*/ 37 w 83"/>
                <a:gd name="T9" fmla="*/ 202 h 206"/>
              </a:gdLst>
              <a:ahLst/>
              <a:cxnLst>
                <a:cxn ang="0">
                  <a:pos x="T0" y="T1"/>
                </a:cxn>
                <a:cxn ang="0">
                  <a:pos x="T2" y="T3"/>
                </a:cxn>
                <a:cxn ang="0">
                  <a:pos x="T4" y="T5"/>
                </a:cxn>
                <a:cxn ang="0">
                  <a:pos x="T6" y="T7"/>
                </a:cxn>
                <a:cxn ang="0">
                  <a:pos x="T8" y="T9"/>
                </a:cxn>
              </a:cxnLst>
              <a:rect l="0" t="0" r="r" b="b"/>
              <a:pathLst>
                <a:path w="83" h="206">
                  <a:moveTo>
                    <a:pt x="37" y="202"/>
                  </a:moveTo>
                  <a:cubicBezTo>
                    <a:pt x="14" y="200"/>
                    <a:pt x="0" y="168"/>
                    <a:pt x="12" y="138"/>
                  </a:cubicBezTo>
                  <a:cubicBezTo>
                    <a:pt x="29" y="93"/>
                    <a:pt x="45" y="66"/>
                    <a:pt x="19" y="0"/>
                  </a:cubicBezTo>
                  <a:cubicBezTo>
                    <a:pt x="58" y="19"/>
                    <a:pt x="76" y="61"/>
                    <a:pt x="80" y="126"/>
                  </a:cubicBezTo>
                  <a:cubicBezTo>
                    <a:pt x="83" y="170"/>
                    <a:pt x="74" y="206"/>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1" name="Freeform 170"/>
            <p:cNvSpPr>
              <a:spLocks noChangeAspect="1"/>
            </p:cNvSpPr>
            <p:nvPr/>
          </p:nvSpPr>
          <p:spPr bwMode="auto">
            <a:xfrm>
              <a:off x="961847" y="1756502"/>
              <a:ext cx="8939" cy="25442"/>
            </a:xfrm>
            <a:custGeom>
              <a:avLst/>
              <a:gdLst>
                <a:gd name="T0" fmla="*/ 14 w 39"/>
                <a:gd name="T1" fmla="*/ 111 h 111"/>
                <a:gd name="T2" fmla="*/ 2 w 39"/>
                <a:gd name="T3" fmla="*/ 76 h 111"/>
                <a:gd name="T4" fmla="*/ 19 w 39"/>
                <a:gd name="T5" fmla="*/ 0 h 111"/>
                <a:gd name="T6" fmla="*/ 38 w 39"/>
                <a:gd name="T7" fmla="*/ 75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5"/>
                    <a:pt x="2" y="76"/>
                  </a:cubicBezTo>
                  <a:cubicBezTo>
                    <a:pt x="8" y="51"/>
                    <a:pt x="28" y="29"/>
                    <a:pt x="19" y="0"/>
                  </a:cubicBezTo>
                  <a:cubicBezTo>
                    <a:pt x="36" y="14"/>
                    <a:pt x="39" y="52"/>
                    <a:pt x="38" y="75"/>
                  </a:cubicBezTo>
                  <a:cubicBezTo>
                    <a:pt x="38" y="93"/>
                    <a:pt x="34" y="110"/>
                    <a:pt x="1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2" name="Freeform 171"/>
            <p:cNvSpPr>
              <a:spLocks noChangeAspect="1"/>
            </p:cNvSpPr>
            <p:nvPr/>
          </p:nvSpPr>
          <p:spPr bwMode="auto">
            <a:xfrm>
              <a:off x="963909" y="1776443"/>
              <a:ext cx="3438" cy="9627"/>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30"/>
                    <a:pt x="6" y="25"/>
                  </a:cubicBezTo>
                  <a:cubicBezTo>
                    <a:pt x="5" y="17"/>
                    <a:pt x="0" y="5"/>
                    <a:pt x="10" y="0"/>
                  </a:cubicBezTo>
                  <a:cubicBezTo>
                    <a:pt x="10" y="0"/>
                    <a:pt x="11" y="1"/>
                    <a:pt x="12" y="2"/>
                  </a:cubicBezTo>
                  <a:cubicBezTo>
                    <a:pt x="4" y="7"/>
                    <a:pt x="9" y="17"/>
                    <a:pt x="10" y="24"/>
                  </a:cubicBezTo>
                  <a:cubicBezTo>
                    <a:pt x="11" y="33"/>
                    <a:pt x="15" y="39"/>
                    <a:pt x="9"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3" name="Freeform 172"/>
            <p:cNvSpPr>
              <a:spLocks noChangeAspect="1"/>
            </p:cNvSpPr>
            <p:nvPr/>
          </p:nvSpPr>
          <p:spPr bwMode="auto">
            <a:xfrm>
              <a:off x="626973" y="1899528"/>
              <a:ext cx="574854" cy="286740"/>
            </a:xfrm>
            <a:custGeom>
              <a:avLst/>
              <a:gdLst>
                <a:gd name="T0" fmla="*/ 2553 w 2553"/>
                <a:gd name="T1" fmla="*/ 1247 h 1272"/>
                <a:gd name="T2" fmla="*/ 2553 w 2553"/>
                <a:gd name="T3" fmla="*/ 229 h 1272"/>
                <a:gd name="T4" fmla="*/ 1276 w 2553"/>
                <a:gd name="T5" fmla="*/ 3 h 1272"/>
                <a:gd name="T6" fmla="*/ 0 w 2553"/>
                <a:gd name="T7" fmla="*/ 229 h 1272"/>
                <a:gd name="T8" fmla="*/ 0 w 2553"/>
                <a:gd name="T9" fmla="*/ 1247 h 1272"/>
                <a:gd name="T10" fmla="*/ 0 w 2553"/>
                <a:gd name="T11" fmla="*/ 1272 h 1272"/>
                <a:gd name="T12" fmla="*/ 2552 w 2553"/>
                <a:gd name="T13" fmla="*/ 1272 h 1272"/>
                <a:gd name="T14" fmla="*/ 2553 w 2553"/>
                <a:gd name="T15" fmla="*/ 1247 h 1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3" h="1272">
                  <a:moveTo>
                    <a:pt x="2553" y="1247"/>
                  </a:moveTo>
                  <a:cubicBezTo>
                    <a:pt x="2553" y="229"/>
                    <a:pt x="2553" y="229"/>
                    <a:pt x="2553" y="229"/>
                  </a:cubicBezTo>
                  <a:cubicBezTo>
                    <a:pt x="2242" y="51"/>
                    <a:pt x="1765" y="0"/>
                    <a:pt x="1276" y="3"/>
                  </a:cubicBezTo>
                  <a:cubicBezTo>
                    <a:pt x="798" y="6"/>
                    <a:pt x="308" y="59"/>
                    <a:pt x="0" y="229"/>
                  </a:cubicBezTo>
                  <a:cubicBezTo>
                    <a:pt x="0" y="1247"/>
                    <a:pt x="0" y="1247"/>
                    <a:pt x="0" y="1247"/>
                  </a:cubicBezTo>
                  <a:cubicBezTo>
                    <a:pt x="0" y="1255"/>
                    <a:pt x="0" y="1264"/>
                    <a:pt x="0" y="1272"/>
                  </a:cubicBezTo>
                  <a:cubicBezTo>
                    <a:pt x="2552" y="1272"/>
                    <a:pt x="2552" y="1272"/>
                    <a:pt x="2552" y="1272"/>
                  </a:cubicBezTo>
                  <a:cubicBezTo>
                    <a:pt x="2553" y="1264"/>
                    <a:pt x="2553" y="1255"/>
                    <a:pt x="2553" y="1247"/>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4" name="Rectangle 173"/>
            <p:cNvSpPr>
              <a:spLocks noChangeAspect="1" noChangeArrowheads="1"/>
            </p:cNvSpPr>
            <p:nvPr/>
          </p:nvSpPr>
          <p:spPr bwMode="auto">
            <a:xfrm>
              <a:off x="626973" y="2041178"/>
              <a:ext cx="574854" cy="29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175" name="Group 174"/>
          <p:cNvGrpSpPr/>
          <p:nvPr/>
        </p:nvGrpSpPr>
        <p:grpSpPr>
          <a:xfrm>
            <a:off x="9362830" y="5771597"/>
            <a:ext cx="432000" cy="432000"/>
            <a:chOff x="445540" y="4081336"/>
            <a:chExt cx="914400" cy="914400"/>
          </a:xfrm>
        </p:grpSpPr>
        <p:sp>
          <p:nvSpPr>
            <p:cNvPr id="176" name="Oval 175"/>
            <p:cNvSpPr/>
            <p:nvPr/>
          </p:nvSpPr>
          <p:spPr>
            <a:xfrm>
              <a:off x="445540" y="4081336"/>
              <a:ext cx="914400" cy="914400"/>
            </a:xfrm>
            <a:prstGeom prst="ellipse">
              <a:avLst/>
            </a:prstGeom>
            <a:noFill/>
            <a:ln w="28575">
              <a:solidFill>
                <a:srgbClr val="01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77" name="Group 4"/>
            <p:cNvGrpSpPr>
              <a:grpSpLocks noChangeAspect="1"/>
            </p:cNvGrpSpPr>
            <p:nvPr/>
          </p:nvGrpSpPr>
          <p:grpSpPr bwMode="auto">
            <a:xfrm>
              <a:off x="623287" y="4199832"/>
              <a:ext cx="558155" cy="651505"/>
              <a:chOff x="1864" y="80"/>
              <a:chExt cx="574" cy="670"/>
            </a:xfrm>
            <a:solidFill>
              <a:schemeClr val="tx1">
                <a:lumMod val="65000"/>
                <a:lumOff val="35000"/>
              </a:schemeClr>
            </a:solidFill>
          </p:grpSpPr>
          <p:sp>
            <p:nvSpPr>
              <p:cNvPr id="178" name="Freeform 6"/>
              <p:cNvSpPr>
                <a:spLocks noEditPoints="1"/>
              </p:cNvSpPr>
              <p:nvPr/>
            </p:nvSpPr>
            <p:spPr bwMode="auto">
              <a:xfrm>
                <a:off x="1864" y="80"/>
                <a:ext cx="574" cy="670"/>
              </a:xfrm>
              <a:custGeom>
                <a:avLst/>
                <a:gdLst>
                  <a:gd name="T0" fmla="*/ 1449 w 2870"/>
                  <a:gd name="T1" fmla="*/ 1388 h 3351"/>
                  <a:gd name="T2" fmla="*/ 1410 w 2870"/>
                  <a:gd name="T3" fmla="*/ 1455 h 3351"/>
                  <a:gd name="T4" fmla="*/ 1250 w 2870"/>
                  <a:gd name="T5" fmla="*/ 1510 h 3351"/>
                  <a:gd name="T6" fmla="*/ 1215 w 2870"/>
                  <a:gd name="T7" fmla="*/ 1654 h 3351"/>
                  <a:gd name="T8" fmla="*/ 1300 w 2870"/>
                  <a:gd name="T9" fmla="*/ 1866 h 3351"/>
                  <a:gd name="T10" fmla="*/ 1414 w 2870"/>
                  <a:gd name="T11" fmla="*/ 1943 h 3351"/>
                  <a:gd name="T12" fmla="*/ 1601 w 2870"/>
                  <a:gd name="T13" fmla="*/ 1916 h 3351"/>
                  <a:gd name="T14" fmla="*/ 1687 w 2870"/>
                  <a:gd name="T15" fmla="*/ 2350 h 3351"/>
                  <a:gd name="T16" fmla="*/ 1355 w 2870"/>
                  <a:gd name="T17" fmla="*/ 2487 h 3351"/>
                  <a:gd name="T18" fmla="*/ 1497 w 2870"/>
                  <a:gd name="T19" fmla="*/ 2630 h 3351"/>
                  <a:gd name="T20" fmla="*/ 1715 w 2870"/>
                  <a:gd name="T21" fmla="*/ 2694 h 3351"/>
                  <a:gd name="T22" fmla="*/ 1798 w 2870"/>
                  <a:gd name="T23" fmla="*/ 2752 h 3351"/>
                  <a:gd name="T24" fmla="*/ 1887 w 2870"/>
                  <a:gd name="T25" fmla="*/ 2575 h 3351"/>
                  <a:gd name="T26" fmla="*/ 2068 w 2870"/>
                  <a:gd name="T27" fmla="*/ 2441 h 3351"/>
                  <a:gd name="T28" fmla="*/ 2100 w 2870"/>
                  <a:gd name="T29" fmla="*/ 2147 h 3351"/>
                  <a:gd name="T30" fmla="*/ 1967 w 2870"/>
                  <a:gd name="T31" fmla="*/ 1799 h 3351"/>
                  <a:gd name="T32" fmla="*/ 1765 w 2870"/>
                  <a:gd name="T33" fmla="*/ 1729 h 3351"/>
                  <a:gd name="T34" fmla="*/ 1602 w 2870"/>
                  <a:gd name="T35" fmla="*/ 1684 h 3351"/>
                  <a:gd name="T36" fmla="*/ 1696 w 2870"/>
                  <a:gd name="T37" fmla="*/ 1567 h 3351"/>
                  <a:gd name="T38" fmla="*/ 1791 w 2870"/>
                  <a:gd name="T39" fmla="*/ 1513 h 3351"/>
                  <a:gd name="T40" fmla="*/ 1743 w 2870"/>
                  <a:gd name="T41" fmla="*/ 1422 h 3351"/>
                  <a:gd name="T42" fmla="*/ 1531 w 2870"/>
                  <a:gd name="T43" fmla="*/ 1439 h 3351"/>
                  <a:gd name="T44" fmla="*/ 1508 w 2870"/>
                  <a:gd name="T45" fmla="*/ 1365 h 3351"/>
                  <a:gd name="T46" fmla="*/ 1529 w 2870"/>
                  <a:gd name="T47" fmla="*/ 997 h 3351"/>
                  <a:gd name="T48" fmla="*/ 1297 w 2870"/>
                  <a:gd name="T49" fmla="*/ 1015 h 3351"/>
                  <a:gd name="T50" fmla="*/ 1268 w 2870"/>
                  <a:gd name="T51" fmla="*/ 1080 h 3351"/>
                  <a:gd name="T52" fmla="*/ 1470 w 2870"/>
                  <a:gd name="T53" fmla="*/ 1087 h 3351"/>
                  <a:gd name="T54" fmla="*/ 1611 w 2870"/>
                  <a:gd name="T55" fmla="*/ 1014 h 3351"/>
                  <a:gd name="T56" fmla="*/ 1702 w 2870"/>
                  <a:gd name="T57" fmla="*/ 9 h 3351"/>
                  <a:gd name="T58" fmla="*/ 1742 w 2870"/>
                  <a:gd name="T59" fmla="*/ 52 h 3351"/>
                  <a:gd name="T60" fmla="*/ 1849 w 2870"/>
                  <a:gd name="T61" fmla="*/ 96 h 3351"/>
                  <a:gd name="T62" fmla="*/ 1904 w 2870"/>
                  <a:gd name="T63" fmla="*/ 260 h 3351"/>
                  <a:gd name="T64" fmla="*/ 1775 w 2870"/>
                  <a:gd name="T65" fmla="*/ 488 h 3351"/>
                  <a:gd name="T66" fmla="*/ 1606 w 2870"/>
                  <a:gd name="T67" fmla="*/ 956 h 3351"/>
                  <a:gd name="T68" fmla="*/ 1628 w 2870"/>
                  <a:gd name="T69" fmla="*/ 1030 h 3351"/>
                  <a:gd name="T70" fmla="*/ 1836 w 2870"/>
                  <a:gd name="T71" fmla="*/ 1168 h 3351"/>
                  <a:gd name="T72" fmla="*/ 2192 w 2870"/>
                  <a:gd name="T73" fmla="*/ 1376 h 3351"/>
                  <a:gd name="T74" fmla="*/ 2374 w 2870"/>
                  <a:gd name="T75" fmla="*/ 1634 h 3351"/>
                  <a:gd name="T76" fmla="*/ 2543 w 2870"/>
                  <a:gd name="T77" fmla="*/ 1804 h 3351"/>
                  <a:gd name="T78" fmla="*/ 2768 w 2870"/>
                  <a:gd name="T79" fmla="*/ 2078 h 3351"/>
                  <a:gd name="T80" fmla="*/ 2870 w 2870"/>
                  <a:gd name="T81" fmla="*/ 2476 h 3351"/>
                  <a:gd name="T82" fmla="*/ 2701 w 2870"/>
                  <a:gd name="T83" fmla="*/ 2860 h 3351"/>
                  <a:gd name="T84" fmla="*/ 2390 w 2870"/>
                  <a:gd name="T85" fmla="*/ 3115 h 3351"/>
                  <a:gd name="T86" fmla="*/ 1892 w 2870"/>
                  <a:gd name="T87" fmla="*/ 3309 h 3351"/>
                  <a:gd name="T88" fmla="*/ 994 w 2870"/>
                  <a:gd name="T89" fmla="*/ 3307 h 3351"/>
                  <a:gd name="T90" fmla="*/ 400 w 2870"/>
                  <a:gd name="T91" fmla="*/ 3073 h 3351"/>
                  <a:gd name="T92" fmla="*/ 70 w 2870"/>
                  <a:gd name="T93" fmla="*/ 2724 h 3351"/>
                  <a:gd name="T94" fmla="*/ 26 w 2870"/>
                  <a:gd name="T95" fmla="*/ 2297 h 3351"/>
                  <a:gd name="T96" fmla="*/ 176 w 2870"/>
                  <a:gd name="T97" fmla="*/ 1897 h 3351"/>
                  <a:gd name="T98" fmla="*/ 387 w 2870"/>
                  <a:gd name="T99" fmla="*/ 1589 h 3351"/>
                  <a:gd name="T100" fmla="*/ 736 w 2870"/>
                  <a:gd name="T101" fmla="*/ 1304 h 3351"/>
                  <a:gd name="T102" fmla="*/ 1046 w 2870"/>
                  <a:gd name="T103" fmla="*/ 1162 h 3351"/>
                  <a:gd name="T104" fmla="*/ 1193 w 2870"/>
                  <a:gd name="T105" fmla="*/ 1041 h 3351"/>
                  <a:gd name="T106" fmla="*/ 1220 w 2870"/>
                  <a:gd name="T107" fmla="*/ 894 h 3351"/>
                  <a:gd name="T108" fmla="*/ 994 w 2870"/>
                  <a:gd name="T109" fmla="*/ 462 h 3351"/>
                  <a:gd name="T110" fmla="*/ 932 w 2870"/>
                  <a:gd name="T111" fmla="*/ 155 h 3351"/>
                  <a:gd name="T112" fmla="*/ 1124 w 2870"/>
                  <a:gd name="T113" fmla="*/ 135 h 3351"/>
                  <a:gd name="T114" fmla="*/ 1223 w 2870"/>
                  <a:gd name="T115" fmla="*/ 99 h 3351"/>
                  <a:gd name="T116" fmla="*/ 1238 w 2870"/>
                  <a:gd name="T117" fmla="*/ 40 h 3351"/>
                  <a:gd name="T118" fmla="*/ 1404 w 2870"/>
                  <a:gd name="T119" fmla="*/ 9 h 3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0" h="3351">
                    <a:moveTo>
                      <a:pt x="1474" y="1356"/>
                    </a:moveTo>
                    <a:lnTo>
                      <a:pt x="1462" y="1358"/>
                    </a:lnTo>
                    <a:lnTo>
                      <a:pt x="1454" y="1361"/>
                    </a:lnTo>
                    <a:lnTo>
                      <a:pt x="1450" y="1365"/>
                    </a:lnTo>
                    <a:lnTo>
                      <a:pt x="1448" y="1372"/>
                    </a:lnTo>
                    <a:lnTo>
                      <a:pt x="1448" y="1379"/>
                    </a:lnTo>
                    <a:lnTo>
                      <a:pt x="1449" y="1388"/>
                    </a:lnTo>
                    <a:lnTo>
                      <a:pt x="1452" y="1397"/>
                    </a:lnTo>
                    <a:lnTo>
                      <a:pt x="1455" y="1408"/>
                    </a:lnTo>
                    <a:lnTo>
                      <a:pt x="1457" y="1420"/>
                    </a:lnTo>
                    <a:lnTo>
                      <a:pt x="1458" y="1431"/>
                    </a:lnTo>
                    <a:lnTo>
                      <a:pt x="1458" y="1443"/>
                    </a:lnTo>
                    <a:lnTo>
                      <a:pt x="1434" y="1450"/>
                    </a:lnTo>
                    <a:lnTo>
                      <a:pt x="1410" y="1455"/>
                    </a:lnTo>
                    <a:lnTo>
                      <a:pt x="1384" y="1461"/>
                    </a:lnTo>
                    <a:lnTo>
                      <a:pt x="1359" y="1467"/>
                    </a:lnTo>
                    <a:lnTo>
                      <a:pt x="1334" y="1473"/>
                    </a:lnTo>
                    <a:lnTo>
                      <a:pt x="1311" y="1481"/>
                    </a:lnTo>
                    <a:lnTo>
                      <a:pt x="1289" y="1489"/>
                    </a:lnTo>
                    <a:lnTo>
                      <a:pt x="1268" y="1499"/>
                    </a:lnTo>
                    <a:lnTo>
                      <a:pt x="1250" y="1510"/>
                    </a:lnTo>
                    <a:lnTo>
                      <a:pt x="1234" y="1524"/>
                    </a:lnTo>
                    <a:lnTo>
                      <a:pt x="1221" y="1541"/>
                    </a:lnTo>
                    <a:lnTo>
                      <a:pt x="1212" y="1562"/>
                    </a:lnTo>
                    <a:lnTo>
                      <a:pt x="1206" y="1585"/>
                    </a:lnTo>
                    <a:lnTo>
                      <a:pt x="1205" y="1605"/>
                    </a:lnTo>
                    <a:lnTo>
                      <a:pt x="1209" y="1629"/>
                    </a:lnTo>
                    <a:lnTo>
                      <a:pt x="1215" y="1654"/>
                    </a:lnTo>
                    <a:lnTo>
                      <a:pt x="1223" y="1682"/>
                    </a:lnTo>
                    <a:lnTo>
                      <a:pt x="1232" y="1710"/>
                    </a:lnTo>
                    <a:lnTo>
                      <a:pt x="1243" y="1738"/>
                    </a:lnTo>
                    <a:lnTo>
                      <a:pt x="1253" y="1766"/>
                    </a:lnTo>
                    <a:lnTo>
                      <a:pt x="1269" y="1805"/>
                    </a:lnTo>
                    <a:lnTo>
                      <a:pt x="1286" y="1839"/>
                    </a:lnTo>
                    <a:lnTo>
                      <a:pt x="1300" y="1866"/>
                    </a:lnTo>
                    <a:lnTo>
                      <a:pt x="1315" y="1890"/>
                    </a:lnTo>
                    <a:lnTo>
                      <a:pt x="1330" y="1907"/>
                    </a:lnTo>
                    <a:lnTo>
                      <a:pt x="1346" y="1921"/>
                    </a:lnTo>
                    <a:lnTo>
                      <a:pt x="1361" y="1931"/>
                    </a:lnTo>
                    <a:lnTo>
                      <a:pt x="1377" y="1937"/>
                    </a:lnTo>
                    <a:lnTo>
                      <a:pt x="1394" y="1942"/>
                    </a:lnTo>
                    <a:lnTo>
                      <a:pt x="1414" y="1943"/>
                    </a:lnTo>
                    <a:lnTo>
                      <a:pt x="1434" y="1942"/>
                    </a:lnTo>
                    <a:lnTo>
                      <a:pt x="1456" y="1938"/>
                    </a:lnTo>
                    <a:lnTo>
                      <a:pt x="1480" y="1935"/>
                    </a:lnTo>
                    <a:lnTo>
                      <a:pt x="1506" y="1930"/>
                    </a:lnTo>
                    <a:lnTo>
                      <a:pt x="1535" y="1925"/>
                    </a:lnTo>
                    <a:lnTo>
                      <a:pt x="1566" y="1920"/>
                    </a:lnTo>
                    <a:lnTo>
                      <a:pt x="1601" y="1916"/>
                    </a:lnTo>
                    <a:lnTo>
                      <a:pt x="1616" y="1975"/>
                    </a:lnTo>
                    <a:lnTo>
                      <a:pt x="1631" y="2034"/>
                    </a:lnTo>
                    <a:lnTo>
                      <a:pt x="1645" y="2094"/>
                    </a:lnTo>
                    <a:lnTo>
                      <a:pt x="1658" y="2155"/>
                    </a:lnTo>
                    <a:lnTo>
                      <a:pt x="1671" y="2218"/>
                    </a:lnTo>
                    <a:lnTo>
                      <a:pt x="1681" y="2283"/>
                    </a:lnTo>
                    <a:lnTo>
                      <a:pt x="1687" y="2350"/>
                    </a:lnTo>
                    <a:lnTo>
                      <a:pt x="1613" y="2363"/>
                    </a:lnTo>
                    <a:lnTo>
                      <a:pt x="1535" y="2374"/>
                    </a:lnTo>
                    <a:lnTo>
                      <a:pt x="1453" y="2381"/>
                    </a:lnTo>
                    <a:lnTo>
                      <a:pt x="1368" y="2385"/>
                    </a:lnTo>
                    <a:lnTo>
                      <a:pt x="1362" y="2417"/>
                    </a:lnTo>
                    <a:lnTo>
                      <a:pt x="1358" y="2451"/>
                    </a:lnTo>
                    <a:lnTo>
                      <a:pt x="1355" y="2487"/>
                    </a:lnTo>
                    <a:lnTo>
                      <a:pt x="1353" y="2523"/>
                    </a:lnTo>
                    <a:lnTo>
                      <a:pt x="1351" y="2559"/>
                    </a:lnTo>
                    <a:lnTo>
                      <a:pt x="1347" y="2593"/>
                    </a:lnTo>
                    <a:lnTo>
                      <a:pt x="1341" y="2626"/>
                    </a:lnTo>
                    <a:lnTo>
                      <a:pt x="1390" y="2630"/>
                    </a:lnTo>
                    <a:lnTo>
                      <a:pt x="1443" y="2631"/>
                    </a:lnTo>
                    <a:lnTo>
                      <a:pt x="1497" y="2630"/>
                    </a:lnTo>
                    <a:lnTo>
                      <a:pt x="1552" y="2627"/>
                    </a:lnTo>
                    <a:lnTo>
                      <a:pt x="1606" y="2623"/>
                    </a:lnTo>
                    <a:lnTo>
                      <a:pt x="1659" y="2620"/>
                    </a:lnTo>
                    <a:lnTo>
                      <a:pt x="1711" y="2618"/>
                    </a:lnTo>
                    <a:lnTo>
                      <a:pt x="1712" y="2646"/>
                    </a:lnTo>
                    <a:lnTo>
                      <a:pt x="1714" y="2671"/>
                    </a:lnTo>
                    <a:lnTo>
                      <a:pt x="1715" y="2694"/>
                    </a:lnTo>
                    <a:lnTo>
                      <a:pt x="1716" y="2717"/>
                    </a:lnTo>
                    <a:lnTo>
                      <a:pt x="1715" y="2742"/>
                    </a:lnTo>
                    <a:lnTo>
                      <a:pt x="1711" y="2767"/>
                    </a:lnTo>
                    <a:lnTo>
                      <a:pt x="1735" y="2766"/>
                    </a:lnTo>
                    <a:lnTo>
                      <a:pt x="1756" y="2761"/>
                    </a:lnTo>
                    <a:lnTo>
                      <a:pt x="1776" y="2756"/>
                    </a:lnTo>
                    <a:lnTo>
                      <a:pt x="1798" y="2752"/>
                    </a:lnTo>
                    <a:lnTo>
                      <a:pt x="1800" y="2721"/>
                    </a:lnTo>
                    <a:lnTo>
                      <a:pt x="1803" y="2691"/>
                    </a:lnTo>
                    <a:lnTo>
                      <a:pt x="1806" y="2660"/>
                    </a:lnTo>
                    <a:lnTo>
                      <a:pt x="1807" y="2628"/>
                    </a:lnTo>
                    <a:lnTo>
                      <a:pt x="1806" y="2594"/>
                    </a:lnTo>
                    <a:lnTo>
                      <a:pt x="1848" y="2585"/>
                    </a:lnTo>
                    <a:lnTo>
                      <a:pt x="1887" y="2575"/>
                    </a:lnTo>
                    <a:lnTo>
                      <a:pt x="1922" y="2564"/>
                    </a:lnTo>
                    <a:lnTo>
                      <a:pt x="1955" y="2550"/>
                    </a:lnTo>
                    <a:lnTo>
                      <a:pt x="1984" y="2534"/>
                    </a:lnTo>
                    <a:lnTo>
                      <a:pt x="2010" y="2514"/>
                    </a:lnTo>
                    <a:lnTo>
                      <a:pt x="2032" y="2493"/>
                    </a:lnTo>
                    <a:lnTo>
                      <a:pt x="2051" y="2469"/>
                    </a:lnTo>
                    <a:lnTo>
                      <a:pt x="2068" y="2441"/>
                    </a:lnTo>
                    <a:lnTo>
                      <a:pt x="2082" y="2411"/>
                    </a:lnTo>
                    <a:lnTo>
                      <a:pt x="2092" y="2376"/>
                    </a:lnTo>
                    <a:lnTo>
                      <a:pt x="2099" y="2338"/>
                    </a:lnTo>
                    <a:lnTo>
                      <a:pt x="2104" y="2296"/>
                    </a:lnTo>
                    <a:lnTo>
                      <a:pt x="2106" y="2250"/>
                    </a:lnTo>
                    <a:lnTo>
                      <a:pt x="2105" y="2199"/>
                    </a:lnTo>
                    <a:lnTo>
                      <a:pt x="2100" y="2147"/>
                    </a:lnTo>
                    <a:lnTo>
                      <a:pt x="2091" y="2092"/>
                    </a:lnTo>
                    <a:lnTo>
                      <a:pt x="2078" y="2038"/>
                    </a:lnTo>
                    <a:lnTo>
                      <a:pt x="2061" y="1984"/>
                    </a:lnTo>
                    <a:lnTo>
                      <a:pt x="2040" y="1932"/>
                    </a:lnTo>
                    <a:lnTo>
                      <a:pt x="2017" y="1884"/>
                    </a:lnTo>
                    <a:lnTo>
                      <a:pt x="1993" y="1839"/>
                    </a:lnTo>
                    <a:lnTo>
                      <a:pt x="1967" y="1799"/>
                    </a:lnTo>
                    <a:lnTo>
                      <a:pt x="1941" y="1764"/>
                    </a:lnTo>
                    <a:lnTo>
                      <a:pt x="1906" y="1750"/>
                    </a:lnTo>
                    <a:lnTo>
                      <a:pt x="1874" y="1739"/>
                    </a:lnTo>
                    <a:lnTo>
                      <a:pt x="1844" y="1733"/>
                    </a:lnTo>
                    <a:lnTo>
                      <a:pt x="1817" y="1729"/>
                    </a:lnTo>
                    <a:lnTo>
                      <a:pt x="1790" y="1728"/>
                    </a:lnTo>
                    <a:lnTo>
                      <a:pt x="1765" y="1729"/>
                    </a:lnTo>
                    <a:lnTo>
                      <a:pt x="1741" y="1730"/>
                    </a:lnTo>
                    <a:lnTo>
                      <a:pt x="1717" y="1732"/>
                    </a:lnTo>
                    <a:lnTo>
                      <a:pt x="1693" y="1734"/>
                    </a:lnTo>
                    <a:lnTo>
                      <a:pt x="1669" y="1736"/>
                    </a:lnTo>
                    <a:lnTo>
                      <a:pt x="1643" y="1736"/>
                    </a:lnTo>
                    <a:lnTo>
                      <a:pt x="1617" y="1734"/>
                    </a:lnTo>
                    <a:lnTo>
                      <a:pt x="1602" y="1684"/>
                    </a:lnTo>
                    <a:lnTo>
                      <a:pt x="1588" y="1631"/>
                    </a:lnTo>
                    <a:lnTo>
                      <a:pt x="1577" y="1577"/>
                    </a:lnTo>
                    <a:lnTo>
                      <a:pt x="1607" y="1574"/>
                    </a:lnTo>
                    <a:lnTo>
                      <a:pt x="1631" y="1572"/>
                    </a:lnTo>
                    <a:lnTo>
                      <a:pt x="1654" y="1570"/>
                    </a:lnTo>
                    <a:lnTo>
                      <a:pt x="1675" y="1568"/>
                    </a:lnTo>
                    <a:lnTo>
                      <a:pt x="1696" y="1567"/>
                    </a:lnTo>
                    <a:lnTo>
                      <a:pt x="1717" y="1565"/>
                    </a:lnTo>
                    <a:lnTo>
                      <a:pt x="1742" y="1562"/>
                    </a:lnTo>
                    <a:lnTo>
                      <a:pt x="1768" y="1559"/>
                    </a:lnTo>
                    <a:lnTo>
                      <a:pt x="1800" y="1556"/>
                    </a:lnTo>
                    <a:lnTo>
                      <a:pt x="1797" y="1543"/>
                    </a:lnTo>
                    <a:lnTo>
                      <a:pt x="1793" y="1529"/>
                    </a:lnTo>
                    <a:lnTo>
                      <a:pt x="1791" y="1513"/>
                    </a:lnTo>
                    <a:lnTo>
                      <a:pt x="1788" y="1497"/>
                    </a:lnTo>
                    <a:lnTo>
                      <a:pt x="1784" y="1481"/>
                    </a:lnTo>
                    <a:lnTo>
                      <a:pt x="1779" y="1465"/>
                    </a:lnTo>
                    <a:lnTo>
                      <a:pt x="1773" y="1451"/>
                    </a:lnTo>
                    <a:lnTo>
                      <a:pt x="1765" y="1438"/>
                    </a:lnTo>
                    <a:lnTo>
                      <a:pt x="1755" y="1429"/>
                    </a:lnTo>
                    <a:lnTo>
                      <a:pt x="1743" y="1422"/>
                    </a:lnTo>
                    <a:lnTo>
                      <a:pt x="1726" y="1420"/>
                    </a:lnTo>
                    <a:lnTo>
                      <a:pt x="1696" y="1421"/>
                    </a:lnTo>
                    <a:lnTo>
                      <a:pt x="1667" y="1424"/>
                    </a:lnTo>
                    <a:lnTo>
                      <a:pt x="1636" y="1428"/>
                    </a:lnTo>
                    <a:lnTo>
                      <a:pt x="1605" y="1433"/>
                    </a:lnTo>
                    <a:lnTo>
                      <a:pt x="1570" y="1437"/>
                    </a:lnTo>
                    <a:lnTo>
                      <a:pt x="1531" y="1439"/>
                    </a:lnTo>
                    <a:lnTo>
                      <a:pt x="1528" y="1430"/>
                    </a:lnTo>
                    <a:lnTo>
                      <a:pt x="1525" y="1419"/>
                    </a:lnTo>
                    <a:lnTo>
                      <a:pt x="1523" y="1407"/>
                    </a:lnTo>
                    <a:lnTo>
                      <a:pt x="1520" y="1395"/>
                    </a:lnTo>
                    <a:lnTo>
                      <a:pt x="1517" y="1384"/>
                    </a:lnTo>
                    <a:lnTo>
                      <a:pt x="1513" y="1373"/>
                    </a:lnTo>
                    <a:lnTo>
                      <a:pt x="1508" y="1365"/>
                    </a:lnTo>
                    <a:lnTo>
                      <a:pt x="1500" y="1359"/>
                    </a:lnTo>
                    <a:lnTo>
                      <a:pt x="1490" y="1357"/>
                    </a:lnTo>
                    <a:lnTo>
                      <a:pt x="1474" y="1356"/>
                    </a:lnTo>
                    <a:close/>
                    <a:moveTo>
                      <a:pt x="1617" y="978"/>
                    </a:moveTo>
                    <a:lnTo>
                      <a:pt x="1587" y="980"/>
                    </a:lnTo>
                    <a:lnTo>
                      <a:pt x="1558" y="987"/>
                    </a:lnTo>
                    <a:lnTo>
                      <a:pt x="1529" y="997"/>
                    </a:lnTo>
                    <a:lnTo>
                      <a:pt x="1499" y="1008"/>
                    </a:lnTo>
                    <a:lnTo>
                      <a:pt x="1467" y="1018"/>
                    </a:lnTo>
                    <a:lnTo>
                      <a:pt x="1435" y="1025"/>
                    </a:lnTo>
                    <a:lnTo>
                      <a:pt x="1398" y="1028"/>
                    </a:lnTo>
                    <a:lnTo>
                      <a:pt x="1364" y="1026"/>
                    </a:lnTo>
                    <a:lnTo>
                      <a:pt x="1329" y="1022"/>
                    </a:lnTo>
                    <a:lnTo>
                      <a:pt x="1297" y="1015"/>
                    </a:lnTo>
                    <a:lnTo>
                      <a:pt x="1266" y="1009"/>
                    </a:lnTo>
                    <a:lnTo>
                      <a:pt x="1236" y="1004"/>
                    </a:lnTo>
                    <a:lnTo>
                      <a:pt x="1206" y="1001"/>
                    </a:lnTo>
                    <a:lnTo>
                      <a:pt x="1206" y="1056"/>
                    </a:lnTo>
                    <a:lnTo>
                      <a:pt x="1224" y="1066"/>
                    </a:lnTo>
                    <a:lnTo>
                      <a:pt x="1245" y="1073"/>
                    </a:lnTo>
                    <a:lnTo>
                      <a:pt x="1268" y="1080"/>
                    </a:lnTo>
                    <a:lnTo>
                      <a:pt x="1295" y="1086"/>
                    </a:lnTo>
                    <a:lnTo>
                      <a:pt x="1322" y="1090"/>
                    </a:lnTo>
                    <a:lnTo>
                      <a:pt x="1351" y="1093"/>
                    </a:lnTo>
                    <a:lnTo>
                      <a:pt x="1381" y="1093"/>
                    </a:lnTo>
                    <a:lnTo>
                      <a:pt x="1411" y="1093"/>
                    </a:lnTo>
                    <a:lnTo>
                      <a:pt x="1440" y="1091"/>
                    </a:lnTo>
                    <a:lnTo>
                      <a:pt x="1470" y="1087"/>
                    </a:lnTo>
                    <a:lnTo>
                      <a:pt x="1497" y="1081"/>
                    </a:lnTo>
                    <a:lnTo>
                      <a:pt x="1523" y="1075"/>
                    </a:lnTo>
                    <a:lnTo>
                      <a:pt x="1547" y="1066"/>
                    </a:lnTo>
                    <a:lnTo>
                      <a:pt x="1568" y="1056"/>
                    </a:lnTo>
                    <a:lnTo>
                      <a:pt x="1586" y="1044"/>
                    </a:lnTo>
                    <a:lnTo>
                      <a:pt x="1601" y="1031"/>
                    </a:lnTo>
                    <a:lnTo>
                      <a:pt x="1611" y="1014"/>
                    </a:lnTo>
                    <a:lnTo>
                      <a:pt x="1616" y="997"/>
                    </a:lnTo>
                    <a:lnTo>
                      <a:pt x="1617" y="978"/>
                    </a:lnTo>
                    <a:close/>
                    <a:moveTo>
                      <a:pt x="1451" y="0"/>
                    </a:moveTo>
                    <a:lnTo>
                      <a:pt x="1687" y="0"/>
                    </a:lnTo>
                    <a:lnTo>
                      <a:pt x="1690" y="5"/>
                    </a:lnTo>
                    <a:lnTo>
                      <a:pt x="1695" y="8"/>
                    </a:lnTo>
                    <a:lnTo>
                      <a:pt x="1702" y="9"/>
                    </a:lnTo>
                    <a:lnTo>
                      <a:pt x="1710" y="9"/>
                    </a:lnTo>
                    <a:lnTo>
                      <a:pt x="1718" y="8"/>
                    </a:lnTo>
                    <a:lnTo>
                      <a:pt x="1725" y="9"/>
                    </a:lnTo>
                    <a:lnTo>
                      <a:pt x="1732" y="11"/>
                    </a:lnTo>
                    <a:lnTo>
                      <a:pt x="1735" y="16"/>
                    </a:lnTo>
                    <a:lnTo>
                      <a:pt x="1741" y="33"/>
                    </a:lnTo>
                    <a:lnTo>
                      <a:pt x="1742" y="52"/>
                    </a:lnTo>
                    <a:lnTo>
                      <a:pt x="1740" y="71"/>
                    </a:lnTo>
                    <a:lnTo>
                      <a:pt x="1737" y="90"/>
                    </a:lnTo>
                    <a:lnTo>
                      <a:pt x="1735" y="111"/>
                    </a:lnTo>
                    <a:lnTo>
                      <a:pt x="1762" y="106"/>
                    </a:lnTo>
                    <a:lnTo>
                      <a:pt x="1791" y="101"/>
                    </a:lnTo>
                    <a:lnTo>
                      <a:pt x="1820" y="97"/>
                    </a:lnTo>
                    <a:lnTo>
                      <a:pt x="1849" y="96"/>
                    </a:lnTo>
                    <a:lnTo>
                      <a:pt x="1878" y="97"/>
                    </a:lnTo>
                    <a:lnTo>
                      <a:pt x="1905" y="103"/>
                    </a:lnTo>
                    <a:lnTo>
                      <a:pt x="1932" y="111"/>
                    </a:lnTo>
                    <a:lnTo>
                      <a:pt x="1931" y="150"/>
                    </a:lnTo>
                    <a:lnTo>
                      <a:pt x="1926" y="188"/>
                    </a:lnTo>
                    <a:lnTo>
                      <a:pt x="1916" y="225"/>
                    </a:lnTo>
                    <a:lnTo>
                      <a:pt x="1904" y="260"/>
                    </a:lnTo>
                    <a:lnTo>
                      <a:pt x="1889" y="294"/>
                    </a:lnTo>
                    <a:lnTo>
                      <a:pt x="1872" y="328"/>
                    </a:lnTo>
                    <a:lnTo>
                      <a:pt x="1852" y="360"/>
                    </a:lnTo>
                    <a:lnTo>
                      <a:pt x="1833" y="393"/>
                    </a:lnTo>
                    <a:lnTo>
                      <a:pt x="1814" y="425"/>
                    </a:lnTo>
                    <a:lnTo>
                      <a:pt x="1793" y="457"/>
                    </a:lnTo>
                    <a:lnTo>
                      <a:pt x="1775" y="488"/>
                    </a:lnTo>
                    <a:lnTo>
                      <a:pt x="1758" y="520"/>
                    </a:lnTo>
                    <a:lnTo>
                      <a:pt x="1720" y="602"/>
                    </a:lnTo>
                    <a:lnTo>
                      <a:pt x="1686" y="686"/>
                    </a:lnTo>
                    <a:lnTo>
                      <a:pt x="1653" y="773"/>
                    </a:lnTo>
                    <a:lnTo>
                      <a:pt x="1623" y="861"/>
                    </a:lnTo>
                    <a:lnTo>
                      <a:pt x="1592" y="955"/>
                    </a:lnTo>
                    <a:lnTo>
                      <a:pt x="1606" y="956"/>
                    </a:lnTo>
                    <a:lnTo>
                      <a:pt x="1616" y="961"/>
                    </a:lnTo>
                    <a:lnTo>
                      <a:pt x="1624" y="969"/>
                    </a:lnTo>
                    <a:lnTo>
                      <a:pt x="1629" y="979"/>
                    </a:lnTo>
                    <a:lnTo>
                      <a:pt x="1632" y="991"/>
                    </a:lnTo>
                    <a:lnTo>
                      <a:pt x="1633" y="1004"/>
                    </a:lnTo>
                    <a:lnTo>
                      <a:pt x="1632" y="1017"/>
                    </a:lnTo>
                    <a:lnTo>
                      <a:pt x="1628" y="1030"/>
                    </a:lnTo>
                    <a:lnTo>
                      <a:pt x="1623" y="1041"/>
                    </a:lnTo>
                    <a:lnTo>
                      <a:pt x="1617" y="1050"/>
                    </a:lnTo>
                    <a:lnTo>
                      <a:pt x="1609" y="1056"/>
                    </a:lnTo>
                    <a:lnTo>
                      <a:pt x="1665" y="1087"/>
                    </a:lnTo>
                    <a:lnTo>
                      <a:pt x="1721" y="1115"/>
                    </a:lnTo>
                    <a:lnTo>
                      <a:pt x="1779" y="1141"/>
                    </a:lnTo>
                    <a:lnTo>
                      <a:pt x="1836" y="1168"/>
                    </a:lnTo>
                    <a:lnTo>
                      <a:pt x="1894" y="1194"/>
                    </a:lnTo>
                    <a:lnTo>
                      <a:pt x="1950" y="1221"/>
                    </a:lnTo>
                    <a:lnTo>
                      <a:pt x="2006" y="1249"/>
                    </a:lnTo>
                    <a:lnTo>
                      <a:pt x="2060" y="1278"/>
                    </a:lnTo>
                    <a:lnTo>
                      <a:pt x="2111" y="1312"/>
                    </a:lnTo>
                    <a:lnTo>
                      <a:pt x="2160" y="1349"/>
                    </a:lnTo>
                    <a:lnTo>
                      <a:pt x="2192" y="1376"/>
                    </a:lnTo>
                    <a:lnTo>
                      <a:pt x="2220" y="1407"/>
                    </a:lnTo>
                    <a:lnTo>
                      <a:pt x="2247" y="1442"/>
                    </a:lnTo>
                    <a:lnTo>
                      <a:pt x="2274" y="1478"/>
                    </a:lnTo>
                    <a:lnTo>
                      <a:pt x="2299" y="1516"/>
                    </a:lnTo>
                    <a:lnTo>
                      <a:pt x="2324" y="1556"/>
                    </a:lnTo>
                    <a:lnTo>
                      <a:pt x="2349" y="1595"/>
                    </a:lnTo>
                    <a:lnTo>
                      <a:pt x="2374" y="1634"/>
                    </a:lnTo>
                    <a:lnTo>
                      <a:pt x="2401" y="1672"/>
                    </a:lnTo>
                    <a:lnTo>
                      <a:pt x="2429" y="1708"/>
                    </a:lnTo>
                    <a:lnTo>
                      <a:pt x="2460" y="1743"/>
                    </a:lnTo>
                    <a:lnTo>
                      <a:pt x="2479" y="1760"/>
                    </a:lnTo>
                    <a:lnTo>
                      <a:pt x="2500" y="1775"/>
                    </a:lnTo>
                    <a:lnTo>
                      <a:pt x="2522" y="1789"/>
                    </a:lnTo>
                    <a:lnTo>
                      <a:pt x="2543" y="1804"/>
                    </a:lnTo>
                    <a:lnTo>
                      <a:pt x="2562" y="1822"/>
                    </a:lnTo>
                    <a:lnTo>
                      <a:pt x="2603" y="1861"/>
                    </a:lnTo>
                    <a:lnTo>
                      <a:pt x="2640" y="1902"/>
                    </a:lnTo>
                    <a:lnTo>
                      <a:pt x="2677" y="1944"/>
                    </a:lnTo>
                    <a:lnTo>
                      <a:pt x="2710" y="1986"/>
                    </a:lnTo>
                    <a:lnTo>
                      <a:pt x="2740" y="2031"/>
                    </a:lnTo>
                    <a:lnTo>
                      <a:pt x="2768" y="2078"/>
                    </a:lnTo>
                    <a:lnTo>
                      <a:pt x="2794" y="2126"/>
                    </a:lnTo>
                    <a:lnTo>
                      <a:pt x="2815" y="2177"/>
                    </a:lnTo>
                    <a:lnTo>
                      <a:pt x="2834" y="2231"/>
                    </a:lnTo>
                    <a:lnTo>
                      <a:pt x="2850" y="2288"/>
                    </a:lnTo>
                    <a:lnTo>
                      <a:pt x="2862" y="2349"/>
                    </a:lnTo>
                    <a:lnTo>
                      <a:pt x="2870" y="2413"/>
                    </a:lnTo>
                    <a:lnTo>
                      <a:pt x="2870" y="2476"/>
                    </a:lnTo>
                    <a:lnTo>
                      <a:pt x="2856" y="2542"/>
                    </a:lnTo>
                    <a:lnTo>
                      <a:pt x="2839" y="2604"/>
                    </a:lnTo>
                    <a:lnTo>
                      <a:pt x="2817" y="2662"/>
                    </a:lnTo>
                    <a:lnTo>
                      <a:pt x="2793" y="2715"/>
                    </a:lnTo>
                    <a:lnTo>
                      <a:pt x="2765" y="2767"/>
                    </a:lnTo>
                    <a:lnTo>
                      <a:pt x="2735" y="2815"/>
                    </a:lnTo>
                    <a:lnTo>
                      <a:pt x="2701" y="2860"/>
                    </a:lnTo>
                    <a:lnTo>
                      <a:pt x="2665" y="2902"/>
                    </a:lnTo>
                    <a:lnTo>
                      <a:pt x="2625" y="2942"/>
                    </a:lnTo>
                    <a:lnTo>
                      <a:pt x="2584" y="2980"/>
                    </a:lnTo>
                    <a:lnTo>
                      <a:pt x="2539" y="3016"/>
                    </a:lnTo>
                    <a:lnTo>
                      <a:pt x="2491" y="3050"/>
                    </a:lnTo>
                    <a:lnTo>
                      <a:pt x="2441" y="3084"/>
                    </a:lnTo>
                    <a:lnTo>
                      <a:pt x="2390" y="3115"/>
                    </a:lnTo>
                    <a:lnTo>
                      <a:pt x="2335" y="3147"/>
                    </a:lnTo>
                    <a:lnTo>
                      <a:pt x="2279" y="3177"/>
                    </a:lnTo>
                    <a:lnTo>
                      <a:pt x="2206" y="3213"/>
                    </a:lnTo>
                    <a:lnTo>
                      <a:pt x="2131" y="3243"/>
                    </a:lnTo>
                    <a:lnTo>
                      <a:pt x="2052" y="3269"/>
                    </a:lnTo>
                    <a:lnTo>
                      <a:pt x="1973" y="3291"/>
                    </a:lnTo>
                    <a:lnTo>
                      <a:pt x="1892" y="3309"/>
                    </a:lnTo>
                    <a:lnTo>
                      <a:pt x="1810" y="3326"/>
                    </a:lnTo>
                    <a:lnTo>
                      <a:pt x="1725" y="3339"/>
                    </a:lnTo>
                    <a:lnTo>
                      <a:pt x="1640" y="3351"/>
                    </a:lnTo>
                    <a:lnTo>
                      <a:pt x="1301" y="3351"/>
                    </a:lnTo>
                    <a:lnTo>
                      <a:pt x="1195" y="3341"/>
                    </a:lnTo>
                    <a:lnTo>
                      <a:pt x="1094" y="3326"/>
                    </a:lnTo>
                    <a:lnTo>
                      <a:pt x="994" y="3307"/>
                    </a:lnTo>
                    <a:lnTo>
                      <a:pt x="899" y="3286"/>
                    </a:lnTo>
                    <a:lnTo>
                      <a:pt x="806" y="3260"/>
                    </a:lnTo>
                    <a:lnTo>
                      <a:pt x="718" y="3229"/>
                    </a:lnTo>
                    <a:lnTo>
                      <a:pt x="633" y="3196"/>
                    </a:lnTo>
                    <a:lnTo>
                      <a:pt x="551" y="3159"/>
                    </a:lnTo>
                    <a:lnTo>
                      <a:pt x="473" y="3117"/>
                    </a:lnTo>
                    <a:lnTo>
                      <a:pt x="400" y="3073"/>
                    </a:lnTo>
                    <a:lnTo>
                      <a:pt x="331" y="3025"/>
                    </a:lnTo>
                    <a:lnTo>
                      <a:pt x="266" y="2973"/>
                    </a:lnTo>
                    <a:lnTo>
                      <a:pt x="205" y="2917"/>
                    </a:lnTo>
                    <a:lnTo>
                      <a:pt x="165" y="2875"/>
                    </a:lnTo>
                    <a:lnTo>
                      <a:pt x="129" y="2828"/>
                    </a:lnTo>
                    <a:lnTo>
                      <a:pt x="97" y="2778"/>
                    </a:lnTo>
                    <a:lnTo>
                      <a:pt x="70" y="2724"/>
                    </a:lnTo>
                    <a:lnTo>
                      <a:pt x="46" y="2668"/>
                    </a:lnTo>
                    <a:lnTo>
                      <a:pt x="26" y="2608"/>
                    </a:lnTo>
                    <a:lnTo>
                      <a:pt x="11" y="2544"/>
                    </a:lnTo>
                    <a:lnTo>
                      <a:pt x="0" y="2476"/>
                    </a:lnTo>
                    <a:lnTo>
                      <a:pt x="0" y="2405"/>
                    </a:lnTo>
                    <a:lnTo>
                      <a:pt x="11" y="2353"/>
                    </a:lnTo>
                    <a:lnTo>
                      <a:pt x="26" y="2297"/>
                    </a:lnTo>
                    <a:lnTo>
                      <a:pt x="43" y="2239"/>
                    </a:lnTo>
                    <a:lnTo>
                      <a:pt x="62" y="2180"/>
                    </a:lnTo>
                    <a:lnTo>
                      <a:pt x="82" y="2121"/>
                    </a:lnTo>
                    <a:lnTo>
                      <a:pt x="105" y="2062"/>
                    </a:lnTo>
                    <a:lnTo>
                      <a:pt x="128" y="2005"/>
                    </a:lnTo>
                    <a:lnTo>
                      <a:pt x="151" y="1949"/>
                    </a:lnTo>
                    <a:lnTo>
                      <a:pt x="176" y="1897"/>
                    </a:lnTo>
                    <a:lnTo>
                      <a:pt x="199" y="1848"/>
                    </a:lnTo>
                    <a:lnTo>
                      <a:pt x="222" y="1804"/>
                    </a:lnTo>
                    <a:lnTo>
                      <a:pt x="245" y="1766"/>
                    </a:lnTo>
                    <a:lnTo>
                      <a:pt x="273" y="1723"/>
                    </a:lnTo>
                    <a:lnTo>
                      <a:pt x="307" y="1679"/>
                    </a:lnTo>
                    <a:lnTo>
                      <a:pt x="345" y="1634"/>
                    </a:lnTo>
                    <a:lnTo>
                      <a:pt x="387" y="1589"/>
                    </a:lnTo>
                    <a:lnTo>
                      <a:pt x="433" y="1544"/>
                    </a:lnTo>
                    <a:lnTo>
                      <a:pt x="480" y="1500"/>
                    </a:lnTo>
                    <a:lnTo>
                      <a:pt x="529" y="1457"/>
                    </a:lnTo>
                    <a:lnTo>
                      <a:pt x="581" y="1416"/>
                    </a:lnTo>
                    <a:lnTo>
                      <a:pt x="633" y="1376"/>
                    </a:lnTo>
                    <a:lnTo>
                      <a:pt x="684" y="1338"/>
                    </a:lnTo>
                    <a:lnTo>
                      <a:pt x="736" y="1304"/>
                    </a:lnTo>
                    <a:lnTo>
                      <a:pt x="787" y="1272"/>
                    </a:lnTo>
                    <a:lnTo>
                      <a:pt x="836" y="1245"/>
                    </a:lnTo>
                    <a:lnTo>
                      <a:pt x="883" y="1223"/>
                    </a:lnTo>
                    <a:lnTo>
                      <a:pt x="923" y="1205"/>
                    </a:lnTo>
                    <a:lnTo>
                      <a:pt x="964" y="1190"/>
                    </a:lnTo>
                    <a:lnTo>
                      <a:pt x="1005" y="1176"/>
                    </a:lnTo>
                    <a:lnTo>
                      <a:pt x="1046" y="1162"/>
                    </a:lnTo>
                    <a:lnTo>
                      <a:pt x="1087" y="1146"/>
                    </a:lnTo>
                    <a:lnTo>
                      <a:pt x="1125" y="1130"/>
                    </a:lnTo>
                    <a:lnTo>
                      <a:pt x="1163" y="1111"/>
                    </a:lnTo>
                    <a:lnTo>
                      <a:pt x="1198" y="1089"/>
                    </a:lnTo>
                    <a:lnTo>
                      <a:pt x="1194" y="1073"/>
                    </a:lnTo>
                    <a:lnTo>
                      <a:pt x="1192" y="1057"/>
                    </a:lnTo>
                    <a:lnTo>
                      <a:pt x="1193" y="1041"/>
                    </a:lnTo>
                    <a:lnTo>
                      <a:pt x="1195" y="1024"/>
                    </a:lnTo>
                    <a:lnTo>
                      <a:pt x="1200" y="1008"/>
                    </a:lnTo>
                    <a:lnTo>
                      <a:pt x="1208" y="993"/>
                    </a:lnTo>
                    <a:lnTo>
                      <a:pt x="1218" y="980"/>
                    </a:lnTo>
                    <a:lnTo>
                      <a:pt x="1230" y="970"/>
                    </a:lnTo>
                    <a:lnTo>
                      <a:pt x="1246" y="962"/>
                    </a:lnTo>
                    <a:lnTo>
                      <a:pt x="1220" y="894"/>
                    </a:lnTo>
                    <a:lnTo>
                      <a:pt x="1191" y="829"/>
                    </a:lnTo>
                    <a:lnTo>
                      <a:pt x="1160" y="766"/>
                    </a:lnTo>
                    <a:lnTo>
                      <a:pt x="1128" y="704"/>
                    </a:lnTo>
                    <a:lnTo>
                      <a:pt x="1095" y="644"/>
                    </a:lnTo>
                    <a:lnTo>
                      <a:pt x="1060" y="583"/>
                    </a:lnTo>
                    <a:lnTo>
                      <a:pt x="1027" y="523"/>
                    </a:lnTo>
                    <a:lnTo>
                      <a:pt x="994" y="462"/>
                    </a:lnTo>
                    <a:lnTo>
                      <a:pt x="963" y="399"/>
                    </a:lnTo>
                    <a:lnTo>
                      <a:pt x="933" y="334"/>
                    </a:lnTo>
                    <a:lnTo>
                      <a:pt x="907" y="267"/>
                    </a:lnTo>
                    <a:lnTo>
                      <a:pt x="883" y="197"/>
                    </a:lnTo>
                    <a:lnTo>
                      <a:pt x="896" y="180"/>
                    </a:lnTo>
                    <a:lnTo>
                      <a:pt x="913" y="167"/>
                    </a:lnTo>
                    <a:lnTo>
                      <a:pt x="932" y="155"/>
                    </a:lnTo>
                    <a:lnTo>
                      <a:pt x="955" y="147"/>
                    </a:lnTo>
                    <a:lnTo>
                      <a:pt x="979" y="142"/>
                    </a:lnTo>
                    <a:lnTo>
                      <a:pt x="1006" y="138"/>
                    </a:lnTo>
                    <a:lnTo>
                      <a:pt x="1034" y="136"/>
                    </a:lnTo>
                    <a:lnTo>
                      <a:pt x="1063" y="135"/>
                    </a:lnTo>
                    <a:lnTo>
                      <a:pt x="1094" y="135"/>
                    </a:lnTo>
                    <a:lnTo>
                      <a:pt x="1124" y="135"/>
                    </a:lnTo>
                    <a:lnTo>
                      <a:pt x="1155" y="135"/>
                    </a:lnTo>
                    <a:lnTo>
                      <a:pt x="1185" y="135"/>
                    </a:lnTo>
                    <a:lnTo>
                      <a:pt x="1215" y="134"/>
                    </a:lnTo>
                    <a:lnTo>
                      <a:pt x="1220" y="129"/>
                    </a:lnTo>
                    <a:lnTo>
                      <a:pt x="1222" y="121"/>
                    </a:lnTo>
                    <a:lnTo>
                      <a:pt x="1223" y="111"/>
                    </a:lnTo>
                    <a:lnTo>
                      <a:pt x="1223" y="99"/>
                    </a:lnTo>
                    <a:lnTo>
                      <a:pt x="1223" y="88"/>
                    </a:lnTo>
                    <a:lnTo>
                      <a:pt x="1222" y="77"/>
                    </a:lnTo>
                    <a:lnTo>
                      <a:pt x="1221" y="66"/>
                    </a:lnTo>
                    <a:lnTo>
                      <a:pt x="1222" y="56"/>
                    </a:lnTo>
                    <a:lnTo>
                      <a:pt x="1225" y="48"/>
                    </a:lnTo>
                    <a:lnTo>
                      <a:pt x="1230" y="43"/>
                    </a:lnTo>
                    <a:lnTo>
                      <a:pt x="1238" y="40"/>
                    </a:lnTo>
                    <a:lnTo>
                      <a:pt x="1256" y="30"/>
                    </a:lnTo>
                    <a:lnTo>
                      <a:pt x="1278" y="23"/>
                    </a:lnTo>
                    <a:lnTo>
                      <a:pt x="1302" y="19"/>
                    </a:lnTo>
                    <a:lnTo>
                      <a:pt x="1326" y="16"/>
                    </a:lnTo>
                    <a:lnTo>
                      <a:pt x="1352" y="13"/>
                    </a:lnTo>
                    <a:lnTo>
                      <a:pt x="1378" y="11"/>
                    </a:lnTo>
                    <a:lnTo>
                      <a:pt x="1404" y="9"/>
                    </a:lnTo>
                    <a:lnTo>
                      <a:pt x="1428" y="5"/>
                    </a:lnTo>
                    <a:lnTo>
                      <a:pt x="1451" y="0"/>
                    </a:lnTo>
                    <a:close/>
                  </a:path>
                </a:pathLst>
              </a:custGeom>
              <a:solidFill>
                <a:srgbClr val="015A9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79" name="Freeform 7"/>
              <p:cNvSpPr>
                <a:spLocks/>
              </p:cNvSpPr>
              <p:nvPr/>
            </p:nvSpPr>
            <p:spPr bwMode="auto">
              <a:xfrm>
                <a:off x="2147" y="395"/>
                <a:ext cx="28" cy="35"/>
              </a:xfrm>
              <a:custGeom>
                <a:avLst/>
                <a:gdLst>
                  <a:gd name="T0" fmla="*/ 71 w 140"/>
                  <a:gd name="T1" fmla="*/ 0 h 173"/>
                  <a:gd name="T2" fmla="*/ 93 w 140"/>
                  <a:gd name="T3" fmla="*/ 0 h 173"/>
                  <a:gd name="T4" fmla="*/ 117 w 140"/>
                  <a:gd name="T5" fmla="*/ 81 h 173"/>
                  <a:gd name="T6" fmla="*/ 140 w 140"/>
                  <a:gd name="T7" fmla="*/ 166 h 173"/>
                  <a:gd name="T8" fmla="*/ 114 w 140"/>
                  <a:gd name="T9" fmla="*/ 172 h 173"/>
                  <a:gd name="T10" fmla="*/ 92 w 140"/>
                  <a:gd name="T11" fmla="*/ 173 h 173"/>
                  <a:gd name="T12" fmla="*/ 71 w 140"/>
                  <a:gd name="T13" fmla="*/ 170 h 173"/>
                  <a:gd name="T14" fmla="*/ 53 w 140"/>
                  <a:gd name="T15" fmla="*/ 162 h 173"/>
                  <a:gd name="T16" fmla="*/ 37 w 140"/>
                  <a:gd name="T17" fmla="*/ 153 h 173"/>
                  <a:gd name="T18" fmla="*/ 25 w 140"/>
                  <a:gd name="T19" fmla="*/ 141 h 173"/>
                  <a:gd name="T20" fmla="*/ 14 w 140"/>
                  <a:gd name="T21" fmla="*/ 127 h 173"/>
                  <a:gd name="T22" fmla="*/ 7 w 140"/>
                  <a:gd name="T23" fmla="*/ 112 h 173"/>
                  <a:gd name="T24" fmla="*/ 2 w 140"/>
                  <a:gd name="T25" fmla="*/ 95 h 173"/>
                  <a:gd name="T26" fmla="*/ 0 w 140"/>
                  <a:gd name="T27" fmla="*/ 79 h 173"/>
                  <a:gd name="T28" fmla="*/ 1 w 140"/>
                  <a:gd name="T29" fmla="*/ 63 h 173"/>
                  <a:gd name="T30" fmla="*/ 5 w 140"/>
                  <a:gd name="T31" fmla="*/ 47 h 173"/>
                  <a:gd name="T32" fmla="*/ 12 w 140"/>
                  <a:gd name="T33" fmla="*/ 32 h 173"/>
                  <a:gd name="T34" fmla="*/ 21 w 140"/>
                  <a:gd name="T35" fmla="*/ 20 h 173"/>
                  <a:gd name="T36" fmla="*/ 34 w 140"/>
                  <a:gd name="T37" fmla="*/ 10 h 173"/>
                  <a:gd name="T38" fmla="*/ 50 w 140"/>
                  <a:gd name="T39" fmla="*/ 3 h 173"/>
                  <a:gd name="T40" fmla="*/ 71 w 140"/>
                  <a:gd name="T4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73">
                    <a:moveTo>
                      <a:pt x="71" y="0"/>
                    </a:moveTo>
                    <a:lnTo>
                      <a:pt x="93" y="0"/>
                    </a:lnTo>
                    <a:lnTo>
                      <a:pt x="117" y="81"/>
                    </a:lnTo>
                    <a:lnTo>
                      <a:pt x="140" y="166"/>
                    </a:lnTo>
                    <a:lnTo>
                      <a:pt x="114" y="172"/>
                    </a:lnTo>
                    <a:lnTo>
                      <a:pt x="92" y="173"/>
                    </a:lnTo>
                    <a:lnTo>
                      <a:pt x="71" y="170"/>
                    </a:lnTo>
                    <a:lnTo>
                      <a:pt x="53" y="162"/>
                    </a:lnTo>
                    <a:lnTo>
                      <a:pt x="37" y="153"/>
                    </a:lnTo>
                    <a:lnTo>
                      <a:pt x="25" y="141"/>
                    </a:lnTo>
                    <a:lnTo>
                      <a:pt x="14" y="127"/>
                    </a:lnTo>
                    <a:lnTo>
                      <a:pt x="7" y="112"/>
                    </a:lnTo>
                    <a:lnTo>
                      <a:pt x="2" y="95"/>
                    </a:lnTo>
                    <a:lnTo>
                      <a:pt x="0" y="79"/>
                    </a:lnTo>
                    <a:lnTo>
                      <a:pt x="1" y="63"/>
                    </a:lnTo>
                    <a:lnTo>
                      <a:pt x="5" y="47"/>
                    </a:lnTo>
                    <a:lnTo>
                      <a:pt x="12" y="32"/>
                    </a:lnTo>
                    <a:lnTo>
                      <a:pt x="21" y="20"/>
                    </a:lnTo>
                    <a:lnTo>
                      <a:pt x="34" y="10"/>
                    </a:lnTo>
                    <a:lnTo>
                      <a:pt x="50" y="3"/>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80" name="Freeform 8"/>
              <p:cNvSpPr>
                <a:spLocks/>
              </p:cNvSpPr>
              <p:nvPr/>
            </p:nvSpPr>
            <p:spPr bwMode="auto">
              <a:xfrm>
                <a:off x="2198" y="459"/>
                <a:ext cx="43" cy="88"/>
              </a:xfrm>
              <a:custGeom>
                <a:avLst/>
                <a:gdLst>
                  <a:gd name="T0" fmla="*/ 46 w 214"/>
                  <a:gd name="T1" fmla="*/ 0 h 438"/>
                  <a:gd name="T2" fmla="*/ 70 w 214"/>
                  <a:gd name="T3" fmla="*/ 3 h 438"/>
                  <a:gd name="T4" fmla="*/ 94 w 214"/>
                  <a:gd name="T5" fmla="*/ 7 h 438"/>
                  <a:gd name="T6" fmla="*/ 117 w 214"/>
                  <a:gd name="T7" fmla="*/ 12 h 438"/>
                  <a:gd name="T8" fmla="*/ 125 w 214"/>
                  <a:gd name="T9" fmla="*/ 29 h 438"/>
                  <a:gd name="T10" fmla="*/ 133 w 214"/>
                  <a:gd name="T11" fmla="*/ 49 h 438"/>
                  <a:gd name="T12" fmla="*/ 142 w 214"/>
                  <a:gd name="T13" fmla="*/ 69 h 438"/>
                  <a:gd name="T14" fmla="*/ 151 w 214"/>
                  <a:gd name="T15" fmla="*/ 91 h 438"/>
                  <a:gd name="T16" fmla="*/ 160 w 214"/>
                  <a:gd name="T17" fmla="*/ 114 h 438"/>
                  <a:gd name="T18" fmla="*/ 170 w 214"/>
                  <a:gd name="T19" fmla="*/ 138 h 438"/>
                  <a:gd name="T20" fmla="*/ 179 w 214"/>
                  <a:gd name="T21" fmla="*/ 162 h 438"/>
                  <a:gd name="T22" fmla="*/ 189 w 214"/>
                  <a:gd name="T23" fmla="*/ 187 h 438"/>
                  <a:gd name="T24" fmla="*/ 197 w 214"/>
                  <a:gd name="T25" fmla="*/ 212 h 438"/>
                  <a:gd name="T26" fmla="*/ 204 w 214"/>
                  <a:gd name="T27" fmla="*/ 237 h 438"/>
                  <a:gd name="T28" fmla="*/ 209 w 214"/>
                  <a:gd name="T29" fmla="*/ 262 h 438"/>
                  <a:gd name="T30" fmla="*/ 213 w 214"/>
                  <a:gd name="T31" fmla="*/ 285 h 438"/>
                  <a:gd name="T32" fmla="*/ 214 w 214"/>
                  <a:gd name="T33" fmla="*/ 309 h 438"/>
                  <a:gd name="T34" fmla="*/ 213 w 214"/>
                  <a:gd name="T35" fmla="*/ 331 h 438"/>
                  <a:gd name="T36" fmla="*/ 210 w 214"/>
                  <a:gd name="T37" fmla="*/ 352 h 438"/>
                  <a:gd name="T38" fmla="*/ 204 w 214"/>
                  <a:gd name="T39" fmla="*/ 372 h 438"/>
                  <a:gd name="T40" fmla="*/ 195 w 214"/>
                  <a:gd name="T41" fmla="*/ 389 h 438"/>
                  <a:gd name="T42" fmla="*/ 181 w 214"/>
                  <a:gd name="T43" fmla="*/ 405 h 438"/>
                  <a:gd name="T44" fmla="*/ 164 w 214"/>
                  <a:gd name="T45" fmla="*/ 418 h 438"/>
                  <a:gd name="T46" fmla="*/ 143 w 214"/>
                  <a:gd name="T47" fmla="*/ 429 h 438"/>
                  <a:gd name="T48" fmla="*/ 117 w 214"/>
                  <a:gd name="T49" fmla="*/ 438 h 438"/>
                  <a:gd name="T50" fmla="*/ 96 w 214"/>
                  <a:gd name="T51" fmla="*/ 373 h 438"/>
                  <a:gd name="T52" fmla="*/ 78 w 214"/>
                  <a:gd name="T53" fmla="*/ 312 h 438"/>
                  <a:gd name="T54" fmla="*/ 63 w 214"/>
                  <a:gd name="T55" fmla="*/ 253 h 438"/>
                  <a:gd name="T56" fmla="*/ 48 w 214"/>
                  <a:gd name="T57" fmla="*/ 197 h 438"/>
                  <a:gd name="T58" fmla="*/ 36 w 214"/>
                  <a:gd name="T59" fmla="*/ 145 h 438"/>
                  <a:gd name="T60" fmla="*/ 24 w 214"/>
                  <a:gd name="T61" fmla="*/ 95 h 438"/>
                  <a:gd name="T62" fmla="*/ 12 w 214"/>
                  <a:gd name="T63" fmla="*/ 49 h 438"/>
                  <a:gd name="T64" fmla="*/ 0 w 214"/>
                  <a:gd name="T65" fmla="*/ 4 h 438"/>
                  <a:gd name="T66" fmla="*/ 23 w 214"/>
                  <a:gd name="T67" fmla="*/ 0 h 438"/>
                  <a:gd name="T68" fmla="*/ 46 w 214"/>
                  <a:gd name="T69"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438">
                    <a:moveTo>
                      <a:pt x="46" y="0"/>
                    </a:moveTo>
                    <a:lnTo>
                      <a:pt x="70" y="3"/>
                    </a:lnTo>
                    <a:lnTo>
                      <a:pt x="94" y="7"/>
                    </a:lnTo>
                    <a:lnTo>
                      <a:pt x="117" y="12"/>
                    </a:lnTo>
                    <a:lnTo>
                      <a:pt x="125" y="29"/>
                    </a:lnTo>
                    <a:lnTo>
                      <a:pt x="133" y="49"/>
                    </a:lnTo>
                    <a:lnTo>
                      <a:pt x="142" y="69"/>
                    </a:lnTo>
                    <a:lnTo>
                      <a:pt x="151" y="91"/>
                    </a:lnTo>
                    <a:lnTo>
                      <a:pt x="160" y="114"/>
                    </a:lnTo>
                    <a:lnTo>
                      <a:pt x="170" y="138"/>
                    </a:lnTo>
                    <a:lnTo>
                      <a:pt x="179" y="162"/>
                    </a:lnTo>
                    <a:lnTo>
                      <a:pt x="189" y="187"/>
                    </a:lnTo>
                    <a:lnTo>
                      <a:pt x="197" y="212"/>
                    </a:lnTo>
                    <a:lnTo>
                      <a:pt x="204" y="237"/>
                    </a:lnTo>
                    <a:lnTo>
                      <a:pt x="209" y="262"/>
                    </a:lnTo>
                    <a:lnTo>
                      <a:pt x="213" y="285"/>
                    </a:lnTo>
                    <a:lnTo>
                      <a:pt x="214" y="309"/>
                    </a:lnTo>
                    <a:lnTo>
                      <a:pt x="213" y="331"/>
                    </a:lnTo>
                    <a:lnTo>
                      <a:pt x="210" y="352"/>
                    </a:lnTo>
                    <a:lnTo>
                      <a:pt x="204" y="372"/>
                    </a:lnTo>
                    <a:lnTo>
                      <a:pt x="195" y="389"/>
                    </a:lnTo>
                    <a:lnTo>
                      <a:pt x="181" y="405"/>
                    </a:lnTo>
                    <a:lnTo>
                      <a:pt x="164" y="418"/>
                    </a:lnTo>
                    <a:lnTo>
                      <a:pt x="143" y="429"/>
                    </a:lnTo>
                    <a:lnTo>
                      <a:pt x="117" y="438"/>
                    </a:lnTo>
                    <a:lnTo>
                      <a:pt x="96" y="373"/>
                    </a:lnTo>
                    <a:lnTo>
                      <a:pt x="78" y="312"/>
                    </a:lnTo>
                    <a:lnTo>
                      <a:pt x="63" y="253"/>
                    </a:lnTo>
                    <a:lnTo>
                      <a:pt x="48" y="197"/>
                    </a:lnTo>
                    <a:lnTo>
                      <a:pt x="36" y="145"/>
                    </a:lnTo>
                    <a:lnTo>
                      <a:pt x="24" y="95"/>
                    </a:lnTo>
                    <a:lnTo>
                      <a:pt x="12" y="49"/>
                    </a:lnTo>
                    <a:lnTo>
                      <a:pt x="0" y="4"/>
                    </a:lnTo>
                    <a:lnTo>
                      <a:pt x="23" y="0"/>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spTree>
    <p:extLst>
      <p:ext uri="{BB962C8B-B14F-4D97-AF65-F5344CB8AC3E}">
        <p14:creationId xmlns:p14="http://schemas.microsoft.com/office/powerpoint/2010/main" val="66360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7727" y="930030"/>
            <a:ext cx="505655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cap="all" dirty="0" smtClean="0">
                <a:solidFill>
                  <a:schemeClr val="bg1"/>
                </a:solidFill>
                <a:latin typeface="Arial" panose="020B0604020202020204" pitchFamily="34" charset="0"/>
                <a:cs typeface="Arial" panose="020B0604020202020204" pitchFamily="34" charset="0"/>
              </a:rPr>
              <a:t>Recent emergencies</a:t>
            </a:r>
            <a:endParaRPr lang="en-NZ" sz="3200"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935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Q2e Which of the following statements apply to you? Q2f Does your survival plan include what to do when you are not at home?</a:t>
            </a:r>
          </a:p>
          <a:p>
            <a:r>
              <a:rPr lang="en-NZ" sz="900" b="0" dirty="0">
                <a:solidFill>
                  <a:prstClr val="black">
                    <a:lumMod val="50000"/>
                    <a:lumOff val="50000"/>
                  </a:prstClr>
                </a:solidFill>
                <a:latin typeface="Calibri" panose="020F0502020204030204"/>
              </a:rPr>
              <a:t>Base: All respondents (2017 n=1,000, 2016 n=1,000)</a:t>
            </a:r>
          </a:p>
        </p:txBody>
      </p:sp>
      <p:graphicFrame>
        <p:nvGraphicFramePr>
          <p:cNvPr id="4" name="Chart 3"/>
          <p:cNvGraphicFramePr/>
          <p:nvPr>
            <p:extLst>
              <p:ext uri="{D42A27DB-BD31-4B8C-83A1-F6EECF244321}">
                <p14:modId xmlns:p14="http://schemas.microsoft.com/office/powerpoint/2010/main" val="1779828115"/>
              </p:ext>
            </p:extLst>
          </p:nvPr>
        </p:nvGraphicFramePr>
        <p:xfrm>
          <a:off x="396607" y="2093645"/>
          <a:ext cx="9880868" cy="390710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394171" y="2527763"/>
            <a:ext cx="1552214" cy="276999"/>
          </a:xfrm>
          <a:prstGeom prst="rect">
            <a:avLst/>
          </a:prstGeom>
          <a:noFill/>
        </p:spPr>
        <p:txBody>
          <a:bodyPr wrap="square" rtlCol="0">
            <a:spAutoFit/>
          </a:bodyPr>
          <a:lstStyle/>
          <a:p>
            <a:r>
              <a:rPr lang="en-NZ" sz="1200" dirty="0">
                <a:solidFill>
                  <a:prstClr val="black">
                    <a:lumMod val="50000"/>
                    <a:lumOff val="50000"/>
                  </a:prstClr>
                </a:solidFill>
              </a:rPr>
              <a:t>Understand</a:t>
            </a:r>
          </a:p>
        </p:txBody>
      </p:sp>
      <p:sp>
        <p:nvSpPr>
          <p:cNvPr id="6" name="TextBox 5"/>
          <p:cNvSpPr txBox="1"/>
          <p:nvPr/>
        </p:nvSpPr>
        <p:spPr>
          <a:xfrm>
            <a:off x="10394171" y="4327980"/>
            <a:ext cx="1609361" cy="276999"/>
          </a:xfrm>
          <a:prstGeom prst="rect">
            <a:avLst/>
          </a:prstGeom>
          <a:noFill/>
        </p:spPr>
        <p:txBody>
          <a:bodyPr wrap="square" rtlCol="0">
            <a:spAutoFit/>
          </a:bodyPr>
          <a:lstStyle/>
          <a:p>
            <a:r>
              <a:rPr lang="en-NZ" sz="1200" dirty="0">
                <a:solidFill>
                  <a:prstClr val="black">
                    <a:lumMod val="50000"/>
                    <a:lumOff val="50000"/>
                  </a:prstClr>
                </a:solidFill>
              </a:rPr>
              <a:t>Prepared at home</a:t>
            </a:r>
          </a:p>
        </p:txBody>
      </p:sp>
      <p:sp>
        <p:nvSpPr>
          <p:cNvPr id="7" name="TextBox 6"/>
          <p:cNvSpPr txBox="1"/>
          <p:nvPr/>
        </p:nvSpPr>
        <p:spPr>
          <a:xfrm>
            <a:off x="10394171" y="4773714"/>
            <a:ext cx="1390286" cy="276999"/>
          </a:xfrm>
          <a:prstGeom prst="rect">
            <a:avLst/>
          </a:prstGeom>
          <a:noFill/>
        </p:spPr>
        <p:txBody>
          <a:bodyPr wrap="square" rtlCol="0">
            <a:spAutoFit/>
          </a:bodyPr>
          <a:lstStyle/>
          <a:p>
            <a:r>
              <a:rPr lang="en-NZ" sz="1200" b="1" dirty="0">
                <a:solidFill>
                  <a:srgbClr val="26A1FE"/>
                </a:solidFill>
              </a:rPr>
              <a:t>Fully prepared</a:t>
            </a:r>
          </a:p>
        </p:txBody>
      </p:sp>
      <p:sp>
        <p:nvSpPr>
          <p:cNvPr id="8" name="TextBox 7"/>
          <p:cNvSpPr txBox="1"/>
          <p:nvPr/>
        </p:nvSpPr>
        <p:spPr>
          <a:xfrm>
            <a:off x="10394171" y="2356040"/>
            <a:ext cx="1552214" cy="276999"/>
          </a:xfrm>
          <a:prstGeom prst="rect">
            <a:avLst/>
          </a:prstGeom>
          <a:noFill/>
        </p:spPr>
        <p:txBody>
          <a:bodyPr wrap="square" rtlCol="0">
            <a:spAutoFit/>
          </a:bodyPr>
          <a:lstStyle/>
          <a:p>
            <a:r>
              <a:rPr lang="en-NZ" sz="1200" dirty="0">
                <a:solidFill>
                  <a:prstClr val="black">
                    <a:lumMod val="50000"/>
                    <a:lumOff val="50000"/>
                  </a:prstClr>
                </a:solidFill>
              </a:rPr>
              <a:t>Aware</a:t>
            </a:r>
          </a:p>
        </p:txBody>
      </p:sp>
      <p:sp>
        <p:nvSpPr>
          <p:cNvPr id="9" name="TextBox 8"/>
          <p:cNvSpPr txBox="1"/>
          <p:nvPr/>
        </p:nvSpPr>
        <p:spPr>
          <a:xfrm>
            <a:off x="10394171" y="5072737"/>
            <a:ext cx="1552214" cy="276999"/>
          </a:xfrm>
          <a:prstGeom prst="rect">
            <a:avLst/>
          </a:prstGeom>
          <a:noFill/>
        </p:spPr>
        <p:txBody>
          <a:bodyPr wrap="square" rtlCol="0">
            <a:spAutoFit/>
          </a:bodyPr>
          <a:lstStyle>
            <a:defPPr>
              <a:defRPr lang="en-US"/>
            </a:defPPr>
            <a:lvl1pPr>
              <a:defRPr sz="1200" b="1">
                <a:solidFill>
                  <a:srgbClr val="26A1FE"/>
                </a:solidFill>
              </a:defRPr>
            </a:lvl1pPr>
          </a:lstStyle>
          <a:p>
            <a:r>
              <a:rPr lang="en-NZ" dirty="0">
                <a:solidFill>
                  <a:schemeClr val="tx1">
                    <a:lumMod val="75000"/>
                    <a:lumOff val="25000"/>
                  </a:schemeClr>
                </a:solidFill>
              </a:rPr>
              <a:t>Unaware</a:t>
            </a:r>
          </a:p>
        </p:txBody>
      </p:sp>
      <p:sp>
        <p:nvSpPr>
          <p:cNvPr id="10" name="Title 1"/>
          <p:cNvSpPr txBox="1">
            <a:spLocks/>
          </p:cNvSpPr>
          <p:nvPr/>
        </p:nvSpPr>
        <p:spPr>
          <a:xfrm>
            <a:off x="193704" y="872068"/>
            <a:ext cx="11007696" cy="581724"/>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It is likely recent emergencies have, in part, contributed to the heightened preparedness levels.  Similar to the affect the Canterbury earthquakes had on levels of preparedness seen in the 2011 survey  </a:t>
            </a:r>
            <a:endParaRPr lang="en-NZ" dirty="0"/>
          </a:p>
        </p:txBody>
      </p:sp>
      <p:sp>
        <p:nvSpPr>
          <p:cNvPr id="11" name="TextBox 10"/>
          <p:cNvSpPr txBox="1"/>
          <p:nvPr/>
        </p:nvSpPr>
        <p:spPr>
          <a:xfrm>
            <a:off x="10394171" y="3552221"/>
            <a:ext cx="1552214" cy="276999"/>
          </a:xfrm>
          <a:prstGeom prst="rect">
            <a:avLst/>
          </a:prstGeom>
          <a:noFill/>
        </p:spPr>
        <p:txBody>
          <a:bodyPr wrap="square" rtlCol="0">
            <a:spAutoFit/>
          </a:bodyPr>
          <a:lstStyle/>
          <a:p>
            <a:r>
              <a:rPr lang="en-NZ" sz="1200" dirty="0">
                <a:solidFill>
                  <a:prstClr val="black">
                    <a:lumMod val="50000"/>
                    <a:lumOff val="50000"/>
                  </a:prstClr>
                </a:solidFill>
              </a:rPr>
              <a:t>Committed</a:t>
            </a:r>
          </a:p>
        </p:txBody>
      </p:sp>
      <p:sp>
        <p:nvSpPr>
          <p:cNvPr id="12" name="Title 1"/>
          <p:cNvSpPr>
            <a:spLocks noGrp="1"/>
          </p:cNvSpPr>
          <p:nvPr>
            <p:ph type="title"/>
          </p:nvPr>
        </p:nvSpPr>
        <p:spPr>
          <a:xfrm>
            <a:off x="209549" y="16934"/>
            <a:ext cx="7640764" cy="778177"/>
          </a:xfrm>
        </p:spPr>
        <p:txBody>
          <a:bodyPr vert="horz" lIns="91440" tIns="45720" rIns="91440" bIns="45720" rtlCol="0" anchor="ctr">
            <a:normAutofit/>
          </a:bodyPr>
          <a:lstStyle/>
          <a:p>
            <a:r>
              <a:rPr lang="en-NZ" sz="1800" b="1" dirty="0" smtClean="0">
                <a:latin typeface="Arial" panose="020B0604020202020204" pitchFamily="34" charset="0"/>
                <a:cs typeface="Arial" panose="020B0604020202020204" pitchFamily="34" charset="0"/>
              </a:rPr>
              <a:t>Recent emergencies</a:t>
            </a:r>
            <a:endParaRPr lang="en-NZ" sz="1800" b="1" dirty="0">
              <a:latin typeface="Arial" panose="020B0604020202020204" pitchFamily="34" charset="0"/>
              <a:cs typeface="Arial" panose="020B0604020202020204" pitchFamily="34" charset="0"/>
            </a:endParaRPr>
          </a:p>
        </p:txBody>
      </p:sp>
      <p:grpSp>
        <p:nvGrpSpPr>
          <p:cNvPr id="17" name="Group 16"/>
          <p:cNvGrpSpPr/>
          <p:nvPr/>
        </p:nvGrpSpPr>
        <p:grpSpPr>
          <a:xfrm>
            <a:off x="10466843" y="6141026"/>
            <a:ext cx="1632691" cy="138499"/>
            <a:chOff x="5441911" y="6007462"/>
            <a:chExt cx="1632691" cy="138499"/>
          </a:xfrm>
        </p:grpSpPr>
        <p:sp>
          <p:nvSpPr>
            <p:cNvPr id="18" name="Rectangle 17"/>
            <p:cNvSpPr/>
            <p:nvPr/>
          </p:nvSpPr>
          <p:spPr>
            <a:xfrm>
              <a:off x="5562602" y="6007462"/>
              <a:ext cx="1512000" cy="138499"/>
            </a:xfrm>
            <a:prstGeom prst="rect">
              <a:avLst/>
            </a:prstGeom>
          </p:spPr>
          <p:txBody>
            <a:bodyPr wrap="square" lIns="0" tIns="0" rIns="0" bIns="0">
              <a:spAutoFit/>
            </a:bodyPr>
            <a:lstStyle/>
            <a:p>
              <a:r>
                <a:rPr lang="en-NZ" sz="900" dirty="0">
                  <a:solidFill>
                    <a:schemeClr val="tx1">
                      <a:lumMod val="50000"/>
                      <a:lumOff val="50000"/>
                    </a:schemeClr>
                  </a:solidFill>
                  <a:latin typeface="Calibri" panose="020F0502020204030204" pitchFamily="34" charset="0"/>
                </a:rPr>
                <a:t>| Significantly higher than 2016</a:t>
              </a:r>
            </a:p>
          </p:txBody>
        </p:sp>
        <p:sp>
          <p:nvSpPr>
            <p:cNvPr id="19" name="Isosceles Triangle 18"/>
            <p:cNvSpPr/>
            <p:nvPr/>
          </p:nvSpPr>
          <p:spPr>
            <a:xfrm>
              <a:off x="5441911" y="6045201"/>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grpSp>
      <p:sp>
        <p:nvSpPr>
          <p:cNvPr id="20" name="Isosceles Triangle 19"/>
          <p:cNvSpPr/>
          <p:nvPr/>
        </p:nvSpPr>
        <p:spPr>
          <a:xfrm>
            <a:off x="10134086" y="3671581"/>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Isosceles Triangle 20"/>
          <p:cNvSpPr/>
          <p:nvPr/>
        </p:nvSpPr>
        <p:spPr>
          <a:xfrm>
            <a:off x="10134086" y="4440426"/>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Isosceles Triangle 21"/>
          <p:cNvSpPr/>
          <p:nvPr/>
        </p:nvSpPr>
        <p:spPr>
          <a:xfrm>
            <a:off x="10134086" y="4890773"/>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23" name="Straight Connector 22"/>
          <p:cNvCxnSpPr/>
          <p:nvPr/>
        </p:nvCxnSpPr>
        <p:spPr>
          <a:xfrm>
            <a:off x="5040425" y="1935442"/>
            <a:ext cx="0" cy="3564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51186" y="1852278"/>
            <a:ext cx="1791003" cy="276999"/>
          </a:xfrm>
          <a:prstGeom prst="rect">
            <a:avLst/>
          </a:prstGeom>
          <a:noFill/>
        </p:spPr>
        <p:txBody>
          <a:bodyPr wrap="square" rtlCol="0">
            <a:spAutoFit/>
          </a:bodyPr>
          <a:lstStyle/>
          <a:p>
            <a:r>
              <a:rPr lang="en-NZ" sz="1200" b="1" dirty="0">
                <a:solidFill>
                  <a:schemeClr val="tx1">
                    <a:lumMod val="75000"/>
                    <a:lumOff val="25000"/>
                  </a:schemeClr>
                </a:solidFill>
              </a:rPr>
              <a:t>Canterbury </a:t>
            </a:r>
            <a:r>
              <a:rPr lang="en-NZ" sz="1200" b="1" dirty="0" smtClean="0">
                <a:solidFill>
                  <a:schemeClr val="tx1">
                    <a:lumMod val="75000"/>
                    <a:lumOff val="25000"/>
                  </a:schemeClr>
                </a:solidFill>
              </a:rPr>
              <a:t>earthquakes</a:t>
            </a:r>
            <a:endParaRPr lang="en-NZ" sz="1200" b="1" dirty="0">
              <a:solidFill>
                <a:schemeClr val="tx1">
                  <a:lumMod val="75000"/>
                  <a:lumOff val="25000"/>
                </a:schemeClr>
              </a:solidFill>
            </a:endParaRPr>
          </a:p>
        </p:txBody>
      </p:sp>
      <p:cxnSp>
        <p:nvCxnSpPr>
          <p:cNvPr id="25" name="Straight Connector 24"/>
          <p:cNvCxnSpPr/>
          <p:nvPr/>
        </p:nvCxnSpPr>
        <p:spPr>
          <a:xfrm>
            <a:off x="9507650" y="1791442"/>
            <a:ext cx="0" cy="3708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723161" y="1699878"/>
            <a:ext cx="1791003" cy="276999"/>
          </a:xfrm>
          <a:prstGeom prst="rect">
            <a:avLst/>
          </a:prstGeom>
          <a:noFill/>
        </p:spPr>
        <p:txBody>
          <a:bodyPr wrap="square" rtlCol="0">
            <a:spAutoFit/>
          </a:bodyPr>
          <a:lstStyle/>
          <a:p>
            <a:pPr algn="r"/>
            <a:r>
              <a:rPr lang="en-NZ" sz="1200" b="1" dirty="0" err="1" smtClean="0">
                <a:solidFill>
                  <a:schemeClr val="tx1">
                    <a:lumMod val="75000"/>
                    <a:lumOff val="25000"/>
                  </a:schemeClr>
                </a:solidFill>
              </a:rPr>
              <a:t>Kaikoura</a:t>
            </a:r>
            <a:r>
              <a:rPr lang="en-NZ" sz="1200" b="1" dirty="0" smtClean="0">
                <a:solidFill>
                  <a:schemeClr val="tx1">
                    <a:lumMod val="75000"/>
                    <a:lumOff val="25000"/>
                  </a:schemeClr>
                </a:solidFill>
              </a:rPr>
              <a:t> earthquakes</a:t>
            </a:r>
            <a:endParaRPr lang="en-NZ" sz="1200" b="1" dirty="0">
              <a:solidFill>
                <a:schemeClr val="tx1">
                  <a:lumMod val="75000"/>
                  <a:lumOff val="25000"/>
                </a:schemeClr>
              </a:solidFill>
            </a:endParaRPr>
          </a:p>
        </p:txBody>
      </p:sp>
      <p:sp>
        <p:nvSpPr>
          <p:cNvPr id="27" name="TextBox 26"/>
          <p:cNvSpPr txBox="1"/>
          <p:nvPr/>
        </p:nvSpPr>
        <p:spPr>
          <a:xfrm>
            <a:off x="7723161" y="1918953"/>
            <a:ext cx="1791003" cy="276999"/>
          </a:xfrm>
          <a:prstGeom prst="rect">
            <a:avLst/>
          </a:prstGeom>
          <a:noFill/>
        </p:spPr>
        <p:txBody>
          <a:bodyPr wrap="square" rtlCol="0">
            <a:spAutoFit/>
          </a:bodyPr>
          <a:lstStyle/>
          <a:p>
            <a:pPr algn="r"/>
            <a:r>
              <a:rPr lang="en-NZ" sz="1200" b="1" dirty="0" smtClean="0">
                <a:solidFill>
                  <a:schemeClr val="tx1">
                    <a:lumMod val="75000"/>
                    <a:lumOff val="25000"/>
                  </a:schemeClr>
                </a:solidFill>
              </a:rPr>
              <a:t>Canterbury fires</a:t>
            </a:r>
            <a:endParaRPr lang="en-NZ" sz="1200" b="1" dirty="0">
              <a:solidFill>
                <a:schemeClr val="tx1">
                  <a:lumMod val="75000"/>
                  <a:lumOff val="25000"/>
                </a:schemeClr>
              </a:solidFill>
            </a:endParaRPr>
          </a:p>
        </p:txBody>
      </p:sp>
      <p:sp>
        <p:nvSpPr>
          <p:cNvPr id="28" name="TextBox 27"/>
          <p:cNvSpPr txBox="1"/>
          <p:nvPr/>
        </p:nvSpPr>
        <p:spPr>
          <a:xfrm>
            <a:off x="7229475" y="2138028"/>
            <a:ext cx="2284689" cy="276999"/>
          </a:xfrm>
          <a:prstGeom prst="rect">
            <a:avLst/>
          </a:prstGeom>
          <a:noFill/>
        </p:spPr>
        <p:txBody>
          <a:bodyPr wrap="square" rtlCol="0">
            <a:spAutoFit/>
          </a:bodyPr>
          <a:lstStyle/>
          <a:p>
            <a:pPr algn="r"/>
            <a:r>
              <a:rPr lang="en-NZ" sz="1200" b="1" dirty="0" smtClean="0">
                <a:solidFill>
                  <a:schemeClr val="tx1">
                    <a:lumMod val="75000"/>
                    <a:lumOff val="25000"/>
                  </a:schemeClr>
                </a:solidFill>
              </a:rPr>
              <a:t>Cyclones Cook and Debbie</a:t>
            </a:r>
            <a:endParaRPr lang="en-NZ" sz="1200" b="1" dirty="0">
              <a:solidFill>
                <a:schemeClr val="tx1">
                  <a:lumMod val="75000"/>
                  <a:lumOff val="25000"/>
                </a:schemeClr>
              </a:solidFill>
            </a:endParaRPr>
          </a:p>
        </p:txBody>
      </p:sp>
    </p:spTree>
    <p:extLst>
      <p:ext uri="{BB962C8B-B14F-4D97-AF65-F5344CB8AC3E}">
        <p14:creationId xmlns:p14="http://schemas.microsoft.com/office/powerpoint/2010/main" val="293270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25399"/>
            <a:ext cx="10515600" cy="763058"/>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Prompts for taking action to prepare</a:t>
            </a:r>
          </a:p>
        </p:txBody>
      </p:sp>
      <p:sp>
        <p:nvSpPr>
          <p:cNvPr id="15" name="Title 1"/>
          <p:cNvSpPr txBox="1">
            <a:spLocks/>
          </p:cNvSpPr>
          <p:nvPr/>
        </p:nvSpPr>
        <p:spPr>
          <a:xfrm>
            <a:off x="193703" y="878417"/>
            <a:ext cx="11998297" cy="562766"/>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One in three of </a:t>
            </a:r>
            <a:r>
              <a:rPr lang="en-NZ" dirty="0"/>
              <a:t>those who have taken steps to prepare in the last 12 months say they were prompted to do so </a:t>
            </a:r>
            <a:r>
              <a:rPr lang="en-NZ" dirty="0" smtClean="0"/>
              <a:t>by the Christchurch and/or </a:t>
            </a:r>
            <a:r>
              <a:rPr lang="en-NZ" dirty="0" err="1" smtClean="0"/>
              <a:t>Kaikoura</a:t>
            </a:r>
            <a:r>
              <a:rPr lang="en-NZ" dirty="0" smtClean="0"/>
              <a:t> earthquakes</a:t>
            </a:r>
            <a:endParaRPr lang="en-NZ" dirty="0"/>
          </a:p>
        </p:txBody>
      </p:sp>
      <p:sp>
        <p:nvSpPr>
          <p:cNvPr id="13" name="Title 1"/>
          <p:cNvSpPr txBox="1">
            <a:spLocks/>
          </p:cNvSpPr>
          <p:nvPr/>
        </p:nvSpPr>
        <p:spPr>
          <a:xfrm>
            <a:off x="458060" y="6499315"/>
            <a:ext cx="8595086"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Note: Results 1% and under in 2017 are not shown</a:t>
            </a:r>
          </a:p>
          <a:p>
            <a:r>
              <a:rPr lang="en-NZ" sz="900" b="0" dirty="0">
                <a:solidFill>
                  <a:prstClr val="black">
                    <a:lumMod val="50000"/>
                    <a:lumOff val="50000"/>
                  </a:prstClr>
                </a:solidFill>
                <a:latin typeface="Calibri" panose="020F0502020204030204"/>
              </a:rPr>
              <a:t>Source: Q2i What prompted you to do this?</a:t>
            </a:r>
          </a:p>
          <a:p>
            <a:r>
              <a:rPr lang="en-NZ" sz="900" b="0" dirty="0">
                <a:solidFill>
                  <a:prstClr val="black">
                    <a:lumMod val="50000"/>
                    <a:lumOff val="50000"/>
                  </a:prstClr>
                </a:solidFill>
                <a:latin typeface="Calibri" panose="020F0502020204030204"/>
              </a:rPr>
              <a:t>Base: All respondents who had taken steps to prepare in the last 12 months (2017 </a:t>
            </a:r>
            <a:r>
              <a:rPr lang="en-NZ" sz="900" b="0" dirty="0" smtClean="0">
                <a:solidFill>
                  <a:prstClr val="black">
                    <a:lumMod val="50000"/>
                    <a:lumOff val="50000"/>
                  </a:prstClr>
                </a:solidFill>
                <a:latin typeface="Calibri" panose="020F0502020204030204"/>
              </a:rPr>
              <a:t>n=573)</a:t>
            </a:r>
            <a:endParaRPr lang="en-NZ" sz="900" b="0" dirty="0">
              <a:solidFill>
                <a:prstClr val="black">
                  <a:lumMod val="50000"/>
                  <a:lumOff val="50000"/>
                </a:prstClr>
              </a:solidFill>
              <a:latin typeface="Calibri" panose="020F0502020204030204"/>
            </a:endParaRPr>
          </a:p>
        </p:txBody>
      </p:sp>
      <p:graphicFrame>
        <p:nvGraphicFramePr>
          <p:cNvPr id="14" name="Chart 13"/>
          <p:cNvGraphicFramePr/>
          <p:nvPr>
            <p:extLst>
              <p:ext uri="{D42A27DB-BD31-4B8C-83A1-F6EECF244321}">
                <p14:modId xmlns:p14="http://schemas.microsoft.com/office/powerpoint/2010/main" val="2397929710"/>
              </p:ext>
            </p:extLst>
          </p:nvPr>
        </p:nvGraphicFramePr>
        <p:xfrm>
          <a:off x="1457326" y="1750757"/>
          <a:ext cx="10190152" cy="452389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22366" y="1917113"/>
            <a:ext cx="11347269" cy="262800"/>
          </a:xfrm>
          <a:prstGeom prst="rect">
            <a:avLst/>
          </a:prstGeom>
          <a:noFill/>
          <a:ln w="3175">
            <a:solidFill>
              <a:srgbClr val="2A39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422366" y="2698163"/>
            <a:ext cx="11347269" cy="262800"/>
          </a:xfrm>
          <a:prstGeom prst="rect">
            <a:avLst/>
          </a:prstGeom>
          <a:noFill/>
          <a:ln w="3175">
            <a:solidFill>
              <a:srgbClr val="2A39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422366" y="2183813"/>
            <a:ext cx="11347269" cy="262800"/>
          </a:xfrm>
          <a:prstGeom prst="rect">
            <a:avLst/>
          </a:prstGeom>
          <a:noFill/>
          <a:ln w="3175">
            <a:solidFill>
              <a:srgbClr val="2A39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055429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7727" y="930030"/>
            <a:ext cx="505655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cap="all" dirty="0">
                <a:solidFill>
                  <a:schemeClr val="bg1"/>
                </a:solidFill>
                <a:latin typeface="Arial" panose="020B0604020202020204" pitchFamily="34" charset="0"/>
                <a:cs typeface="Arial" panose="020B0604020202020204" pitchFamily="34" charset="0"/>
              </a:rPr>
              <a:t>Communications</a:t>
            </a:r>
          </a:p>
        </p:txBody>
      </p:sp>
    </p:spTree>
    <p:extLst>
      <p:ext uri="{BB962C8B-B14F-4D97-AF65-F5344CB8AC3E}">
        <p14:creationId xmlns:p14="http://schemas.microsoft.com/office/powerpoint/2010/main" val="2144494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97874"/>
            <a:ext cx="12192000" cy="2516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209550" y="16931"/>
            <a:ext cx="10515600" cy="7715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Advertising</a:t>
            </a:r>
          </a:p>
        </p:txBody>
      </p:sp>
      <p:sp>
        <p:nvSpPr>
          <p:cNvPr id="5"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Note: Results 1% and under in 2017 are not shown</a:t>
            </a:r>
          </a:p>
          <a:p>
            <a:r>
              <a:rPr lang="en-NZ" sz="900" b="0" dirty="0">
                <a:solidFill>
                  <a:prstClr val="black">
                    <a:lumMod val="50000"/>
                    <a:lumOff val="50000"/>
                  </a:prstClr>
                </a:solidFill>
                <a:latin typeface="Calibri" panose="020F0502020204030204"/>
              </a:rPr>
              <a:t>Source: Q5a Have you recently seen, heard or read any advertising about preparing for a disaster? Q5b Where did you see, hear or read the ads?</a:t>
            </a:r>
          </a:p>
          <a:p>
            <a:r>
              <a:rPr lang="en-NZ" sz="900" b="0" dirty="0">
                <a:solidFill>
                  <a:prstClr val="black">
                    <a:lumMod val="50000"/>
                    <a:lumOff val="50000"/>
                  </a:prstClr>
                </a:solidFill>
                <a:latin typeface="Calibri" panose="020F0502020204030204"/>
              </a:rPr>
              <a:t>Base: All respondents (2017 n=1,000, 2016 n=1,000), those seen, heard of read ads (2017 </a:t>
            </a:r>
            <a:r>
              <a:rPr lang="en-NZ" sz="900" b="0" dirty="0" smtClean="0">
                <a:solidFill>
                  <a:prstClr val="black">
                    <a:lumMod val="50000"/>
                    <a:lumOff val="50000"/>
                  </a:prstClr>
                </a:solidFill>
                <a:latin typeface="Calibri" panose="020F0502020204030204"/>
              </a:rPr>
              <a:t>n=616)</a:t>
            </a:r>
            <a:endParaRPr lang="en-NZ" sz="900" b="0" dirty="0">
              <a:solidFill>
                <a:prstClr val="black">
                  <a:lumMod val="50000"/>
                  <a:lumOff val="50000"/>
                </a:prstClr>
              </a:solidFill>
              <a:latin typeface="Calibri" panose="020F0502020204030204"/>
            </a:endParaRPr>
          </a:p>
        </p:txBody>
      </p:sp>
      <p:graphicFrame>
        <p:nvGraphicFramePr>
          <p:cNvPr id="6" name="Chart 5"/>
          <p:cNvGraphicFramePr/>
          <p:nvPr>
            <p:extLst>
              <p:ext uri="{D42A27DB-BD31-4B8C-83A1-F6EECF244321}">
                <p14:modId xmlns:p14="http://schemas.microsoft.com/office/powerpoint/2010/main" val="3180831061"/>
              </p:ext>
            </p:extLst>
          </p:nvPr>
        </p:nvGraphicFramePr>
        <p:xfrm>
          <a:off x="533400" y="1781176"/>
          <a:ext cx="10125075" cy="16911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1243002162"/>
              </p:ext>
            </p:extLst>
          </p:nvPr>
        </p:nvGraphicFramePr>
        <p:xfrm>
          <a:off x="548640" y="4293882"/>
          <a:ext cx="10958234" cy="2139285"/>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txBox="1">
            <a:spLocks/>
          </p:cNvSpPr>
          <p:nvPr/>
        </p:nvSpPr>
        <p:spPr>
          <a:xfrm>
            <a:off x="193703" y="863602"/>
            <a:ext cx="11693498" cy="607124"/>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Since this time last year there has been a notable increase in the </a:t>
            </a:r>
            <a:r>
              <a:rPr lang="en-NZ" dirty="0"/>
              <a:t>proportion of New Zealander who’ve recently seen advertising about preparing for a </a:t>
            </a:r>
            <a:r>
              <a:rPr lang="en-NZ" dirty="0" smtClean="0"/>
              <a:t>disaster.  As seen in the previous section 6% of those who have taken steps to prepare in the last 12 months attribute it directly to the advertising.  This proportion likely understates the actual impact of the advertising, however, as people don’t like to admit advertising influences their behaviour</a:t>
            </a:r>
            <a:endParaRPr lang="en-NZ" dirty="0"/>
          </a:p>
        </p:txBody>
      </p:sp>
      <p:sp>
        <p:nvSpPr>
          <p:cNvPr id="16" name="TextBox 15"/>
          <p:cNvSpPr txBox="1"/>
          <p:nvPr/>
        </p:nvSpPr>
        <p:spPr>
          <a:xfrm>
            <a:off x="10222806" y="2140560"/>
            <a:ext cx="1266464" cy="276999"/>
          </a:xfrm>
          <a:prstGeom prst="rect">
            <a:avLst/>
          </a:prstGeom>
          <a:noFill/>
        </p:spPr>
        <p:txBody>
          <a:bodyPr wrap="square" rtlCol="0">
            <a:spAutoFit/>
          </a:bodyPr>
          <a:lstStyle/>
          <a:p>
            <a:r>
              <a:rPr lang="en-NZ" sz="1200" dirty="0">
                <a:solidFill>
                  <a:schemeClr val="tx1">
                    <a:lumMod val="50000"/>
                    <a:lumOff val="50000"/>
                  </a:schemeClr>
                </a:solidFill>
              </a:rPr>
              <a:t>Seen advertising</a:t>
            </a:r>
          </a:p>
        </p:txBody>
      </p:sp>
      <p:sp>
        <p:nvSpPr>
          <p:cNvPr id="12" name="TextBox 11"/>
          <p:cNvSpPr txBox="1"/>
          <p:nvPr/>
        </p:nvSpPr>
        <p:spPr>
          <a:xfrm>
            <a:off x="193703" y="4159011"/>
            <a:ext cx="7372770" cy="286232"/>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solidFill>
                  <a:schemeClr val="tx1">
                    <a:lumMod val="50000"/>
                    <a:lumOff val="50000"/>
                  </a:schemeClr>
                </a:solidFill>
              </a:rPr>
              <a:t>Those who recall advertising </a:t>
            </a:r>
            <a:r>
              <a:rPr lang="en-NZ" dirty="0" smtClean="0">
                <a:solidFill>
                  <a:schemeClr val="tx1">
                    <a:lumMod val="50000"/>
                    <a:lumOff val="50000"/>
                  </a:schemeClr>
                </a:solidFill>
              </a:rPr>
              <a:t>mostly say </a:t>
            </a:r>
            <a:r>
              <a:rPr lang="en-NZ" dirty="0">
                <a:solidFill>
                  <a:schemeClr val="tx1">
                    <a:lumMod val="50000"/>
                    <a:lumOff val="50000"/>
                  </a:schemeClr>
                </a:solidFill>
              </a:rPr>
              <a:t>they saw it on TV</a:t>
            </a:r>
          </a:p>
        </p:txBody>
      </p:sp>
      <p:grpSp>
        <p:nvGrpSpPr>
          <p:cNvPr id="13" name="Group 12"/>
          <p:cNvGrpSpPr/>
          <p:nvPr/>
        </p:nvGrpSpPr>
        <p:grpSpPr>
          <a:xfrm>
            <a:off x="10562709" y="6196743"/>
            <a:ext cx="1611389" cy="138499"/>
            <a:chOff x="10025686" y="6141026"/>
            <a:chExt cx="1611389" cy="138499"/>
          </a:xfrm>
        </p:grpSpPr>
        <p:sp>
          <p:nvSpPr>
            <p:cNvPr id="14" name="Rectangle 13"/>
            <p:cNvSpPr/>
            <p:nvPr/>
          </p:nvSpPr>
          <p:spPr>
            <a:xfrm>
              <a:off x="10125075" y="6141026"/>
              <a:ext cx="1512000" cy="138499"/>
            </a:xfrm>
            <a:prstGeom prst="rect">
              <a:avLst/>
            </a:prstGeom>
          </p:spPr>
          <p:txBody>
            <a:bodyPr wrap="square" lIns="0" tIns="0" rIns="0" bIns="0">
              <a:spAutoFit/>
            </a:bodyPr>
            <a:lstStyle/>
            <a:p>
              <a:r>
                <a:rPr lang="en-NZ" sz="900" dirty="0">
                  <a:solidFill>
                    <a:schemeClr val="tx1">
                      <a:lumMod val="50000"/>
                      <a:lumOff val="50000"/>
                    </a:schemeClr>
                  </a:solidFill>
                  <a:latin typeface="Calibri" panose="020F0502020204030204" pitchFamily="34" charset="0"/>
                </a:rPr>
                <a:t>| Significantly </a:t>
              </a:r>
              <a:r>
                <a:rPr lang="en-NZ" sz="900" dirty="0" smtClean="0">
                  <a:solidFill>
                    <a:schemeClr val="tx1">
                      <a:lumMod val="50000"/>
                      <a:lumOff val="50000"/>
                    </a:schemeClr>
                  </a:solidFill>
                  <a:latin typeface="Calibri" panose="020F0502020204030204" pitchFamily="34" charset="0"/>
                </a:rPr>
                <a:t>higher </a:t>
              </a:r>
              <a:r>
                <a:rPr lang="en-NZ" sz="900" dirty="0">
                  <a:solidFill>
                    <a:schemeClr val="tx1">
                      <a:lumMod val="50000"/>
                      <a:lumOff val="50000"/>
                    </a:schemeClr>
                  </a:solidFill>
                  <a:latin typeface="Calibri" panose="020F0502020204030204" pitchFamily="34" charset="0"/>
                </a:rPr>
                <a:t>than 2016</a:t>
              </a:r>
            </a:p>
          </p:txBody>
        </p:sp>
        <p:sp>
          <p:nvSpPr>
            <p:cNvPr id="18" name="Isosceles Triangle 17"/>
            <p:cNvSpPr/>
            <p:nvPr/>
          </p:nvSpPr>
          <p:spPr>
            <a:xfrm>
              <a:off x="10025686" y="6186857"/>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grpSp>
      <p:sp>
        <p:nvSpPr>
          <p:cNvPr id="20" name="Isosceles Triangle 19"/>
          <p:cNvSpPr/>
          <p:nvPr/>
        </p:nvSpPr>
        <p:spPr>
          <a:xfrm>
            <a:off x="10003013" y="2073846"/>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spTree>
    <p:extLst>
      <p:ext uri="{BB962C8B-B14F-4D97-AF65-F5344CB8AC3E}">
        <p14:creationId xmlns:p14="http://schemas.microsoft.com/office/powerpoint/2010/main" val="29200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6931"/>
            <a:ext cx="10515600" cy="7715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Advertising</a:t>
            </a:r>
          </a:p>
        </p:txBody>
      </p:sp>
      <p:sp>
        <p:nvSpPr>
          <p:cNvPr id="5"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Q5ai What do you remember about the ads?</a:t>
            </a:r>
          </a:p>
          <a:p>
            <a:r>
              <a:rPr lang="en-NZ" sz="900" b="0" dirty="0">
                <a:solidFill>
                  <a:prstClr val="black">
                    <a:lumMod val="50000"/>
                    <a:lumOff val="50000"/>
                  </a:prstClr>
                </a:solidFill>
                <a:latin typeface="Calibri" panose="020F0502020204030204"/>
              </a:rPr>
              <a:t>Base: Those seen, heard of read ads (2017 n=616)</a:t>
            </a:r>
          </a:p>
        </p:txBody>
      </p:sp>
      <p:sp>
        <p:nvSpPr>
          <p:cNvPr id="15" name="Title 1"/>
          <p:cNvSpPr txBox="1">
            <a:spLocks/>
          </p:cNvSpPr>
          <p:nvPr/>
        </p:nvSpPr>
        <p:spPr>
          <a:xfrm>
            <a:off x="193703" y="863602"/>
            <a:ext cx="11903890" cy="607124"/>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The three most common takeout messages from the advertising are Long Strong Get Gone, Drop Cover Hold, and Happens </a:t>
            </a:r>
            <a:endParaRPr lang="en-NZ" dirty="0"/>
          </a:p>
        </p:txBody>
      </p:sp>
      <p:graphicFrame>
        <p:nvGraphicFramePr>
          <p:cNvPr id="10" name="Chart 9"/>
          <p:cNvGraphicFramePr/>
          <p:nvPr>
            <p:extLst>
              <p:ext uri="{D42A27DB-BD31-4B8C-83A1-F6EECF244321}">
                <p14:modId xmlns:p14="http://schemas.microsoft.com/office/powerpoint/2010/main" val="1668456559"/>
              </p:ext>
            </p:extLst>
          </p:nvPr>
        </p:nvGraphicFramePr>
        <p:xfrm>
          <a:off x="6056630" y="1897380"/>
          <a:ext cx="4993009" cy="4198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73840806"/>
              </p:ext>
            </p:extLst>
          </p:nvPr>
        </p:nvGraphicFramePr>
        <p:xfrm>
          <a:off x="264160" y="2083407"/>
          <a:ext cx="5915805" cy="3852000"/>
        </p:xfrm>
        <a:graphic>
          <a:graphicData uri="http://schemas.openxmlformats.org/drawingml/2006/table">
            <a:tbl>
              <a:tblPr>
                <a:tableStyleId>{5C22544A-7EE6-4342-B048-85BDC9FD1C3A}</a:tableStyleId>
              </a:tblPr>
              <a:tblGrid>
                <a:gridCol w="5915805">
                  <a:extLst>
                    <a:ext uri="{9D8B030D-6E8A-4147-A177-3AD203B41FA5}">
                      <a16:colId xmlns:a16="http://schemas.microsoft.com/office/drawing/2014/main" xmlns="" val="20000"/>
                    </a:ext>
                  </a:extLst>
                </a:gridCol>
              </a:tblGrid>
              <a:tr h="321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Long Strong Get Gone/action to take in a tsunami</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21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Drop Cover Hold/action to take in an earthquake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21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Being prepared/Happens campaign or other campaign about preparing in advance for emergencies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1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Information about what to do when disaster strikes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21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Local </a:t>
                      </a:r>
                      <a:r>
                        <a:rPr lang="en-NZ" sz="1100" b="0" i="0" u="none" strike="noStrike" kern="1200" dirty="0" smtClean="0">
                          <a:solidFill>
                            <a:schemeClr val="tx1">
                              <a:lumMod val="50000"/>
                              <a:lumOff val="50000"/>
                            </a:schemeClr>
                          </a:solidFill>
                          <a:effectLst/>
                          <a:latin typeface="Calibri" panose="020F0502020204030204" pitchFamily="34" charset="0"/>
                          <a:ea typeface="+mn-ea"/>
                          <a:cs typeface="+mn-cs"/>
                        </a:rPr>
                        <a:t>Civil Defence </a:t>
                      </a:r>
                      <a:r>
                        <a:rPr lang="en-NZ" sz="1100" b="0" i="0" u="none" strike="noStrike" kern="1200" dirty="0">
                          <a:solidFill>
                            <a:schemeClr val="tx1">
                              <a:lumMod val="50000"/>
                              <a:lumOff val="50000"/>
                            </a:schemeClr>
                          </a:solidFill>
                          <a:effectLst/>
                          <a:latin typeface="Calibri" panose="020F0502020204030204" pitchFamily="34" charset="0"/>
                          <a:ea typeface="+mn-ea"/>
                          <a:cs typeface="+mn-cs"/>
                        </a:rPr>
                        <a:t>initiative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21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Where to get further updates/information from during disaster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21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Information about evacuating/evacuate/where to go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21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Kids Questions campaign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21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Event-specific advertising </a:t>
                      </a:r>
                      <a:r>
                        <a:rPr lang="en-NZ" sz="1100" b="0" i="0" u="none" strike="noStrike" kern="1200" dirty="0" err="1">
                          <a:solidFill>
                            <a:schemeClr val="tx1">
                              <a:lumMod val="50000"/>
                              <a:lumOff val="50000"/>
                            </a:schemeClr>
                          </a:solidFill>
                          <a:effectLst/>
                          <a:latin typeface="Calibri" panose="020F0502020204030204" pitchFamily="34" charset="0"/>
                          <a:ea typeface="+mn-ea"/>
                          <a:cs typeface="+mn-cs"/>
                        </a:rPr>
                        <a:t>eg</a:t>
                      </a:r>
                      <a:r>
                        <a:rPr lang="en-NZ" sz="1100" b="0" i="0" u="none" strike="noStrike" kern="1200" dirty="0">
                          <a:solidFill>
                            <a:schemeClr val="tx1">
                              <a:lumMod val="50000"/>
                              <a:lumOff val="50000"/>
                            </a:schemeClr>
                          </a:solidFill>
                          <a:effectLst/>
                          <a:latin typeface="Calibri" panose="020F0502020204030204" pitchFamily="34" charset="0"/>
                          <a:ea typeface="+mn-ea"/>
                          <a:cs typeface="+mn-cs"/>
                        </a:rPr>
                        <a:t>, helplines for people affected by the Kaikoura earthquake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21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Other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21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Nothing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21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Don't know/can't remember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06503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82875" y="1768460"/>
            <a:ext cx="6826250" cy="4034136"/>
          </a:xfrm>
          <a:prstGeom prst="rect">
            <a:avLst/>
          </a:prstGeom>
          <a:solidFill>
            <a:schemeClr val="bg1"/>
          </a:solidFill>
          <a:ln w="57150">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45455967"/>
              </p:ext>
            </p:extLst>
          </p:nvPr>
        </p:nvGraphicFramePr>
        <p:xfrm>
          <a:off x="2963124" y="1966002"/>
          <a:ext cx="6265759" cy="3668370"/>
        </p:xfrm>
        <a:graphic>
          <a:graphicData uri="http://schemas.openxmlformats.org/drawingml/2006/table">
            <a:tbl>
              <a:tblPr firstRow="1" bandRow="1">
                <a:tableStyleId>{2D5ABB26-0587-4C30-8999-92F81FD0307C}</a:tableStyleId>
              </a:tblPr>
              <a:tblGrid>
                <a:gridCol w="5893473">
                  <a:extLst>
                    <a:ext uri="{9D8B030D-6E8A-4147-A177-3AD203B41FA5}">
                      <a16:colId xmlns:a16="http://schemas.microsoft.com/office/drawing/2014/main" xmlns="" val="20000"/>
                    </a:ext>
                  </a:extLst>
                </a:gridCol>
                <a:gridCol w="372286">
                  <a:extLst>
                    <a:ext uri="{9D8B030D-6E8A-4147-A177-3AD203B41FA5}">
                      <a16:colId xmlns:a16="http://schemas.microsoft.com/office/drawing/2014/main" xmlns="" val="20001"/>
                    </a:ext>
                  </a:extLst>
                </a:gridCol>
              </a:tblGrid>
              <a:tr h="366756">
                <a:tc>
                  <a:txBody>
                    <a:bodyPr/>
                    <a:lstStyle/>
                    <a:p>
                      <a:pPr marL="0" algn="l" defTabSz="914400" rtl="0" eaLnBrk="1" latinLnBrk="0" hangingPunct="1"/>
                      <a:r>
                        <a:rPr lang="en-NZ" sz="1200" b="0" kern="1200" dirty="0">
                          <a:solidFill>
                            <a:schemeClr val="bg2">
                              <a:lumMod val="25000"/>
                            </a:schemeClr>
                          </a:solidFill>
                          <a:latin typeface="+mj-lt"/>
                          <a:ea typeface="+mn-ea"/>
                          <a:cs typeface="+mn-cs"/>
                        </a:rPr>
                        <a:t>Introduction, objectives and methodology</a:t>
                      </a:r>
                    </a:p>
                  </a:txBody>
                  <a:tcPr marL="0" marT="0" marB="36000" anchor="ctr">
                    <a:lnB w="12700" cap="flat" cmpd="sng" algn="ctr">
                      <a:solidFill>
                        <a:schemeClr val="bg2">
                          <a:lumMod val="25000"/>
                        </a:schemeClr>
                      </a:solidFill>
                      <a:prstDash val="sysDot"/>
                      <a:round/>
                      <a:headEnd type="none" w="med" len="med"/>
                      <a:tailEnd type="none" w="med" len="med"/>
                    </a:lnB>
                  </a:tcPr>
                </a:tc>
                <a:tc>
                  <a:txBody>
                    <a:bodyPr/>
                    <a:lstStyle/>
                    <a:p>
                      <a:pPr algn="ctr"/>
                      <a:r>
                        <a:rPr lang="en-NZ" sz="1200" b="0" kern="1200" dirty="0">
                          <a:solidFill>
                            <a:schemeClr val="bg2">
                              <a:lumMod val="25000"/>
                            </a:schemeClr>
                          </a:solidFill>
                          <a:latin typeface="+mj-lt"/>
                          <a:ea typeface="+mn-ea"/>
                          <a:cs typeface="+mn-cs"/>
                        </a:rPr>
                        <a:t>3</a:t>
                      </a:r>
                    </a:p>
                  </a:txBody>
                  <a:tcPr marL="0" marT="0" marB="36000" anchor="ctr">
                    <a:lnB w="12700" cap="flat" cmpd="sng" algn="ctr">
                      <a:solidFill>
                        <a:schemeClr val="bg2">
                          <a:lumMod val="25000"/>
                        </a:schemeClr>
                      </a:solidFill>
                      <a:prstDash val="sysDot"/>
                      <a:round/>
                      <a:headEnd type="none" w="med" len="med"/>
                      <a:tailEnd type="none" w="med" len="med"/>
                    </a:lnB>
                  </a:tcPr>
                </a:tc>
                <a:extLst>
                  <a:ext uri="{0D108BD9-81ED-4DB2-BD59-A6C34878D82A}">
                    <a16:rowId xmlns:a16="http://schemas.microsoft.com/office/drawing/2014/main" xmlns="" val="10000"/>
                  </a:ext>
                </a:extLst>
              </a:tr>
              <a:tr h="366756">
                <a:tc>
                  <a:txBody>
                    <a:bodyPr/>
                    <a:lstStyle/>
                    <a:p>
                      <a:pPr marL="0" algn="l" defTabSz="914400" rtl="0" eaLnBrk="1" latinLnBrk="0" hangingPunct="1"/>
                      <a:r>
                        <a:rPr lang="en-NZ" sz="1200" b="0" kern="1200" dirty="0">
                          <a:solidFill>
                            <a:schemeClr val="bg2">
                              <a:lumMod val="25000"/>
                            </a:schemeClr>
                          </a:solidFill>
                          <a:latin typeface="+mj-lt"/>
                          <a:ea typeface="+mn-ea"/>
                          <a:cs typeface="+mn-cs"/>
                        </a:rPr>
                        <a:t>Summary</a:t>
                      </a:r>
                      <a:r>
                        <a:rPr lang="en-NZ" sz="1200" b="0" kern="1200" baseline="0" dirty="0">
                          <a:solidFill>
                            <a:schemeClr val="bg2">
                              <a:lumMod val="25000"/>
                            </a:schemeClr>
                          </a:solidFill>
                          <a:latin typeface="+mj-lt"/>
                          <a:ea typeface="+mn-ea"/>
                          <a:cs typeface="+mn-cs"/>
                        </a:rPr>
                        <a:t> of key findings</a:t>
                      </a:r>
                      <a:endParaRPr lang="en-NZ" sz="1200" b="0" kern="1200" dirty="0">
                        <a:solidFill>
                          <a:schemeClr val="bg2">
                            <a:lumMod val="25000"/>
                          </a:schemeClr>
                        </a:solidFill>
                        <a:latin typeface="+mj-lt"/>
                        <a:ea typeface="+mn-ea"/>
                        <a:cs typeface="+mn-cs"/>
                      </a:endParaRP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tc>
                  <a:txBody>
                    <a:bodyPr/>
                    <a:lstStyle/>
                    <a:p>
                      <a:pPr algn="ctr"/>
                      <a:r>
                        <a:rPr lang="en-NZ" sz="1200" b="0" kern="1200" dirty="0">
                          <a:solidFill>
                            <a:schemeClr val="bg2">
                              <a:lumMod val="25000"/>
                            </a:schemeClr>
                          </a:solidFill>
                          <a:latin typeface="+mj-lt"/>
                          <a:ea typeface="+mn-ea"/>
                          <a:cs typeface="+mn-cs"/>
                        </a:rPr>
                        <a:t>5</a:t>
                      </a: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extLst>
                  <a:ext uri="{0D108BD9-81ED-4DB2-BD59-A6C34878D82A}">
                    <a16:rowId xmlns:a16="http://schemas.microsoft.com/office/drawing/2014/main" xmlns="" val="10001"/>
                  </a:ext>
                </a:extLst>
              </a:tr>
              <a:tr h="366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bg2">
                              <a:lumMod val="25000"/>
                            </a:schemeClr>
                          </a:solidFill>
                          <a:latin typeface="+mj-lt"/>
                          <a:ea typeface="+mn-ea"/>
                          <a:cs typeface="+mn-cs"/>
                        </a:rPr>
                        <a:t>Preparedness</a:t>
                      </a: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tc>
                  <a:txBody>
                    <a:bodyPr/>
                    <a:lstStyle/>
                    <a:p>
                      <a:pPr algn="ctr"/>
                      <a:r>
                        <a:rPr lang="en-NZ" sz="1200" b="0" kern="1200" dirty="0" smtClean="0">
                          <a:solidFill>
                            <a:schemeClr val="bg2">
                              <a:lumMod val="25000"/>
                            </a:schemeClr>
                          </a:solidFill>
                          <a:latin typeface="+mj-lt"/>
                          <a:ea typeface="+mn-ea"/>
                          <a:cs typeface="+mn-cs"/>
                        </a:rPr>
                        <a:t>10</a:t>
                      </a:r>
                      <a:endParaRPr lang="en-NZ" sz="1200" b="0" kern="1200" dirty="0">
                        <a:solidFill>
                          <a:schemeClr val="bg2">
                            <a:lumMod val="25000"/>
                          </a:schemeClr>
                        </a:solidFill>
                        <a:latin typeface="+mj-lt"/>
                        <a:ea typeface="+mn-ea"/>
                        <a:cs typeface="+mn-cs"/>
                      </a:endParaRP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extLst>
                  <a:ext uri="{0D108BD9-81ED-4DB2-BD59-A6C34878D82A}">
                    <a16:rowId xmlns:a16="http://schemas.microsoft.com/office/drawing/2014/main" xmlns="" val="10002"/>
                  </a:ext>
                </a:extLst>
              </a:tr>
              <a:tr h="366756">
                <a:tc>
                  <a:txBody>
                    <a:bodyPr/>
                    <a:lstStyle/>
                    <a:p>
                      <a:pPr marL="0" algn="l" defTabSz="914400" rtl="0" eaLnBrk="1" latinLnBrk="0" hangingPunct="1"/>
                      <a:r>
                        <a:rPr lang="en-NZ" sz="1200" b="0" kern="1200" dirty="0" smtClean="0">
                          <a:solidFill>
                            <a:schemeClr val="bg2">
                              <a:lumMod val="25000"/>
                            </a:schemeClr>
                          </a:solidFill>
                          <a:latin typeface="+mj-lt"/>
                          <a:ea typeface="+mn-ea"/>
                          <a:cs typeface="+mn-cs"/>
                        </a:rPr>
                        <a:t>Recent emergencies</a:t>
                      </a:r>
                      <a:endParaRPr lang="en-NZ" sz="1200" b="0" kern="1200" dirty="0">
                        <a:solidFill>
                          <a:schemeClr val="bg2">
                            <a:lumMod val="25000"/>
                          </a:schemeClr>
                        </a:solidFill>
                        <a:latin typeface="+mj-lt"/>
                        <a:ea typeface="+mn-ea"/>
                        <a:cs typeface="+mn-cs"/>
                      </a:endParaRP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tc>
                  <a:txBody>
                    <a:bodyPr/>
                    <a:lstStyle/>
                    <a:p>
                      <a:pPr algn="ctr"/>
                      <a:r>
                        <a:rPr lang="en-NZ" sz="1200" b="0" kern="1200" dirty="0" smtClean="0">
                          <a:solidFill>
                            <a:schemeClr val="bg2">
                              <a:lumMod val="25000"/>
                            </a:schemeClr>
                          </a:solidFill>
                          <a:latin typeface="+mj-lt"/>
                          <a:ea typeface="+mn-ea"/>
                          <a:cs typeface="+mn-cs"/>
                        </a:rPr>
                        <a:t>14</a:t>
                      </a:r>
                      <a:endParaRPr lang="en-NZ" sz="1200" b="0" kern="1200" dirty="0">
                        <a:solidFill>
                          <a:schemeClr val="bg2">
                            <a:lumMod val="25000"/>
                          </a:schemeClr>
                        </a:solidFill>
                        <a:latin typeface="+mj-lt"/>
                        <a:ea typeface="+mn-ea"/>
                        <a:cs typeface="+mn-cs"/>
                      </a:endParaRP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tr>
              <a:tr h="366756">
                <a:tc>
                  <a:txBody>
                    <a:bodyPr/>
                    <a:lstStyle/>
                    <a:p>
                      <a:pPr marL="0" algn="l" defTabSz="914400" rtl="0" eaLnBrk="1" latinLnBrk="0" hangingPunct="1"/>
                      <a:r>
                        <a:rPr lang="en-NZ" sz="1200" b="0" kern="1200" dirty="0">
                          <a:solidFill>
                            <a:schemeClr val="bg2">
                              <a:lumMod val="25000"/>
                            </a:schemeClr>
                          </a:solidFill>
                          <a:latin typeface="+mj-lt"/>
                          <a:ea typeface="+mn-ea"/>
                          <a:cs typeface="+mn-cs"/>
                        </a:rPr>
                        <a:t>Communication</a:t>
                      </a: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tc>
                  <a:txBody>
                    <a:bodyPr/>
                    <a:lstStyle/>
                    <a:p>
                      <a:pPr algn="ctr"/>
                      <a:r>
                        <a:rPr lang="en-NZ" sz="1200" b="0" kern="1200" dirty="0" smtClean="0">
                          <a:solidFill>
                            <a:schemeClr val="bg2">
                              <a:lumMod val="25000"/>
                            </a:schemeClr>
                          </a:solidFill>
                          <a:latin typeface="+mj-lt"/>
                          <a:ea typeface="+mn-ea"/>
                          <a:cs typeface="+mn-cs"/>
                        </a:rPr>
                        <a:t>17</a:t>
                      </a:r>
                      <a:endParaRPr lang="en-NZ" sz="1200" b="0" kern="1200" dirty="0">
                        <a:solidFill>
                          <a:schemeClr val="bg2">
                            <a:lumMod val="25000"/>
                          </a:schemeClr>
                        </a:solidFill>
                        <a:latin typeface="+mj-lt"/>
                        <a:ea typeface="+mn-ea"/>
                        <a:cs typeface="+mn-cs"/>
                      </a:endParaRP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tr>
              <a:tr h="366756">
                <a:tc>
                  <a:txBody>
                    <a:bodyPr/>
                    <a:lstStyle/>
                    <a:p>
                      <a:pPr marL="0" algn="l" defTabSz="914400" rtl="0" eaLnBrk="1" latinLnBrk="0" hangingPunct="1"/>
                      <a:r>
                        <a:rPr lang="en-NZ" sz="1200" b="0" kern="1200" dirty="0">
                          <a:solidFill>
                            <a:schemeClr val="bg2">
                              <a:lumMod val="25000"/>
                            </a:schemeClr>
                          </a:solidFill>
                          <a:latin typeface="+mj-lt"/>
                          <a:ea typeface="+mn-ea"/>
                          <a:cs typeface="+mn-cs"/>
                        </a:rPr>
                        <a:t>Barriers</a:t>
                      </a: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tc>
                  <a:txBody>
                    <a:bodyPr/>
                    <a:lstStyle/>
                    <a:p>
                      <a:pPr algn="ctr"/>
                      <a:r>
                        <a:rPr lang="en-NZ" sz="1200" b="0" kern="1200" dirty="0" smtClean="0">
                          <a:solidFill>
                            <a:schemeClr val="bg2">
                              <a:lumMod val="25000"/>
                            </a:schemeClr>
                          </a:solidFill>
                          <a:latin typeface="+mj-lt"/>
                          <a:ea typeface="+mn-ea"/>
                          <a:cs typeface="+mn-cs"/>
                        </a:rPr>
                        <a:t>20</a:t>
                      </a:r>
                      <a:endParaRPr lang="en-NZ" sz="1200" b="0" kern="1200" dirty="0">
                        <a:solidFill>
                          <a:schemeClr val="bg2">
                            <a:lumMod val="25000"/>
                          </a:schemeClr>
                        </a:solidFill>
                        <a:latin typeface="+mj-lt"/>
                        <a:ea typeface="+mn-ea"/>
                        <a:cs typeface="+mn-cs"/>
                      </a:endParaRP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extLst>
                  <a:ext uri="{0D108BD9-81ED-4DB2-BD59-A6C34878D82A}">
                    <a16:rowId xmlns:a16="http://schemas.microsoft.com/office/drawing/2014/main" xmlns="" val="10003"/>
                  </a:ext>
                </a:extLst>
              </a:tr>
              <a:tr h="367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bg2">
                              <a:lumMod val="25000"/>
                            </a:schemeClr>
                          </a:solidFill>
                          <a:latin typeface="+mj-lt"/>
                          <a:ea typeface="+mn-ea"/>
                          <a:cs typeface="+mn-cs"/>
                        </a:rPr>
                        <a:t>Triggers</a:t>
                      </a: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tc>
                  <a:txBody>
                    <a:bodyPr/>
                    <a:lstStyle/>
                    <a:p>
                      <a:pPr algn="ctr"/>
                      <a:r>
                        <a:rPr lang="en-NZ" sz="1200" b="0" kern="1200" dirty="0" smtClean="0">
                          <a:solidFill>
                            <a:schemeClr val="bg2">
                              <a:lumMod val="25000"/>
                            </a:schemeClr>
                          </a:solidFill>
                          <a:latin typeface="+mj-lt"/>
                          <a:ea typeface="+mn-ea"/>
                          <a:cs typeface="+mn-cs"/>
                        </a:rPr>
                        <a:t>35</a:t>
                      </a:r>
                      <a:endParaRPr lang="en-NZ" sz="1200" b="0" kern="1200" dirty="0">
                        <a:solidFill>
                          <a:schemeClr val="bg2">
                            <a:lumMod val="25000"/>
                          </a:schemeClr>
                        </a:solidFill>
                        <a:latin typeface="+mj-lt"/>
                        <a:ea typeface="+mn-ea"/>
                        <a:cs typeface="+mn-cs"/>
                      </a:endParaRP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extLst>
                  <a:ext uri="{0D108BD9-81ED-4DB2-BD59-A6C34878D82A}">
                    <a16:rowId xmlns:a16="http://schemas.microsoft.com/office/drawing/2014/main" xmlns="" val="10004"/>
                  </a:ext>
                </a:extLst>
              </a:tr>
              <a:tr h="366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b="0" kern="1200" dirty="0" smtClean="0">
                          <a:solidFill>
                            <a:schemeClr val="bg2">
                              <a:lumMod val="25000"/>
                            </a:schemeClr>
                          </a:solidFill>
                          <a:latin typeface="+mj-lt"/>
                          <a:ea typeface="+mn-ea"/>
                          <a:cs typeface="+mn-cs"/>
                        </a:rPr>
                        <a:t>Ensuring resilient communities</a:t>
                      </a:r>
                      <a:r>
                        <a:rPr lang="en-NZ" sz="1200" b="0" kern="1200" baseline="0" dirty="0" smtClean="0">
                          <a:solidFill>
                            <a:schemeClr val="bg2">
                              <a:lumMod val="25000"/>
                            </a:schemeClr>
                          </a:solidFill>
                          <a:latin typeface="+mj-lt"/>
                          <a:ea typeface="+mn-ea"/>
                          <a:cs typeface="+mn-cs"/>
                        </a:rPr>
                        <a:t> </a:t>
                      </a:r>
                      <a:endParaRPr lang="en-NZ" sz="1200" b="0" kern="1200" dirty="0">
                        <a:solidFill>
                          <a:schemeClr val="bg2">
                            <a:lumMod val="25000"/>
                          </a:schemeClr>
                        </a:solidFill>
                        <a:latin typeface="+mj-lt"/>
                        <a:ea typeface="+mn-ea"/>
                        <a:cs typeface="+mn-cs"/>
                      </a:endParaRP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tc>
                  <a:txBody>
                    <a:bodyPr/>
                    <a:lstStyle/>
                    <a:p>
                      <a:pPr algn="ctr"/>
                      <a:r>
                        <a:rPr lang="en-NZ" sz="1200" b="0" kern="1200" dirty="0" smtClean="0">
                          <a:solidFill>
                            <a:schemeClr val="bg2">
                              <a:lumMod val="25000"/>
                            </a:schemeClr>
                          </a:solidFill>
                          <a:latin typeface="+mj-lt"/>
                          <a:ea typeface="+mn-ea"/>
                          <a:cs typeface="+mn-cs"/>
                        </a:rPr>
                        <a:t>42</a:t>
                      </a:r>
                      <a:endParaRPr lang="en-NZ" sz="1200" b="0" kern="1200" dirty="0">
                        <a:solidFill>
                          <a:schemeClr val="bg2">
                            <a:lumMod val="25000"/>
                          </a:schemeClr>
                        </a:solidFill>
                        <a:latin typeface="+mj-lt"/>
                        <a:ea typeface="+mn-ea"/>
                        <a:cs typeface="+mn-cs"/>
                      </a:endParaRP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extLst>
                  <a:ext uri="{0D108BD9-81ED-4DB2-BD59-A6C34878D82A}">
                    <a16:rowId xmlns:a16="http://schemas.microsoft.com/office/drawing/2014/main" xmlns="" val="10005"/>
                  </a:ext>
                </a:extLst>
              </a:tr>
              <a:tr h="366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bg2">
                              <a:lumMod val="25000"/>
                            </a:schemeClr>
                          </a:solidFill>
                          <a:latin typeface="+mj-lt"/>
                          <a:ea typeface="+mn-ea"/>
                          <a:cs typeface="+mn-cs"/>
                        </a:rPr>
                        <a:t>What do people think of when they think natural disaster?</a:t>
                      </a: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tc>
                  <a:txBody>
                    <a:bodyPr/>
                    <a:lstStyle/>
                    <a:p>
                      <a:pPr algn="ctr"/>
                      <a:r>
                        <a:rPr lang="en-NZ" sz="1200" b="0" kern="1200" dirty="0" smtClean="0">
                          <a:solidFill>
                            <a:schemeClr val="bg2">
                              <a:lumMod val="25000"/>
                            </a:schemeClr>
                          </a:solidFill>
                          <a:latin typeface="+mj-lt"/>
                          <a:ea typeface="+mn-ea"/>
                          <a:cs typeface="+mn-cs"/>
                        </a:rPr>
                        <a:t>44</a:t>
                      </a:r>
                      <a:endParaRPr lang="en-NZ" sz="1200" b="0" kern="1200" dirty="0">
                        <a:solidFill>
                          <a:schemeClr val="bg2">
                            <a:lumMod val="25000"/>
                          </a:schemeClr>
                        </a:solidFill>
                        <a:latin typeface="+mj-lt"/>
                        <a:ea typeface="+mn-ea"/>
                        <a:cs typeface="+mn-cs"/>
                      </a:endParaRP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extLst>
                  <a:ext uri="{0D108BD9-81ED-4DB2-BD59-A6C34878D82A}">
                    <a16:rowId xmlns:a16="http://schemas.microsoft.com/office/drawing/2014/main" xmlns="" val="10006"/>
                  </a:ext>
                </a:extLst>
              </a:tr>
              <a:tr h="366756">
                <a:tc>
                  <a:txBody>
                    <a:bodyPr/>
                    <a:lstStyle/>
                    <a:p>
                      <a:pPr marL="0" algn="l" defTabSz="914400" rtl="0" eaLnBrk="1" latinLnBrk="0" hangingPunct="1"/>
                      <a:r>
                        <a:rPr lang="en-NZ" sz="1200" b="0" kern="1200" dirty="0">
                          <a:solidFill>
                            <a:schemeClr val="bg2">
                              <a:lumMod val="25000"/>
                            </a:schemeClr>
                          </a:solidFill>
                          <a:latin typeface="+mj-lt"/>
                          <a:ea typeface="+mn-ea"/>
                          <a:cs typeface="+mn-cs"/>
                        </a:rPr>
                        <a:t>Appendix – Additional preparedness questions</a:t>
                      </a: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tc>
                  <a:txBody>
                    <a:bodyPr/>
                    <a:lstStyle/>
                    <a:p>
                      <a:pPr algn="ctr"/>
                      <a:r>
                        <a:rPr lang="en-NZ" sz="1200" b="0" kern="1200" dirty="0" smtClean="0">
                          <a:solidFill>
                            <a:schemeClr val="bg2">
                              <a:lumMod val="25000"/>
                            </a:schemeClr>
                          </a:solidFill>
                          <a:latin typeface="+mj-lt"/>
                          <a:ea typeface="+mn-ea"/>
                          <a:cs typeface="+mn-cs"/>
                        </a:rPr>
                        <a:t>55</a:t>
                      </a:r>
                      <a:endParaRPr lang="en-NZ" sz="1200" b="0" kern="1200" dirty="0">
                        <a:solidFill>
                          <a:schemeClr val="bg2">
                            <a:lumMod val="25000"/>
                          </a:schemeClr>
                        </a:solidFill>
                        <a:latin typeface="+mj-lt"/>
                        <a:ea typeface="+mn-ea"/>
                        <a:cs typeface="+mn-cs"/>
                      </a:endParaRPr>
                    </a:p>
                  </a:txBody>
                  <a:tcPr marL="0" marT="0" marB="36000" anchor="ctr">
                    <a:lnT w="12700" cap="flat" cmpd="sng" algn="ctr">
                      <a:solidFill>
                        <a:schemeClr val="bg2">
                          <a:lumMod val="25000"/>
                        </a:schemeClr>
                      </a:solidFill>
                      <a:prstDash val="sysDot"/>
                      <a:round/>
                      <a:headEnd type="none" w="med" len="med"/>
                      <a:tailEnd type="none" w="med" len="med"/>
                    </a:lnT>
                    <a:lnB w="12700" cap="flat" cmpd="sng" algn="ctr">
                      <a:solidFill>
                        <a:schemeClr val="bg2">
                          <a:lumMod val="25000"/>
                        </a:schemeClr>
                      </a:solidFill>
                      <a:prstDash val="sysDot"/>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5" name="Title 1"/>
          <p:cNvSpPr>
            <a:spLocks noGrp="1"/>
          </p:cNvSpPr>
          <p:nvPr>
            <p:ph type="title"/>
          </p:nvPr>
        </p:nvSpPr>
        <p:spPr>
          <a:xfrm>
            <a:off x="267560" y="228769"/>
            <a:ext cx="7103788" cy="655410"/>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Table of contents</a:t>
            </a:r>
          </a:p>
        </p:txBody>
      </p:sp>
    </p:spTree>
    <p:extLst>
      <p:ext uri="{BB962C8B-B14F-4D97-AF65-F5344CB8AC3E}">
        <p14:creationId xmlns:p14="http://schemas.microsoft.com/office/powerpoint/2010/main" val="1419133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7724" y="930030"/>
            <a:ext cx="505655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cap="all" dirty="0">
                <a:solidFill>
                  <a:schemeClr val="bg1"/>
                </a:solidFill>
                <a:latin typeface="Arial" panose="020B0604020202020204" pitchFamily="34" charset="0"/>
                <a:cs typeface="Arial" panose="020B0604020202020204" pitchFamily="34" charset="0"/>
              </a:rPr>
              <a:t>Barriers</a:t>
            </a:r>
          </a:p>
        </p:txBody>
      </p:sp>
    </p:spTree>
    <p:extLst>
      <p:ext uri="{BB962C8B-B14F-4D97-AF65-F5344CB8AC3E}">
        <p14:creationId xmlns:p14="http://schemas.microsoft.com/office/powerpoint/2010/main" val="3167154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241300"/>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The research specifically explored the incidence and impact of </a:t>
            </a:r>
            <a:r>
              <a:rPr lang="en-NZ" sz="1800" b="1" dirty="0" smtClean="0">
                <a:latin typeface="Arial" panose="020B0604020202020204" pitchFamily="34" charset="0"/>
                <a:cs typeface="Arial" panose="020B0604020202020204" pitchFamily="34" charset="0"/>
              </a:rPr>
              <a:t>eight barriers </a:t>
            </a:r>
            <a:r>
              <a:rPr lang="en-NZ" sz="1800" b="1" dirty="0">
                <a:latin typeface="Arial" panose="020B0604020202020204" pitchFamily="34" charset="0"/>
                <a:cs typeface="Arial" panose="020B0604020202020204" pitchFamily="34" charset="0"/>
              </a:rPr>
              <a:t>to preparedness</a:t>
            </a:r>
          </a:p>
        </p:txBody>
      </p:sp>
      <p:cxnSp>
        <p:nvCxnSpPr>
          <p:cNvPr id="3" name="Straight Connector 2"/>
          <p:cNvCxnSpPr/>
          <p:nvPr/>
        </p:nvCxnSpPr>
        <p:spPr>
          <a:xfrm>
            <a:off x="1308000" y="4633029"/>
            <a:ext cx="9576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08000" y="1964759"/>
            <a:ext cx="9576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830878623"/>
              </p:ext>
            </p:extLst>
          </p:nvPr>
        </p:nvGraphicFramePr>
        <p:xfrm>
          <a:off x="3057376" y="2136074"/>
          <a:ext cx="7517490" cy="2734407"/>
        </p:xfrm>
        <a:graphic>
          <a:graphicData uri="http://schemas.openxmlformats.org/drawingml/2006/table">
            <a:tbl>
              <a:tblPr>
                <a:tableStyleId>{5C22544A-7EE6-4342-B048-85BDC9FD1C3A}</a:tableStyleId>
              </a:tblPr>
              <a:tblGrid>
                <a:gridCol w="1858916">
                  <a:extLst>
                    <a:ext uri="{9D8B030D-6E8A-4147-A177-3AD203B41FA5}">
                      <a16:colId xmlns:a16="http://schemas.microsoft.com/office/drawing/2014/main" xmlns="" val="20000"/>
                    </a:ext>
                  </a:extLst>
                </a:gridCol>
                <a:gridCol w="5658574">
                  <a:extLst>
                    <a:ext uri="{9D8B030D-6E8A-4147-A177-3AD203B41FA5}">
                      <a16:colId xmlns:a16="http://schemas.microsoft.com/office/drawing/2014/main" xmlns="" val="20001"/>
                    </a:ext>
                  </a:extLst>
                </a:gridCol>
              </a:tblGrid>
              <a:tr h="303823">
                <a:tc>
                  <a:txBody>
                    <a:bodyPr/>
                    <a:lstStyle/>
                    <a:p>
                      <a:pPr algn="l" fontAlgn="b"/>
                      <a:r>
                        <a:rPr lang="en-NZ" sz="1200" b="1" u="none" strike="noStrike" dirty="0">
                          <a:solidFill>
                            <a:srgbClr val="42596E"/>
                          </a:solidFill>
                          <a:effectLst/>
                        </a:rPr>
                        <a:t>Lack of knowledge</a:t>
                      </a:r>
                      <a:endParaRPr lang="en-NZ" sz="12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NZ" sz="1200" i="1" u="none" strike="noStrike" dirty="0">
                          <a:solidFill>
                            <a:schemeClr val="tx1">
                              <a:lumMod val="65000"/>
                              <a:lumOff val="35000"/>
                            </a:schemeClr>
                          </a:solidFill>
                          <a:effectLst/>
                        </a:rPr>
                        <a:t>How much, if anything do you know about preparing for a disaster?</a:t>
                      </a:r>
                      <a:endParaRPr lang="en-NZ" sz="12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03823">
                <a:tc>
                  <a:txBody>
                    <a:bodyPr/>
                    <a:lstStyle/>
                    <a:p>
                      <a:pPr algn="l" fontAlgn="b"/>
                      <a:r>
                        <a:rPr lang="en-NZ" sz="1200" b="1" u="none" strike="noStrike" dirty="0">
                          <a:solidFill>
                            <a:srgbClr val="42596E"/>
                          </a:solidFill>
                          <a:effectLst/>
                        </a:rPr>
                        <a:t>Likelihood of event</a:t>
                      </a:r>
                      <a:endParaRPr lang="en-NZ" sz="12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NZ" sz="1200" i="1" u="none" strike="noStrike" dirty="0">
                          <a:solidFill>
                            <a:schemeClr val="tx1">
                              <a:lumMod val="65000"/>
                              <a:lumOff val="35000"/>
                            </a:schemeClr>
                          </a:solidFill>
                          <a:effectLst/>
                        </a:rPr>
                        <a:t>I don't often think about what disasters could happen in my area</a:t>
                      </a:r>
                      <a:endParaRPr lang="en-NZ" sz="12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03823">
                <a:tc>
                  <a:txBody>
                    <a:bodyPr/>
                    <a:lstStyle/>
                    <a:p>
                      <a:pPr algn="l" fontAlgn="b"/>
                      <a:r>
                        <a:rPr lang="en-NZ" sz="1200" b="1" u="none" strike="noStrike" dirty="0">
                          <a:solidFill>
                            <a:srgbClr val="42596E"/>
                          </a:solidFill>
                          <a:effectLst/>
                        </a:rPr>
                        <a:t>Optimism</a:t>
                      </a:r>
                      <a:endParaRPr lang="en-NZ" sz="12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NZ" sz="1200" i="1" u="none" strike="noStrike" dirty="0">
                          <a:solidFill>
                            <a:schemeClr val="tx1">
                              <a:lumMod val="65000"/>
                              <a:lumOff val="35000"/>
                            </a:schemeClr>
                          </a:solidFill>
                          <a:effectLst/>
                        </a:rPr>
                        <a:t>It's unlikely I'll ever be in a disaster…</a:t>
                      </a:r>
                      <a:endParaRPr lang="en-NZ" sz="12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03823">
                <a:tc>
                  <a:txBody>
                    <a:bodyPr/>
                    <a:lstStyle/>
                    <a:p>
                      <a:pPr algn="l" fontAlgn="b"/>
                      <a:r>
                        <a:rPr lang="en-NZ" sz="1200" b="1" u="none" strike="noStrike" dirty="0">
                          <a:solidFill>
                            <a:srgbClr val="42596E"/>
                          </a:solidFill>
                          <a:effectLst/>
                        </a:rPr>
                        <a:t>Effort</a:t>
                      </a:r>
                      <a:endParaRPr lang="en-NZ" sz="12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NZ" sz="1200" i="1" u="none" strike="noStrike" dirty="0">
                          <a:solidFill>
                            <a:schemeClr val="tx1">
                              <a:lumMod val="65000"/>
                              <a:lumOff val="35000"/>
                            </a:schemeClr>
                          </a:solidFill>
                          <a:effectLst/>
                        </a:rPr>
                        <a:t>How easy or difficult do you think it is to prepare for a disaster?</a:t>
                      </a:r>
                      <a:endParaRPr lang="en-NZ" sz="12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03823">
                <a:tc>
                  <a:txBody>
                    <a:bodyPr/>
                    <a:lstStyle/>
                    <a:p>
                      <a:pPr algn="l" fontAlgn="b"/>
                      <a:r>
                        <a:rPr lang="en-NZ" sz="1200" b="1" u="none" strike="noStrike" dirty="0">
                          <a:solidFill>
                            <a:srgbClr val="42596E"/>
                          </a:solidFill>
                          <a:effectLst/>
                        </a:rPr>
                        <a:t>Low priority</a:t>
                      </a:r>
                      <a:endParaRPr lang="en-NZ" sz="12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NZ" sz="1200" i="1" u="none" strike="noStrike" dirty="0">
                          <a:solidFill>
                            <a:schemeClr val="tx1">
                              <a:lumMod val="65000"/>
                              <a:lumOff val="35000"/>
                            </a:schemeClr>
                          </a:solidFill>
                          <a:effectLst/>
                        </a:rPr>
                        <a:t>How important is it that New Zealanders’ prepare for a disaster?</a:t>
                      </a:r>
                      <a:endParaRPr lang="en-NZ" sz="12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03823">
                <a:tc>
                  <a:txBody>
                    <a:bodyPr/>
                    <a:lstStyle/>
                    <a:p>
                      <a:pPr algn="l" fontAlgn="b"/>
                      <a:r>
                        <a:rPr lang="en-NZ" sz="1200" b="1" i="0" u="none" strike="noStrike" dirty="0">
                          <a:solidFill>
                            <a:srgbClr val="42596E"/>
                          </a:solidFill>
                          <a:effectLst/>
                          <a:latin typeface="Calibri" panose="020F0502020204030204" pitchFamily="34" charset="0"/>
                        </a:rPr>
                        <a:t>Control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NZ" sz="1200" i="1" u="none" strike="noStrike" dirty="0">
                          <a:solidFill>
                            <a:schemeClr val="tx1">
                              <a:lumMod val="65000"/>
                              <a:lumOff val="35000"/>
                            </a:schemeClr>
                          </a:solidFill>
                          <a:effectLst/>
                        </a:rPr>
                        <a:t>What I do now will help to keep me and my household safe during a disaster</a:t>
                      </a:r>
                      <a:endParaRPr lang="en-NZ" sz="12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03823">
                <a:tc>
                  <a:txBody>
                    <a:bodyPr/>
                    <a:lstStyle/>
                    <a:p>
                      <a:pPr algn="l" fontAlgn="b"/>
                      <a:r>
                        <a:rPr lang="en-NZ" sz="1200" b="1" u="none" strike="noStrike" dirty="0">
                          <a:solidFill>
                            <a:srgbClr val="42596E"/>
                          </a:solidFill>
                          <a:effectLst/>
                        </a:rPr>
                        <a:t>No personal responsibility</a:t>
                      </a:r>
                      <a:endParaRPr lang="en-NZ" sz="12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NZ" sz="1200" i="1" u="none" strike="noStrike" dirty="0">
                          <a:solidFill>
                            <a:schemeClr val="tx1">
                              <a:lumMod val="65000"/>
                              <a:lumOff val="35000"/>
                            </a:schemeClr>
                          </a:solidFill>
                          <a:effectLst/>
                        </a:rPr>
                        <a:t>People will be there to help following a disaster, so I don't really need to prepare in advance</a:t>
                      </a:r>
                      <a:endParaRPr lang="en-NZ" sz="12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03823">
                <a:tc>
                  <a:txBody>
                    <a:bodyPr/>
                    <a:lstStyle/>
                    <a:p>
                      <a:pPr algn="l" fontAlgn="b"/>
                      <a:r>
                        <a:rPr lang="en-NZ" sz="1200" b="1" u="none" strike="noStrike" dirty="0">
                          <a:solidFill>
                            <a:srgbClr val="42596E"/>
                          </a:solidFill>
                          <a:effectLst/>
                        </a:rPr>
                        <a:t>Time</a:t>
                      </a:r>
                      <a:endParaRPr lang="en-NZ" sz="12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NZ" sz="1200" i="1" u="none" strike="noStrike" dirty="0">
                          <a:solidFill>
                            <a:schemeClr val="tx1">
                              <a:lumMod val="65000"/>
                              <a:lumOff val="35000"/>
                            </a:schemeClr>
                          </a:solidFill>
                          <a:effectLst/>
                        </a:rPr>
                        <a:t>There will always be adequate warning before a disaster strikes</a:t>
                      </a:r>
                      <a:endParaRPr lang="en-NZ" sz="12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03823">
                <a:tc>
                  <a:txBody>
                    <a:bodyPr/>
                    <a:lstStyle/>
                    <a:p>
                      <a:pPr algn="l" fontAlgn="b"/>
                      <a:endParaRPr lang="en-NZ" sz="12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NZ" sz="12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grpSp>
        <p:nvGrpSpPr>
          <p:cNvPr id="6" name="Group 5"/>
          <p:cNvGrpSpPr>
            <a:grpSpLocks noChangeAspect="1"/>
          </p:cNvGrpSpPr>
          <p:nvPr/>
        </p:nvGrpSpPr>
        <p:grpSpPr>
          <a:xfrm>
            <a:off x="2719100" y="3689258"/>
            <a:ext cx="216000" cy="216000"/>
            <a:chOff x="444843" y="5449997"/>
            <a:chExt cx="428250" cy="428250"/>
          </a:xfrm>
        </p:grpSpPr>
        <p:sp>
          <p:nvSpPr>
            <p:cNvPr id="7" name="Oval 6"/>
            <p:cNvSpPr/>
            <p:nvPr/>
          </p:nvSpPr>
          <p:spPr>
            <a:xfrm>
              <a:off x="444843" y="5449997"/>
              <a:ext cx="428250" cy="428250"/>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8" name="Group 7"/>
            <p:cNvGrpSpPr/>
            <p:nvPr/>
          </p:nvGrpSpPr>
          <p:grpSpPr>
            <a:xfrm>
              <a:off x="525185" y="5540088"/>
              <a:ext cx="253234" cy="243653"/>
              <a:chOff x="-1492250" y="4989513"/>
              <a:chExt cx="587375" cy="565150"/>
            </a:xfrm>
          </p:grpSpPr>
          <p:sp>
            <p:nvSpPr>
              <p:cNvPr id="9" name="Freeform 10"/>
              <p:cNvSpPr>
                <a:spLocks/>
              </p:cNvSpPr>
              <p:nvPr/>
            </p:nvSpPr>
            <p:spPr bwMode="auto">
              <a:xfrm>
                <a:off x="-1492250" y="4989513"/>
                <a:ext cx="146050" cy="565150"/>
              </a:xfrm>
              <a:custGeom>
                <a:avLst/>
                <a:gdLst>
                  <a:gd name="T0" fmla="*/ 255 w 446"/>
                  <a:gd name="T1" fmla="*/ 1279 h 1723"/>
                  <a:gd name="T2" fmla="*/ 255 w 446"/>
                  <a:gd name="T3" fmla="*/ 32 h 1723"/>
                  <a:gd name="T4" fmla="*/ 223 w 446"/>
                  <a:gd name="T5" fmla="*/ 0 h 1723"/>
                  <a:gd name="T6" fmla="*/ 191 w 446"/>
                  <a:gd name="T7" fmla="*/ 32 h 1723"/>
                  <a:gd name="T8" fmla="*/ 191 w 446"/>
                  <a:gd name="T9" fmla="*/ 1279 h 1723"/>
                  <a:gd name="T10" fmla="*/ 0 w 446"/>
                  <a:gd name="T11" fmla="*/ 1500 h 1723"/>
                  <a:gd name="T12" fmla="*/ 223 w 446"/>
                  <a:gd name="T13" fmla="*/ 1723 h 1723"/>
                  <a:gd name="T14" fmla="*/ 446 w 446"/>
                  <a:gd name="T15" fmla="*/ 1500 h 1723"/>
                  <a:gd name="T16" fmla="*/ 255 w 446"/>
                  <a:gd name="T17" fmla="*/ 1279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1723">
                    <a:moveTo>
                      <a:pt x="255" y="1279"/>
                    </a:moveTo>
                    <a:cubicBezTo>
                      <a:pt x="255" y="32"/>
                      <a:pt x="255" y="32"/>
                      <a:pt x="255" y="32"/>
                    </a:cubicBezTo>
                    <a:cubicBezTo>
                      <a:pt x="255" y="14"/>
                      <a:pt x="241" y="0"/>
                      <a:pt x="223" y="0"/>
                    </a:cubicBezTo>
                    <a:cubicBezTo>
                      <a:pt x="205" y="0"/>
                      <a:pt x="191" y="14"/>
                      <a:pt x="191" y="32"/>
                    </a:cubicBezTo>
                    <a:cubicBezTo>
                      <a:pt x="191" y="1279"/>
                      <a:pt x="191" y="1279"/>
                      <a:pt x="191" y="1279"/>
                    </a:cubicBezTo>
                    <a:cubicBezTo>
                      <a:pt x="83" y="1294"/>
                      <a:pt x="0" y="1387"/>
                      <a:pt x="0" y="1500"/>
                    </a:cubicBezTo>
                    <a:cubicBezTo>
                      <a:pt x="0" y="1623"/>
                      <a:pt x="100" y="1723"/>
                      <a:pt x="223" y="1723"/>
                    </a:cubicBezTo>
                    <a:cubicBezTo>
                      <a:pt x="346" y="1723"/>
                      <a:pt x="446" y="1623"/>
                      <a:pt x="446" y="1500"/>
                    </a:cubicBezTo>
                    <a:cubicBezTo>
                      <a:pt x="446" y="1387"/>
                      <a:pt x="363" y="1294"/>
                      <a:pt x="255" y="1279"/>
                    </a:cubicBezTo>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0" name="Freeform 11"/>
              <p:cNvSpPr>
                <a:spLocks/>
              </p:cNvSpPr>
              <p:nvPr/>
            </p:nvSpPr>
            <p:spPr bwMode="auto">
              <a:xfrm>
                <a:off x="-1276350" y="4989513"/>
                <a:ext cx="150813" cy="565150"/>
              </a:xfrm>
              <a:custGeom>
                <a:avLst/>
                <a:gdLst>
                  <a:gd name="T0" fmla="*/ 268 w 460"/>
                  <a:gd name="T1" fmla="*/ 628 h 1723"/>
                  <a:gd name="T2" fmla="*/ 268 w 460"/>
                  <a:gd name="T3" fmla="*/ 32 h 1723"/>
                  <a:gd name="T4" fmla="*/ 236 w 460"/>
                  <a:gd name="T5" fmla="*/ 0 h 1723"/>
                  <a:gd name="T6" fmla="*/ 204 w 460"/>
                  <a:gd name="T7" fmla="*/ 32 h 1723"/>
                  <a:gd name="T8" fmla="*/ 204 w 460"/>
                  <a:gd name="T9" fmla="*/ 626 h 1723"/>
                  <a:gd name="T10" fmla="*/ 0 w 460"/>
                  <a:gd name="T11" fmla="*/ 855 h 1723"/>
                  <a:gd name="T12" fmla="*/ 204 w 460"/>
                  <a:gd name="T13" fmla="*/ 1083 h 1723"/>
                  <a:gd name="T14" fmla="*/ 204 w 460"/>
                  <a:gd name="T15" fmla="*/ 1691 h 1723"/>
                  <a:gd name="T16" fmla="*/ 236 w 460"/>
                  <a:gd name="T17" fmla="*/ 1723 h 1723"/>
                  <a:gd name="T18" fmla="*/ 268 w 460"/>
                  <a:gd name="T19" fmla="*/ 1691 h 1723"/>
                  <a:gd name="T20" fmla="*/ 268 w 460"/>
                  <a:gd name="T21" fmla="*/ 1081 h 1723"/>
                  <a:gd name="T22" fmla="*/ 460 w 460"/>
                  <a:gd name="T23" fmla="*/ 855 h 1723"/>
                  <a:gd name="T24" fmla="*/ 268 w 460"/>
                  <a:gd name="T25" fmla="*/ 62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1723">
                    <a:moveTo>
                      <a:pt x="268" y="628"/>
                    </a:moveTo>
                    <a:cubicBezTo>
                      <a:pt x="268" y="32"/>
                      <a:pt x="268" y="32"/>
                      <a:pt x="268" y="32"/>
                    </a:cubicBezTo>
                    <a:cubicBezTo>
                      <a:pt x="268" y="14"/>
                      <a:pt x="254" y="0"/>
                      <a:pt x="236" y="0"/>
                    </a:cubicBezTo>
                    <a:cubicBezTo>
                      <a:pt x="219" y="0"/>
                      <a:pt x="204" y="14"/>
                      <a:pt x="204" y="32"/>
                    </a:cubicBezTo>
                    <a:cubicBezTo>
                      <a:pt x="204" y="626"/>
                      <a:pt x="204" y="626"/>
                      <a:pt x="204" y="626"/>
                    </a:cubicBezTo>
                    <a:cubicBezTo>
                      <a:pt x="89" y="639"/>
                      <a:pt x="0" y="737"/>
                      <a:pt x="0" y="855"/>
                    </a:cubicBezTo>
                    <a:cubicBezTo>
                      <a:pt x="0" y="973"/>
                      <a:pt x="89" y="1071"/>
                      <a:pt x="204" y="1083"/>
                    </a:cubicBezTo>
                    <a:cubicBezTo>
                      <a:pt x="204" y="1691"/>
                      <a:pt x="204" y="1691"/>
                      <a:pt x="204" y="1691"/>
                    </a:cubicBezTo>
                    <a:cubicBezTo>
                      <a:pt x="204" y="1709"/>
                      <a:pt x="219" y="1723"/>
                      <a:pt x="236" y="1723"/>
                    </a:cubicBezTo>
                    <a:cubicBezTo>
                      <a:pt x="254" y="1723"/>
                      <a:pt x="268" y="1709"/>
                      <a:pt x="268" y="1691"/>
                    </a:cubicBezTo>
                    <a:cubicBezTo>
                      <a:pt x="268" y="1081"/>
                      <a:pt x="268" y="1081"/>
                      <a:pt x="268" y="1081"/>
                    </a:cubicBezTo>
                    <a:cubicBezTo>
                      <a:pt x="377" y="1063"/>
                      <a:pt x="460" y="968"/>
                      <a:pt x="460" y="855"/>
                    </a:cubicBezTo>
                    <a:cubicBezTo>
                      <a:pt x="460" y="741"/>
                      <a:pt x="377" y="647"/>
                      <a:pt x="268" y="628"/>
                    </a:cubicBezTo>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1" name="Freeform 12"/>
              <p:cNvSpPr>
                <a:spLocks/>
              </p:cNvSpPr>
              <p:nvPr/>
            </p:nvSpPr>
            <p:spPr bwMode="auto">
              <a:xfrm>
                <a:off x="-1052513" y="4989513"/>
                <a:ext cx="147638" cy="565150"/>
              </a:xfrm>
              <a:custGeom>
                <a:avLst/>
                <a:gdLst>
                  <a:gd name="T0" fmla="*/ 447 w 447"/>
                  <a:gd name="T1" fmla="*/ 223 h 1723"/>
                  <a:gd name="T2" fmla="*/ 223 w 447"/>
                  <a:gd name="T3" fmla="*/ 0 h 1723"/>
                  <a:gd name="T4" fmla="*/ 0 w 447"/>
                  <a:gd name="T5" fmla="*/ 223 h 1723"/>
                  <a:gd name="T6" fmla="*/ 192 w 447"/>
                  <a:gd name="T7" fmla="*/ 444 h 1723"/>
                  <a:gd name="T8" fmla="*/ 192 w 447"/>
                  <a:gd name="T9" fmla="*/ 1691 h 1723"/>
                  <a:gd name="T10" fmla="*/ 223 w 447"/>
                  <a:gd name="T11" fmla="*/ 1723 h 1723"/>
                  <a:gd name="T12" fmla="*/ 255 w 447"/>
                  <a:gd name="T13" fmla="*/ 1691 h 1723"/>
                  <a:gd name="T14" fmla="*/ 255 w 447"/>
                  <a:gd name="T15" fmla="*/ 444 h 1723"/>
                  <a:gd name="T16" fmla="*/ 447 w 447"/>
                  <a:gd name="T17" fmla="*/ 223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1723">
                    <a:moveTo>
                      <a:pt x="447" y="223"/>
                    </a:moveTo>
                    <a:cubicBezTo>
                      <a:pt x="447" y="100"/>
                      <a:pt x="347" y="0"/>
                      <a:pt x="223" y="0"/>
                    </a:cubicBezTo>
                    <a:cubicBezTo>
                      <a:pt x="100" y="0"/>
                      <a:pt x="0" y="100"/>
                      <a:pt x="0" y="223"/>
                    </a:cubicBezTo>
                    <a:cubicBezTo>
                      <a:pt x="0" y="335"/>
                      <a:pt x="83" y="428"/>
                      <a:pt x="192" y="444"/>
                    </a:cubicBezTo>
                    <a:cubicBezTo>
                      <a:pt x="192" y="1691"/>
                      <a:pt x="192" y="1691"/>
                      <a:pt x="192" y="1691"/>
                    </a:cubicBezTo>
                    <a:cubicBezTo>
                      <a:pt x="192" y="1709"/>
                      <a:pt x="206" y="1723"/>
                      <a:pt x="223" y="1723"/>
                    </a:cubicBezTo>
                    <a:cubicBezTo>
                      <a:pt x="241" y="1723"/>
                      <a:pt x="255" y="1709"/>
                      <a:pt x="255" y="1691"/>
                    </a:cubicBezTo>
                    <a:cubicBezTo>
                      <a:pt x="255" y="444"/>
                      <a:pt x="255" y="444"/>
                      <a:pt x="255" y="444"/>
                    </a:cubicBezTo>
                    <a:cubicBezTo>
                      <a:pt x="363" y="428"/>
                      <a:pt x="447" y="335"/>
                      <a:pt x="447" y="223"/>
                    </a:cubicBezTo>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cxnSp>
        <p:nvCxnSpPr>
          <p:cNvPr id="12" name="Straight Connector 11"/>
          <p:cNvCxnSpPr/>
          <p:nvPr/>
        </p:nvCxnSpPr>
        <p:spPr>
          <a:xfrm>
            <a:off x="2487345" y="1964759"/>
            <a:ext cx="0" cy="2664000"/>
          </a:xfrm>
          <a:prstGeom prst="line">
            <a:avLst/>
          </a:prstGeom>
          <a:ln w="19050">
            <a:solidFill>
              <a:srgbClr val="42596E"/>
            </a:solidFill>
            <a:prstDash val="soli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717004" y="3083131"/>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4" name="Group 13"/>
          <p:cNvGrpSpPr/>
          <p:nvPr/>
        </p:nvGrpSpPr>
        <p:grpSpPr>
          <a:xfrm>
            <a:off x="2717004" y="2178918"/>
            <a:ext cx="220199" cy="220199"/>
            <a:chOff x="2050252" y="1922539"/>
            <a:chExt cx="220199" cy="220199"/>
          </a:xfrm>
        </p:grpSpPr>
        <p:sp>
          <p:nvSpPr>
            <p:cNvPr id="15" name="Oval 14"/>
            <p:cNvSpPr/>
            <p:nvPr/>
          </p:nvSpPr>
          <p:spPr>
            <a:xfrm>
              <a:off x="2050252" y="1922539"/>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Freeform 16"/>
            <p:cNvSpPr>
              <a:spLocks noEditPoints="1"/>
            </p:cNvSpPr>
            <p:nvPr/>
          </p:nvSpPr>
          <p:spPr bwMode="auto">
            <a:xfrm>
              <a:off x="2085537" y="1951010"/>
              <a:ext cx="156960" cy="170173"/>
            </a:xfrm>
            <a:custGeom>
              <a:avLst/>
              <a:gdLst>
                <a:gd name="T0" fmla="*/ 1390 w 1638"/>
                <a:gd name="T1" fmla="*/ 278 h 1779"/>
                <a:gd name="T2" fmla="*/ 746 w 1638"/>
                <a:gd name="T3" fmla="*/ 20 h 1779"/>
                <a:gd name="T4" fmla="*/ 150 w 1638"/>
                <a:gd name="T5" fmla="*/ 443 h 1779"/>
                <a:gd name="T6" fmla="*/ 158 w 1638"/>
                <a:gd name="T7" fmla="*/ 622 h 1779"/>
                <a:gd name="T8" fmla="*/ 152 w 1638"/>
                <a:gd name="T9" fmla="*/ 784 h 1779"/>
                <a:gd name="T10" fmla="*/ 53 w 1638"/>
                <a:gd name="T11" fmla="*/ 942 h 1779"/>
                <a:gd name="T12" fmla="*/ 75 w 1638"/>
                <a:gd name="T13" fmla="*/ 1030 h 1779"/>
                <a:gd name="T14" fmla="*/ 153 w 1638"/>
                <a:gd name="T15" fmla="*/ 1042 h 1779"/>
                <a:gd name="T16" fmla="*/ 133 w 1638"/>
                <a:gd name="T17" fmla="*/ 1117 h 1779"/>
                <a:gd name="T18" fmla="*/ 165 w 1638"/>
                <a:gd name="T19" fmla="*/ 1160 h 1779"/>
                <a:gd name="T20" fmla="*/ 186 w 1638"/>
                <a:gd name="T21" fmla="*/ 1188 h 1779"/>
                <a:gd name="T22" fmla="*/ 155 w 1638"/>
                <a:gd name="T23" fmla="*/ 1220 h 1779"/>
                <a:gd name="T24" fmla="*/ 190 w 1638"/>
                <a:gd name="T25" fmla="*/ 1268 h 1779"/>
                <a:gd name="T26" fmla="*/ 215 w 1638"/>
                <a:gd name="T27" fmla="*/ 1358 h 1779"/>
                <a:gd name="T28" fmla="*/ 273 w 1638"/>
                <a:gd name="T29" fmla="*/ 1495 h 1779"/>
                <a:gd name="T30" fmla="*/ 466 w 1638"/>
                <a:gd name="T31" fmla="*/ 1465 h 1779"/>
                <a:gd name="T32" fmla="*/ 514 w 1638"/>
                <a:gd name="T33" fmla="*/ 1491 h 1779"/>
                <a:gd name="T34" fmla="*/ 553 w 1638"/>
                <a:gd name="T35" fmla="*/ 1739 h 1779"/>
                <a:gd name="T36" fmla="*/ 1212 w 1638"/>
                <a:gd name="T37" fmla="*/ 1569 h 1779"/>
                <a:gd name="T38" fmla="*/ 1174 w 1638"/>
                <a:gd name="T39" fmla="*/ 1265 h 1779"/>
                <a:gd name="T40" fmla="*/ 1283 w 1638"/>
                <a:gd name="T41" fmla="*/ 1030 h 1779"/>
                <a:gd name="T42" fmla="*/ 1390 w 1638"/>
                <a:gd name="T43" fmla="*/ 278 h 1779"/>
                <a:gd name="T44" fmla="*/ 1286 w 1638"/>
                <a:gd name="T45" fmla="*/ 826 h 1779"/>
                <a:gd name="T46" fmla="*/ 941 w 1638"/>
                <a:gd name="T47" fmla="*/ 748 h 1779"/>
                <a:gd name="T48" fmla="*/ 584 w 1638"/>
                <a:gd name="T49" fmla="*/ 639 h 1779"/>
                <a:gd name="T50" fmla="*/ 264 w 1638"/>
                <a:gd name="T51" fmla="*/ 489 h 1779"/>
                <a:gd name="T52" fmla="*/ 581 w 1638"/>
                <a:gd name="T53" fmla="*/ 118 h 1779"/>
                <a:gd name="T54" fmla="*/ 1293 w 1638"/>
                <a:gd name="T55" fmla="*/ 292 h 1779"/>
                <a:gd name="T56" fmla="*/ 1286 w 1638"/>
                <a:gd name="T57" fmla="*/ 826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8" h="1779">
                  <a:moveTo>
                    <a:pt x="1390" y="278"/>
                  </a:moveTo>
                  <a:cubicBezTo>
                    <a:pt x="1390" y="278"/>
                    <a:pt x="1240" y="0"/>
                    <a:pt x="746" y="20"/>
                  </a:cubicBezTo>
                  <a:cubicBezTo>
                    <a:pt x="746" y="20"/>
                    <a:pt x="218" y="28"/>
                    <a:pt x="150" y="443"/>
                  </a:cubicBezTo>
                  <a:cubicBezTo>
                    <a:pt x="150" y="443"/>
                    <a:pt x="133" y="551"/>
                    <a:pt x="158" y="622"/>
                  </a:cubicBezTo>
                  <a:cubicBezTo>
                    <a:pt x="158" y="622"/>
                    <a:pt x="201" y="717"/>
                    <a:pt x="152" y="784"/>
                  </a:cubicBezTo>
                  <a:cubicBezTo>
                    <a:pt x="152" y="784"/>
                    <a:pt x="60" y="934"/>
                    <a:pt x="53" y="942"/>
                  </a:cubicBezTo>
                  <a:cubicBezTo>
                    <a:pt x="53" y="942"/>
                    <a:pt x="0" y="1014"/>
                    <a:pt x="75" y="1030"/>
                  </a:cubicBezTo>
                  <a:cubicBezTo>
                    <a:pt x="75" y="1030"/>
                    <a:pt x="117" y="1042"/>
                    <a:pt x="153" y="1042"/>
                  </a:cubicBezTo>
                  <a:cubicBezTo>
                    <a:pt x="153" y="1042"/>
                    <a:pt x="140" y="1102"/>
                    <a:pt x="133" y="1117"/>
                  </a:cubicBezTo>
                  <a:cubicBezTo>
                    <a:pt x="133" y="1117"/>
                    <a:pt x="122" y="1148"/>
                    <a:pt x="165" y="1160"/>
                  </a:cubicBezTo>
                  <a:cubicBezTo>
                    <a:pt x="165" y="1160"/>
                    <a:pt x="198" y="1177"/>
                    <a:pt x="186" y="1188"/>
                  </a:cubicBezTo>
                  <a:cubicBezTo>
                    <a:pt x="186" y="1188"/>
                    <a:pt x="165" y="1195"/>
                    <a:pt x="155" y="1220"/>
                  </a:cubicBezTo>
                  <a:cubicBezTo>
                    <a:pt x="155" y="1220"/>
                    <a:pt x="153" y="1255"/>
                    <a:pt x="190" y="1268"/>
                  </a:cubicBezTo>
                  <a:cubicBezTo>
                    <a:pt x="190" y="1268"/>
                    <a:pt x="236" y="1288"/>
                    <a:pt x="215" y="1358"/>
                  </a:cubicBezTo>
                  <a:cubicBezTo>
                    <a:pt x="215" y="1358"/>
                    <a:pt x="168" y="1463"/>
                    <a:pt x="273" y="1495"/>
                  </a:cubicBezTo>
                  <a:cubicBezTo>
                    <a:pt x="273" y="1495"/>
                    <a:pt x="381" y="1513"/>
                    <a:pt x="466" y="1465"/>
                  </a:cubicBezTo>
                  <a:cubicBezTo>
                    <a:pt x="466" y="1465"/>
                    <a:pt x="504" y="1440"/>
                    <a:pt x="514" y="1491"/>
                  </a:cubicBezTo>
                  <a:cubicBezTo>
                    <a:pt x="514" y="1491"/>
                    <a:pt x="551" y="1699"/>
                    <a:pt x="553" y="1739"/>
                  </a:cubicBezTo>
                  <a:cubicBezTo>
                    <a:pt x="553" y="1739"/>
                    <a:pt x="1099" y="1779"/>
                    <a:pt x="1212" y="1569"/>
                  </a:cubicBezTo>
                  <a:cubicBezTo>
                    <a:pt x="1174" y="1265"/>
                    <a:pt x="1174" y="1265"/>
                    <a:pt x="1174" y="1265"/>
                  </a:cubicBezTo>
                  <a:cubicBezTo>
                    <a:pt x="1174" y="1265"/>
                    <a:pt x="1149" y="1152"/>
                    <a:pt x="1283" y="1030"/>
                  </a:cubicBezTo>
                  <a:cubicBezTo>
                    <a:pt x="1283" y="1030"/>
                    <a:pt x="1638" y="694"/>
                    <a:pt x="1390" y="278"/>
                  </a:cubicBezTo>
                  <a:close/>
                  <a:moveTo>
                    <a:pt x="1286" y="826"/>
                  </a:moveTo>
                  <a:cubicBezTo>
                    <a:pt x="1286" y="826"/>
                    <a:pt x="1160" y="967"/>
                    <a:pt x="941" y="748"/>
                  </a:cubicBezTo>
                  <a:cubicBezTo>
                    <a:pt x="941" y="748"/>
                    <a:pt x="850" y="631"/>
                    <a:pt x="584" y="639"/>
                  </a:cubicBezTo>
                  <a:cubicBezTo>
                    <a:pt x="584" y="639"/>
                    <a:pt x="338" y="679"/>
                    <a:pt x="264" y="489"/>
                  </a:cubicBezTo>
                  <a:cubicBezTo>
                    <a:pt x="264" y="489"/>
                    <a:pt x="178" y="247"/>
                    <a:pt x="581" y="118"/>
                  </a:cubicBezTo>
                  <a:cubicBezTo>
                    <a:pt x="581" y="118"/>
                    <a:pt x="1000" y="1"/>
                    <a:pt x="1293" y="292"/>
                  </a:cubicBezTo>
                  <a:cubicBezTo>
                    <a:pt x="1293" y="292"/>
                    <a:pt x="1539" y="562"/>
                    <a:pt x="1286" y="826"/>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17" name="Group 16"/>
          <p:cNvGrpSpPr/>
          <p:nvPr/>
        </p:nvGrpSpPr>
        <p:grpSpPr>
          <a:xfrm>
            <a:off x="2751508" y="3129087"/>
            <a:ext cx="151191" cy="153015"/>
            <a:chOff x="-1363663" y="3033712"/>
            <a:chExt cx="1316037" cy="1331913"/>
          </a:xfrm>
          <a:solidFill>
            <a:srgbClr val="42596E"/>
          </a:solidFill>
        </p:grpSpPr>
        <p:sp>
          <p:nvSpPr>
            <p:cNvPr id="18" name="Oval 20"/>
            <p:cNvSpPr>
              <a:spLocks noChangeArrowheads="1"/>
            </p:cNvSpPr>
            <p:nvPr/>
          </p:nvSpPr>
          <p:spPr bwMode="auto">
            <a:xfrm>
              <a:off x="-836613" y="3295650"/>
              <a:ext cx="190500" cy="188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 name="Freeform 21"/>
            <p:cNvSpPr>
              <a:spLocks noEditPoints="1"/>
            </p:cNvSpPr>
            <p:nvPr/>
          </p:nvSpPr>
          <p:spPr bwMode="auto">
            <a:xfrm>
              <a:off x="-1363663" y="3033712"/>
              <a:ext cx="1316037" cy="1331913"/>
            </a:xfrm>
            <a:custGeom>
              <a:avLst/>
              <a:gdLst>
                <a:gd name="T0" fmla="*/ 1390 w 1428"/>
                <a:gd name="T1" fmla="*/ 197 h 1446"/>
                <a:gd name="T2" fmla="*/ 1309 w 1428"/>
                <a:gd name="T3" fmla="*/ 0 h 1446"/>
                <a:gd name="T4" fmla="*/ 1291 w 1428"/>
                <a:gd name="T5" fmla="*/ 197 h 1446"/>
                <a:gd name="T6" fmla="*/ 1209 w 1428"/>
                <a:gd name="T7" fmla="*/ 0 h 1446"/>
                <a:gd name="T8" fmla="*/ 960 w 1428"/>
                <a:gd name="T9" fmla="*/ 197 h 1446"/>
                <a:gd name="T10" fmla="*/ 945 w 1428"/>
                <a:gd name="T11" fmla="*/ 185 h 1446"/>
                <a:gd name="T12" fmla="*/ 894 w 1428"/>
                <a:gd name="T13" fmla="*/ 196 h 1446"/>
                <a:gd name="T14" fmla="*/ 463 w 1428"/>
                <a:gd name="T15" fmla="*/ 197 h 1446"/>
                <a:gd name="T16" fmla="*/ 438 w 1428"/>
                <a:gd name="T17" fmla="*/ 180 h 1446"/>
                <a:gd name="T18" fmla="*/ 412 w 1428"/>
                <a:gd name="T19" fmla="*/ 185 h 1446"/>
                <a:gd name="T20" fmla="*/ 231 w 1428"/>
                <a:gd name="T21" fmla="*/ 197 h 1446"/>
                <a:gd name="T22" fmla="*/ 149 w 1428"/>
                <a:gd name="T23" fmla="*/ 0 h 1446"/>
                <a:gd name="T24" fmla="*/ 131 w 1428"/>
                <a:gd name="T25" fmla="*/ 197 h 1446"/>
                <a:gd name="T26" fmla="*/ 49 w 1428"/>
                <a:gd name="T27" fmla="*/ 0 h 1446"/>
                <a:gd name="T28" fmla="*/ 0 w 1428"/>
                <a:gd name="T29" fmla="*/ 197 h 1446"/>
                <a:gd name="T30" fmla="*/ 49 w 1428"/>
                <a:gd name="T31" fmla="*/ 227 h 1446"/>
                <a:gd name="T32" fmla="*/ 131 w 1428"/>
                <a:gd name="T33" fmla="*/ 424 h 1446"/>
                <a:gd name="T34" fmla="*/ 149 w 1428"/>
                <a:gd name="T35" fmla="*/ 227 h 1446"/>
                <a:gd name="T36" fmla="*/ 231 w 1428"/>
                <a:gd name="T37" fmla="*/ 424 h 1446"/>
                <a:gd name="T38" fmla="*/ 399 w 1428"/>
                <a:gd name="T39" fmla="*/ 227 h 1446"/>
                <a:gd name="T40" fmla="*/ 432 w 1428"/>
                <a:gd name="T41" fmla="*/ 388 h 1446"/>
                <a:gd name="T42" fmla="*/ 436 w 1428"/>
                <a:gd name="T43" fmla="*/ 401 h 1446"/>
                <a:gd name="T44" fmla="*/ 532 w 1428"/>
                <a:gd name="T45" fmla="*/ 551 h 1446"/>
                <a:gd name="T46" fmla="*/ 538 w 1428"/>
                <a:gd name="T47" fmla="*/ 956 h 1446"/>
                <a:gd name="T48" fmla="*/ 483 w 1428"/>
                <a:gd name="T49" fmla="*/ 1121 h 1446"/>
                <a:gd name="T50" fmla="*/ 480 w 1428"/>
                <a:gd name="T51" fmla="*/ 1142 h 1446"/>
                <a:gd name="T52" fmla="*/ 478 w 1428"/>
                <a:gd name="T53" fmla="*/ 1425 h 1446"/>
                <a:gd name="T54" fmla="*/ 567 w 1428"/>
                <a:gd name="T55" fmla="*/ 1446 h 1446"/>
                <a:gd name="T56" fmla="*/ 588 w 1428"/>
                <a:gd name="T57" fmla="*/ 1160 h 1446"/>
                <a:gd name="T58" fmla="*/ 587 w 1428"/>
                <a:gd name="T59" fmla="*/ 1157 h 1446"/>
                <a:gd name="T60" fmla="*/ 645 w 1428"/>
                <a:gd name="T61" fmla="*/ 988 h 1446"/>
                <a:gd name="T62" fmla="*/ 712 w 1428"/>
                <a:gd name="T63" fmla="*/ 983 h 1446"/>
                <a:gd name="T64" fmla="*/ 770 w 1428"/>
                <a:gd name="T65" fmla="*/ 1156 h 1446"/>
                <a:gd name="T66" fmla="*/ 771 w 1428"/>
                <a:gd name="T67" fmla="*/ 1157 h 1446"/>
                <a:gd name="T68" fmla="*/ 770 w 1428"/>
                <a:gd name="T69" fmla="*/ 1425 h 1446"/>
                <a:gd name="T70" fmla="*/ 859 w 1428"/>
                <a:gd name="T71" fmla="*/ 1446 h 1446"/>
                <a:gd name="T72" fmla="*/ 880 w 1428"/>
                <a:gd name="T73" fmla="*/ 1160 h 1446"/>
                <a:gd name="T74" fmla="*/ 875 w 1428"/>
                <a:gd name="T75" fmla="*/ 1121 h 1446"/>
                <a:gd name="T76" fmla="*/ 817 w 1428"/>
                <a:gd name="T77" fmla="*/ 953 h 1446"/>
                <a:gd name="T78" fmla="*/ 813 w 1428"/>
                <a:gd name="T79" fmla="*/ 560 h 1446"/>
                <a:gd name="T80" fmla="*/ 919 w 1428"/>
                <a:gd name="T81" fmla="*/ 402 h 1446"/>
                <a:gd name="T82" fmla="*/ 924 w 1428"/>
                <a:gd name="T83" fmla="*/ 390 h 1446"/>
                <a:gd name="T84" fmla="*/ 925 w 1428"/>
                <a:gd name="T85" fmla="*/ 387 h 1446"/>
                <a:gd name="T86" fmla="*/ 1209 w 1428"/>
                <a:gd name="T87" fmla="*/ 227 h 1446"/>
                <a:gd name="T88" fmla="*/ 1291 w 1428"/>
                <a:gd name="T89" fmla="*/ 424 h 1446"/>
                <a:gd name="T90" fmla="*/ 1309 w 1428"/>
                <a:gd name="T91" fmla="*/ 227 h 1446"/>
                <a:gd name="T92" fmla="*/ 1390 w 1428"/>
                <a:gd name="T93" fmla="*/ 424 h 1446"/>
                <a:gd name="T94" fmla="*/ 1428 w 1428"/>
                <a:gd name="T95" fmla="*/ 227 h 1446"/>
                <a:gd name="T96" fmla="*/ 858 w 1428"/>
                <a:gd name="T97" fmla="*/ 370 h 1446"/>
                <a:gd name="T98" fmla="*/ 583 w 1428"/>
                <a:gd name="T99" fmla="*/ 503 h 1446"/>
                <a:gd name="T100" fmla="*/ 469 w 1428"/>
                <a:gd name="T101" fmla="*/ 227 h 1446"/>
                <a:gd name="T102" fmla="*/ 858 w 1428"/>
                <a:gd name="T103" fmla="*/ 37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8" h="1446">
                  <a:moveTo>
                    <a:pt x="1428" y="197"/>
                  </a:moveTo>
                  <a:cubicBezTo>
                    <a:pt x="1390" y="197"/>
                    <a:pt x="1390" y="197"/>
                    <a:pt x="1390" y="197"/>
                  </a:cubicBezTo>
                  <a:cubicBezTo>
                    <a:pt x="1390" y="0"/>
                    <a:pt x="1390" y="0"/>
                    <a:pt x="1390" y="0"/>
                  </a:cubicBezTo>
                  <a:cubicBezTo>
                    <a:pt x="1309" y="0"/>
                    <a:pt x="1309" y="0"/>
                    <a:pt x="1309" y="0"/>
                  </a:cubicBezTo>
                  <a:cubicBezTo>
                    <a:pt x="1309" y="197"/>
                    <a:pt x="1309" y="197"/>
                    <a:pt x="1309" y="197"/>
                  </a:cubicBezTo>
                  <a:cubicBezTo>
                    <a:pt x="1291" y="197"/>
                    <a:pt x="1291" y="197"/>
                    <a:pt x="1291" y="197"/>
                  </a:cubicBezTo>
                  <a:cubicBezTo>
                    <a:pt x="1291" y="0"/>
                    <a:pt x="1291" y="0"/>
                    <a:pt x="1291" y="0"/>
                  </a:cubicBezTo>
                  <a:cubicBezTo>
                    <a:pt x="1209" y="0"/>
                    <a:pt x="1209" y="0"/>
                    <a:pt x="1209" y="0"/>
                  </a:cubicBezTo>
                  <a:cubicBezTo>
                    <a:pt x="1209" y="197"/>
                    <a:pt x="1209" y="197"/>
                    <a:pt x="1209" y="197"/>
                  </a:cubicBezTo>
                  <a:cubicBezTo>
                    <a:pt x="960" y="197"/>
                    <a:pt x="960" y="197"/>
                    <a:pt x="960" y="197"/>
                  </a:cubicBezTo>
                  <a:cubicBezTo>
                    <a:pt x="957" y="191"/>
                    <a:pt x="952" y="187"/>
                    <a:pt x="945" y="185"/>
                  </a:cubicBezTo>
                  <a:cubicBezTo>
                    <a:pt x="945" y="185"/>
                    <a:pt x="945" y="185"/>
                    <a:pt x="945" y="185"/>
                  </a:cubicBezTo>
                  <a:cubicBezTo>
                    <a:pt x="918" y="180"/>
                    <a:pt x="918" y="180"/>
                    <a:pt x="918" y="180"/>
                  </a:cubicBezTo>
                  <a:cubicBezTo>
                    <a:pt x="907" y="178"/>
                    <a:pt x="896" y="185"/>
                    <a:pt x="894" y="196"/>
                  </a:cubicBezTo>
                  <a:cubicBezTo>
                    <a:pt x="894" y="197"/>
                    <a:pt x="894" y="197"/>
                    <a:pt x="894" y="197"/>
                  </a:cubicBezTo>
                  <a:cubicBezTo>
                    <a:pt x="463" y="197"/>
                    <a:pt x="463" y="197"/>
                    <a:pt x="463" y="197"/>
                  </a:cubicBezTo>
                  <a:cubicBezTo>
                    <a:pt x="463" y="196"/>
                    <a:pt x="463" y="196"/>
                    <a:pt x="463" y="196"/>
                  </a:cubicBezTo>
                  <a:cubicBezTo>
                    <a:pt x="460" y="185"/>
                    <a:pt x="450" y="178"/>
                    <a:pt x="438" y="180"/>
                  </a:cubicBezTo>
                  <a:cubicBezTo>
                    <a:pt x="412" y="185"/>
                    <a:pt x="412" y="185"/>
                    <a:pt x="412" y="185"/>
                  </a:cubicBezTo>
                  <a:cubicBezTo>
                    <a:pt x="412" y="185"/>
                    <a:pt x="412" y="185"/>
                    <a:pt x="412" y="185"/>
                  </a:cubicBezTo>
                  <a:cubicBezTo>
                    <a:pt x="405" y="187"/>
                    <a:pt x="400" y="191"/>
                    <a:pt x="397" y="197"/>
                  </a:cubicBezTo>
                  <a:cubicBezTo>
                    <a:pt x="231" y="197"/>
                    <a:pt x="231" y="197"/>
                    <a:pt x="231" y="197"/>
                  </a:cubicBezTo>
                  <a:cubicBezTo>
                    <a:pt x="231" y="0"/>
                    <a:pt x="231" y="0"/>
                    <a:pt x="231" y="0"/>
                  </a:cubicBezTo>
                  <a:cubicBezTo>
                    <a:pt x="149" y="0"/>
                    <a:pt x="149" y="0"/>
                    <a:pt x="149" y="0"/>
                  </a:cubicBezTo>
                  <a:cubicBezTo>
                    <a:pt x="149" y="197"/>
                    <a:pt x="149" y="197"/>
                    <a:pt x="149" y="197"/>
                  </a:cubicBezTo>
                  <a:cubicBezTo>
                    <a:pt x="131" y="197"/>
                    <a:pt x="131" y="197"/>
                    <a:pt x="131" y="197"/>
                  </a:cubicBezTo>
                  <a:cubicBezTo>
                    <a:pt x="131" y="0"/>
                    <a:pt x="131" y="0"/>
                    <a:pt x="131" y="0"/>
                  </a:cubicBezTo>
                  <a:cubicBezTo>
                    <a:pt x="49" y="0"/>
                    <a:pt x="49" y="0"/>
                    <a:pt x="49" y="0"/>
                  </a:cubicBezTo>
                  <a:cubicBezTo>
                    <a:pt x="49" y="197"/>
                    <a:pt x="49" y="197"/>
                    <a:pt x="49" y="197"/>
                  </a:cubicBezTo>
                  <a:cubicBezTo>
                    <a:pt x="0" y="197"/>
                    <a:pt x="0" y="197"/>
                    <a:pt x="0" y="197"/>
                  </a:cubicBezTo>
                  <a:cubicBezTo>
                    <a:pt x="0" y="227"/>
                    <a:pt x="0" y="227"/>
                    <a:pt x="0" y="227"/>
                  </a:cubicBezTo>
                  <a:cubicBezTo>
                    <a:pt x="49" y="227"/>
                    <a:pt x="49" y="227"/>
                    <a:pt x="49" y="227"/>
                  </a:cubicBezTo>
                  <a:cubicBezTo>
                    <a:pt x="49" y="424"/>
                    <a:pt x="49" y="424"/>
                    <a:pt x="49" y="424"/>
                  </a:cubicBezTo>
                  <a:cubicBezTo>
                    <a:pt x="131" y="424"/>
                    <a:pt x="131" y="424"/>
                    <a:pt x="131" y="424"/>
                  </a:cubicBezTo>
                  <a:cubicBezTo>
                    <a:pt x="131" y="227"/>
                    <a:pt x="131" y="227"/>
                    <a:pt x="131" y="227"/>
                  </a:cubicBezTo>
                  <a:cubicBezTo>
                    <a:pt x="149" y="227"/>
                    <a:pt x="149" y="227"/>
                    <a:pt x="149" y="227"/>
                  </a:cubicBezTo>
                  <a:cubicBezTo>
                    <a:pt x="149" y="424"/>
                    <a:pt x="149" y="424"/>
                    <a:pt x="149" y="424"/>
                  </a:cubicBezTo>
                  <a:cubicBezTo>
                    <a:pt x="231" y="424"/>
                    <a:pt x="231" y="424"/>
                    <a:pt x="231" y="424"/>
                  </a:cubicBezTo>
                  <a:cubicBezTo>
                    <a:pt x="231" y="227"/>
                    <a:pt x="231" y="227"/>
                    <a:pt x="231" y="227"/>
                  </a:cubicBezTo>
                  <a:cubicBezTo>
                    <a:pt x="399" y="227"/>
                    <a:pt x="399" y="227"/>
                    <a:pt x="399" y="227"/>
                  </a:cubicBezTo>
                  <a:cubicBezTo>
                    <a:pt x="432" y="387"/>
                    <a:pt x="432" y="387"/>
                    <a:pt x="432" y="387"/>
                  </a:cubicBezTo>
                  <a:cubicBezTo>
                    <a:pt x="432" y="388"/>
                    <a:pt x="432" y="388"/>
                    <a:pt x="432" y="388"/>
                  </a:cubicBezTo>
                  <a:cubicBezTo>
                    <a:pt x="432" y="389"/>
                    <a:pt x="432" y="390"/>
                    <a:pt x="432" y="390"/>
                  </a:cubicBezTo>
                  <a:cubicBezTo>
                    <a:pt x="433" y="394"/>
                    <a:pt x="434" y="398"/>
                    <a:pt x="436" y="401"/>
                  </a:cubicBezTo>
                  <a:cubicBezTo>
                    <a:pt x="437" y="402"/>
                    <a:pt x="437" y="402"/>
                    <a:pt x="437" y="402"/>
                  </a:cubicBezTo>
                  <a:cubicBezTo>
                    <a:pt x="532" y="551"/>
                    <a:pt x="532" y="551"/>
                    <a:pt x="532" y="551"/>
                  </a:cubicBezTo>
                  <a:cubicBezTo>
                    <a:pt x="534" y="554"/>
                    <a:pt x="536" y="556"/>
                    <a:pt x="538" y="557"/>
                  </a:cubicBezTo>
                  <a:cubicBezTo>
                    <a:pt x="538" y="956"/>
                    <a:pt x="538" y="956"/>
                    <a:pt x="538" y="956"/>
                  </a:cubicBezTo>
                  <a:cubicBezTo>
                    <a:pt x="538" y="957"/>
                    <a:pt x="538" y="958"/>
                    <a:pt x="539" y="960"/>
                  </a:cubicBezTo>
                  <a:cubicBezTo>
                    <a:pt x="483" y="1121"/>
                    <a:pt x="483" y="1121"/>
                    <a:pt x="483" y="1121"/>
                  </a:cubicBezTo>
                  <a:cubicBezTo>
                    <a:pt x="483" y="1121"/>
                    <a:pt x="483" y="1121"/>
                    <a:pt x="483" y="1121"/>
                  </a:cubicBezTo>
                  <a:cubicBezTo>
                    <a:pt x="481" y="1128"/>
                    <a:pt x="480" y="1135"/>
                    <a:pt x="480" y="1142"/>
                  </a:cubicBezTo>
                  <a:cubicBezTo>
                    <a:pt x="479" y="1148"/>
                    <a:pt x="478" y="1154"/>
                    <a:pt x="478" y="1160"/>
                  </a:cubicBezTo>
                  <a:cubicBezTo>
                    <a:pt x="478" y="1425"/>
                    <a:pt x="478" y="1425"/>
                    <a:pt x="478" y="1425"/>
                  </a:cubicBezTo>
                  <a:cubicBezTo>
                    <a:pt x="478" y="1437"/>
                    <a:pt x="487" y="1446"/>
                    <a:pt x="498" y="1446"/>
                  </a:cubicBezTo>
                  <a:cubicBezTo>
                    <a:pt x="567" y="1446"/>
                    <a:pt x="567" y="1446"/>
                    <a:pt x="567" y="1446"/>
                  </a:cubicBezTo>
                  <a:cubicBezTo>
                    <a:pt x="578" y="1446"/>
                    <a:pt x="588" y="1437"/>
                    <a:pt x="588" y="1425"/>
                  </a:cubicBezTo>
                  <a:cubicBezTo>
                    <a:pt x="588" y="1160"/>
                    <a:pt x="588" y="1160"/>
                    <a:pt x="588" y="1160"/>
                  </a:cubicBezTo>
                  <a:cubicBezTo>
                    <a:pt x="588" y="1159"/>
                    <a:pt x="587" y="1158"/>
                    <a:pt x="587" y="1157"/>
                  </a:cubicBezTo>
                  <a:cubicBezTo>
                    <a:pt x="587" y="1157"/>
                    <a:pt x="587" y="1157"/>
                    <a:pt x="587" y="1157"/>
                  </a:cubicBezTo>
                  <a:cubicBezTo>
                    <a:pt x="587" y="1157"/>
                    <a:pt x="587" y="1156"/>
                    <a:pt x="587" y="1156"/>
                  </a:cubicBezTo>
                  <a:cubicBezTo>
                    <a:pt x="645" y="988"/>
                    <a:pt x="645" y="988"/>
                    <a:pt x="645" y="988"/>
                  </a:cubicBezTo>
                  <a:cubicBezTo>
                    <a:pt x="646" y="987"/>
                    <a:pt x="646" y="985"/>
                    <a:pt x="646" y="983"/>
                  </a:cubicBezTo>
                  <a:cubicBezTo>
                    <a:pt x="712" y="983"/>
                    <a:pt x="712" y="983"/>
                    <a:pt x="712" y="983"/>
                  </a:cubicBezTo>
                  <a:cubicBezTo>
                    <a:pt x="712" y="985"/>
                    <a:pt x="712" y="987"/>
                    <a:pt x="713" y="988"/>
                  </a:cubicBezTo>
                  <a:cubicBezTo>
                    <a:pt x="770" y="1156"/>
                    <a:pt x="770" y="1156"/>
                    <a:pt x="770" y="1156"/>
                  </a:cubicBezTo>
                  <a:cubicBezTo>
                    <a:pt x="770" y="1156"/>
                    <a:pt x="770" y="1157"/>
                    <a:pt x="771" y="1157"/>
                  </a:cubicBezTo>
                  <a:cubicBezTo>
                    <a:pt x="771" y="1157"/>
                    <a:pt x="771" y="1157"/>
                    <a:pt x="771" y="1157"/>
                  </a:cubicBezTo>
                  <a:cubicBezTo>
                    <a:pt x="770" y="1158"/>
                    <a:pt x="770" y="1159"/>
                    <a:pt x="770" y="1160"/>
                  </a:cubicBezTo>
                  <a:cubicBezTo>
                    <a:pt x="770" y="1425"/>
                    <a:pt x="770" y="1425"/>
                    <a:pt x="770" y="1425"/>
                  </a:cubicBezTo>
                  <a:cubicBezTo>
                    <a:pt x="770" y="1437"/>
                    <a:pt x="780" y="1446"/>
                    <a:pt x="791" y="1446"/>
                  </a:cubicBezTo>
                  <a:cubicBezTo>
                    <a:pt x="859" y="1446"/>
                    <a:pt x="859" y="1446"/>
                    <a:pt x="859" y="1446"/>
                  </a:cubicBezTo>
                  <a:cubicBezTo>
                    <a:pt x="871" y="1446"/>
                    <a:pt x="880" y="1437"/>
                    <a:pt x="880" y="1425"/>
                  </a:cubicBezTo>
                  <a:cubicBezTo>
                    <a:pt x="880" y="1160"/>
                    <a:pt x="880" y="1160"/>
                    <a:pt x="880" y="1160"/>
                  </a:cubicBezTo>
                  <a:cubicBezTo>
                    <a:pt x="880" y="1154"/>
                    <a:pt x="879" y="1148"/>
                    <a:pt x="877" y="1142"/>
                  </a:cubicBezTo>
                  <a:cubicBezTo>
                    <a:pt x="878" y="1135"/>
                    <a:pt x="877" y="1128"/>
                    <a:pt x="875" y="1121"/>
                  </a:cubicBezTo>
                  <a:cubicBezTo>
                    <a:pt x="874" y="1121"/>
                    <a:pt x="874" y="1121"/>
                    <a:pt x="874" y="1121"/>
                  </a:cubicBezTo>
                  <a:cubicBezTo>
                    <a:pt x="817" y="953"/>
                    <a:pt x="817" y="953"/>
                    <a:pt x="817" y="953"/>
                  </a:cubicBezTo>
                  <a:cubicBezTo>
                    <a:pt x="816" y="950"/>
                    <a:pt x="815" y="948"/>
                    <a:pt x="813" y="946"/>
                  </a:cubicBezTo>
                  <a:cubicBezTo>
                    <a:pt x="813" y="560"/>
                    <a:pt x="813" y="560"/>
                    <a:pt x="813" y="560"/>
                  </a:cubicBezTo>
                  <a:cubicBezTo>
                    <a:pt x="817" y="558"/>
                    <a:pt x="821" y="556"/>
                    <a:pt x="824" y="551"/>
                  </a:cubicBezTo>
                  <a:cubicBezTo>
                    <a:pt x="919" y="402"/>
                    <a:pt x="919" y="402"/>
                    <a:pt x="919" y="402"/>
                  </a:cubicBezTo>
                  <a:cubicBezTo>
                    <a:pt x="920" y="402"/>
                    <a:pt x="920" y="402"/>
                    <a:pt x="920" y="401"/>
                  </a:cubicBezTo>
                  <a:cubicBezTo>
                    <a:pt x="922" y="398"/>
                    <a:pt x="924" y="394"/>
                    <a:pt x="924" y="390"/>
                  </a:cubicBezTo>
                  <a:cubicBezTo>
                    <a:pt x="924" y="390"/>
                    <a:pt x="925" y="389"/>
                    <a:pt x="925" y="388"/>
                  </a:cubicBezTo>
                  <a:cubicBezTo>
                    <a:pt x="925" y="387"/>
                    <a:pt x="925" y="387"/>
                    <a:pt x="925" y="387"/>
                  </a:cubicBezTo>
                  <a:cubicBezTo>
                    <a:pt x="958" y="227"/>
                    <a:pt x="958" y="227"/>
                    <a:pt x="958" y="227"/>
                  </a:cubicBezTo>
                  <a:cubicBezTo>
                    <a:pt x="1209" y="227"/>
                    <a:pt x="1209" y="227"/>
                    <a:pt x="1209" y="227"/>
                  </a:cubicBezTo>
                  <a:cubicBezTo>
                    <a:pt x="1209" y="424"/>
                    <a:pt x="1209" y="424"/>
                    <a:pt x="1209" y="424"/>
                  </a:cubicBezTo>
                  <a:cubicBezTo>
                    <a:pt x="1291" y="424"/>
                    <a:pt x="1291" y="424"/>
                    <a:pt x="1291" y="424"/>
                  </a:cubicBezTo>
                  <a:cubicBezTo>
                    <a:pt x="1291" y="227"/>
                    <a:pt x="1291" y="227"/>
                    <a:pt x="1291" y="227"/>
                  </a:cubicBezTo>
                  <a:cubicBezTo>
                    <a:pt x="1309" y="227"/>
                    <a:pt x="1309" y="227"/>
                    <a:pt x="1309" y="227"/>
                  </a:cubicBezTo>
                  <a:cubicBezTo>
                    <a:pt x="1309" y="424"/>
                    <a:pt x="1309" y="424"/>
                    <a:pt x="1309" y="424"/>
                  </a:cubicBezTo>
                  <a:cubicBezTo>
                    <a:pt x="1390" y="424"/>
                    <a:pt x="1390" y="424"/>
                    <a:pt x="1390" y="424"/>
                  </a:cubicBezTo>
                  <a:cubicBezTo>
                    <a:pt x="1390" y="227"/>
                    <a:pt x="1390" y="227"/>
                    <a:pt x="1390" y="227"/>
                  </a:cubicBezTo>
                  <a:cubicBezTo>
                    <a:pt x="1428" y="227"/>
                    <a:pt x="1428" y="227"/>
                    <a:pt x="1428" y="227"/>
                  </a:cubicBezTo>
                  <a:lnTo>
                    <a:pt x="1428" y="197"/>
                  </a:lnTo>
                  <a:close/>
                  <a:moveTo>
                    <a:pt x="858" y="370"/>
                  </a:moveTo>
                  <a:cubicBezTo>
                    <a:pt x="774" y="503"/>
                    <a:pt x="774" y="503"/>
                    <a:pt x="774" y="503"/>
                  </a:cubicBezTo>
                  <a:cubicBezTo>
                    <a:pt x="583" y="503"/>
                    <a:pt x="583" y="503"/>
                    <a:pt x="583" y="503"/>
                  </a:cubicBezTo>
                  <a:cubicBezTo>
                    <a:pt x="498" y="370"/>
                    <a:pt x="498" y="370"/>
                    <a:pt x="498" y="370"/>
                  </a:cubicBezTo>
                  <a:cubicBezTo>
                    <a:pt x="469" y="227"/>
                    <a:pt x="469" y="227"/>
                    <a:pt x="469" y="227"/>
                  </a:cubicBezTo>
                  <a:cubicBezTo>
                    <a:pt x="888" y="227"/>
                    <a:pt x="888" y="227"/>
                    <a:pt x="888" y="227"/>
                  </a:cubicBezTo>
                  <a:lnTo>
                    <a:pt x="858"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20" name="Group 19"/>
          <p:cNvGrpSpPr/>
          <p:nvPr/>
        </p:nvGrpSpPr>
        <p:grpSpPr>
          <a:xfrm>
            <a:off x="2717004" y="2478359"/>
            <a:ext cx="220199" cy="220199"/>
            <a:chOff x="2050252" y="3409848"/>
            <a:chExt cx="220199" cy="220199"/>
          </a:xfrm>
        </p:grpSpPr>
        <p:sp>
          <p:nvSpPr>
            <p:cNvPr id="21" name="Oval 20"/>
            <p:cNvSpPr/>
            <p:nvPr/>
          </p:nvSpPr>
          <p:spPr>
            <a:xfrm>
              <a:off x="2050252" y="3409848"/>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2" name="Group 21"/>
            <p:cNvGrpSpPr/>
            <p:nvPr/>
          </p:nvGrpSpPr>
          <p:grpSpPr>
            <a:xfrm>
              <a:off x="2120999" y="3454619"/>
              <a:ext cx="81242" cy="137840"/>
              <a:chOff x="-1371600" y="3859213"/>
              <a:chExt cx="476250" cy="808037"/>
            </a:xfrm>
          </p:grpSpPr>
          <p:sp>
            <p:nvSpPr>
              <p:cNvPr id="23" name="Freeform 30"/>
              <p:cNvSpPr>
                <a:spLocks noEditPoints="1"/>
              </p:cNvSpPr>
              <p:nvPr/>
            </p:nvSpPr>
            <p:spPr bwMode="auto">
              <a:xfrm>
                <a:off x="-1330325" y="3910013"/>
                <a:ext cx="393700" cy="708025"/>
              </a:xfrm>
              <a:custGeom>
                <a:avLst/>
                <a:gdLst>
                  <a:gd name="T0" fmla="*/ 448 w 747"/>
                  <a:gd name="T1" fmla="*/ 688 h 1341"/>
                  <a:gd name="T2" fmla="*/ 448 w 747"/>
                  <a:gd name="T3" fmla="*/ 653 h 1341"/>
                  <a:gd name="T4" fmla="*/ 709 w 747"/>
                  <a:gd name="T5" fmla="*/ 0 h 1341"/>
                  <a:gd name="T6" fmla="*/ 39 w 747"/>
                  <a:gd name="T7" fmla="*/ 0 h 1341"/>
                  <a:gd name="T8" fmla="*/ 299 w 747"/>
                  <a:gd name="T9" fmla="*/ 653 h 1341"/>
                  <a:gd name="T10" fmla="*/ 299 w 747"/>
                  <a:gd name="T11" fmla="*/ 688 h 1341"/>
                  <a:gd name="T12" fmla="*/ 39 w 747"/>
                  <a:gd name="T13" fmla="*/ 1341 h 1341"/>
                  <a:gd name="T14" fmla="*/ 709 w 747"/>
                  <a:gd name="T15" fmla="*/ 1341 h 1341"/>
                  <a:gd name="T16" fmla="*/ 448 w 747"/>
                  <a:gd name="T17" fmla="*/ 688 h 1341"/>
                  <a:gd name="T18" fmla="*/ 654 w 747"/>
                  <a:gd name="T19" fmla="*/ 1293 h 1341"/>
                  <a:gd name="T20" fmla="*/ 93 w 747"/>
                  <a:gd name="T21" fmla="*/ 1293 h 1341"/>
                  <a:gd name="T22" fmla="*/ 311 w 747"/>
                  <a:gd name="T23" fmla="*/ 687 h 1341"/>
                  <a:gd name="T24" fmla="*/ 311 w 747"/>
                  <a:gd name="T25" fmla="*/ 654 h 1341"/>
                  <a:gd name="T26" fmla="*/ 93 w 747"/>
                  <a:gd name="T27" fmla="*/ 48 h 1341"/>
                  <a:gd name="T28" fmla="*/ 654 w 747"/>
                  <a:gd name="T29" fmla="*/ 48 h 1341"/>
                  <a:gd name="T30" fmla="*/ 436 w 747"/>
                  <a:gd name="T31" fmla="*/ 654 h 1341"/>
                  <a:gd name="T32" fmla="*/ 436 w 747"/>
                  <a:gd name="T33" fmla="*/ 687 h 1341"/>
                  <a:gd name="T34" fmla="*/ 654 w 747"/>
                  <a:gd name="T35" fmla="*/ 1293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7" h="1341">
                    <a:moveTo>
                      <a:pt x="448" y="688"/>
                    </a:moveTo>
                    <a:cubicBezTo>
                      <a:pt x="448" y="664"/>
                      <a:pt x="448" y="677"/>
                      <a:pt x="448" y="653"/>
                    </a:cubicBezTo>
                    <a:cubicBezTo>
                      <a:pt x="747" y="447"/>
                      <a:pt x="709" y="0"/>
                      <a:pt x="709" y="0"/>
                    </a:cubicBezTo>
                    <a:cubicBezTo>
                      <a:pt x="39" y="0"/>
                      <a:pt x="39" y="0"/>
                      <a:pt x="39" y="0"/>
                    </a:cubicBezTo>
                    <a:cubicBezTo>
                      <a:pt x="39" y="0"/>
                      <a:pt x="0" y="447"/>
                      <a:pt x="299" y="653"/>
                    </a:cubicBezTo>
                    <a:cubicBezTo>
                      <a:pt x="299" y="677"/>
                      <a:pt x="299" y="664"/>
                      <a:pt x="299" y="688"/>
                    </a:cubicBezTo>
                    <a:cubicBezTo>
                      <a:pt x="0" y="894"/>
                      <a:pt x="39" y="1341"/>
                      <a:pt x="39" y="1341"/>
                    </a:cubicBezTo>
                    <a:cubicBezTo>
                      <a:pt x="709" y="1341"/>
                      <a:pt x="709" y="1341"/>
                      <a:pt x="709" y="1341"/>
                    </a:cubicBezTo>
                    <a:cubicBezTo>
                      <a:pt x="709" y="1341"/>
                      <a:pt x="747" y="894"/>
                      <a:pt x="448" y="688"/>
                    </a:cubicBezTo>
                    <a:close/>
                    <a:moveTo>
                      <a:pt x="654" y="1293"/>
                    </a:moveTo>
                    <a:cubicBezTo>
                      <a:pt x="93" y="1293"/>
                      <a:pt x="93" y="1293"/>
                      <a:pt x="93" y="1293"/>
                    </a:cubicBezTo>
                    <a:cubicBezTo>
                      <a:pt x="93" y="1293"/>
                      <a:pt x="61" y="878"/>
                      <a:pt x="311" y="687"/>
                    </a:cubicBezTo>
                    <a:cubicBezTo>
                      <a:pt x="311" y="665"/>
                      <a:pt x="311" y="676"/>
                      <a:pt x="311" y="654"/>
                    </a:cubicBezTo>
                    <a:cubicBezTo>
                      <a:pt x="61" y="463"/>
                      <a:pt x="93" y="48"/>
                      <a:pt x="93" y="48"/>
                    </a:cubicBezTo>
                    <a:cubicBezTo>
                      <a:pt x="654" y="48"/>
                      <a:pt x="654" y="48"/>
                      <a:pt x="654" y="48"/>
                    </a:cubicBezTo>
                    <a:cubicBezTo>
                      <a:pt x="654" y="48"/>
                      <a:pt x="687" y="463"/>
                      <a:pt x="436" y="654"/>
                    </a:cubicBezTo>
                    <a:cubicBezTo>
                      <a:pt x="436" y="676"/>
                      <a:pt x="436" y="665"/>
                      <a:pt x="436" y="687"/>
                    </a:cubicBezTo>
                    <a:cubicBezTo>
                      <a:pt x="687" y="878"/>
                      <a:pt x="654" y="1293"/>
                      <a:pt x="654" y="1293"/>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24" name="Freeform 31"/>
              <p:cNvSpPr>
                <a:spLocks/>
              </p:cNvSpPr>
              <p:nvPr/>
            </p:nvSpPr>
            <p:spPr bwMode="auto">
              <a:xfrm>
                <a:off x="-1260475" y="4033838"/>
                <a:ext cx="254000" cy="223837"/>
              </a:xfrm>
              <a:custGeom>
                <a:avLst/>
                <a:gdLst>
                  <a:gd name="T0" fmla="*/ 187 w 481"/>
                  <a:gd name="T1" fmla="*/ 408 h 426"/>
                  <a:gd name="T2" fmla="*/ 0 w 481"/>
                  <a:gd name="T3" fmla="*/ 25 h 426"/>
                  <a:gd name="T4" fmla="*/ 481 w 481"/>
                  <a:gd name="T5" fmla="*/ 25 h 426"/>
                  <a:gd name="T6" fmla="*/ 294 w 481"/>
                  <a:gd name="T7" fmla="*/ 408 h 426"/>
                  <a:gd name="T8" fmla="*/ 241 w 481"/>
                  <a:gd name="T9" fmla="*/ 426 h 426"/>
                  <a:gd name="T10" fmla="*/ 187 w 481"/>
                  <a:gd name="T11" fmla="*/ 408 h 426"/>
                </a:gdLst>
                <a:ahLst/>
                <a:cxnLst>
                  <a:cxn ang="0">
                    <a:pos x="T0" y="T1"/>
                  </a:cxn>
                  <a:cxn ang="0">
                    <a:pos x="T2" y="T3"/>
                  </a:cxn>
                  <a:cxn ang="0">
                    <a:pos x="T4" y="T5"/>
                  </a:cxn>
                  <a:cxn ang="0">
                    <a:pos x="T6" y="T7"/>
                  </a:cxn>
                  <a:cxn ang="0">
                    <a:pos x="T8" y="T9"/>
                  </a:cxn>
                  <a:cxn ang="0">
                    <a:pos x="T10" y="T11"/>
                  </a:cxn>
                </a:cxnLst>
                <a:rect l="0" t="0" r="r" b="b"/>
                <a:pathLst>
                  <a:path w="481" h="426">
                    <a:moveTo>
                      <a:pt x="187" y="408"/>
                    </a:moveTo>
                    <a:cubicBezTo>
                      <a:pt x="16" y="308"/>
                      <a:pt x="3" y="0"/>
                      <a:pt x="0" y="25"/>
                    </a:cubicBezTo>
                    <a:cubicBezTo>
                      <a:pt x="481" y="25"/>
                      <a:pt x="481" y="25"/>
                      <a:pt x="481" y="25"/>
                    </a:cubicBezTo>
                    <a:cubicBezTo>
                      <a:pt x="478" y="0"/>
                      <a:pt x="465" y="308"/>
                      <a:pt x="294" y="408"/>
                    </a:cubicBezTo>
                    <a:cubicBezTo>
                      <a:pt x="294" y="408"/>
                      <a:pt x="261" y="426"/>
                      <a:pt x="241" y="426"/>
                    </a:cubicBezTo>
                    <a:cubicBezTo>
                      <a:pt x="220" y="426"/>
                      <a:pt x="187" y="408"/>
                      <a:pt x="187" y="408"/>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25" name="Rectangle 32"/>
              <p:cNvSpPr>
                <a:spLocks noChangeArrowheads="1"/>
              </p:cNvSpPr>
              <p:nvPr/>
            </p:nvSpPr>
            <p:spPr bwMode="auto">
              <a:xfrm>
                <a:off x="-1371600" y="3859213"/>
                <a:ext cx="476250" cy="34925"/>
              </a:xfrm>
              <a:prstGeom prst="rect">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26" name="Rectangle 33"/>
              <p:cNvSpPr>
                <a:spLocks noChangeArrowheads="1"/>
              </p:cNvSpPr>
              <p:nvPr/>
            </p:nvSpPr>
            <p:spPr bwMode="auto">
              <a:xfrm>
                <a:off x="-1371600" y="4632325"/>
                <a:ext cx="476250" cy="34925"/>
              </a:xfrm>
              <a:prstGeom prst="rect">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27" name="Rectangle 34"/>
              <p:cNvSpPr>
                <a:spLocks noChangeArrowheads="1"/>
              </p:cNvSpPr>
              <p:nvPr/>
            </p:nvSpPr>
            <p:spPr bwMode="auto">
              <a:xfrm>
                <a:off x="-1354138" y="3910013"/>
                <a:ext cx="20638" cy="708025"/>
              </a:xfrm>
              <a:prstGeom prst="rect">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28" name="Rectangle 35"/>
              <p:cNvSpPr>
                <a:spLocks noChangeArrowheads="1"/>
              </p:cNvSpPr>
              <p:nvPr/>
            </p:nvSpPr>
            <p:spPr bwMode="auto">
              <a:xfrm>
                <a:off x="-931863" y="3910013"/>
                <a:ext cx="19050" cy="708025"/>
              </a:xfrm>
              <a:prstGeom prst="rect">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grpSp>
        <p:nvGrpSpPr>
          <p:cNvPr id="30" name="Group 29"/>
          <p:cNvGrpSpPr/>
          <p:nvPr/>
        </p:nvGrpSpPr>
        <p:grpSpPr>
          <a:xfrm>
            <a:off x="2674687" y="2720019"/>
            <a:ext cx="304826" cy="377985"/>
            <a:chOff x="2014288" y="1573025"/>
            <a:chExt cx="304826" cy="377985"/>
          </a:xfrm>
        </p:grpSpPr>
        <p:sp>
          <p:nvSpPr>
            <p:cNvPr id="31" name="Oval 30"/>
            <p:cNvSpPr/>
            <p:nvPr/>
          </p:nvSpPr>
          <p:spPr>
            <a:xfrm>
              <a:off x="2050252" y="1625078"/>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2" name="Picture 31"/>
            <p:cNvPicPr>
              <a:picLocks noChangeAspect="1"/>
            </p:cNvPicPr>
            <p:nvPr/>
          </p:nvPicPr>
          <p:blipFill>
            <a:blip r:embed="rId2"/>
            <a:stretch>
              <a:fillRect/>
            </a:stretch>
          </p:blipFill>
          <p:spPr>
            <a:xfrm>
              <a:off x="2014288" y="1573025"/>
              <a:ext cx="304826" cy="377985"/>
            </a:xfrm>
            <a:prstGeom prst="rect">
              <a:avLst/>
            </a:prstGeom>
          </p:spPr>
        </p:pic>
      </p:grpSp>
      <p:grpSp>
        <p:nvGrpSpPr>
          <p:cNvPr id="33" name="Group 32"/>
          <p:cNvGrpSpPr/>
          <p:nvPr/>
        </p:nvGrpSpPr>
        <p:grpSpPr>
          <a:xfrm>
            <a:off x="2717004" y="3399533"/>
            <a:ext cx="220199" cy="220199"/>
            <a:chOff x="2050252" y="2517462"/>
            <a:chExt cx="220199" cy="220199"/>
          </a:xfrm>
        </p:grpSpPr>
        <p:sp>
          <p:nvSpPr>
            <p:cNvPr id="34" name="Oval 33"/>
            <p:cNvSpPr/>
            <p:nvPr/>
          </p:nvSpPr>
          <p:spPr>
            <a:xfrm>
              <a:off x="2050252" y="2517462"/>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Down Arrow 34"/>
            <p:cNvSpPr/>
            <p:nvPr/>
          </p:nvSpPr>
          <p:spPr>
            <a:xfrm>
              <a:off x="2106215" y="2565177"/>
              <a:ext cx="110811" cy="139151"/>
            </a:xfrm>
            <a:prstGeom prst="downArrow">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6" name="Group 35"/>
          <p:cNvGrpSpPr/>
          <p:nvPr/>
        </p:nvGrpSpPr>
        <p:grpSpPr>
          <a:xfrm>
            <a:off x="2717004" y="4304176"/>
            <a:ext cx="220199" cy="220199"/>
            <a:chOff x="2050252" y="3112385"/>
            <a:chExt cx="220199" cy="220199"/>
          </a:xfrm>
        </p:grpSpPr>
        <p:sp>
          <p:nvSpPr>
            <p:cNvPr id="37" name="Oval 36"/>
            <p:cNvSpPr/>
            <p:nvPr/>
          </p:nvSpPr>
          <p:spPr>
            <a:xfrm>
              <a:off x="2050252" y="3112385"/>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8" name="Group 37"/>
            <p:cNvGrpSpPr/>
            <p:nvPr/>
          </p:nvGrpSpPr>
          <p:grpSpPr>
            <a:xfrm>
              <a:off x="2071015" y="3133525"/>
              <a:ext cx="178673" cy="177919"/>
              <a:chOff x="-1498600" y="4629150"/>
              <a:chExt cx="376237" cy="374650"/>
            </a:xfrm>
          </p:grpSpPr>
          <p:sp>
            <p:nvSpPr>
              <p:cNvPr id="39" name="Freeform 25"/>
              <p:cNvSpPr>
                <a:spLocks noEditPoints="1"/>
              </p:cNvSpPr>
              <p:nvPr/>
            </p:nvSpPr>
            <p:spPr bwMode="auto">
              <a:xfrm>
                <a:off x="-1498600" y="4629150"/>
                <a:ext cx="376237" cy="374650"/>
              </a:xfrm>
              <a:custGeom>
                <a:avLst/>
                <a:gdLst>
                  <a:gd name="T0" fmla="*/ 1023 w 2046"/>
                  <a:gd name="T1" fmla="*/ 0 h 2046"/>
                  <a:gd name="T2" fmla="*/ 527 w 2046"/>
                  <a:gd name="T3" fmla="*/ 1918 h 2046"/>
                  <a:gd name="T4" fmla="*/ 529 w 2046"/>
                  <a:gd name="T5" fmla="*/ 1919 h 2046"/>
                  <a:gd name="T6" fmla="*/ 1565 w 2046"/>
                  <a:gd name="T7" fmla="*/ 1890 h 2046"/>
                  <a:gd name="T8" fmla="*/ 1569 w 2046"/>
                  <a:gd name="T9" fmla="*/ 1888 h 2046"/>
                  <a:gd name="T10" fmla="*/ 1558 w 2046"/>
                  <a:gd name="T11" fmla="*/ 1803 h 2046"/>
                  <a:gd name="T12" fmla="*/ 1499 w 2046"/>
                  <a:gd name="T13" fmla="*/ 1781 h 2046"/>
                  <a:gd name="T14" fmla="*/ 1493 w 2046"/>
                  <a:gd name="T15" fmla="*/ 1844 h 2046"/>
                  <a:gd name="T16" fmla="*/ 1061 w 2046"/>
                  <a:gd name="T17" fmla="*/ 1957 h 2046"/>
                  <a:gd name="T18" fmla="*/ 984 w 2046"/>
                  <a:gd name="T19" fmla="*/ 1957 h 2046"/>
                  <a:gd name="T20" fmla="*/ 600 w 2046"/>
                  <a:gd name="T21" fmla="*/ 1870 h 2046"/>
                  <a:gd name="T22" fmla="*/ 590 w 2046"/>
                  <a:gd name="T23" fmla="*/ 1807 h 2046"/>
                  <a:gd name="T24" fmla="*/ 532 w 2046"/>
                  <a:gd name="T25" fmla="*/ 1832 h 2046"/>
                  <a:gd name="T26" fmla="*/ 254 w 2046"/>
                  <a:gd name="T27" fmla="*/ 1554 h 2046"/>
                  <a:gd name="T28" fmla="*/ 213 w 2046"/>
                  <a:gd name="T29" fmla="*/ 1489 h 2046"/>
                  <a:gd name="T30" fmla="*/ 77 w 2046"/>
                  <a:gd name="T31" fmla="*/ 1063 h 2046"/>
                  <a:gd name="T32" fmla="*/ 129 w 2046"/>
                  <a:gd name="T33" fmla="*/ 1025 h 2046"/>
                  <a:gd name="T34" fmla="*/ 77 w 2046"/>
                  <a:gd name="T35" fmla="*/ 986 h 2046"/>
                  <a:gd name="T36" fmla="*/ 188 w 2046"/>
                  <a:gd name="T37" fmla="*/ 607 h 2046"/>
                  <a:gd name="T38" fmla="*/ 240 w 2046"/>
                  <a:gd name="T39" fmla="*/ 592 h 2046"/>
                  <a:gd name="T40" fmla="*/ 213 w 2046"/>
                  <a:gd name="T41" fmla="*/ 534 h 2046"/>
                  <a:gd name="T42" fmla="*/ 493 w 2046"/>
                  <a:gd name="T43" fmla="*/ 256 h 2046"/>
                  <a:gd name="T44" fmla="*/ 546 w 2046"/>
                  <a:gd name="T45" fmla="*/ 268 h 2046"/>
                  <a:gd name="T46" fmla="*/ 551 w 2046"/>
                  <a:gd name="T47" fmla="*/ 203 h 2046"/>
                  <a:gd name="T48" fmla="*/ 984 w 2046"/>
                  <a:gd name="T49" fmla="*/ 92 h 2046"/>
                  <a:gd name="T50" fmla="*/ 1061 w 2046"/>
                  <a:gd name="T51" fmla="*/ 92 h 2046"/>
                  <a:gd name="T52" fmla="*/ 1447 w 2046"/>
                  <a:gd name="T53" fmla="*/ 178 h 2046"/>
                  <a:gd name="T54" fmla="*/ 1455 w 2046"/>
                  <a:gd name="T55" fmla="*/ 242 h 2046"/>
                  <a:gd name="T56" fmla="*/ 1507 w 2046"/>
                  <a:gd name="T57" fmla="*/ 227 h 2046"/>
                  <a:gd name="T58" fmla="*/ 1802 w 2046"/>
                  <a:gd name="T59" fmla="*/ 488 h 2046"/>
                  <a:gd name="T60" fmla="*/ 1779 w 2046"/>
                  <a:gd name="T61" fmla="*/ 548 h 2046"/>
                  <a:gd name="T62" fmla="*/ 1832 w 2046"/>
                  <a:gd name="T63" fmla="*/ 561 h 2046"/>
                  <a:gd name="T64" fmla="*/ 1968 w 2046"/>
                  <a:gd name="T65" fmla="*/ 986 h 2046"/>
                  <a:gd name="T66" fmla="*/ 1917 w 2046"/>
                  <a:gd name="T67" fmla="*/ 1025 h 2046"/>
                  <a:gd name="T68" fmla="*/ 1968 w 2046"/>
                  <a:gd name="T69" fmla="*/ 1063 h 2046"/>
                  <a:gd name="T70" fmla="*/ 1857 w 2046"/>
                  <a:gd name="T71" fmla="*/ 1442 h 2046"/>
                  <a:gd name="T72" fmla="*/ 1820 w 2046"/>
                  <a:gd name="T73" fmla="*/ 1509 h 2046"/>
                  <a:gd name="T74" fmla="*/ 1558 w 2046"/>
                  <a:gd name="T75" fmla="*/ 1803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6" h="2046">
                    <a:moveTo>
                      <a:pt x="2046" y="1023"/>
                    </a:moveTo>
                    <a:cubicBezTo>
                      <a:pt x="2046" y="459"/>
                      <a:pt x="1587" y="0"/>
                      <a:pt x="1023" y="0"/>
                    </a:cubicBezTo>
                    <a:cubicBezTo>
                      <a:pt x="458" y="0"/>
                      <a:pt x="0" y="459"/>
                      <a:pt x="0" y="1023"/>
                    </a:cubicBezTo>
                    <a:cubicBezTo>
                      <a:pt x="0" y="1408"/>
                      <a:pt x="213" y="1744"/>
                      <a:pt x="527" y="1918"/>
                    </a:cubicBezTo>
                    <a:cubicBezTo>
                      <a:pt x="528" y="1918"/>
                      <a:pt x="528" y="1919"/>
                      <a:pt x="528" y="1919"/>
                    </a:cubicBezTo>
                    <a:cubicBezTo>
                      <a:pt x="529" y="1919"/>
                      <a:pt x="529" y="1919"/>
                      <a:pt x="529" y="1919"/>
                    </a:cubicBezTo>
                    <a:cubicBezTo>
                      <a:pt x="676" y="2000"/>
                      <a:pt x="844" y="2046"/>
                      <a:pt x="1023" y="2046"/>
                    </a:cubicBezTo>
                    <a:cubicBezTo>
                      <a:pt x="1222" y="2046"/>
                      <a:pt x="1408" y="1989"/>
                      <a:pt x="1565" y="1890"/>
                    </a:cubicBezTo>
                    <a:cubicBezTo>
                      <a:pt x="1566" y="1890"/>
                      <a:pt x="1566" y="1890"/>
                      <a:pt x="1567" y="1889"/>
                    </a:cubicBezTo>
                    <a:cubicBezTo>
                      <a:pt x="1568" y="1889"/>
                      <a:pt x="1568" y="1888"/>
                      <a:pt x="1569" y="1888"/>
                    </a:cubicBezTo>
                    <a:cubicBezTo>
                      <a:pt x="1855" y="1707"/>
                      <a:pt x="2046" y="1387"/>
                      <a:pt x="2046" y="1023"/>
                    </a:cubicBezTo>
                    <a:close/>
                    <a:moveTo>
                      <a:pt x="1558" y="1803"/>
                    </a:moveTo>
                    <a:cubicBezTo>
                      <a:pt x="1552" y="1793"/>
                      <a:pt x="1552" y="1793"/>
                      <a:pt x="1552" y="1793"/>
                    </a:cubicBezTo>
                    <a:cubicBezTo>
                      <a:pt x="1541" y="1775"/>
                      <a:pt x="1517" y="1770"/>
                      <a:pt x="1499" y="1781"/>
                    </a:cubicBezTo>
                    <a:cubicBezTo>
                      <a:pt x="1481" y="1793"/>
                      <a:pt x="1476" y="1816"/>
                      <a:pt x="1487" y="1834"/>
                    </a:cubicBezTo>
                    <a:cubicBezTo>
                      <a:pt x="1493" y="1844"/>
                      <a:pt x="1493" y="1844"/>
                      <a:pt x="1493" y="1844"/>
                    </a:cubicBezTo>
                    <a:cubicBezTo>
                      <a:pt x="1365" y="1918"/>
                      <a:pt x="1218" y="1962"/>
                      <a:pt x="1061" y="1969"/>
                    </a:cubicBezTo>
                    <a:cubicBezTo>
                      <a:pt x="1061" y="1957"/>
                      <a:pt x="1061" y="1957"/>
                      <a:pt x="1061" y="1957"/>
                    </a:cubicBezTo>
                    <a:cubicBezTo>
                      <a:pt x="1061" y="1936"/>
                      <a:pt x="1044" y="1919"/>
                      <a:pt x="1023" y="1919"/>
                    </a:cubicBezTo>
                    <a:cubicBezTo>
                      <a:pt x="1001" y="1919"/>
                      <a:pt x="984" y="1936"/>
                      <a:pt x="984" y="1957"/>
                    </a:cubicBezTo>
                    <a:cubicBezTo>
                      <a:pt x="984" y="1969"/>
                      <a:pt x="984" y="1969"/>
                      <a:pt x="984" y="1969"/>
                    </a:cubicBezTo>
                    <a:cubicBezTo>
                      <a:pt x="846" y="1963"/>
                      <a:pt x="716" y="1928"/>
                      <a:pt x="600" y="1870"/>
                    </a:cubicBezTo>
                    <a:cubicBezTo>
                      <a:pt x="605" y="1859"/>
                      <a:pt x="605" y="1859"/>
                      <a:pt x="605" y="1859"/>
                    </a:cubicBezTo>
                    <a:cubicBezTo>
                      <a:pt x="615" y="1841"/>
                      <a:pt x="609" y="1817"/>
                      <a:pt x="590" y="1807"/>
                    </a:cubicBezTo>
                    <a:cubicBezTo>
                      <a:pt x="572" y="1797"/>
                      <a:pt x="548" y="1804"/>
                      <a:pt x="538" y="1822"/>
                    </a:cubicBezTo>
                    <a:cubicBezTo>
                      <a:pt x="532" y="1832"/>
                      <a:pt x="532" y="1832"/>
                      <a:pt x="532" y="1832"/>
                    </a:cubicBezTo>
                    <a:cubicBezTo>
                      <a:pt x="418" y="1763"/>
                      <a:pt x="320" y="1670"/>
                      <a:pt x="244" y="1560"/>
                    </a:cubicBezTo>
                    <a:cubicBezTo>
                      <a:pt x="254" y="1554"/>
                      <a:pt x="254" y="1554"/>
                      <a:pt x="254" y="1554"/>
                    </a:cubicBezTo>
                    <a:cubicBezTo>
                      <a:pt x="272" y="1543"/>
                      <a:pt x="277" y="1519"/>
                      <a:pt x="266" y="1501"/>
                    </a:cubicBezTo>
                    <a:cubicBezTo>
                      <a:pt x="255" y="1483"/>
                      <a:pt x="231" y="1478"/>
                      <a:pt x="213" y="1489"/>
                    </a:cubicBezTo>
                    <a:cubicBezTo>
                      <a:pt x="203" y="1495"/>
                      <a:pt x="203" y="1495"/>
                      <a:pt x="203" y="1495"/>
                    </a:cubicBezTo>
                    <a:cubicBezTo>
                      <a:pt x="129" y="1367"/>
                      <a:pt x="84" y="1220"/>
                      <a:pt x="77" y="1063"/>
                    </a:cubicBezTo>
                    <a:cubicBezTo>
                      <a:pt x="90" y="1063"/>
                      <a:pt x="90" y="1063"/>
                      <a:pt x="90" y="1063"/>
                    </a:cubicBezTo>
                    <a:cubicBezTo>
                      <a:pt x="111" y="1063"/>
                      <a:pt x="129" y="1046"/>
                      <a:pt x="129" y="1025"/>
                    </a:cubicBezTo>
                    <a:cubicBezTo>
                      <a:pt x="129" y="1004"/>
                      <a:pt x="111" y="986"/>
                      <a:pt x="90" y="986"/>
                    </a:cubicBezTo>
                    <a:cubicBezTo>
                      <a:pt x="77" y="986"/>
                      <a:pt x="77" y="986"/>
                      <a:pt x="77" y="986"/>
                    </a:cubicBezTo>
                    <a:cubicBezTo>
                      <a:pt x="83" y="848"/>
                      <a:pt x="118" y="718"/>
                      <a:pt x="176" y="601"/>
                    </a:cubicBezTo>
                    <a:cubicBezTo>
                      <a:pt x="188" y="607"/>
                      <a:pt x="188" y="607"/>
                      <a:pt x="188" y="607"/>
                    </a:cubicBezTo>
                    <a:cubicBezTo>
                      <a:pt x="194" y="611"/>
                      <a:pt x="200" y="612"/>
                      <a:pt x="206" y="612"/>
                    </a:cubicBezTo>
                    <a:cubicBezTo>
                      <a:pt x="220" y="612"/>
                      <a:pt x="233" y="605"/>
                      <a:pt x="240" y="592"/>
                    </a:cubicBezTo>
                    <a:cubicBezTo>
                      <a:pt x="250" y="574"/>
                      <a:pt x="244" y="550"/>
                      <a:pt x="225" y="540"/>
                    </a:cubicBezTo>
                    <a:cubicBezTo>
                      <a:pt x="213" y="534"/>
                      <a:pt x="213" y="534"/>
                      <a:pt x="213" y="534"/>
                    </a:cubicBezTo>
                    <a:cubicBezTo>
                      <a:pt x="283" y="419"/>
                      <a:pt x="376" y="321"/>
                      <a:pt x="486" y="245"/>
                    </a:cubicBezTo>
                    <a:cubicBezTo>
                      <a:pt x="493" y="256"/>
                      <a:pt x="493" y="256"/>
                      <a:pt x="493" y="256"/>
                    </a:cubicBezTo>
                    <a:cubicBezTo>
                      <a:pt x="501" y="268"/>
                      <a:pt x="513" y="274"/>
                      <a:pt x="526" y="274"/>
                    </a:cubicBezTo>
                    <a:cubicBezTo>
                      <a:pt x="533" y="274"/>
                      <a:pt x="540" y="272"/>
                      <a:pt x="546" y="268"/>
                    </a:cubicBezTo>
                    <a:cubicBezTo>
                      <a:pt x="564" y="257"/>
                      <a:pt x="570" y="233"/>
                      <a:pt x="558" y="215"/>
                    </a:cubicBezTo>
                    <a:cubicBezTo>
                      <a:pt x="551" y="203"/>
                      <a:pt x="551" y="203"/>
                      <a:pt x="551" y="203"/>
                    </a:cubicBezTo>
                    <a:cubicBezTo>
                      <a:pt x="679" y="129"/>
                      <a:pt x="827" y="84"/>
                      <a:pt x="984" y="78"/>
                    </a:cubicBezTo>
                    <a:cubicBezTo>
                      <a:pt x="984" y="92"/>
                      <a:pt x="984" y="92"/>
                      <a:pt x="984" y="92"/>
                    </a:cubicBezTo>
                    <a:cubicBezTo>
                      <a:pt x="984" y="114"/>
                      <a:pt x="1001" y="131"/>
                      <a:pt x="1023" y="131"/>
                    </a:cubicBezTo>
                    <a:cubicBezTo>
                      <a:pt x="1044" y="131"/>
                      <a:pt x="1061" y="114"/>
                      <a:pt x="1061" y="92"/>
                    </a:cubicBezTo>
                    <a:cubicBezTo>
                      <a:pt x="1061" y="78"/>
                      <a:pt x="1061" y="78"/>
                      <a:pt x="1061" y="78"/>
                    </a:cubicBezTo>
                    <a:cubicBezTo>
                      <a:pt x="1199" y="84"/>
                      <a:pt x="1330" y="119"/>
                      <a:pt x="1447" y="178"/>
                    </a:cubicBezTo>
                    <a:cubicBezTo>
                      <a:pt x="1440" y="190"/>
                      <a:pt x="1440" y="190"/>
                      <a:pt x="1440" y="190"/>
                    </a:cubicBezTo>
                    <a:cubicBezTo>
                      <a:pt x="1430" y="209"/>
                      <a:pt x="1436" y="232"/>
                      <a:pt x="1455" y="242"/>
                    </a:cubicBezTo>
                    <a:cubicBezTo>
                      <a:pt x="1461" y="246"/>
                      <a:pt x="1467" y="247"/>
                      <a:pt x="1474" y="247"/>
                    </a:cubicBezTo>
                    <a:cubicBezTo>
                      <a:pt x="1487" y="247"/>
                      <a:pt x="1500" y="240"/>
                      <a:pt x="1507" y="227"/>
                    </a:cubicBezTo>
                    <a:cubicBezTo>
                      <a:pt x="1514" y="215"/>
                      <a:pt x="1514" y="215"/>
                      <a:pt x="1514" y="215"/>
                    </a:cubicBezTo>
                    <a:cubicBezTo>
                      <a:pt x="1628" y="285"/>
                      <a:pt x="1727" y="378"/>
                      <a:pt x="1802" y="488"/>
                    </a:cubicBezTo>
                    <a:cubicBezTo>
                      <a:pt x="1791" y="495"/>
                      <a:pt x="1791" y="495"/>
                      <a:pt x="1791" y="495"/>
                    </a:cubicBezTo>
                    <a:cubicBezTo>
                      <a:pt x="1773" y="507"/>
                      <a:pt x="1768" y="531"/>
                      <a:pt x="1779" y="548"/>
                    </a:cubicBezTo>
                    <a:cubicBezTo>
                      <a:pt x="1786" y="560"/>
                      <a:pt x="1799" y="566"/>
                      <a:pt x="1812" y="566"/>
                    </a:cubicBezTo>
                    <a:cubicBezTo>
                      <a:pt x="1819" y="566"/>
                      <a:pt x="1826" y="565"/>
                      <a:pt x="1832" y="561"/>
                    </a:cubicBezTo>
                    <a:cubicBezTo>
                      <a:pt x="1844" y="553"/>
                      <a:pt x="1844" y="553"/>
                      <a:pt x="1844" y="553"/>
                    </a:cubicBezTo>
                    <a:cubicBezTo>
                      <a:pt x="1917" y="682"/>
                      <a:pt x="1962" y="829"/>
                      <a:pt x="1968" y="986"/>
                    </a:cubicBezTo>
                    <a:cubicBezTo>
                      <a:pt x="1955" y="986"/>
                      <a:pt x="1955" y="986"/>
                      <a:pt x="1955" y="986"/>
                    </a:cubicBezTo>
                    <a:cubicBezTo>
                      <a:pt x="1934" y="986"/>
                      <a:pt x="1917" y="1004"/>
                      <a:pt x="1917" y="1025"/>
                    </a:cubicBezTo>
                    <a:cubicBezTo>
                      <a:pt x="1917" y="1046"/>
                      <a:pt x="1934" y="1063"/>
                      <a:pt x="1955" y="1063"/>
                    </a:cubicBezTo>
                    <a:cubicBezTo>
                      <a:pt x="1968" y="1063"/>
                      <a:pt x="1968" y="1063"/>
                      <a:pt x="1968" y="1063"/>
                    </a:cubicBezTo>
                    <a:cubicBezTo>
                      <a:pt x="1962" y="1201"/>
                      <a:pt x="1927" y="1331"/>
                      <a:pt x="1868" y="1448"/>
                    </a:cubicBezTo>
                    <a:cubicBezTo>
                      <a:pt x="1857" y="1442"/>
                      <a:pt x="1857" y="1442"/>
                      <a:pt x="1857" y="1442"/>
                    </a:cubicBezTo>
                    <a:cubicBezTo>
                      <a:pt x="1839" y="1432"/>
                      <a:pt x="1815" y="1439"/>
                      <a:pt x="1805" y="1457"/>
                    </a:cubicBezTo>
                    <a:cubicBezTo>
                      <a:pt x="1795" y="1476"/>
                      <a:pt x="1801" y="1499"/>
                      <a:pt x="1820" y="1509"/>
                    </a:cubicBezTo>
                    <a:cubicBezTo>
                      <a:pt x="1831" y="1515"/>
                      <a:pt x="1831" y="1515"/>
                      <a:pt x="1831" y="1515"/>
                    </a:cubicBezTo>
                    <a:cubicBezTo>
                      <a:pt x="1761" y="1629"/>
                      <a:pt x="1668" y="1727"/>
                      <a:pt x="1558" y="1803"/>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40" name="Freeform 26"/>
              <p:cNvSpPr>
                <a:spLocks/>
              </p:cNvSpPr>
              <p:nvPr/>
            </p:nvSpPr>
            <p:spPr bwMode="auto">
              <a:xfrm>
                <a:off x="-1401763" y="4676775"/>
                <a:ext cx="160337" cy="230188"/>
              </a:xfrm>
              <a:custGeom>
                <a:avLst/>
                <a:gdLst>
                  <a:gd name="T0" fmla="*/ 836 w 874"/>
                  <a:gd name="T1" fmla="*/ 722 h 1250"/>
                  <a:gd name="T2" fmla="*/ 532 w 874"/>
                  <a:gd name="T3" fmla="*/ 722 h 1250"/>
                  <a:gd name="T4" fmla="*/ 532 w 874"/>
                  <a:gd name="T5" fmla="*/ 39 h 1250"/>
                  <a:gd name="T6" fmla="*/ 494 w 874"/>
                  <a:gd name="T7" fmla="*/ 0 h 1250"/>
                  <a:gd name="T8" fmla="*/ 455 w 874"/>
                  <a:gd name="T9" fmla="*/ 39 h 1250"/>
                  <a:gd name="T10" fmla="*/ 455 w 874"/>
                  <a:gd name="T11" fmla="*/ 760 h 1250"/>
                  <a:gd name="T12" fmla="*/ 459 w 874"/>
                  <a:gd name="T13" fmla="*/ 777 h 1250"/>
                  <a:gd name="T14" fmla="*/ 5 w 874"/>
                  <a:gd name="T15" fmla="*/ 1228 h 1250"/>
                  <a:gd name="T16" fmla="*/ 5 w 874"/>
                  <a:gd name="T17" fmla="*/ 1246 h 1250"/>
                  <a:gd name="T18" fmla="*/ 14 w 874"/>
                  <a:gd name="T19" fmla="*/ 1250 h 1250"/>
                  <a:gd name="T20" fmla="*/ 23 w 874"/>
                  <a:gd name="T21" fmla="*/ 1246 h 1250"/>
                  <a:gd name="T22" fmla="*/ 477 w 874"/>
                  <a:gd name="T23" fmla="*/ 795 h 1250"/>
                  <a:gd name="T24" fmla="*/ 494 w 874"/>
                  <a:gd name="T25" fmla="*/ 799 h 1250"/>
                  <a:gd name="T26" fmla="*/ 494 w 874"/>
                  <a:gd name="T27" fmla="*/ 799 h 1250"/>
                  <a:gd name="T28" fmla="*/ 494 w 874"/>
                  <a:gd name="T29" fmla="*/ 799 h 1250"/>
                  <a:gd name="T30" fmla="*/ 836 w 874"/>
                  <a:gd name="T31" fmla="*/ 799 h 1250"/>
                  <a:gd name="T32" fmla="*/ 874 w 874"/>
                  <a:gd name="T33" fmla="*/ 760 h 1250"/>
                  <a:gd name="T34" fmla="*/ 836 w 874"/>
                  <a:gd name="T35" fmla="*/ 722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4" h="1250">
                    <a:moveTo>
                      <a:pt x="836" y="722"/>
                    </a:moveTo>
                    <a:cubicBezTo>
                      <a:pt x="532" y="722"/>
                      <a:pt x="532" y="722"/>
                      <a:pt x="532" y="722"/>
                    </a:cubicBezTo>
                    <a:cubicBezTo>
                      <a:pt x="532" y="39"/>
                      <a:pt x="532" y="39"/>
                      <a:pt x="532" y="39"/>
                    </a:cubicBezTo>
                    <a:cubicBezTo>
                      <a:pt x="532" y="18"/>
                      <a:pt x="515" y="0"/>
                      <a:pt x="494" y="0"/>
                    </a:cubicBezTo>
                    <a:cubicBezTo>
                      <a:pt x="472" y="0"/>
                      <a:pt x="455" y="18"/>
                      <a:pt x="455" y="39"/>
                    </a:cubicBezTo>
                    <a:cubicBezTo>
                      <a:pt x="455" y="760"/>
                      <a:pt x="455" y="760"/>
                      <a:pt x="455" y="760"/>
                    </a:cubicBezTo>
                    <a:cubicBezTo>
                      <a:pt x="455" y="766"/>
                      <a:pt x="457" y="772"/>
                      <a:pt x="459" y="777"/>
                    </a:cubicBezTo>
                    <a:cubicBezTo>
                      <a:pt x="5" y="1228"/>
                      <a:pt x="5" y="1228"/>
                      <a:pt x="5" y="1228"/>
                    </a:cubicBezTo>
                    <a:cubicBezTo>
                      <a:pt x="0" y="1233"/>
                      <a:pt x="0" y="1241"/>
                      <a:pt x="5" y="1246"/>
                    </a:cubicBezTo>
                    <a:cubicBezTo>
                      <a:pt x="8" y="1249"/>
                      <a:pt x="11" y="1250"/>
                      <a:pt x="14" y="1250"/>
                    </a:cubicBezTo>
                    <a:cubicBezTo>
                      <a:pt x="17" y="1250"/>
                      <a:pt x="21" y="1249"/>
                      <a:pt x="23" y="1246"/>
                    </a:cubicBezTo>
                    <a:cubicBezTo>
                      <a:pt x="477" y="795"/>
                      <a:pt x="477" y="795"/>
                      <a:pt x="477" y="795"/>
                    </a:cubicBezTo>
                    <a:cubicBezTo>
                      <a:pt x="482" y="797"/>
                      <a:pt x="488" y="799"/>
                      <a:pt x="494" y="799"/>
                    </a:cubicBezTo>
                    <a:cubicBezTo>
                      <a:pt x="494" y="799"/>
                      <a:pt x="494" y="799"/>
                      <a:pt x="494" y="799"/>
                    </a:cubicBezTo>
                    <a:cubicBezTo>
                      <a:pt x="494" y="799"/>
                      <a:pt x="494" y="799"/>
                      <a:pt x="494" y="799"/>
                    </a:cubicBezTo>
                    <a:cubicBezTo>
                      <a:pt x="836" y="799"/>
                      <a:pt x="836" y="799"/>
                      <a:pt x="836" y="799"/>
                    </a:cubicBezTo>
                    <a:cubicBezTo>
                      <a:pt x="857" y="799"/>
                      <a:pt x="874" y="782"/>
                      <a:pt x="874" y="760"/>
                    </a:cubicBezTo>
                    <a:cubicBezTo>
                      <a:pt x="874" y="739"/>
                      <a:pt x="857" y="722"/>
                      <a:pt x="836" y="722"/>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grpSp>
        <p:nvGrpSpPr>
          <p:cNvPr id="41" name="Group 40"/>
          <p:cNvGrpSpPr/>
          <p:nvPr/>
        </p:nvGrpSpPr>
        <p:grpSpPr>
          <a:xfrm>
            <a:off x="2717004" y="4002799"/>
            <a:ext cx="220199" cy="220199"/>
            <a:chOff x="2050252" y="2814924"/>
            <a:chExt cx="220199" cy="220199"/>
          </a:xfrm>
        </p:grpSpPr>
        <p:sp>
          <p:nvSpPr>
            <p:cNvPr id="42" name="Oval 41"/>
            <p:cNvSpPr/>
            <p:nvPr/>
          </p:nvSpPr>
          <p:spPr>
            <a:xfrm>
              <a:off x="2050252" y="2814924"/>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43" name="Straight Connector 42"/>
            <p:cNvCxnSpPr>
              <a:stCxn id="42" idx="1"/>
              <a:endCxn id="42" idx="5"/>
            </p:cNvCxnSpPr>
            <p:nvPr/>
          </p:nvCxnSpPr>
          <p:spPr>
            <a:xfrm>
              <a:off x="2082499" y="2847171"/>
              <a:ext cx="155705" cy="155705"/>
            </a:xfrm>
            <a:prstGeom prst="line">
              <a:avLst/>
            </a:prstGeom>
            <a:ln w="19050">
              <a:solidFill>
                <a:srgbClr val="42596E"/>
              </a:solidFill>
            </a:ln>
          </p:spPr>
          <p:style>
            <a:lnRef idx="1">
              <a:schemeClr val="accent1"/>
            </a:lnRef>
            <a:fillRef idx="0">
              <a:schemeClr val="accent1"/>
            </a:fillRef>
            <a:effectRef idx="0">
              <a:schemeClr val="accent1"/>
            </a:effectRef>
            <a:fontRef idx="minor">
              <a:schemeClr val="tx1"/>
            </a:fontRef>
          </p:style>
        </p:cxnSp>
      </p:grpSp>
      <p:sp>
        <p:nvSpPr>
          <p:cNvPr id="50" name="Title 1"/>
          <p:cNvSpPr txBox="1">
            <a:spLocks/>
          </p:cNvSpPr>
          <p:nvPr/>
        </p:nvSpPr>
        <p:spPr>
          <a:xfrm>
            <a:off x="1533492" y="2457674"/>
            <a:ext cx="1095632"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400" dirty="0">
                <a:solidFill>
                  <a:srgbClr val="42596E"/>
                </a:solidFill>
                <a:latin typeface="+mn-lt"/>
              </a:rPr>
              <a:t>Barriers</a:t>
            </a:r>
          </a:p>
        </p:txBody>
      </p:sp>
    </p:spTree>
    <p:extLst>
      <p:ext uri="{BB962C8B-B14F-4D97-AF65-F5344CB8AC3E}">
        <p14:creationId xmlns:p14="http://schemas.microsoft.com/office/powerpoint/2010/main" val="4171289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40539750"/>
              </p:ext>
            </p:extLst>
          </p:nvPr>
        </p:nvGraphicFramePr>
        <p:xfrm>
          <a:off x="770562" y="1397002"/>
          <a:ext cx="10592655" cy="4660901"/>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p:cNvSpPr/>
          <p:nvPr/>
        </p:nvSpPr>
        <p:spPr>
          <a:xfrm>
            <a:off x="5831251" y="5320581"/>
            <a:ext cx="220199" cy="220199"/>
          </a:xfrm>
          <a:prstGeom prst="ellipse">
            <a:avLst/>
          </a:prstGeom>
          <a:solidFill>
            <a:schemeClr val="bg1">
              <a:lumMod val="95000"/>
            </a:schemeClr>
          </a:solid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TextBox 50"/>
          <p:cNvSpPr txBox="1"/>
          <p:nvPr/>
        </p:nvSpPr>
        <p:spPr>
          <a:xfrm>
            <a:off x="5310017" y="5122709"/>
            <a:ext cx="1267193" cy="261610"/>
          </a:xfrm>
          <a:prstGeom prst="rect">
            <a:avLst/>
          </a:prstGeom>
          <a:noFill/>
        </p:spPr>
        <p:txBody>
          <a:bodyPr wrap="square" rtlCol="0">
            <a:spAutoFit/>
          </a:bodyPr>
          <a:lstStyle/>
          <a:p>
            <a:pPr algn="ctr"/>
            <a:r>
              <a:rPr lang="en-NZ" sz="1100" dirty="0"/>
              <a:t>Time</a:t>
            </a:r>
          </a:p>
        </p:txBody>
      </p:sp>
      <p:sp>
        <p:nvSpPr>
          <p:cNvPr id="2" name="Title 1"/>
          <p:cNvSpPr>
            <a:spLocks noGrp="1"/>
          </p:cNvSpPr>
          <p:nvPr>
            <p:ph type="title"/>
          </p:nvPr>
        </p:nvSpPr>
        <p:spPr>
          <a:xfrm>
            <a:off x="247650" y="228769"/>
            <a:ext cx="10610850" cy="655410"/>
          </a:xfrm>
        </p:spPr>
        <p:txBody>
          <a:bodyPr vert="horz" lIns="91440" tIns="45720" rIns="91440" bIns="45720" rtlCol="0" anchor="ctr">
            <a:normAutofit fontScale="90000"/>
          </a:bodyPr>
          <a:lstStyle/>
          <a:p>
            <a:r>
              <a:rPr lang="en-NZ" sz="1800" b="1" dirty="0">
                <a:latin typeface="Arial" panose="020B0604020202020204" pitchFamily="34" charset="0"/>
                <a:cs typeface="Arial" panose="020B0604020202020204" pitchFamily="34" charset="0"/>
              </a:rPr>
              <a:t>When we assessed the incidence of barriers (% of population who have a barrier) by their impact (strength of its effect) </a:t>
            </a:r>
            <a:r>
              <a:rPr lang="en-NZ" sz="1800" b="1" dirty="0" smtClean="0">
                <a:latin typeface="Arial" panose="020B0604020202020204" pitchFamily="34" charset="0"/>
                <a:cs typeface="Arial" panose="020B0604020202020204" pitchFamily="34" charset="0"/>
              </a:rPr>
              <a:t>one barrier </a:t>
            </a:r>
            <a:r>
              <a:rPr lang="en-NZ" sz="1800" b="1" dirty="0">
                <a:latin typeface="Arial" panose="020B0604020202020204" pitchFamily="34" charset="0"/>
                <a:cs typeface="Arial" panose="020B0604020202020204" pitchFamily="34" charset="0"/>
              </a:rPr>
              <a:t>stood out as </a:t>
            </a:r>
            <a:r>
              <a:rPr lang="en-NZ" sz="1800" b="1" dirty="0" smtClean="0">
                <a:latin typeface="Arial" panose="020B0604020202020204" pitchFamily="34" charset="0"/>
                <a:cs typeface="Arial" panose="020B0604020202020204" pitchFamily="34" charset="0"/>
              </a:rPr>
              <a:t>a priority </a:t>
            </a:r>
            <a:r>
              <a:rPr lang="en-NZ" sz="1800" b="1" dirty="0">
                <a:latin typeface="Arial" panose="020B0604020202020204" pitchFamily="34" charset="0"/>
                <a:cs typeface="Arial" panose="020B0604020202020204" pitchFamily="34" charset="0"/>
              </a:rPr>
              <a:t>to </a:t>
            </a:r>
            <a:r>
              <a:rPr lang="en-NZ" sz="1800" b="1" dirty="0" smtClean="0">
                <a:latin typeface="Arial" panose="020B0604020202020204" pitchFamily="34" charset="0"/>
                <a:cs typeface="Arial" panose="020B0604020202020204" pitchFamily="34" charset="0"/>
              </a:rPr>
              <a:t>address: Lack </a:t>
            </a:r>
            <a:r>
              <a:rPr lang="en-NZ" sz="1800" b="1" dirty="0">
                <a:latin typeface="Arial" panose="020B0604020202020204" pitchFamily="34" charset="0"/>
                <a:cs typeface="Arial" panose="020B0604020202020204" pitchFamily="34" charset="0"/>
              </a:rPr>
              <a:t>of knowledge about what to do to prepare</a:t>
            </a:r>
          </a:p>
        </p:txBody>
      </p:sp>
      <p:grpSp>
        <p:nvGrpSpPr>
          <p:cNvPr id="5" name="Group 4"/>
          <p:cNvGrpSpPr/>
          <p:nvPr/>
        </p:nvGrpSpPr>
        <p:grpSpPr>
          <a:xfrm>
            <a:off x="5808652" y="4117827"/>
            <a:ext cx="304826" cy="377985"/>
            <a:chOff x="7371348" y="1848721"/>
            <a:chExt cx="304826" cy="377985"/>
          </a:xfrm>
        </p:grpSpPr>
        <p:sp>
          <p:nvSpPr>
            <p:cNvPr id="6" name="Oval 5"/>
            <p:cNvSpPr/>
            <p:nvPr/>
          </p:nvSpPr>
          <p:spPr>
            <a:xfrm>
              <a:off x="7407312" y="1900774"/>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p:cNvPicPr>
              <a:picLocks noChangeAspect="1"/>
            </p:cNvPicPr>
            <p:nvPr/>
          </p:nvPicPr>
          <p:blipFill>
            <a:blip r:embed="rId3"/>
            <a:stretch>
              <a:fillRect/>
            </a:stretch>
          </p:blipFill>
          <p:spPr>
            <a:xfrm>
              <a:off x="7371348" y="1848721"/>
              <a:ext cx="304826" cy="377985"/>
            </a:xfrm>
            <a:prstGeom prst="rect">
              <a:avLst/>
            </a:prstGeom>
          </p:spPr>
        </p:pic>
      </p:grpSp>
      <p:grpSp>
        <p:nvGrpSpPr>
          <p:cNvPr id="8" name="Group 7"/>
          <p:cNvGrpSpPr/>
          <p:nvPr/>
        </p:nvGrpSpPr>
        <p:grpSpPr>
          <a:xfrm>
            <a:off x="7059511" y="2173339"/>
            <a:ext cx="220199" cy="220199"/>
            <a:chOff x="7407312" y="2198235"/>
            <a:chExt cx="220199" cy="220199"/>
          </a:xfrm>
        </p:grpSpPr>
        <p:sp>
          <p:nvSpPr>
            <p:cNvPr id="9" name="Oval 8"/>
            <p:cNvSpPr/>
            <p:nvPr/>
          </p:nvSpPr>
          <p:spPr>
            <a:xfrm>
              <a:off x="7407312" y="2198235"/>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Freeform 16"/>
            <p:cNvSpPr>
              <a:spLocks noEditPoints="1"/>
            </p:cNvSpPr>
            <p:nvPr/>
          </p:nvSpPr>
          <p:spPr bwMode="auto">
            <a:xfrm>
              <a:off x="7442597" y="2226706"/>
              <a:ext cx="156960" cy="170173"/>
            </a:xfrm>
            <a:custGeom>
              <a:avLst/>
              <a:gdLst>
                <a:gd name="T0" fmla="*/ 1390 w 1638"/>
                <a:gd name="T1" fmla="*/ 278 h 1779"/>
                <a:gd name="T2" fmla="*/ 746 w 1638"/>
                <a:gd name="T3" fmla="*/ 20 h 1779"/>
                <a:gd name="T4" fmla="*/ 150 w 1638"/>
                <a:gd name="T5" fmla="*/ 443 h 1779"/>
                <a:gd name="T6" fmla="*/ 158 w 1638"/>
                <a:gd name="T7" fmla="*/ 622 h 1779"/>
                <a:gd name="T8" fmla="*/ 152 w 1638"/>
                <a:gd name="T9" fmla="*/ 784 h 1779"/>
                <a:gd name="T10" fmla="*/ 53 w 1638"/>
                <a:gd name="T11" fmla="*/ 942 h 1779"/>
                <a:gd name="T12" fmla="*/ 75 w 1638"/>
                <a:gd name="T13" fmla="*/ 1030 h 1779"/>
                <a:gd name="T14" fmla="*/ 153 w 1638"/>
                <a:gd name="T15" fmla="*/ 1042 h 1779"/>
                <a:gd name="T16" fmla="*/ 133 w 1638"/>
                <a:gd name="T17" fmla="*/ 1117 h 1779"/>
                <a:gd name="T18" fmla="*/ 165 w 1638"/>
                <a:gd name="T19" fmla="*/ 1160 h 1779"/>
                <a:gd name="T20" fmla="*/ 186 w 1638"/>
                <a:gd name="T21" fmla="*/ 1188 h 1779"/>
                <a:gd name="T22" fmla="*/ 155 w 1638"/>
                <a:gd name="T23" fmla="*/ 1220 h 1779"/>
                <a:gd name="T24" fmla="*/ 190 w 1638"/>
                <a:gd name="T25" fmla="*/ 1268 h 1779"/>
                <a:gd name="T26" fmla="*/ 215 w 1638"/>
                <a:gd name="T27" fmla="*/ 1358 h 1779"/>
                <a:gd name="T28" fmla="*/ 273 w 1638"/>
                <a:gd name="T29" fmla="*/ 1495 h 1779"/>
                <a:gd name="T30" fmla="*/ 466 w 1638"/>
                <a:gd name="T31" fmla="*/ 1465 h 1779"/>
                <a:gd name="T32" fmla="*/ 514 w 1638"/>
                <a:gd name="T33" fmla="*/ 1491 h 1779"/>
                <a:gd name="T34" fmla="*/ 553 w 1638"/>
                <a:gd name="T35" fmla="*/ 1739 h 1779"/>
                <a:gd name="T36" fmla="*/ 1212 w 1638"/>
                <a:gd name="T37" fmla="*/ 1569 h 1779"/>
                <a:gd name="T38" fmla="*/ 1174 w 1638"/>
                <a:gd name="T39" fmla="*/ 1265 h 1779"/>
                <a:gd name="T40" fmla="*/ 1283 w 1638"/>
                <a:gd name="T41" fmla="*/ 1030 h 1779"/>
                <a:gd name="T42" fmla="*/ 1390 w 1638"/>
                <a:gd name="T43" fmla="*/ 278 h 1779"/>
                <a:gd name="T44" fmla="*/ 1286 w 1638"/>
                <a:gd name="T45" fmla="*/ 826 h 1779"/>
                <a:gd name="T46" fmla="*/ 941 w 1638"/>
                <a:gd name="T47" fmla="*/ 748 h 1779"/>
                <a:gd name="T48" fmla="*/ 584 w 1638"/>
                <a:gd name="T49" fmla="*/ 639 h 1779"/>
                <a:gd name="T50" fmla="*/ 264 w 1638"/>
                <a:gd name="T51" fmla="*/ 489 h 1779"/>
                <a:gd name="T52" fmla="*/ 581 w 1638"/>
                <a:gd name="T53" fmla="*/ 118 h 1779"/>
                <a:gd name="T54" fmla="*/ 1293 w 1638"/>
                <a:gd name="T55" fmla="*/ 292 h 1779"/>
                <a:gd name="T56" fmla="*/ 1286 w 1638"/>
                <a:gd name="T57" fmla="*/ 826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8" h="1779">
                  <a:moveTo>
                    <a:pt x="1390" y="278"/>
                  </a:moveTo>
                  <a:cubicBezTo>
                    <a:pt x="1390" y="278"/>
                    <a:pt x="1240" y="0"/>
                    <a:pt x="746" y="20"/>
                  </a:cubicBezTo>
                  <a:cubicBezTo>
                    <a:pt x="746" y="20"/>
                    <a:pt x="218" y="28"/>
                    <a:pt x="150" y="443"/>
                  </a:cubicBezTo>
                  <a:cubicBezTo>
                    <a:pt x="150" y="443"/>
                    <a:pt x="133" y="551"/>
                    <a:pt x="158" y="622"/>
                  </a:cubicBezTo>
                  <a:cubicBezTo>
                    <a:pt x="158" y="622"/>
                    <a:pt x="201" y="717"/>
                    <a:pt x="152" y="784"/>
                  </a:cubicBezTo>
                  <a:cubicBezTo>
                    <a:pt x="152" y="784"/>
                    <a:pt x="60" y="934"/>
                    <a:pt x="53" y="942"/>
                  </a:cubicBezTo>
                  <a:cubicBezTo>
                    <a:pt x="53" y="942"/>
                    <a:pt x="0" y="1014"/>
                    <a:pt x="75" y="1030"/>
                  </a:cubicBezTo>
                  <a:cubicBezTo>
                    <a:pt x="75" y="1030"/>
                    <a:pt x="117" y="1042"/>
                    <a:pt x="153" y="1042"/>
                  </a:cubicBezTo>
                  <a:cubicBezTo>
                    <a:pt x="153" y="1042"/>
                    <a:pt x="140" y="1102"/>
                    <a:pt x="133" y="1117"/>
                  </a:cubicBezTo>
                  <a:cubicBezTo>
                    <a:pt x="133" y="1117"/>
                    <a:pt x="122" y="1148"/>
                    <a:pt x="165" y="1160"/>
                  </a:cubicBezTo>
                  <a:cubicBezTo>
                    <a:pt x="165" y="1160"/>
                    <a:pt x="198" y="1177"/>
                    <a:pt x="186" y="1188"/>
                  </a:cubicBezTo>
                  <a:cubicBezTo>
                    <a:pt x="186" y="1188"/>
                    <a:pt x="165" y="1195"/>
                    <a:pt x="155" y="1220"/>
                  </a:cubicBezTo>
                  <a:cubicBezTo>
                    <a:pt x="155" y="1220"/>
                    <a:pt x="153" y="1255"/>
                    <a:pt x="190" y="1268"/>
                  </a:cubicBezTo>
                  <a:cubicBezTo>
                    <a:pt x="190" y="1268"/>
                    <a:pt x="236" y="1288"/>
                    <a:pt x="215" y="1358"/>
                  </a:cubicBezTo>
                  <a:cubicBezTo>
                    <a:pt x="215" y="1358"/>
                    <a:pt x="168" y="1463"/>
                    <a:pt x="273" y="1495"/>
                  </a:cubicBezTo>
                  <a:cubicBezTo>
                    <a:pt x="273" y="1495"/>
                    <a:pt x="381" y="1513"/>
                    <a:pt x="466" y="1465"/>
                  </a:cubicBezTo>
                  <a:cubicBezTo>
                    <a:pt x="466" y="1465"/>
                    <a:pt x="504" y="1440"/>
                    <a:pt x="514" y="1491"/>
                  </a:cubicBezTo>
                  <a:cubicBezTo>
                    <a:pt x="514" y="1491"/>
                    <a:pt x="551" y="1699"/>
                    <a:pt x="553" y="1739"/>
                  </a:cubicBezTo>
                  <a:cubicBezTo>
                    <a:pt x="553" y="1739"/>
                    <a:pt x="1099" y="1779"/>
                    <a:pt x="1212" y="1569"/>
                  </a:cubicBezTo>
                  <a:cubicBezTo>
                    <a:pt x="1174" y="1265"/>
                    <a:pt x="1174" y="1265"/>
                    <a:pt x="1174" y="1265"/>
                  </a:cubicBezTo>
                  <a:cubicBezTo>
                    <a:pt x="1174" y="1265"/>
                    <a:pt x="1149" y="1152"/>
                    <a:pt x="1283" y="1030"/>
                  </a:cubicBezTo>
                  <a:cubicBezTo>
                    <a:pt x="1283" y="1030"/>
                    <a:pt x="1638" y="694"/>
                    <a:pt x="1390" y="278"/>
                  </a:cubicBezTo>
                  <a:close/>
                  <a:moveTo>
                    <a:pt x="1286" y="826"/>
                  </a:moveTo>
                  <a:cubicBezTo>
                    <a:pt x="1286" y="826"/>
                    <a:pt x="1160" y="967"/>
                    <a:pt x="941" y="748"/>
                  </a:cubicBezTo>
                  <a:cubicBezTo>
                    <a:pt x="941" y="748"/>
                    <a:pt x="850" y="631"/>
                    <a:pt x="584" y="639"/>
                  </a:cubicBezTo>
                  <a:cubicBezTo>
                    <a:pt x="584" y="639"/>
                    <a:pt x="338" y="679"/>
                    <a:pt x="264" y="489"/>
                  </a:cubicBezTo>
                  <a:cubicBezTo>
                    <a:pt x="264" y="489"/>
                    <a:pt x="178" y="247"/>
                    <a:pt x="581" y="118"/>
                  </a:cubicBezTo>
                  <a:cubicBezTo>
                    <a:pt x="581" y="118"/>
                    <a:pt x="1000" y="1"/>
                    <a:pt x="1293" y="292"/>
                  </a:cubicBezTo>
                  <a:cubicBezTo>
                    <a:pt x="1293" y="292"/>
                    <a:pt x="1539" y="562"/>
                    <a:pt x="1286" y="826"/>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11" name="Group 10"/>
          <p:cNvGrpSpPr/>
          <p:nvPr/>
        </p:nvGrpSpPr>
        <p:grpSpPr>
          <a:xfrm>
            <a:off x="6831736" y="5300960"/>
            <a:ext cx="220199" cy="220199"/>
            <a:chOff x="7407312" y="2495697"/>
            <a:chExt cx="220199" cy="220199"/>
          </a:xfrm>
        </p:grpSpPr>
        <p:sp>
          <p:nvSpPr>
            <p:cNvPr id="12" name="Oval 11"/>
            <p:cNvSpPr/>
            <p:nvPr/>
          </p:nvSpPr>
          <p:spPr>
            <a:xfrm>
              <a:off x="7407312" y="2495697"/>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3" name="Group 12"/>
            <p:cNvGrpSpPr/>
            <p:nvPr/>
          </p:nvGrpSpPr>
          <p:grpSpPr>
            <a:xfrm>
              <a:off x="7442597" y="2541653"/>
              <a:ext cx="151191" cy="153015"/>
              <a:chOff x="-1363663" y="3033712"/>
              <a:chExt cx="1316037" cy="1331913"/>
            </a:xfrm>
            <a:solidFill>
              <a:srgbClr val="42596E"/>
            </a:solidFill>
          </p:grpSpPr>
          <p:sp>
            <p:nvSpPr>
              <p:cNvPr id="14" name="Oval 20"/>
              <p:cNvSpPr>
                <a:spLocks noChangeArrowheads="1"/>
              </p:cNvSpPr>
              <p:nvPr/>
            </p:nvSpPr>
            <p:spPr bwMode="auto">
              <a:xfrm>
                <a:off x="-836613" y="3295650"/>
                <a:ext cx="190500" cy="188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 name="Freeform 21"/>
              <p:cNvSpPr>
                <a:spLocks noEditPoints="1"/>
              </p:cNvSpPr>
              <p:nvPr/>
            </p:nvSpPr>
            <p:spPr bwMode="auto">
              <a:xfrm>
                <a:off x="-1363663" y="3033712"/>
                <a:ext cx="1316037" cy="1331913"/>
              </a:xfrm>
              <a:custGeom>
                <a:avLst/>
                <a:gdLst>
                  <a:gd name="T0" fmla="*/ 1390 w 1428"/>
                  <a:gd name="T1" fmla="*/ 197 h 1446"/>
                  <a:gd name="T2" fmla="*/ 1309 w 1428"/>
                  <a:gd name="T3" fmla="*/ 0 h 1446"/>
                  <a:gd name="T4" fmla="*/ 1291 w 1428"/>
                  <a:gd name="T5" fmla="*/ 197 h 1446"/>
                  <a:gd name="T6" fmla="*/ 1209 w 1428"/>
                  <a:gd name="T7" fmla="*/ 0 h 1446"/>
                  <a:gd name="T8" fmla="*/ 960 w 1428"/>
                  <a:gd name="T9" fmla="*/ 197 h 1446"/>
                  <a:gd name="T10" fmla="*/ 945 w 1428"/>
                  <a:gd name="T11" fmla="*/ 185 h 1446"/>
                  <a:gd name="T12" fmla="*/ 894 w 1428"/>
                  <a:gd name="T13" fmla="*/ 196 h 1446"/>
                  <a:gd name="T14" fmla="*/ 463 w 1428"/>
                  <a:gd name="T15" fmla="*/ 197 h 1446"/>
                  <a:gd name="T16" fmla="*/ 438 w 1428"/>
                  <a:gd name="T17" fmla="*/ 180 h 1446"/>
                  <a:gd name="T18" fmla="*/ 412 w 1428"/>
                  <a:gd name="T19" fmla="*/ 185 h 1446"/>
                  <a:gd name="T20" fmla="*/ 231 w 1428"/>
                  <a:gd name="T21" fmla="*/ 197 h 1446"/>
                  <a:gd name="T22" fmla="*/ 149 w 1428"/>
                  <a:gd name="T23" fmla="*/ 0 h 1446"/>
                  <a:gd name="T24" fmla="*/ 131 w 1428"/>
                  <a:gd name="T25" fmla="*/ 197 h 1446"/>
                  <a:gd name="T26" fmla="*/ 49 w 1428"/>
                  <a:gd name="T27" fmla="*/ 0 h 1446"/>
                  <a:gd name="T28" fmla="*/ 0 w 1428"/>
                  <a:gd name="T29" fmla="*/ 197 h 1446"/>
                  <a:gd name="T30" fmla="*/ 49 w 1428"/>
                  <a:gd name="T31" fmla="*/ 227 h 1446"/>
                  <a:gd name="T32" fmla="*/ 131 w 1428"/>
                  <a:gd name="T33" fmla="*/ 424 h 1446"/>
                  <a:gd name="T34" fmla="*/ 149 w 1428"/>
                  <a:gd name="T35" fmla="*/ 227 h 1446"/>
                  <a:gd name="T36" fmla="*/ 231 w 1428"/>
                  <a:gd name="T37" fmla="*/ 424 h 1446"/>
                  <a:gd name="T38" fmla="*/ 399 w 1428"/>
                  <a:gd name="T39" fmla="*/ 227 h 1446"/>
                  <a:gd name="T40" fmla="*/ 432 w 1428"/>
                  <a:gd name="T41" fmla="*/ 388 h 1446"/>
                  <a:gd name="T42" fmla="*/ 436 w 1428"/>
                  <a:gd name="T43" fmla="*/ 401 h 1446"/>
                  <a:gd name="T44" fmla="*/ 532 w 1428"/>
                  <a:gd name="T45" fmla="*/ 551 h 1446"/>
                  <a:gd name="T46" fmla="*/ 538 w 1428"/>
                  <a:gd name="T47" fmla="*/ 956 h 1446"/>
                  <a:gd name="T48" fmla="*/ 483 w 1428"/>
                  <a:gd name="T49" fmla="*/ 1121 h 1446"/>
                  <a:gd name="T50" fmla="*/ 480 w 1428"/>
                  <a:gd name="T51" fmla="*/ 1142 h 1446"/>
                  <a:gd name="T52" fmla="*/ 478 w 1428"/>
                  <a:gd name="T53" fmla="*/ 1425 h 1446"/>
                  <a:gd name="T54" fmla="*/ 567 w 1428"/>
                  <a:gd name="T55" fmla="*/ 1446 h 1446"/>
                  <a:gd name="T56" fmla="*/ 588 w 1428"/>
                  <a:gd name="T57" fmla="*/ 1160 h 1446"/>
                  <a:gd name="T58" fmla="*/ 587 w 1428"/>
                  <a:gd name="T59" fmla="*/ 1157 h 1446"/>
                  <a:gd name="T60" fmla="*/ 645 w 1428"/>
                  <a:gd name="T61" fmla="*/ 988 h 1446"/>
                  <a:gd name="T62" fmla="*/ 712 w 1428"/>
                  <a:gd name="T63" fmla="*/ 983 h 1446"/>
                  <a:gd name="T64" fmla="*/ 770 w 1428"/>
                  <a:gd name="T65" fmla="*/ 1156 h 1446"/>
                  <a:gd name="T66" fmla="*/ 771 w 1428"/>
                  <a:gd name="T67" fmla="*/ 1157 h 1446"/>
                  <a:gd name="T68" fmla="*/ 770 w 1428"/>
                  <a:gd name="T69" fmla="*/ 1425 h 1446"/>
                  <a:gd name="T70" fmla="*/ 859 w 1428"/>
                  <a:gd name="T71" fmla="*/ 1446 h 1446"/>
                  <a:gd name="T72" fmla="*/ 880 w 1428"/>
                  <a:gd name="T73" fmla="*/ 1160 h 1446"/>
                  <a:gd name="T74" fmla="*/ 875 w 1428"/>
                  <a:gd name="T75" fmla="*/ 1121 h 1446"/>
                  <a:gd name="T76" fmla="*/ 817 w 1428"/>
                  <a:gd name="T77" fmla="*/ 953 h 1446"/>
                  <a:gd name="T78" fmla="*/ 813 w 1428"/>
                  <a:gd name="T79" fmla="*/ 560 h 1446"/>
                  <a:gd name="T80" fmla="*/ 919 w 1428"/>
                  <a:gd name="T81" fmla="*/ 402 h 1446"/>
                  <a:gd name="T82" fmla="*/ 924 w 1428"/>
                  <a:gd name="T83" fmla="*/ 390 h 1446"/>
                  <a:gd name="T84" fmla="*/ 925 w 1428"/>
                  <a:gd name="T85" fmla="*/ 387 h 1446"/>
                  <a:gd name="T86" fmla="*/ 1209 w 1428"/>
                  <a:gd name="T87" fmla="*/ 227 h 1446"/>
                  <a:gd name="T88" fmla="*/ 1291 w 1428"/>
                  <a:gd name="T89" fmla="*/ 424 h 1446"/>
                  <a:gd name="T90" fmla="*/ 1309 w 1428"/>
                  <a:gd name="T91" fmla="*/ 227 h 1446"/>
                  <a:gd name="T92" fmla="*/ 1390 w 1428"/>
                  <a:gd name="T93" fmla="*/ 424 h 1446"/>
                  <a:gd name="T94" fmla="*/ 1428 w 1428"/>
                  <a:gd name="T95" fmla="*/ 227 h 1446"/>
                  <a:gd name="T96" fmla="*/ 858 w 1428"/>
                  <a:gd name="T97" fmla="*/ 370 h 1446"/>
                  <a:gd name="T98" fmla="*/ 583 w 1428"/>
                  <a:gd name="T99" fmla="*/ 503 h 1446"/>
                  <a:gd name="T100" fmla="*/ 469 w 1428"/>
                  <a:gd name="T101" fmla="*/ 227 h 1446"/>
                  <a:gd name="T102" fmla="*/ 858 w 1428"/>
                  <a:gd name="T103" fmla="*/ 37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8" h="1446">
                    <a:moveTo>
                      <a:pt x="1428" y="197"/>
                    </a:moveTo>
                    <a:cubicBezTo>
                      <a:pt x="1390" y="197"/>
                      <a:pt x="1390" y="197"/>
                      <a:pt x="1390" y="197"/>
                    </a:cubicBezTo>
                    <a:cubicBezTo>
                      <a:pt x="1390" y="0"/>
                      <a:pt x="1390" y="0"/>
                      <a:pt x="1390" y="0"/>
                    </a:cubicBezTo>
                    <a:cubicBezTo>
                      <a:pt x="1309" y="0"/>
                      <a:pt x="1309" y="0"/>
                      <a:pt x="1309" y="0"/>
                    </a:cubicBezTo>
                    <a:cubicBezTo>
                      <a:pt x="1309" y="197"/>
                      <a:pt x="1309" y="197"/>
                      <a:pt x="1309" y="197"/>
                    </a:cubicBezTo>
                    <a:cubicBezTo>
                      <a:pt x="1291" y="197"/>
                      <a:pt x="1291" y="197"/>
                      <a:pt x="1291" y="197"/>
                    </a:cubicBezTo>
                    <a:cubicBezTo>
                      <a:pt x="1291" y="0"/>
                      <a:pt x="1291" y="0"/>
                      <a:pt x="1291" y="0"/>
                    </a:cubicBezTo>
                    <a:cubicBezTo>
                      <a:pt x="1209" y="0"/>
                      <a:pt x="1209" y="0"/>
                      <a:pt x="1209" y="0"/>
                    </a:cubicBezTo>
                    <a:cubicBezTo>
                      <a:pt x="1209" y="197"/>
                      <a:pt x="1209" y="197"/>
                      <a:pt x="1209" y="197"/>
                    </a:cubicBezTo>
                    <a:cubicBezTo>
                      <a:pt x="960" y="197"/>
                      <a:pt x="960" y="197"/>
                      <a:pt x="960" y="197"/>
                    </a:cubicBezTo>
                    <a:cubicBezTo>
                      <a:pt x="957" y="191"/>
                      <a:pt x="952" y="187"/>
                      <a:pt x="945" y="185"/>
                    </a:cubicBezTo>
                    <a:cubicBezTo>
                      <a:pt x="945" y="185"/>
                      <a:pt x="945" y="185"/>
                      <a:pt x="945" y="185"/>
                    </a:cubicBezTo>
                    <a:cubicBezTo>
                      <a:pt x="918" y="180"/>
                      <a:pt x="918" y="180"/>
                      <a:pt x="918" y="180"/>
                    </a:cubicBezTo>
                    <a:cubicBezTo>
                      <a:pt x="907" y="178"/>
                      <a:pt x="896" y="185"/>
                      <a:pt x="894" y="196"/>
                    </a:cubicBezTo>
                    <a:cubicBezTo>
                      <a:pt x="894" y="197"/>
                      <a:pt x="894" y="197"/>
                      <a:pt x="894" y="197"/>
                    </a:cubicBezTo>
                    <a:cubicBezTo>
                      <a:pt x="463" y="197"/>
                      <a:pt x="463" y="197"/>
                      <a:pt x="463" y="197"/>
                    </a:cubicBezTo>
                    <a:cubicBezTo>
                      <a:pt x="463" y="196"/>
                      <a:pt x="463" y="196"/>
                      <a:pt x="463" y="196"/>
                    </a:cubicBezTo>
                    <a:cubicBezTo>
                      <a:pt x="460" y="185"/>
                      <a:pt x="450" y="178"/>
                      <a:pt x="438" y="180"/>
                    </a:cubicBezTo>
                    <a:cubicBezTo>
                      <a:pt x="412" y="185"/>
                      <a:pt x="412" y="185"/>
                      <a:pt x="412" y="185"/>
                    </a:cubicBezTo>
                    <a:cubicBezTo>
                      <a:pt x="412" y="185"/>
                      <a:pt x="412" y="185"/>
                      <a:pt x="412" y="185"/>
                    </a:cubicBezTo>
                    <a:cubicBezTo>
                      <a:pt x="405" y="187"/>
                      <a:pt x="400" y="191"/>
                      <a:pt x="397" y="197"/>
                    </a:cubicBezTo>
                    <a:cubicBezTo>
                      <a:pt x="231" y="197"/>
                      <a:pt x="231" y="197"/>
                      <a:pt x="231" y="197"/>
                    </a:cubicBezTo>
                    <a:cubicBezTo>
                      <a:pt x="231" y="0"/>
                      <a:pt x="231" y="0"/>
                      <a:pt x="231" y="0"/>
                    </a:cubicBezTo>
                    <a:cubicBezTo>
                      <a:pt x="149" y="0"/>
                      <a:pt x="149" y="0"/>
                      <a:pt x="149" y="0"/>
                    </a:cubicBezTo>
                    <a:cubicBezTo>
                      <a:pt x="149" y="197"/>
                      <a:pt x="149" y="197"/>
                      <a:pt x="149" y="197"/>
                    </a:cubicBezTo>
                    <a:cubicBezTo>
                      <a:pt x="131" y="197"/>
                      <a:pt x="131" y="197"/>
                      <a:pt x="131" y="197"/>
                    </a:cubicBezTo>
                    <a:cubicBezTo>
                      <a:pt x="131" y="0"/>
                      <a:pt x="131" y="0"/>
                      <a:pt x="131" y="0"/>
                    </a:cubicBezTo>
                    <a:cubicBezTo>
                      <a:pt x="49" y="0"/>
                      <a:pt x="49" y="0"/>
                      <a:pt x="49" y="0"/>
                    </a:cubicBezTo>
                    <a:cubicBezTo>
                      <a:pt x="49" y="197"/>
                      <a:pt x="49" y="197"/>
                      <a:pt x="49" y="197"/>
                    </a:cubicBezTo>
                    <a:cubicBezTo>
                      <a:pt x="0" y="197"/>
                      <a:pt x="0" y="197"/>
                      <a:pt x="0" y="197"/>
                    </a:cubicBezTo>
                    <a:cubicBezTo>
                      <a:pt x="0" y="227"/>
                      <a:pt x="0" y="227"/>
                      <a:pt x="0" y="227"/>
                    </a:cubicBezTo>
                    <a:cubicBezTo>
                      <a:pt x="49" y="227"/>
                      <a:pt x="49" y="227"/>
                      <a:pt x="49" y="227"/>
                    </a:cubicBezTo>
                    <a:cubicBezTo>
                      <a:pt x="49" y="424"/>
                      <a:pt x="49" y="424"/>
                      <a:pt x="49" y="424"/>
                    </a:cubicBezTo>
                    <a:cubicBezTo>
                      <a:pt x="131" y="424"/>
                      <a:pt x="131" y="424"/>
                      <a:pt x="131" y="424"/>
                    </a:cubicBezTo>
                    <a:cubicBezTo>
                      <a:pt x="131" y="227"/>
                      <a:pt x="131" y="227"/>
                      <a:pt x="131" y="227"/>
                    </a:cubicBezTo>
                    <a:cubicBezTo>
                      <a:pt x="149" y="227"/>
                      <a:pt x="149" y="227"/>
                      <a:pt x="149" y="227"/>
                    </a:cubicBezTo>
                    <a:cubicBezTo>
                      <a:pt x="149" y="424"/>
                      <a:pt x="149" y="424"/>
                      <a:pt x="149" y="424"/>
                    </a:cubicBezTo>
                    <a:cubicBezTo>
                      <a:pt x="231" y="424"/>
                      <a:pt x="231" y="424"/>
                      <a:pt x="231" y="424"/>
                    </a:cubicBezTo>
                    <a:cubicBezTo>
                      <a:pt x="231" y="227"/>
                      <a:pt x="231" y="227"/>
                      <a:pt x="231" y="227"/>
                    </a:cubicBezTo>
                    <a:cubicBezTo>
                      <a:pt x="399" y="227"/>
                      <a:pt x="399" y="227"/>
                      <a:pt x="399" y="227"/>
                    </a:cubicBezTo>
                    <a:cubicBezTo>
                      <a:pt x="432" y="387"/>
                      <a:pt x="432" y="387"/>
                      <a:pt x="432" y="387"/>
                    </a:cubicBezTo>
                    <a:cubicBezTo>
                      <a:pt x="432" y="388"/>
                      <a:pt x="432" y="388"/>
                      <a:pt x="432" y="388"/>
                    </a:cubicBezTo>
                    <a:cubicBezTo>
                      <a:pt x="432" y="389"/>
                      <a:pt x="432" y="390"/>
                      <a:pt x="432" y="390"/>
                    </a:cubicBezTo>
                    <a:cubicBezTo>
                      <a:pt x="433" y="394"/>
                      <a:pt x="434" y="398"/>
                      <a:pt x="436" y="401"/>
                    </a:cubicBezTo>
                    <a:cubicBezTo>
                      <a:pt x="437" y="402"/>
                      <a:pt x="437" y="402"/>
                      <a:pt x="437" y="402"/>
                    </a:cubicBezTo>
                    <a:cubicBezTo>
                      <a:pt x="532" y="551"/>
                      <a:pt x="532" y="551"/>
                      <a:pt x="532" y="551"/>
                    </a:cubicBezTo>
                    <a:cubicBezTo>
                      <a:pt x="534" y="554"/>
                      <a:pt x="536" y="556"/>
                      <a:pt x="538" y="557"/>
                    </a:cubicBezTo>
                    <a:cubicBezTo>
                      <a:pt x="538" y="956"/>
                      <a:pt x="538" y="956"/>
                      <a:pt x="538" y="956"/>
                    </a:cubicBezTo>
                    <a:cubicBezTo>
                      <a:pt x="538" y="957"/>
                      <a:pt x="538" y="958"/>
                      <a:pt x="539" y="960"/>
                    </a:cubicBezTo>
                    <a:cubicBezTo>
                      <a:pt x="483" y="1121"/>
                      <a:pt x="483" y="1121"/>
                      <a:pt x="483" y="1121"/>
                    </a:cubicBezTo>
                    <a:cubicBezTo>
                      <a:pt x="483" y="1121"/>
                      <a:pt x="483" y="1121"/>
                      <a:pt x="483" y="1121"/>
                    </a:cubicBezTo>
                    <a:cubicBezTo>
                      <a:pt x="481" y="1128"/>
                      <a:pt x="480" y="1135"/>
                      <a:pt x="480" y="1142"/>
                    </a:cubicBezTo>
                    <a:cubicBezTo>
                      <a:pt x="479" y="1148"/>
                      <a:pt x="478" y="1154"/>
                      <a:pt x="478" y="1160"/>
                    </a:cubicBezTo>
                    <a:cubicBezTo>
                      <a:pt x="478" y="1425"/>
                      <a:pt x="478" y="1425"/>
                      <a:pt x="478" y="1425"/>
                    </a:cubicBezTo>
                    <a:cubicBezTo>
                      <a:pt x="478" y="1437"/>
                      <a:pt x="487" y="1446"/>
                      <a:pt x="498" y="1446"/>
                    </a:cubicBezTo>
                    <a:cubicBezTo>
                      <a:pt x="567" y="1446"/>
                      <a:pt x="567" y="1446"/>
                      <a:pt x="567" y="1446"/>
                    </a:cubicBezTo>
                    <a:cubicBezTo>
                      <a:pt x="578" y="1446"/>
                      <a:pt x="588" y="1437"/>
                      <a:pt x="588" y="1425"/>
                    </a:cubicBezTo>
                    <a:cubicBezTo>
                      <a:pt x="588" y="1160"/>
                      <a:pt x="588" y="1160"/>
                      <a:pt x="588" y="1160"/>
                    </a:cubicBezTo>
                    <a:cubicBezTo>
                      <a:pt x="588" y="1159"/>
                      <a:pt x="587" y="1158"/>
                      <a:pt x="587" y="1157"/>
                    </a:cubicBezTo>
                    <a:cubicBezTo>
                      <a:pt x="587" y="1157"/>
                      <a:pt x="587" y="1157"/>
                      <a:pt x="587" y="1157"/>
                    </a:cubicBezTo>
                    <a:cubicBezTo>
                      <a:pt x="587" y="1157"/>
                      <a:pt x="587" y="1156"/>
                      <a:pt x="587" y="1156"/>
                    </a:cubicBezTo>
                    <a:cubicBezTo>
                      <a:pt x="645" y="988"/>
                      <a:pt x="645" y="988"/>
                      <a:pt x="645" y="988"/>
                    </a:cubicBezTo>
                    <a:cubicBezTo>
                      <a:pt x="646" y="987"/>
                      <a:pt x="646" y="985"/>
                      <a:pt x="646" y="983"/>
                    </a:cubicBezTo>
                    <a:cubicBezTo>
                      <a:pt x="712" y="983"/>
                      <a:pt x="712" y="983"/>
                      <a:pt x="712" y="983"/>
                    </a:cubicBezTo>
                    <a:cubicBezTo>
                      <a:pt x="712" y="985"/>
                      <a:pt x="712" y="987"/>
                      <a:pt x="713" y="988"/>
                    </a:cubicBezTo>
                    <a:cubicBezTo>
                      <a:pt x="770" y="1156"/>
                      <a:pt x="770" y="1156"/>
                      <a:pt x="770" y="1156"/>
                    </a:cubicBezTo>
                    <a:cubicBezTo>
                      <a:pt x="770" y="1156"/>
                      <a:pt x="770" y="1157"/>
                      <a:pt x="771" y="1157"/>
                    </a:cubicBezTo>
                    <a:cubicBezTo>
                      <a:pt x="771" y="1157"/>
                      <a:pt x="771" y="1157"/>
                      <a:pt x="771" y="1157"/>
                    </a:cubicBezTo>
                    <a:cubicBezTo>
                      <a:pt x="770" y="1158"/>
                      <a:pt x="770" y="1159"/>
                      <a:pt x="770" y="1160"/>
                    </a:cubicBezTo>
                    <a:cubicBezTo>
                      <a:pt x="770" y="1425"/>
                      <a:pt x="770" y="1425"/>
                      <a:pt x="770" y="1425"/>
                    </a:cubicBezTo>
                    <a:cubicBezTo>
                      <a:pt x="770" y="1437"/>
                      <a:pt x="780" y="1446"/>
                      <a:pt x="791" y="1446"/>
                    </a:cubicBezTo>
                    <a:cubicBezTo>
                      <a:pt x="859" y="1446"/>
                      <a:pt x="859" y="1446"/>
                      <a:pt x="859" y="1446"/>
                    </a:cubicBezTo>
                    <a:cubicBezTo>
                      <a:pt x="871" y="1446"/>
                      <a:pt x="880" y="1437"/>
                      <a:pt x="880" y="1425"/>
                    </a:cubicBezTo>
                    <a:cubicBezTo>
                      <a:pt x="880" y="1160"/>
                      <a:pt x="880" y="1160"/>
                      <a:pt x="880" y="1160"/>
                    </a:cubicBezTo>
                    <a:cubicBezTo>
                      <a:pt x="880" y="1154"/>
                      <a:pt x="879" y="1148"/>
                      <a:pt x="877" y="1142"/>
                    </a:cubicBezTo>
                    <a:cubicBezTo>
                      <a:pt x="878" y="1135"/>
                      <a:pt x="877" y="1128"/>
                      <a:pt x="875" y="1121"/>
                    </a:cubicBezTo>
                    <a:cubicBezTo>
                      <a:pt x="874" y="1121"/>
                      <a:pt x="874" y="1121"/>
                      <a:pt x="874" y="1121"/>
                    </a:cubicBezTo>
                    <a:cubicBezTo>
                      <a:pt x="817" y="953"/>
                      <a:pt x="817" y="953"/>
                      <a:pt x="817" y="953"/>
                    </a:cubicBezTo>
                    <a:cubicBezTo>
                      <a:pt x="816" y="950"/>
                      <a:pt x="815" y="948"/>
                      <a:pt x="813" y="946"/>
                    </a:cubicBezTo>
                    <a:cubicBezTo>
                      <a:pt x="813" y="560"/>
                      <a:pt x="813" y="560"/>
                      <a:pt x="813" y="560"/>
                    </a:cubicBezTo>
                    <a:cubicBezTo>
                      <a:pt x="817" y="558"/>
                      <a:pt x="821" y="556"/>
                      <a:pt x="824" y="551"/>
                    </a:cubicBezTo>
                    <a:cubicBezTo>
                      <a:pt x="919" y="402"/>
                      <a:pt x="919" y="402"/>
                      <a:pt x="919" y="402"/>
                    </a:cubicBezTo>
                    <a:cubicBezTo>
                      <a:pt x="920" y="402"/>
                      <a:pt x="920" y="402"/>
                      <a:pt x="920" y="401"/>
                    </a:cubicBezTo>
                    <a:cubicBezTo>
                      <a:pt x="922" y="398"/>
                      <a:pt x="924" y="394"/>
                      <a:pt x="924" y="390"/>
                    </a:cubicBezTo>
                    <a:cubicBezTo>
                      <a:pt x="924" y="390"/>
                      <a:pt x="925" y="389"/>
                      <a:pt x="925" y="388"/>
                    </a:cubicBezTo>
                    <a:cubicBezTo>
                      <a:pt x="925" y="387"/>
                      <a:pt x="925" y="387"/>
                      <a:pt x="925" y="387"/>
                    </a:cubicBezTo>
                    <a:cubicBezTo>
                      <a:pt x="958" y="227"/>
                      <a:pt x="958" y="227"/>
                      <a:pt x="958" y="227"/>
                    </a:cubicBezTo>
                    <a:cubicBezTo>
                      <a:pt x="1209" y="227"/>
                      <a:pt x="1209" y="227"/>
                      <a:pt x="1209" y="227"/>
                    </a:cubicBezTo>
                    <a:cubicBezTo>
                      <a:pt x="1209" y="424"/>
                      <a:pt x="1209" y="424"/>
                      <a:pt x="1209" y="424"/>
                    </a:cubicBezTo>
                    <a:cubicBezTo>
                      <a:pt x="1291" y="424"/>
                      <a:pt x="1291" y="424"/>
                      <a:pt x="1291" y="424"/>
                    </a:cubicBezTo>
                    <a:cubicBezTo>
                      <a:pt x="1291" y="227"/>
                      <a:pt x="1291" y="227"/>
                      <a:pt x="1291" y="227"/>
                    </a:cubicBezTo>
                    <a:cubicBezTo>
                      <a:pt x="1309" y="227"/>
                      <a:pt x="1309" y="227"/>
                      <a:pt x="1309" y="227"/>
                    </a:cubicBezTo>
                    <a:cubicBezTo>
                      <a:pt x="1309" y="424"/>
                      <a:pt x="1309" y="424"/>
                      <a:pt x="1309" y="424"/>
                    </a:cubicBezTo>
                    <a:cubicBezTo>
                      <a:pt x="1390" y="424"/>
                      <a:pt x="1390" y="424"/>
                      <a:pt x="1390" y="424"/>
                    </a:cubicBezTo>
                    <a:cubicBezTo>
                      <a:pt x="1390" y="227"/>
                      <a:pt x="1390" y="227"/>
                      <a:pt x="1390" y="227"/>
                    </a:cubicBezTo>
                    <a:cubicBezTo>
                      <a:pt x="1428" y="227"/>
                      <a:pt x="1428" y="227"/>
                      <a:pt x="1428" y="227"/>
                    </a:cubicBezTo>
                    <a:lnTo>
                      <a:pt x="1428" y="197"/>
                    </a:lnTo>
                    <a:close/>
                    <a:moveTo>
                      <a:pt x="858" y="370"/>
                    </a:moveTo>
                    <a:cubicBezTo>
                      <a:pt x="774" y="503"/>
                      <a:pt x="774" y="503"/>
                      <a:pt x="774" y="503"/>
                    </a:cubicBezTo>
                    <a:cubicBezTo>
                      <a:pt x="583" y="503"/>
                      <a:pt x="583" y="503"/>
                      <a:pt x="583" y="503"/>
                    </a:cubicBezTo>
                    <a:cubicBezTo>
                      <a:pt x="498" y="370"/>
                      <a:pt x="498" y="370"/>
                      <a:pt x="498" y="370"/>
                    </a:cubicBezTo>
                    <a:cubicBezTo>
                      <a:pt x="469" y="227"/>
                      <a:pt x="469" y="227"/>
                      <a:pt x="469" y="227"/>
                    </a:cubicBezTo>
                    <a:cubicBezTo>
                      <a:pt x="888" y="227"/>
                      <a:pt x="888" y="227"/>
                      <a:pt x="888" y="227"/>
                    </a:cubicBezTo>
                    <a:lnTo>
                      <a:pt x="858"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grpSp>
        <p:nvGrpSpPr>
          <p:cNvPr id="16" name="Group 15"/>
          <p:cNvGrpSpPr/>
          <p:nvPr/>
        </p:nvGrpSpPr>
        <p:grpSpPr>
          <a:xfrm>
            <a:off x="1406335" y="4189746"/>
            <a:ext cx="220199" cy="220199"/>
            <a:chOff x="7407312" y="2793158"/>
            <a:chExt cx="220199" cy="220199"/>
          </a:xfrm>
        </p:grpSpPr>
        <p:sp>
          <p:nvSpPr>
            <p:cNvPr id="17" name="Oval 16"/>
            <p:cNvSpPr/>
            <p:nvPr/>
          </p:nvSpPr>
          <p:spPr>
            <a:xfrm>
              <a:off x="7407312" y="2793158"/>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Down Arrow 17"/>
            <p:cNvSpPr/>
            <p:nvPr/>
          </p:nvSpPr>
          <p:spPr>
            <a:xfrm>
              <a:off x="7463275" y="2840873"/>
              <a:ext cx="110811" cy="139151"/>
            </a:xfrm>
            <a:prstGeom prst="downArrow">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9" name="Group 18"/>
          <p:cNvGrpSpPr/>
          <p:nvPr/>
        </p:nvGrpSpPr>
        <p:grpSpPr>
          <a:xfrm>
            <a:off x="4116663" y="5145597"/>
            <a:ext cx="220199" cy="220199"/>
            <a:chOff x="7407312" y="3090620"/>
            <a:chExt cx="220199" cy="220199"/>
          </a:xfrm>
        </p:grpSpPr>
        <p:sp>
          <p:nvSpPr>
            <p:cNvPr id="20" name="Oval 19"/>
            <p:cNvSpPr/>
            <p:nvPr/>
          </p:nvSpPr>
          <p:spPr>
            <a:xfrm>
              <a:off x="7407312" y="3090620"/>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21" name="Straight Connector 20"/>
            <p:cNvCxnSpPr>
              <a:stCxn id="20" idx="1"/>
              <a:endCxn id="20" idx="5"/>
            </p:cNvCxnSpPr>
            <p:nvPr/>
          </p:nvCxnSpPr>
          <p:spPr>
            <a:xfrm>
              <a:off x="7439559" y="3122867"/>
              <a:ext cx="155705" cy="155705"/>
            </a:xfrm>
            <a:prstGeom prst="line">
              <a:avLst/>
            </a:prstGeom>
            <a:ln w="19050">
              <a:solidFill>
                <a:srgbClr val="42596E"/>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847019" y="5353247"/>
            <a:ext cx="178673" cy="177919"/>
            <a:chOff x="-1498600" y="4629150"/>
            <a:chExt cx="376237" cy="374650"/>
          </a:xfrm>
        </p:grpSpPr>
        <p:sp>
          <p:nvSpPr>
            <p:cNvPr id="23" name="Freeform 25"/>
            <p:cNvSpPr>
              <a:spLocks noEditPoints="1"/>
            </p:cNvSpPr>
            <p:nvPr/>
          </p:nvSpPr>
          <p:spPr bwMode="auto">
            <a:xfrm>
              <a:off x="-1498600" y="4629150"/>
              <a:ext cx="376237" cy="374650"/>
            </a:xfrm>
            <a:custGeom>
              <a:avLst/>
              <a:gdLst>
                <a:gd name="T0" fmla="*/ 1023 w 2046"/>
                <a:gd name="T1" fmla="*/ 0 h 2046"/>
                <a:gd name="T2" fmla="*/ 527 w 2046"/>
                <a:gd name="T3" fmla="*/ 1918 h 2046"/>
                <a:gd name="T4" fmla="*/ 529 w 2046"/>
                <a:gd name="T5" fmla="*/ 1919 h 2046"/>
                <a:gd name="T6" fmla="*/ 1565 w 2046"/>
                <a:gd name="T7" fmla="*/ 1890 h 2046"/>
                <a:gd name="T8" fmla="*/ 1569 w 2046"/>
                <a:gd name="T9" fmla="*/ 1888 h 2046"/>
                <a:gd name="T10" fmla="*/ 1558 w 2046"/>
                <a:gd name="T11" fmla="*/ 1803 h 2046"/>
                <a:gd name="T12" fmla="*/ 1499 w 2046"/>
                <a:gd name="T13" fmla="*/ 1781 h 2046"/>
                <a:gd name="T14" fmla="*/ 1493 w 2046"/>
                <a:gd name="T15" fmla="*/ 1844 h 2046"/>
                <a:gd name="T16" fmla="*/ 1061 w 2046"/>
                <a:gd name="T17" fmla="*/ 1957 h 2046"/>
                <a:gd name="T18" fmla="*/ 984 w 2046"/>
                <a:gd name="T19" fmla="*/ 1957 h 2046"/>
                <a:gd name="T20" fmla="*/ 600 w 2046"/>
                <a:gd name="T21" fmla="*/ 1870 h 2046"/>
                <a:gd name="T22" fmla="*/ 590 w 2046"/>
                <a:gd name="T23" fmla="*/ 1807 h 2046"/>
                <a:gd name="T24" fmla="*/ 532 w 2046"/>
                <a:gd name="T25" fmla="*/ 1832 h 2046"/>
                <a:gd name="T26" fmla="*/ 254 w 2046"/>
                <a:gd name="T27" fmla="*/ 1554 h 2046"/>
                <a:gd name="T28" fmla="*/ 213 w 2046"/>
                <a:gd name="T29" fmla="*/ 1489 h 2046"/>
                <a:gd name="T30" fmla="*/ 77 w 2046"/>
                <a:gd name="T31" fmla="*/ 1063 h 2046"/>
                <a:gd name="T32" fmla="*/ 129 w 2046"/>
                <a:gd name="T33" fmla="*/ 1025 h 2046"/>
                <a:gd name="T34" fmla="*/ 77 w 2046"/>
                <a:gd name="T35" fmla="*/ 986 h 2046"/>
                <a:gd name="T36" fmla="*/ 188 w 2046"/>
                <a:gd name="T37" fmla="*/ 607 h 2046"/>
                <a:gd name="T38" fmla="*/ 240 w 2046"/>
                <a:gd name="T39" fmla="*/ 592 h 2046"/>
                <a:gd name="T40" fmla="*/ 213 w 2046"/>
                <a:gd name="T41" fmla="*/ 534 h 2046"/>
                <a:gd name="T42" fmla="*/ 493 w 2046"/>
                <a:gd name="T43" fmla="*/ 256 h 2046"/>
                <a:gd name="T44" fmla="*/ 546 w 2046"/>
                <a:gd name="T45" fmla="*/ 268 h 2046"/>
                <a:gd name="T46" fmla="*/ 551 w 2046"/>
                <a:gd name="T47" fmla="*/ 203 h 2046"/>
                <a:gd name="T48" fmla="*/ 984 w 2046"/>
                <a:gd name="T49" fmla="*/ 92 h 2046"/>
                <a:gd name="T50" fmla="*/ 1061 w 2046"/>
                <a:gd name="T51" fmla="*/ 92 h 2046"/>
                <a:gd name="T52" fmla="*/ 1447 w 2046"/>
                <a:gd name="T53" fmla="*/ 178 h 2046"/>
                <a:gd name="T54" fmla="*/ 1455 w 2046"/>
                <a:gd name="T55" fmla="*/ 242 h 2046"/>
                <a:gd name="T56" fmla="*/ 1507 w 2046"/>
                <a:gd name="T57" fmla="*/ 227 h 2046"/>
                <a:gd name="T58" fmla="*/ 1802 w 2046"/>
                <a:gd name="T59" fmla="*/ 488 h 2046"/>
                <a:gd name="T60" fmla="*/ 1779 w 2046"/>
                <a:gd name="T61" fmla="*/ 548 h 2046"/>
                <a:gd name="T62" fmla="*/ 1832 w 2046"/>
                <a:gd name="T63" fmla="*/ 561 h 2046"/>
                <a:gd name="T64" fmla="*/ 1968 w 2046"/>
                <a:gd name="T65" fmla="*/ 986 h 2046"/>
                <a:gd name="T66" fmla="*/ 1917 w 2046"/>
                <a:gd name="T67" fmla="*/ 1025 h 2046"/>
                <a:gd name="T68" fmla="*/ 1968 w 2046"/>
                <a:gd name="T69" fmla="*/ 1063 h 2046"/>
                <a:gd name="T70" fmla="*/ 1857 w 2046"/>
                <a:gd name="T71" fmla="*/ 1442 h 2046"/>
                <a:gd name="T72" fmla="*/ 1820 w 2046"/>
                <a:gd name="T73" fmla="*/ 1509 h 2046"/>
                <a:gd name="T74" fmla="*/ 1558 w 2046"/>
                <a:gd name="T75" fmla="*/ 1803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6" h="2046">
                  <a:moveTo>
                    <a:pt x="2046" y="1023"/>
                  </a:moveTo>
                  <a:cubicBezTo>
                    <a:pt x="2046" y="459"/>
                    <a:pt x="1587" y="0"/>
                    <a:pt x="1023" y="0"/>
                  </a:cubicBezTo>
                  <a:cubicBezTo>
                    <a:pt x="458" y="0"/>
                    <a:pt x="0" y="459"/>
                    <a:pt x="0" y="1023"/>
                  </a:cubicBezTo>
                  <a:cubicBezTo>
                    <a:pt x="0" y="1408"/>
                    <a:pt x="213" y="1744"/>
                    <a:pt x="527" y="1918"/>
                  </a:cubicBezTo>
                  <a:cubicBezTo>
                    <a:pt x="528" y="1918"/>
                    <a:pt x="528" y="1919"/>
                    <a:pt x="528" y="1919"/>
                  </a:cubicBezTo>
                  <a:cubicBezTo>
                    <a:pt x="529" y="1919"/>
                    <a:pt x="529" y="1919"/>
                    <a:pt x="529" y="1919"/>
                  </a:cubicBezTo>
                  <a:cubicBezTo>
                    <a:pt x="676" y="2000"/>
                    <a:pt x="844" y="2046"/>
                    <a:pt x="1023" y="2046"/>
                  </a:cubicBezTo>
                  <a:cubicBezTo>
                    <a:pt x="1222" y="2046"/>
                    <a:pt x="1408" y="1989"/>
                    <a:pt x="1565" y="1890"/>
                  </a:cubicBezTo>
                  <a:cubicBezTo>
                    <a:pt x="1566" y="1890"/>
                    <a:pt x="1566" y="1890"/>
                    <a:pt x="1567" y="1889"/>
                  </a:cubicBezTo>
                  <a:cubicBezTo>
                    <a:pt x="1568" y="1889"/>
                    <a:pt x="1568" y="1888"/>
                    <a:pt x="1569" y="1888"/>
                  </a:cubicBezTo>
                  <a:cubicBezTo>
                    <a:pt x="1855" y="1707"/>
                    <a:pt x="2046" y="1387"/>
                    <a:pt x="2046" y="1023"/>
                  </a:cubicBezTo>
                  <a:close/>
                  <a:moveTo>
                    <a:pt x="1558" y="1803"/>
                  </a:moveTo>
                  <a:cubicBezTo>
                    <a:pt x="1552" y="1793"/>
                    <a:pt x="1552" y="1793"/>
                    <a:pt x="1552" y="1793"/>
                  </a:cubicBezTo>
                  <a:cubicBezTo>
                    <a:pt x="1541" y="1775"/>
                    <a:pt x="1517" y="1770"/>
                    <a:pt x="1499" y="1781"/>
                  </a:cubicBezTo>
                  <a:cubicBezTo>
                    <a:pt x="1481" y="1793"/>
                    <a:pt x="1476" y="1816"/>
                    <a:pt x="1487" y="1834"/>
                  </a:cubicBezTo>
                  <a:cubicBezTo>
                    <a:pt x="1493" y="1844"/>
                    <a:pt x="1493" y="1844"/>
                    <a:pt x="1493" y="1844"/>
                  </a:cubicBezTo>
                  <a:cubicBezTo>
                    <a:pt x="1365" y="1918"/>
                    <a:pt x="1218" y="1962"/>
                    <a:pt x="1061" y="1969"/>
                  </a:cubicBezTo>
                  <a:cubicBezTo>
                    <a:pt x="1061" y="1957"/>
                    <a:pt x="1061" y="1957"/>
                    <a:pt x="1061" y="1957"/>
                  </a:cubicBezTo>
                  <a:cubicBezTo>
                    <a:pt x="1061" y="1936"/>
                    <a:pt x="1044" y="1919"/>
                    <a:pt x="1023" y="1919"/>
                  </a:cubicBezTo>
                  <a:cubicBezTo>
                    <a:pt x="1001" y="1919"/>
                    <a:pt x="984" y="1936"/>
                    <a:pt x="984" y="1957"/>
                  </a:cubicBezTo>
                  <a:cubicBezTo>
                    <a:pt x="984" y="1969"/>
                    <a:pt x="984" y="1969"/>
                    <a:pt x="984" y="1969"/>
                  </a:cubicBezTo>
                  <a:cubicBezTo>
                    <a:pt x="846" y="1963"/>
                    <a:pt x="716" y="1928"/>
                    <a:pt x="600" y="1870"/>
                  </a:cubicBezTo>
                  <a:cubicBezTo>
                    <a:pt x="605" y="1859"/>
                    <a:pt x="605" y="1859"/>
                    <a:pt x="605" y="1859"/>
                  </a:cubicBezTo>
                  <a:cubicBezTo>
                    <a:pt x="615" y="1841"/>
                    <a:pt x="609" y="1817"/>
                    <a:pt x="590" y="1807"/>
                  </a:cubicBezTo>
                  <a:cubicBezTo>
                    <a:pt x="572" y="1797"/>
                    <a:pt x="548" y="1804"/>
                    <a:pt x="538" y="1822"/>
                  </a:cubicBezTo>
                  <a:cubicBezTo>
                    <a:pt x="532" y="1832"/>
                    <a:pt x="532" y="1832"/>
                    <a:pt x="532" y="1832"/>
                  </a:cubicBezTo>
                  <a:cubicBezTo>
                    <a:pt x="418" y="1763"/>
                    <a:pt x="320" y="1670"/>
                    <a:pt x="244" y="1560"/>
                  </a:cubicBezTo>
                  <a:cubicBezTo>
                    <a:pt x="254" y="1554"/>
                    <a:pt x="254" y="1554"/>
                    <a:pt x="254" y="1554"/>
                  </a:cubicBezTo>
                  <a:cubicBezTo>
                    <a:pt x="272" y="1543"/>
                    <a:pt x="277" y="1519"/>
                    <a:pt x="266" y="1501"/>
                  </a:cubicBezTo>
                  <a:cubicBezTo>
                    <a:pt x="255" y="1483"/>
                    <a:pt x="231" y="1478"/>
                    <a:pt x="213" y="1489"/>
                  </a:cubicBezTo>
                  <a:cubicBezTo>
                    <a:pt x="203" y="1495"/>
                    <a:pt x="203" y="1495"/>
                    <a:pt x="203" y="1495"/>
                  </a:cubicBezTo>
                  <a:cubicBezTo>
                    <a:pt x="129" y="1367"/>
                    <a:pt x="84" y="1220"/>
                    <a:pt x="77" y="1063"/>
                  </a:cubicBezTo>
                  <a:cubicBezTo>
                    <a:pt x="90" y="1063"/>
                    <a:pt x="90" y="1063"/>
                    <a:pt x="90" y="1063"/>
                  </a:cubicBezTo>
                  <a:cubicBezTo>
                    <a:pt x="111" y="1063"/>
                    <a:pt x="129" y="1046"/>
                    <a:pt x="129" y="1025"/>
                  </a:cubicBezTo>
                  <a:cubicBezTo>
                    <a:pt x="129" y="1004"/>
                    <a:pt x="111" y="986"/>
                    <a:pt x="90" y="986"/>
                  </a:cubicBezTo>
                  <a:cubicBezTo>
                    <a:pt x="77" y="986"/>
                    <a:pt x="77" y="986"/>
                    <a:pt x="77" y="986"/>
                  </a:cubicBezTo>
                  <a:cubicBezTo>
                    <a:pt x="83" y="848"/>
                    <a:pt x="118" y="718"/>
                    <a:pt x="176" y="601"/>
                  </a:cubicBezTo>
                  <a:cubicBezTo>
                    <a:pt x="188" y="607"/>
                    <a:pt x="188" y="607"/>
                    <a:pt x="188" y="607"/>
                  </a:cubicBezTo>
                  <a:cubicBezTo>
                    <a:pt x="194" y="611"/>
                    <a:pt x="200" y="612"/>
                    <a:pt x="206" y="612"/>
                  </a:cubicBezTo>
                  <a:cubicBezTo>
                    <a:pt x="220" y="612"/>
                    <a:pt x="233" y="605"/>
                    <a:pt x="240" y="592"/>
                  </a:cubicBezTo>
                  <a:cubicBezTo>
                    <a:pt x="250" y="574"/>
                    <a:pt x="244" y="550"/>
                    <a:pt x="225" y="540"/>
                  </a:cubicBezTo>
                  <a:cubicBezTo>
                    <a:pt x="213" y="534"/>
                    <a:pt x="213" y="534"/>
                    <a:pt x="213" y="534"/>
                  </a:cubicBezTo>
                  <a:cubicBezTo>
                    <a:pt x="283" y="419"/>
                    <a:pt x="376" y="321"/>
                    <a:pt x="486" y="245"/>
                  </a:cubicBezTo>
                  <a:cubicBezTo>
                    <a:pt x="493" y="256"/>
                    <a:pt x="493" y="256"/>
                    <a:pt x="493" y="256"/>
                  </a:cubicBezTo>
                  <a:cubicBezTo>
                    <a:pt x="501" y="268"/>
                    <a:pt x="513" y="274"/>
                    <a:pt x="526" y="274"/>
                  </a:cubicBezTo>
                  <a:cubicBezTo>
                    <a:pt x="533" y="274"/>
                    <a:pt x="540" y="272"/>
                    <a:pt x="546" y="268"/>
                  </a:cubicBezTo>
                  <a:cubicBezTo>
                    <a:pt x="564" y="257"/>
                    <a:pt x="570" y="233"/>
                    <a:pt x="558" y="215"/>
                  </a:cubicBezTo>
                  <a:cubicBezTo>
                    <a:pt x="551" y="203"/>
                    <a:pt x="551" y="203"/>
                    <a:pt x="551" y="203"/>
                  </a:cubicBezTo>
                  <a:cubicBezTo>
                    <a:pt x="679" y="129"/>
                    <a:pt x="827" y="84"/>
                    <a:pt x="984" y="78"/>
                  </a:cubicBezTo>
                  <a:cubicBezTo>
                    <a:pt x="984" y="92"/>
                    <a:pt x="984" y="92"/>
                    <a:pt x="984" y="92"/>
                  </a:cubicBezTo>
                  <a:cubicBezTo>
                    <a:pt x="984" y="114"/>
                    <a:pt x="1001" y="131"/>
                    <a:pt x="1023" y="131"/>
                  </a:cubicBezTo>
                  <a:cubicBezTo>
                    <a:pt x="1044" y="131"/>
                    <a:pt x="1061" y="114"/>
                    <a:pt x="1061" y="92"/>
                  </a:cubicBezTo>
                  <a:cubicBezTo>
                    <a:pt x="1061" y="78"/>
                    <a:pt x="1061" y="78"/>
                    <a:pt x="1061" y="78"/>
                  </a:cubicBezTo>
                  <a:cubicBezTo>
                    <a:pt x="1199" y="84"/>
                    <a:pt x="1330" y="119"/>
                    <a:pt x="1447" y="178"/>
                  </a:cubicBezTo>
                  <a:cubicBezTo>
                    <a:pt x="1440" y="190"/>
                    <a:pt x="1440" y="190"/>
                    <a:pt x="1440" y="190"/>
                  </a:cubicBezTo>
                  <a:cubicBezTo>
                    <a:pt x="1430" y="209"/>
                    <a:pt x="1436" y="232"/>
                    <a:pt x="1455" y="242"/>
                  </a:cubicBezTo>
                  <a:cubicBezTo>
                    <a:pt x="1461" y="246"/>
                    <a:pt x="1467" y="247"/>
                    <a:pt x="1474" y="247"/>
                  </a:cubicBezTo>
                  <a:cubicBezTo>
                    <a:pt x="1487" y="247"/>
                    <a:pt x="1500" y="240"/>
                    <a:pt x="1507" y="227"/>
                  </a:cubicBezTo>
                  <a:cubicBezTo>
                    <a:pt x="1514" y="215"/>
                    <a:pt x="1514" y="215"/>
                    <a:pt x="1514" y="215"/>
                  </a:cubicBezTo>
                  <a:cubicBezTo>
                    <a:pt x="1628" y="285"/>
                    <a:pt x="1727" y="378"/>
                    <a:pt x="1802" y="488"/>
                  </a:cubicBezTo>
                  <a:cubicBezTo>
                    <a:pt x="1791" y="495"/>
                    <a:pt x="1791" y="495"/>
                    <a:pt x="1791" y="495"/>
                  </a:cubicBezTo>
                  <a:cubicBezTo>
                    <a:pt x="1773" y="507"/>
                    <a:pt x="1768" y="531"/>
                    <a:pt x="1779" y="548"/>
                  </a:cubicBezTo>
                  <a:cubicBezTo>
                    <a:pt x="1786" y="560"/>
                    <a:pt x="1799" y="566"/>
                    <a:pt x="1812" y="566"/>
                  </a:cubicBezTo>
                  <a:cubicBezTo>
                    <a:pt x="1819" y="566"/>
                    <a:pt x="1826" y="565"/>
                    <a:pt x="1832" y="561"/>
                  </a:cubicBezTo>
                  <a:cubicBezTo>
                    <a:pt x="1844" y="553"/>
                    <a:pt x="1844" y="553"/>
                    <a:pt x="1844" y="553"/>
                  </a:cubicBezTo>
                  <a:cubicBezTo>
                    <a:pt x="1917" y="682"/>
                    <a:pt x="1962" y="829"/>
                    <a:pt x="1968" y="986"/>
                  </a:cubicBezTo>
                  <a:cubicBezTo>
                    <a:pt x="1955" y="986"/>
                    <a:pt x="1955" y="986"/>
                    <a:pt x="1955" y="986"/>
                  </a:cubicBezTo>
                  <a:cubicBezTo>
                    <a:pt x="1934" y="986"/>
                    <a:pt x="1917" y="1004"/>
                    <a:pt x="1917" y="1025"/>
                  </a:cubicBezTo>
                  <a:cubicBezTo>
                    <a:pt x="1917" y="1046"/>
                    <a:pt x="1934" y="1063"/>
                    <a:pt x="1955" y="1063"/>
                  </a:cubicBezTo>
                  <a:cubicBezTo>
                    <a:pt x="1968" y="1063"/>
                    <a:pt x="1968" y="1063"/>
                    <a:pt x="1968" y="1063"/>
                  </a:cubicBezTo>
                  <a:cubicBezTo>
                    <a:pt x="1962" y="1201"/>
                    <a:pt x="1927" y="1331"/>
                    <a:pt x="1868" y="1448"/>
                  </a:cubicBezTo>
                  <a:cubicBezTo>
                    <a:pt x="1857" y="1442"/>
                    <a:pt x="1857" y="1442"/>
                    <a:pt x="1857" y="1442"/>
                  </a:cubicBezTo>
                  <a:cubicBezTo>
                    <a:pt x="1839" y="1432"/>
                    <a:pt x="1815" y="1439"/>
                    <a:pt x="1805" y="1457"/>
                  </a:cubicBezTo>
                  <a:cubicBezTo>
                    <a:pt x="1795" y="1476"/>
                    <a:pt x="1801" y="1499"/>
                    <a:pt x="1820" y="1509"/>
                  </a:cubicBezTo>
                  <a:cubicBezTo>
                    <a:pt x="1831" y="1515"/>
                    <a:pt x="1831" y="1515"/>
                    <a:pt x="1831" y="1515"/>
                  </a:cubicBezTo>
                  <a:cubicBezTo>
                    <a:pt x="1761" y="1629"/>
                    <a:pt x="1668" y="1727"/>
                    <a:pt x="1558" y="1803"/>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24" name="Freeform 26"/>
            <p:cNvSpPr>
              <a:spLocks/>
            </p:cNvSpPr>
            <p:nvPr/>
          </p:nvSpPr>
          <p:spPr bwMode="auto">
            <a:xfrm>
              <a:off x="-1401763" y="4676775"/>
              <a:ext cx="160337" cy="230188"/>
            </a:xfrm>
            <a:custGeom>
              <a:avLst/>
              <a:gdLst>
                <a:gd name="T0" fmla="*/ 836 w 874"/>
                <a:gd name="T1" fmla="*/ 722 h 1250"/>
                <a:gd name="T2" fmla="*/ 532 w 874"/>
                <a:gd name="T3" fmla="*/ 722 h 1250"/>
                <a:gd name="T4" fmla="*/ 532 w 874"/>
                <a:gd name="T5" fmla="*/ 39 h 1250"/>
                <a:gd name="T6" fmla="*/ 494 w 874"/>
                <a:gd name="T7" fmla="*/ 0 h 1250"/>
                <a:gd name="T8" fmla="*/ 455 w 874"/>
                <a:gd name="T9" fmla="*/ 39 h 1250"/>
                <a:gd name="T10" fmla="*/ 455 w 874"/>
                <a:gd name="T11" fmla="*/ 760 h 1250"/>
                <a:gd name="T12" fmla="*/ 459 w 874"/>
                <a:gd name="T13" fmla="*/ 777 h 1250"/>
                <a:gd name="T14" fmla="*/ 5 w 874"/>
                <a:gd name="T15" fmla="*/ 1228 h 1250"/>
                <a:gd name="T16" fmla="*/ 5 w 874"/>
                <a:gd name="T17" fmla="*/ 1246 h 1250"/>
                <a:gd name="T18" fmla="*/ 14 w 874"/>
                <a:gd name="T19" fmla="*/ 1250 h 1250"/>
                <a:gd name="T20" fmla="*/ 23 w 874"/>
                <a:gd name="T21" fmla="*/ 1246 h 1250"/>
                <a:gd name="T22" fmla="*/ 477 w 874"/>
                <a:gd name="T23" fmla="*/ 795 h 1250"/>
                <a:gd name="T24" fmla="*/ 494 w 874"/>
                <a:gd name="T25" fmla="*/ 799 h 1250"/>
                <a:gd name="T26" fmla="*/ 494 w 874"/>
                <a:gd name="T27" fmla="*/ 799 h 1250"/>
                <a:gd name="T28" fmla="*/ 494 w 874"/>
                <a:gd name="T29" fmla="*/ 799 h 1250"/>
                <a:gd name="T30" fmla="*/ 836 w 874"/>
                <a:gd name="T31" fmla="*/ 799 h 1250"/>
                <a:gd name="T32" fmla="*/ 874 w 874"/>
                <a:gd name="T33" fmla="*/ 760 h 1250"/>
                <a:gd name="T34" fmla="*/ 836 w 874"/>
                <a:gd name="T35" fmla="*/ 722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4" h="1250">
                  <a:moveTo>
                    <a:pt x="836" y="722"/>
                  </a:moveTo>
                  <a:cubicBezTo>
                    <a:pt x="532" y="722"/>
                    <a:pt x="532" y="722"/>
                    <a:pt x="532" y="722"/>
                  </a:cubicBezTo>
                  <a:cubicBezTo>
                    <a:pt x="532" y="39"/>
                    <a:pt x="532" y="39"/>
                    <a:pt x="532" y="39"/>
                  </a:cubicBezTo>
                  <a:cubicBezTo>
                    <a:pt x="532" y="18"/>
                    <a:pt x="515" y="0"/>
                    <a:pt x="494" y="0"/>
                  </a:cubicBezTo>
                  <a:cubicBezTo>
                    <a:pt x="472" y="0"/>
                    <a:pt x="455" y="18"/>
                    <a:pt x="455" y="39"/>
                  </a:cubicBezTo>
                  <a:cubicBezTo>
                    <a:pt x="455" y="760"/>
                    <a:pt x="455" y="760"/>
                    <a:pt x="455" y="760"/>
                  </a:cubicBezTo>
                  <a:cubicBezTo>
                    <a:pt x="455" y="766"/>
                    <a:pt x="457" y="772"/>
                    <a:pt x="459" y="777"/>
                  </a:cubicBezTo>
                  <a:cubicBezTo>
                    <a:pt x="5" y="1228"/>
                    <a:pt x="5" y="1228"/>
                    <a:pt x="5" y="1228"/>
                  </a:cubicBezTo>
                  <a:cubicBezTo>
                    <a:pt x="0" y="1233"/>
                    <a:pt x="0" y="1241"/>
                    <a:pt x="5" y="1246"/>
                  </a:cubicBezTo>
                  <a:cubicBezTo>
                    <a:pt x="8" y="1249"/>
                    <a:pt x="11" y="1250"/>
                    <a:pt x="14" y="1250"/>
                  </a:cubicBezTo>
                  <a:cubicBezTo>
                    <a:pt x="17" y="1250"/>
                    <a:pt x="21" y="1249"/>
                    <a:pt x="23" y="1246"/>
                  </a:cubicBezTo>
                  <a:cubicBezTo>
                    <a:pt x="477" y="795"/>
                    <a:pt x="477" y="795"/>
                    <a:pt x="477" y="795"/>
                  </a:cubicBezTo>
                  <a:cubicBezTo>
                    <a:pt x="482" y="797"/>
                    <a:pt x="488" y="799"/>
                    <a:pt x="494" y="799"/>
                  </a:cubicBezTo>
                  <a:cubicBezTo>
                    <a:pt x="494" y="799"/>
                    <a:pt x="494" y="799"/>
                    <a:pt x="494" y="799"/>
                  </a:cubicBezTo>
                  <a:cubicBezTo>
                    <a:pt x="494" y="799"/>
                    <a:pt x="494" y="799"/>
                    <a:pt x="494" y="799"/>
                  </a:cubicBezTo>
                  <a:cubicBezTo>
                    <a:pt x="836" y="799"/>
                    <a:pt x="836" y="799"/>
                    <a:pt x="836" y="799"/>
                  </a:cubicBezTo>
                  <a:cubicBezTo>
                    <a:pt x="857" y="799"/>
                    <a:pt x="874" y="782"/>
                    <a:pt x="874" y="760"/>
                  </a:cubicBezTo>
                  <a:cubicBezTo>
                    <a:pt x="874" y="739"/>
                    <a:pt x="857" y="722"/>
                    <a:pt x="836" y="722"/>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25" name="Group 24"/>
          <p:cNvGrpSpPr/>
          <p:nvPr/>
        </p:nvGrpSpPr>
        <p:grpSpPr>
          <a:xfrm>
            <a:off x="10523677" y="4692517"/>
            <a:ext cx="220199" cy="220199"/>
            <a:chOff x="7407312" y="3685544"/>
            <a:chExt cx="220199" cy="220199"/>
          </a:xfrm>
        </p:grpSpPr>
        <p:sp>
          <p:nvSpPr>
            <p:cNvPr id="26" name="Oval 25"/>
            <p:cNvSpPr/>
            <p:nvPr/>
          </p:nvSpPr>
          <p:spPr>
            <a:xfrm>
              <a:off x="7407312" y="3685544"/>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7" name="Group 26"/>
            <p:cNvGrpSpPr/>
            <p:nvPr/>
          </p:nvGrpSpPr>
          <p:grpSpPr>
            <a:xfrm>
              <a:off x="7478059" y="3730315"/>
              <a:ext cx="81242" cy="137840"/>
              <a:chOff x="-1371600" y="3859213"/>
              <a:chExt cx="476250" cy="808037"/>
            </a:xfrm>
          </p:grpSpPr>
          <p:sp>
            <p:nvSpPr>
              <p:cNvPr id="28" name="Freeform 30"/>
              <p:cNvSpPr>
                <a:spLocks noEditPoints="1"/>
              </p:cNvSpPr>
              <p:nvPr/>
            </p:nvSpPr>
            <p:spPr bwMode="auto">
              <a:xfrm>
                <a:off x="-1330325" y="3910013"/>
                <a:ext cx="393700" cy="708025"/>
              </a:xfrm>
              <a:custGeom>
                <a:avLst/>
                <a:gdLst>
                  <a:gd name="T0" fmla="*/ 448 w 747"/>
                  <a:gd name="T1" fmla="*/ 688 h 1341"/>
                  <a:gd name="T2" fmla="*/ 448 w 747"/>
                  <a:gd name="T3" fmla="*/ 653 h 1341"/>
                  <a:gd name="T4" fmla="*/ 709 w 747"/>
                  <a:gd name="T5" fmla="*/ 0 h 1341"/>
                  <a:gd name="T6" fmla="*/ 39 w 747"/>
                  <a:gd name="T7" fmla="*/ 0 h 1341"/>
                  <a:gd name="T8" fmla="*/ 299 w 747"/>
                  <a:gd name="T9" fmla="*/ 653 h 1341"/>
                  <a:gd name="T10" fmla="*/ 299 w 747"/>
                  <a:gd name="T11" fmla="*/ 688 h 1341"/>
                  <a:gd name="T12" fmla="*/ 39 w 747"/>
                  <a:gd name="T13" fmla="*/ 1341 h 1341"/>
                  <a:gd name="T14" fmla="*/ 709 w 747"/>
                  <a:gd name="T15" fmla="*/ 1341 h 1341"/>
                  <a:gd name="T16" fmla="*/ 448 w 747"/>
                  <a:gd name="T17" fmla="*/ 688 h 1341"/>
                  <a:gd name="T18" fmla="*/ 654 w 747"/>
                  <a:gd name="T19" fmla="*/ 1293 h 1341"/>
                  <a:gd name="T20" fmla="*/ 93 w 747"/>
                  <a:gd name="T21" fmla="*/ 1293 h 1341"/>
                  <a:gd name="T22" fmla="*/ 311 w 747"/>
                  <a:gd name="T23" fmla="*/ 687 h 1341"/>
                  <a:gd name="T24" fmla="*/ 311 w 747"/>
                  <a:gd name="T25" fmla="*/ 654 h 1341"/>
                  <a:gd name="T26" fmla="*/ 93 w 747"/>
                  <a:gd name="T27" fmla="*/ 48 h 1341"/>
                  <a:gd name="T28" fmla="*/ 654 w 747"/>
                  <a:gd name="T29" fmla="*/ 48 h 1341"/>
                  <a:gd name="T30" fmla="*/ 436 w 747"/>
                  <a:gd name="T31" fmla="*/ 654 h 1341"/>
                  <a:gd name="T32" fmla="*/ 436 w 747"/>
                  <a:gd name="T33" fmla="*/ 687 h 1341"/>
                  <a:gd name="T34" fmla="*/ 654 w 747"/>
                  <a:gd name="T35" fmla="*/ 1293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7" h="1341">
                    <a:moveTo>
                      <a:pt x="448" y="688"/>
                    </a:moveTo>
                    <a:cubicBezTo>
                      <a:pt x="448" y="664"/>
                      <a:pt x="448" y="677"/>
                      <a:pt x="448" y="653"/>
                    </a:cubicBezTo>
                    <a:cubicBezTo>
                      <a:pt x="747" y="447"/>
                      <a:pt x="709" y="0"/>
                      <a:pt x="709" y="0"/>
                    </a:cubicBezTo>
                    <a:cubicBezTo>
                      <a:pt x="39" y="0"/>
                      <a:pt x="39" y="0"/>
                      <a:pt x="39" y="0"/>
                    </a:cubicBezTo>
                    <a:cubicBezTo>
                      <a:pt x="39" y="0"/>
                      <a:pt x="0" y="447"/>
                      <a:pt x="299" y="653"/>
                    </a:cubicBezTo>
                    <a:cubicBezTo>
                      <a:pt x="299" y="677"/>
                      <a:pt x="299" y="664"/>
                      <a:pt x="299" y="688"/>
                    </a:cubicBezTo>
                    <a:cubicBezTo>
                      <a:pt x="0" y="894"/>
                      <a:pt x="39" y="1341"/>
                      <a:pt x="39" y="1341"/>
                    </a:cubicBezTo>
                    <a:cubicBezTo>
                      <a:pt x="709" y="1341"/>
                      <a:pt x="709" y="1341"/>
                      <a:pt x="709" y="1341"/>
                    </a:cubicBezTo>
                    <a:cubicBezTo>
                      <a:pt x="709" y="1341"/>
                      <a:pt x="747" y="894"/>
                      <a:pt x="448" y="688"/>
                    </a:cubicBezTo>
                    <a:close/>
                    <a:moveTo>
                      <a:pt x="654" y="1293"/>
                    </a:moveTo>
                    <a:cubicBezTo>
                      <a:pt x="93" y="1293"/>
                      <a:pt x="93" y="1293"/>
                      <a:pt x="93" y="1293"/>
                    </a:cubicBezTo>
                    <a:cubicBezTo>
                      <a:pt x="93" y="1293"/>
                      <a:pt x="61" y="878"/>
                      <a:pt x="311" y="687"/>
                    </a:cubicBezTo>
                    <a:cubicBezTo>
                      <a:pt x="311" y="665"/>
                      <a:pt x="311" y="676"/>
                      <a:pt x="311" y="654"/>
                    </a:cubicBezTo>
                    <a:cubicBezTo>
                      <a:pt x="61" y="463"/>
                      <a:pt x="93" y="48"/>
                      <a:pt x="93" y="48"/>
                    </a:cubicBezTo>
                    <a:cubicBezTo>
                      <a:pt x="654" y="48"/>
                      <a:pt x="654" y="48"/>
                      <a:pt x="654" y="48"/>
                    </a:cubicBezTo>
                    <a:cubicBezTo>
                      <a:pt x="654" y="48"/>
                      <a:pt x="687" y="463"/>
                      <a:pt x="436" y="654"/>
                    </a:cubicBezTo>
                    <a:cubicBezTo>
                      <a:pt x="436" y="676"/>
                      <a:pt x="436" y="665"/>
                      <a:pt x="436" y="687"/>
                    </a:cubicBezTo>
                    <a:cubicBezTo>
                      <a:pt x="687" y="878"/>
                      <a:pt x="654" y="1293"/>
                      <a:pt x="654" y="1293"/>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29" name="Freeform 31"/>
              <p:cNvSpPr>
                <a:spLocks/>
              </p:cNvSpPr>
              <p:nvPr/>
            </p:nvSpPr>
            <p:spPr bwMode="auto">
              <a:xfrm>
                <a:off x="-1260475" y="4033838"/>
                <a:ext cx="254000" cy="223837"/>
              </a:xfrm>
              <a:custGeom>
                <a:avLst/>
                <a:gdLst>
                  <a:gd name="T0" fmla="*/ 187 w 481"/>
                  <a:gd name="T1" fmla="*/ 408 h 426"/>
                  <a:gd name="T2" fmla="*/ 0 w 481"/>
                  <a:gd name="T3" fmla="*/ 25 h 426"/>
                  <a:gd name="T4" fmla="*/ 481 w 481"/>
                  <a:gd name="T5" fmla="*/ 25 h 426"/>
                  <a:gd name="T6" fmla="*/ 294 w 481"/>
                  <a:gd name="T7" fmla="*/ 408 h 426"/>
                  <a:gd name="T8" fmla="*/ 241 w 481"/>
                  <a:gd name="T9" fmla="*/ 426 h 426"/>
                  <a:gd name="T10" fmla="*/ 187 w 481"/>
                  <a:gd name="T11" fmla="*/ 408 h 426"/>
                </a:gdLst>
                <a:ahLst/>
                <a:cxnLst>
                  <a:cxn ang="0">
                    <a:pos x="T0" y="T1"/>
                  </a:cxn>
                  <a:cxn ang="0">
                    <a:pos x="T2" y="T3"/>
                  </a:cxn>
                  <a:cxn ang="0">
                    <a:pos x="T4" y="T5"/>
                  </a:cxn>
                  <a:cxn ang="0">
                    <a:pos x="T6" y="T7"/>
                  </a:cxn>
                  <a:cxn ang="0">
                    <a:pos x="T8" y="T9"/>
                  </a:cxn>
                  <a:cxn ang="0">
                    <a:pos x="T10" y="T11"/>
                  </a:cxn>
                </a:cxnLst>
                <a:rect l="0" t="0" r="r" b="b"/>
                <a:pathLst>
                  <a:path w="481" h="426">
                    <a:moveTo>
                      <a:pt x="187" y="408"/>
                    </a:moveTo>
                    <a:cubicBezTo>
                      <a:pt x="16" y="308"/>
                      <a:pt x="3" y="0"/>
                      <a:pt x="0" y="25"/>
                    </a:cubicBezTo>
                    <a:cubicBezTo>
                      <a:pt x="481" y="25"/>
                      <a:pt x="481" y="25"/>
                      <a:pt x="481" y="25"/>
                    </a:cubicBezTo>
                    <a:cubicBezTo>
                      <a:pt x="478" y="0"/>
                      <a:pt x="465" y="308"/>
                      <a:pt x="294" y="408"/>
                    </a:cubicBezTo>
                    <a:cubicBezTo>
                      <a:pt x="294" y="408"/>
                      <a:pt x="261" y="426"/>
                      <a:pt x="241" y="426"/>
                    </a:cubicBezTo>
                    <a:cubicBezTo>
                      <a:pt x="220" y="426"/>
                      <a:pt x="187" y="408"/>
                      <a:pt x="187" y="408"/>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30" name="Rectangle 32"/>
              <p:cNvSpPr>
                <a:spLocks noChangeArrowheads="1"/>
              </p:cNvSpPr>
              <p:nvPr/>
            </p:nvSpPr>
            <p:spPr bwMode="auto">
              <a:xfrm>
                <a:off x="-1371600" y="3859213"/>
                <a:ext cx="476250" cy="34925"/>
              </a:xfrm>
              <a:prstGeom prst="rect">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31" name="Rectangle 33"/>
              <p:cNvSpPr>
                <a:spLocks noChangeArrowheads="1"/>
              </p:cNvSpPr>
              <p:nvPr/>
            </p:nvSpPr>
            <p:spPr bwMode="auto">
              <a:xfrm>
                <a:off x="-1371600" y="4632325"/>
                <a:ext cx="476250" cy="34925"/>
              </a:xfrm>
              <a:prstGeom prst="rect">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32" name="Rectangle 34"/>
              <p:cNvSpPr>
                <a:spLocks noChangeArrowheads="1"/>
              </p:cNvSpPr>
              <p:nvPr/>
            </p:nvSpPr>
            <p:spPr bwMode="auto">
              <a:xfrm>
                <a:off x="-1354138" y="3910013"/>
                <a:ext cx="20638" cy="708025"/>
              </a:xfrm>
              <a:prstGeom prst="rect">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33" name="Rectangle 35"/>
              <p:cNvSpPr>
                <a:spLocks noChangeArrowheads="1"/>
              </p:cNvSpPr>
              <p:nvPr/>
            </p:nvSpPr>
            <p:spPr bwMode="auto">
              <a:xfrm>
                <a:off x="-931863" y="3910013"/>
                <a:ext cx="19050" cy="708025"/>
              </a:xfrm>
              <a:prstGeom prst="rect">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sp>
        <p:nvSpPr>
          <p:cNvPr id="34" name="TextBox 33"/>
          <p:cNvSpPr txBox="1"/>
          <p:nvPr/>
        </p:nvSpPr>
        <p:spPr>
          <a:xfrm rot="16200000">
            <a:off x="-1346812" y="3361664"/>
            <a:ext cx="3534507" cy="492443"/>
          </a:xfrm>
          <a:prstGeom prst="rect">
            <a:avLst/>
          </a:prstGeom>
          <a:noFill/>
        </p:spPr>
        <p:txBody>
          <a:bodyPr wrap="square" rtlCol="0">
            <a:spAutoFit/>
          </a:bodyPr>
          <a:lstStyle/>
          <a:p>
            <a:pPr algn="ctr"/>
            <a:r>
              <a:rPr lang="en-NZ" sz="1400" b="1" dirty="0"/>
              <a:t>Impact of barrier </a:t>
            </a:r>
          </a:p>
          <a:p>
            <a:pPr algn="ctr"/>
            <a:r>
              <a:rPr lang="en-NZ" sz="1200" dirty="0"/>
              <a:t>(on intention to act in next six months)</a:t>
            </a:r>
          </a:p>
        </p:txBody>
      </p:sp>
      <p:sp>
        <p:nvSpPr>
          <p:cNvPr id="35" name="TextBox 34"/>
          <p:cNvSpPr txBox="1"/>
          <p:nvPr/>
        </p:nvSpPr>
        <p:spPr>
          <a:xfrm>
            <a:off x="4426955" y="5926804"/>
            <a:ext cx="3534507" cy="307777"/>
          </a:xfrm>
          <a:prstGeom prst="rect">
            <a:avLst/>
          </a:prstGeom>
          <a:noFill/>
        </p:spPr>
        <p:txBody>
          <a:bodyPr wrap="square" rtlCol="0">
            <a:spAutoFit/>
          </a:bodyPr>
          <a:lstStyle/>
          <a:p>
            <a:pPr algn="ctr"/>
            <a:r>
              <a:rPr lang="en-NZ" sz="1400" b="1" dirty="0"/>
              <a:t>Percentage of population who have barrier </a:t>
            </a:r>
          </a:p>
        </p:txBody>
      </p:sp>
      <p:sp>
        <p:nvSpPr>
          <p:cNvPr id="36" name="Rectangle 35"/>
          <p:cNvSpPr/>
          <p:nvPr/>
        </p:nvSpPr>
        <p:spPr>
          <a:xfrm>
            <a:off x="6570733" y="1579177"/>
            <a:ext cx="4490948" cy="2523392"/>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Rectangle 36"/>
          <p:cNvSpPr/>
          <p:nvPr/>
        </p:nvSpPr>
        <p:spPr>
          <a:xfrm>
            <a:off x="5324559" y="1578840"/>
            <a:ext cx="5740708" cy="3486320"/>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8" name="Group 37"/>
          <p:cNvGrpSpPr/>
          <p:nvPr/>
        </p:nvGrpSpPr>
        <p:grpSpPr>
          <a:xfrm>
            <a:off x="2373341" y="1844412"/>
            <a:ext cx="250012" cy="233155"/>
            <a:chOff x="347002" y="5171013"/>
            <a:chExt cx="250012" cy="233155"/>
          </a:xfrm>
        </p:grpSpPr>
        <p:sp>
          <p:nvSpPr>
            <p:cNvPr id="39" name="Oval 38"/>
            <p:cNvSpPr/>
            <p:nvPr/>
          </p:nvSpPr>
          <p:spPr>
            <a:xfrm>
              <a:off x="347002" y="5171013"/>
              <a:ext cx="250012" cy="233155"/>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40" name="Group 39"/>
            <p:cNvGrpSpPr/>
            <p:nvPr/>
          </p:nvGrpSpPr>
          <p:grpSpPr>
            <a:xfrm>
              <a:off x="395591" y="5231906"/>
              <a:ext cx="167681" cy="111368"/>
              <a:chOff x="-1492250" y="4989513"/>
              <a:chExt cx="587375" cy="565150"/>
            </a:xfrm>
          </p:grpSpPr>
          <p:sp>
            <p:nvSpPr>
              <p:cNvPr id="41" name="Freeform 10"/>
              <p:cNvSpPr>
                <a:spLocks/>
              </p:cNvSpPr>
              <p:nvPr/>
            </p:nvSpPr>
            <p:spPr bwMode="auto">
              <a:xfrm>
                <a:off x="-1492250" y="4989513"/>
                <a:ext cx="146050" cy="565150"/>
              </a:xfrm>
              <a:custGeom>
                <a:avLst/>
                <a:gdLst>
                  <a:gd name="T0" fmla="*/ 255 w 446"/>
                  <a:gd name="T1" fmla="*/ 1279 h 1723"/>
                  <a:gd name="T2" fmla="*/ 255 w 446"/>
                  <a:gd name="T3" fmla="*/ 32 h 1723"/>
                  <a:gd name="T4" fmla="*/ 223 w 446"/>
                  <a:gd name="T5" fmla="*/ 0 h 1723"/>
                  <a:gd name="T6" fmla="*/ 191 w 446"/>
                  <a:gd name="T7" fmla="*/ 32 h 1723"/>
                  <a:gd name="T8" fmla="*/ 191 w 446"/>
                  <a:gd name="T9" fmla="*/ 1279 h 1723"/>
                  <a:gd name="T10" fmla="*/ 0 w 446"/>
                  <a:gd name="T11" fmla="*/ 1500 h 1723"/>
                  <a:gd name="T12" fmla="*/ 223 w 446"/>
                  <a:gd name="T13" fmla="*/ 1723 h 1723"/>
                  <a:gd name="T14" fmla="*/ 446 w 446"/>
                  <a:gd name="T15" fmla="*/ 1500 h 1723"/>
                  <a:gd name="T16" fmla="*/ 255 w 446"/>
                  <a:gd name="T17" fmla="*/ 1279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1723">
                    <a:moveTo>
                      <a:pt x="255" y="1279"/>
                    </a:moveTo>
                    <a:cubicBezTo>
                      <a:pt x="255" y="32"/>
                      <a:pt x="255" y="32"/>
                      <a:pt x="255" y="32"/>
                    </a:cubicBezTo>
                    <a:cubicBezTo>
                      <a:pt x="255" y="14"/>
                      <a:pt x="241" y="0"/>
                      <a:pt x="223" y="0"/>
                    </a:cubicBezTo>
                    <a:cubicBezTo>
                      <a:pt x="205" y="0"/>
                      <a:pt x="191" y="14"/>
                      <a:pt x="191" y="32"/>
                    </a:cubicBezTo>
                    <a:cubicBezTo>
                      <a:pt x="191" y="1279"/>
                      <a:pt x="191" y="1279"/>
                      <a:pt x="191" y="1279"/>
                    </a:cubicBezTo>
                    <a:cubicBezTo>
                      <a:pt x="83" y="1294"/>
                      <a:pt x="0" y="1387"/>
                      <a:pt x="0" y="1500"/>
                    </a:cubicBezTo>
                    <a:cubicBezTo>
                      <a:pt x="0" y="1623"/>
                      <a:pt x="100" y="1723"/>
                      <a:pt x="223" y="1723"/>
                    </a:cubicBezTo>
                    <a:cubicBezTo>
                      <a:pt x="346" y="1723"/>
                      <a:pt x="446" y="1623"/>
                      <a:pt x="446" y="1500"/>
                    </a:cubicBezTo>
                    <a:cubicBezTo>
                      <a:pt x="446" y="1387"/>
                      <a:pt x="363" y="1294"/>
                      <a:pt x="255" y="1279"/>
                    </a:cubicBezTo>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42" name="Freeform 11"/>
              <p:cNvSpPr>
                <a:spLocks/>
              </p:cNvSpPr>
              <p:nvPr/>
            </p:nvSpPr>
            <p:spPr bwMode="auto">
              <a:xfrm>
                <a:off x="-1276350" y="4989513"/>
                <a:ext cx="150813" cy="565150"/>
              </a:xfrm>
              <a:custGeom>
                <a:avLst/>
                <a:gdLst>
                  <a:gd name="T0" fmla="*/ 268 w 460"/>
                  <a:gd name="T1" fmla="*/ 628 h 1723"/>
                  <a:gd name="T2" fmla="*/ 268 w 460"/>
                  <a:gd name="T3" fmla="*/ 32 h 1723"/>
                  <a:gd name="T4" fmla="*/ 236 w 460"/>
                  <a:gd name="T5" fmla="*/ 0 h 1723"/>
                  <a:gd name="T6" fmla="*/ 204 w 460"/>
                  <a:gd name="T7" fmla="*/ 32 h 1723"/>
                  <a:gd name="T8" fmla="*/ 204 w 460"/>
                  <a:gd name="T9" fmla="*/ 626 h 1723"/>
                  <a:gd name="T10" fmla="*/ 0 w 460"/>
                  <a:gd name="T11" fmla="*/ 855 h 1723"/>
                  <a:gd name="T12" fmla="*/ 204 w 460"/>
                  <a:gd name="T13" fmla="*/ 1083 h 1723"/>
                  <a:gd name="T14" fmla="*/ 204 w 460"/>
                  <a:gd name="T15" fmla="*/ 1691 h 1723"/>
                  <a:gd name="T16" fmla="*/ 236 w 460"/>
                  <a:gd name="T17" fmla="*/ 1723 h 1723"/>
                  <a:gd name="T18" fmla="*/ 268 w 460"/>
                  <a:gd name="T19" fmla="*/ 1691 h 1723"/>
                  <a:gd name="T20" fmla="*/ 268 w 460"/>
                  <a:gd name="T21" fmla="*/ 1081 h 1723"/>
                  <a:gd name="T22" fmla="*/ 460 w 460"/>
                  <a:gd name="T23" fmla="*/ 855 h 1723"/>
                  <a:gd name="T24" fmla="*/ 268 w 460"/>
                  <a:gd name="T25" fmla="*/ 62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1723">
                    <a:moveTo>
                      <a:pt x="268" y="628"/>
                    </a:moveTo>
                    <a:cubicBezTo>
                      <a:pt x="268" y="32"/>
                      <a:pt x="268" y="32"/>
                      <a:pt x="268" y="32"/>
                    </a:cubicBezTo>
                    <a:cubicBezTo>
                      <a:pt x="268" y="14"/>
                      <a:pt x="254" y="0"/>
                      <a:pt x="236" y="0"/>
                    </a:cubicBezTo>
                    <a:cubicBezTo>
                      <a:pt x="219" y="0"/>
                      <a:pt x="204" y="14"/>
                      <a:pt x="204" y="32"/>
                    </a:cubicBezTo>
                    <a:cubicBezTo>
                      <a:pt x="204" y="626"/>
                      <a:pt x="204" y="626"/>
                      <a:pt x="204" y="626"/>
                    </a:cubicBezTo>
                    <a:cubicBezTo>
                      <a:pt x="89" y="639"/>
                      <a:pt x="0" y="737"/>
                      <a:pt x="0" y="855"/>
                    </a:cubicBezTo>
                    <a:cubicBezTo>
                      <a:pt x="0" y="973"/>
                      <a:pt x="89" y="1071"/>
                      <a:pt x="204" y="1083"/>
                    </a:cubicBezTo>
                    <a:cubicBezTo>
                      <a:pt x="204" y="1691"/>
                      <a:pt x="204" y="1691"/>
                      <a:pt x="204" y="1691"/>
                    </a:cubicBezTo>
                    <a:cubicBezTo>
                      <a:pt x="204" y="1709"/>
                      <a:pt x="219" y="1723"/>
                      <a:pt x="236" y="1723"/>
                    </a:cubicBezTo>
                    <a:cubicBezTo>
                      <a:pt x="254" y="1723"/>
                      <a:pt x="268" y="1709"/>
                      <a:pt x="268" y="1691"/>
                    </a:cubicBezTo>
                    <a:cubicBezTo>
                      <a:pt x="268" y="1081"/>
                      <a:pt x="268" y="1081"/>
                      <a:pt x="268" y="1081"/>
                    </a:cubicBezTo>
                    <a:cubicBezTo>
                      <a:pt x="377" y="1063"/>
                      <a:pt x="460" y="968"/>
                      <a:pt x="460" y="855"/>
                    </a:cubicBezTo>
                    <a:cubicBezTo>
                      <a:pt x="460" y="741"/>
                      <a:pt x="377" y="647"/>
                      <a:pt x="268" y="628"/>
                    </a:cubicBezTo>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43" name="Freeform 12"/>
              <p:cNvSpPr>
                <a:spLocks/>
              </p:cNvSpPr>
              <p:nvPr/>
            </p:nvSpPr>
            <p:spPr bwMode="auto">
              <a:xfrm>
                <a:off x="-1052513" y="4989513"/>
                <a:ext cx="147638" cy="565150"/>
              </a:xfrm>
              <a:custGeom>
                <a:avLst/>
                <a:gdLst>
                  <a:gd name="T0" fmla="*/ 447 w 447"/>
                  <a:gd name="T1" fmla="*/ 223 h 1723"/>
                  <a:gd name="T2" fmla="*/ 223 w 447"/>
                  <a:gd name="T3" fmla="*/ 0 h 1723"/>
                  <a:gd name="T4" fmla="*/ 0 w 447"/>
                  <a:gd name="T5" fmla="*/ 223 h 1723"/>
                  <a:gd name="T6" fmla="*/ 192 w 447"/>
                  <a:gd name="T7" fmla="*/ 444 h 1723"/>
                  <a:gd name="T8" fmla="*/ 192 w 447"/>
                  <a:gd name="T9" fmla="*/ 1691 h 1723"/>
                  <a:gd name="T10" fmla="*/ 223 w 447"/>
                  <a:gd name="T11" fmla="*/ 1723 h 1723"/>
                  <a:gd name="T12" fmla="*/ 255 w 447"/>
                  <a:gd name="T13" fmla="*/ 1691 h 1723"/>
                  <a:gd name="T14" fmla="*/ 255 w 447"/>
                  <a:gd name="T15" fmla="*/ 444 h 1723"/>
                  <a:gd name="T16" fmla="*/ 447 w 447"/>
                  <a:gd name="T17" fmla="*/ 223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1723">
                    <a:moveTo>
                      <a:pt x="447" y="223"/>
                    </a:moveTo>
                    <a:cubicBezTo>
                      <a:pt x="447" y="100"/>
                      <a:pt x="347" y="0"/>
                      <a:pt x="223" y="0"/>
                    </a:cubicBezTo>
                    <a:cubicBezTo>
                      <a:pt x="100" y="0"/>
                      <a:pt x="0" y="100"/>
                      <a:pt x="0" y="223"/>
                    </a:cubicBezTo>
                    <a:cubicBezTo>
                      <a:pt x="0" y="335"/>
                      <a:pt x="83" y="428"/>
                      <a:pt x="192" y="444"/>
                    </a:cubicBezTo>
                    <a:cubicBezTo>
                      <a:pt x="192" y="1691"/>
                      <a:pt x="192" y="1691"/>
                      <a:pt x="192" y="1691"/>
                    </a:cubicBezTo>
                    <a:cubicBezTo>
                      <a:pt x="192" y="1709"/>
                      <a:pt x="206" y="1723"/>
                      <a:pt x="223" y="1723"/>
                    </a:cubicBezTo>
                    <a:cubicBezTo>
                      <a:pt x="241" y="1723"/>
                      <a:pt x="255" y="1709"/>
                      <a:pt x="255" y="1691"/>
                    </a:cubicBezTo>
                    <a:cubicBezTo>
                      <a:pt x="255" y="444"/>
                      <a:pt x="255" y="444"/>
                      <a:pt x="255" y="444"/>
                    </a:cubicBezTo>
                    <a:cubicBezTo>
                      <a:pt x="363" y="428"/>
                      <a:pt x="447" y="335"/>
                      <a:pt x="447" y="223"/>
                    </a:cubicBezTo>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sp>
        <p:nvSpPr>
          <p:cNvPr id="44" name="TextBox 43"/>
          <p:cNvSpPr txBox="1"/>
          <p:nvPr/>
        </p:nvSpPr>
        <p:spPr>
          <a:xfrm>
            <a:off x="2266435" y="1850729"/>
            <a:ext cx="1267193" cy="261610"/>
          </a:xfrm>
          <a:prstGeom prst="rect">
            <a:avLst/>
          </a:prstGeom>
          <a:noFill/>
        </p:spPr>
        <p:txBody>
          <a:bodyPr wrap="square" rtlCol="0">
            <a:spAutoFit/>
          </a:bodyPr>
          <a:lstStyle/>
          <a:p>
            <a:pPr algn="ctr"/>
            <a:r>
              <a:rPr lang="en-NZ" sz="1100" dirty="0"/>
              <a:t>Control </a:t>
            </a:r>
          </a:p>
        </p:txBody>
      </p:sp>
      <p:sp>
        <p:nvSpPr>
          <p:cNvPr id="45" name="TextBox 44"/>
          <p:cNvSpPr txBox="1"/>
          <p:nvPr/>
        </p:nvSpPr>
        <p:spPr>
          <a:xfrm>
            <a:off x="5329427" y="3890720"/>
            <a:ext cx="1267193" cy="261610"/>
          </a:xfrm>
          <a:prstGeom prst="rect">
            <a:avLst/>
          </a:prstGeom>
          <a:noFill/>
        </p:spPr>
        <p:txBody>
          <a:bodyPr wrap="square" rtlCol="0">
            <a:spAutoFit/>
          </a:bodyPr>
          <a:lstStyle/>
          <a:p>
            <a:pPr algn="ctr"/>
            <a:r>
              <a:rPr lang="en-NZ" sz="1100" dirty="0"/>
              <a:t>Optimism</a:t>
            </a:r>
          </a:p>
        </p:txBody>
      </p:sp>
      <p:sp>
        <p:nvSpPr>
          <p:cNvPr id="46" name="TextBox 45"/>
          <p:cNvSpPr txBox="1"/>
          <p:nvPr/>
        </p:nvSpPr>
        <p:spPr>
          <a:xfrm>
            <a:off x="7189390" y="2144107"/>
            <a:ext cx="1267193" cy="261610"/>
          </a:xfrm>
          <a:prstGeom prst="rect">
            <a:avLst/>
          </a:prstGeom>
          <a:noFill/>
        </p:spPr>
        <p:txBody>
          <a:bodyPr wrap="square" rtlCol="0">
            <a:spAutoFit/>
          </a:bodyPr>
          <a:lstStyle/>
          <a:p>
            <a:pPr algn="r"/>
            <a:r>
              <a:rPr lang="en-NZ" sz="1100" dirty="0"/>
              <a:t>Lack of knowledge</a:t>
            </a:r>
          </a:p>
        </p:txBody>
      </p:sp>
      <p:sp>
        <p:nvSpPr>
          <p:cNvPr id="47" name="TextBox 46"/>
          <p:cNvSpPr txBox="1"/>
          <p:nvPr/>
        </p:nvSpPr>
        <p:spPr>
          <a:xfrm>
            <a:off x="9330657" y="4666924"/>
            <a:ext cx="1267193" cy="261610"/>
          </a:xfrm>
          <a:prstGeom prst="rect">
            <a:avLst/>
          </a:prstGeom>
          <a:noFill/>
        </p:spPr>
        <p:txBody>
          <a:bodyPr wrap="square" rtlCol="0">
            <a:spAutoFit/>
          </a:bodyPr>
          <a:lstStyle/>
          <a:p>
            <a:pPr algn="r"/>
            <a:r>
              <a:rPr lang="en-NZ" sz="1100" dirty="0"/>
              <a:t>Likelihood of event</a:t>
            </a:r>
          </a:p>
        </p:txBody>
      </p:sp>
      <p:sp>
        <p:nvSpPr>
          <p:cNvPr id="49" name="TextBox 48"/>
          <p:cNvSpPr txBox="1"/>
          <p:nvPr/>
        </p:nvSpPr>
        <p:spPr>
          <a:xfrm>
            <a:off x="3587470" y="4757638"/>
            <a:ext cx="1267193" cy="430887"/>
          </a:xfrm>
          <a:prstGeom prst="rect">
            <a:avLst/>
          </a:prstGeom>
          <a:noFill/>
        </p:spPr>
        <p:txBody>
          <a:bodyPr wrap="square" rtlCol="0">
            <a:spAutoFit/>
          </a:bodyPr>
          <a:lstStyle/>
          <a:p>
            <a:pPr algn="ctr"/>
            <a:r>
              <a:rPr lang="en-NZ" sz="1100" dirty="0"/>
              <a:t>No personal responsibility</a:t>
            </a:r>
          </a:p>
        </p:txBody>
      </p:sp>
      <p:sp>
        <p:nvSpPr>
          <p:cNvPr id="50" name="TextBox 49"/>
          <p:cNvSpPr txBox="1"/>
          <p:nvPr/>
        </p:nvSpPr>
        <p:spPr>
          <a:xfrm>
            <a:off x="6995734" y="5276002"/>
            <a:ext cx="1267193" cy="261610"/>
          </a:xfrm>
          <a:prstGeom prst="rect">
            <a:avLst/>
          </a:prstGeom>
          <a:noFill/>
        </p:spPr>
        <p:txBody>
          <a:bodyPr wrap="square" rtlCol="0">
            <a:spAutoFit/>
          </a:bodyPr>
          <a:lstStyle/>
          <a:p>
            <a:r>
              <a:rPr lang="en-NZ" sz="1100" dirty="0"/>
              <a:t>Effort</a:t>
            </a:r>
          </a:p>
        </p:txBody>
      </p:sp>
      <p:sp>
        <p:nvSpPr>
          <p:cNvPr id="53" name="TextBox 52"/>
          <p:cNvSpPr txBox="1"/>
          <p:nvPr/>
        </p:nvSpPr>
        <p:spPr>
          <a:xfrm>
            <a:off x="1595457" y="4162630"/>
            <a:ext cx="1267193" cy="261610"/>
          </a:xfrm>
          <a:prstGeom prst="rect">
            <a:avLst/>
          </a:prstGeom>
          <a:noFill/>
        </p:spPr>
        <p:txBody>
          <a:bodyPr wrap="square" rtlCol="0">
            <a:spAutoFit/>
          </a:bodyPr>
          <a:lstStyle/>
          <a:p>
            <a:r>
              <a:rPr lang="en-NZ" sz="1100" dirty="0"/>
              <a:t>Low priority</a:t>
            </a:r>
          </a:p>
        </p:txBody>
      </p:sp>
      <p:sp>
        <p:nvSpPr>
          <p:cNvPr id="54" name="TextBox 53"/>
          <p:cNvSpPr txBox="1"/>
          <p:nvPr/>
        </p:nvSpPr>
        <p:spPr>
          <a:xfrm>
            <a:off x="7260696" y="1141142"/>
            <a:ext cx="2898492" cy="400110"/>
          </a:xfrm>
          <a:prstGeom prst="rect">
            <a:avLst/>
          </a:prstGeom>
          <a:noFill/>
        </p:spPr>
        <p:txBody>
          <a:bodyPr wrap="square" rtlCol="0">
            <a:spAutoFit/>
          </a:bodyPr>
          <a:lstStyle/>
          <a:p>
            <a:pPr algn="ctr"/>
            <a:r>
              <a:rPr lang="en-NZ" sz="1000" b="1" dirty="0"/>
              <a:t>High priority barriers to address </a:t>
            </a:r>
            <a:r>
              <a:rPr lang="en-NZ" sz="1000" dirty="0"/>
              <a:t>– high impact and affecting a high proportion of the population </a:t>
            </a:r>
          </a:p>
        </p:txBody>
      </p:sp>
      <p:sp>
        <p:nvSpPr>
          <p:cNvPr id="55" name="TextBox 54"/>
          <p:cNvSpPr txBox="1"/>
          <p:nvPr/>
        </p:nvSpPr>
        <p:spPr>
          <a:xfrm>
            <a:off x="753896" y="5394017"/>
            <a:ext cx="508358" cy="276999"/>
          </a:xfrm>
          <a:prstGeom prst="rect">
            <a:avLst/>
          </a:prstGeom>
          <a:noFill/>
        </p:spPr>
        <p:txBody>
          <a:bodyPr wrap="square" rtlCol="0">
            <a:spAutoFit/>
          </a:bodyPr>
          <a:lstStyle/>
          <a:p>
            <a:r>
              <a:rPr lang="en-NZ" sz="1200" dirty="0">
                <a:solidFill>
                  <a:schemeClr val="tx1">
                    <a:lumMod val="50000"/>
                    <a:lumOff val="50000"/>
                  </a:schemeClr>
                </a:solidFill>
              </a:rPr>
              <a:t>Low</a:t>
            </a:r>
          </a:p>
        </p:txBody>
      </p:sp>
      <p:sp>
        <p:nvSpPr>
          <p:cNvPr id="56" name="TextBox 55"/>
          <p:cNvSpPr txBox="1"/>
          <p:nvPr/>
        </p:nvSpPr>
        <p:spPr>
          <a:xfrm>
            <a:off x="753896" y="1411937"/>
            <a:ext cx="508358" cy="276999"/>
          </a:xfrm>
          <a:prstGeom prst="rect">
            <a:avLst/>
          </a:prstGeom>
          <a:noFill/>
        </p:spPr>
        <p:txBody>
          <a:bodyPr wrap="square" rtlCol="0">
            <a:spAutoFit/>
          </a:bodyPr>
          <a:lstStyle/>
          <a:p>
            <a:r>
              <a:rPr lang="en-NZ" sz="1200" dirty="0">
                <a:solidFill>
                  <a:schemeClr val="tx1">
                    <a:lumMod val="50000"/>
                    <a:lumOff val="50000"/>
                  </a:schemeClr>
                </a:solidFill>
              </a:rPr>
              <a:t>High </a:t>
            </a:r>
          </a:p>
        </p:txBody>
      </p:sp>
      <p:cxnSp>
        <p:nvCxnSpPr>
          <p:cNvPr id="57" name="Straight Arrow Connector 56"/>
          <p:cNvCxnSpPr/>
          <p:nvPr/>
        </p:nvCxnSpPr>
        <p:spPr>
          <a:xfrm flipH="1">
            <a:off x="8601632" y="1479315"/>
            <a:ext cx="133414" cy="333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842844" y="1465271"/>
            <a:ext cx="209002" cy="291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067886" y="1102377"/>
            <a:ext cx="1543614" cy="400110"/>
          </a:xfrm>
          <a:prstGeom prst="rect">
            <a:avLst/>
          </a:prstGeom>
          <a:noFill/>
        </p:spPr>
        <p:txBody>
          <a:bodyPr wrap="square" rtlCol="0">
            <a:spAutoFit/>
          </a:bodyPr>
          <a:lstStyle/>
          <a:p>
            <a:pPr algn="ctr"/>
            <a:r>
              <a:rPr lang="en-NZ" sz="1000" b="1" dirty="0"/>
              <a:t>Secondary priority barriers to address</a:t>
            </a:r>
            <a:endParaRPr lang="en-NZ" sz="1000" dirty="0"/>
          </a:p>
        </p:txBody>
      </p:sp>
    </p:spTree>
    <p:extLst>
      <p:ext uri="{BB962C8B-B14F-4D97-AF65-F5344CB8AC3E}">
        <p14:creationId xmlns:p14="http://schemas.microsoft.com/office/powerpoint/2010/main" val="4226910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4740" y="1190897"/>
            <a:ext cx="8682527" cy="646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cap="all" dirty="0">
                <a:solidFill>
                  <a:schemeClr val="bg1"/>
                </a:solidFill>
                <a:latin typeface="Arial" panose="020B0604020202020204" pitchFamily="34" charset="0"/>
                <a:cs typeface="Arial" panose="020B0604020202020204" pitchFamily="34" charset="0"/>
              </a:rPr>
              <a:t>Primary barriers to address</a:t>
            </a:r>
          </a:p>
        </p:txBody>
      </p:sp>
    </p:spTree>
    <p:extLst>
      <p:ext uri="{BB962C8B-B14F-4D97-AF65-F5344CB8AC3E}">
        <p14:creationId xmlns:p14="http://schemas.microsoft.com/office/powerpoint/2010/main" val="3176218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0" y="4214949"/>
            <a:ext cx="12192000" cy="2159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76" name="Straight Connector 75"/>
          <p:cNvCxnSpPr/>
          <p:nvPr/>
        </p:nvCxnSpPr>
        <p:spPr>
          <a:xfrm>
            <a:off x="7489371" y="4371702"/>
            <a:ext cx="0" cy="1881052"/>
          </a:xfrm>
          <a:prstGeom prst="line">
            <a:avLst/>
          </a:prstGeom>
          <a:ln>
            <a:solidFill>
              <a:srgbClr val="2A3947"/>
            </a:solidFill>
            <a:prstDash val="dash"/>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39534" y="4280391"/>
            <a:ext cx="7372770" cy="430887"/>
          </a:xfrm>
          <a:prstGeom prst="rect">
            <a:avLst/>
          </a:prstGeom>
          <a:noFill/>
        </p:spPr>
        <p:txBody>
          <a:bodyPr wrap="square" rtlCol="0">
            <a:spAutoFit/>
          </a:bodyPr>
          <a:lstStyle/>
          <a:p>
            <a:r>
              <a:rPr lang="en-NZ" sz="1100" dirty="0">
                <a:solidFill>
                  <a:srgbClr val="7F7F7F"/>
                </a:solidFill>
              </a:rPr>
              <a:t>The following groups are most likely to know little </a:t>
            </a:r>
            <a:r>
              <a:rPr lang="en-NZ" sz="1100" dirty="0" smtClean="0">
                <a:solidFill>
                  <a:srgbClr val="7F7F7F"/>
                </a:solidFill>
              </a:rPr>
              <a:t>or nothing about </a:t>
            </a:r>
            <a:r>
              <a:rPr lang="en-NZ" sz="1100" dirty="0">
                <a:solidFill>
                  <a:srgbClr val="7F7F7F"/>
                </a:solidFill>
              </a:rPr>
              <a:t>preparing for a disaster: </a:t>
            </a:r>
            <a:r>
              <a:rPr lang="en-NZ" sz="1100" dirty="0" smtClean="0">
                <a:solidFill>
                  <a:srgbClr val="7F7F7F"/>
                </a:solidFill>
              </a:rPr>
              <a:t>Younger people (under 30), those studying full time, </a:t>
            </a:r>
            <a:r>
              <a:rPr lang="en-NZ" sz="1100" dirty="0">
                <a:solidFill>
                  <a:srgbClr val="7F7F7F"/>
                </a:solidFill>
              </a:rPr>
              <a:t>those of Asian decent, </a:t>
            </a:r>
            <a:r>
              <a:rPr lang="en-NZ" sz="1100" dirty="0" smtClean="0">
                <a:solidFill>
                  <a:srgbClr val="7F7F7F"/>
                </a:solidFill>
              </a:rPr>
              <a:t>those who do not own their own home, and </a:t>
            </a:r>
            <a:r>
              <a:rPr lang="en-NZ" sz="1100" dirty="0">
                <a:solidFill>
                  <a:srgbClr val="7F7F7F"/>
                </a:solidFill>
              </a:rPr>
              <a:t>those </a:t>
            </a:r>
            <a:r>
              <a:rPr lang="en-NZ" sz="1100" dirty="0" smtClean="0">
                <a:solidFill>
                  <a:srgbClr val="7F7F7F"/>
                </a:solidFill>
              </a:rPr>
              <a:t>born overseas.</a:t>
            </a:r>
            <a:endParaRPr lang="en-NZ" sz="1100" dirty="0">
              <a:solidFill>
                <a:srgbClr val="7F7F7F"/>
              </a:solidFill>
            </a:endParaRPr>
          </a:p>
        </p:txBody>
      </p:sp>
      <p:sp>
        <p:nvSpPr>
          <p:cNvPr id="2" name="Title 1"/>
          <p:cNvSpPr>
            <a:spLocks noGrp="1"/>
          </p:cNvSpPr>
          <p:nvPr>
            <p:ph type="title"/>
          </p:nvPr>
        </p:nvSpPr>
        <p:spPr>
          <a:xfrm>
            <a:off x="914945" y="197755"/>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Lack of knowledge</a:t>
            </a:r>
          </a:p>
        </p:txBody>
      </p:sp>
      <p:grpSp>
        <p:nvGrpSpPr>
          <p:cNvPr id="5" name="Group 4"/>
          <p:cNvGrpSpPr/>
          <p:nvPr/>
        </p:nvGrpSpPr>
        <p:grpSpPr>
          <a:xfrm>
            <a:off x="3299737" y="3824283"/>
            <a:ext cx="4958256" cy="253477"/>
            <a:chOff x="1400433" y="5046308"/>
            <a:chExt cx="4958256" cy="253477"/>
          </a:xfrm>
        </p:grpSpPr>
        <p:sp>
          <p:nvSpPr>
            <p:cNvPr id="7" name="Rectangle 6"/>
            <p:cNvSpPr/>
            <p:nvPr/>
          </p:nvSpPr>
          <p:spPr>
            <a:xfrm>
              <a:off x="1400433" y="5093625"/>
              <a:ext cx="169116" cy="169116"/>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8" name="Title 1"/>
            <p:cNvSpPr txBox="1">
              <a:spLocks/>
            </p:cNvSpPr>
            <p:nvPr/>
          </p:nvSpPr>
          <p:spPr>
            <a:xfrm>
              <a:off x="1543045" y="5060548"/>
              <a:ext cx="792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A lot</a:t>
              </a:r>
            </a:p>
          </p:txBody>
        </p:sp>
        <p:sp>
          <p:nvSpPr>
            <p:cNvPr id="9" name="Rectangle 8"/>
            <p:cNvSpPr/>
            <p:nvPr/>
          </p:nvSpPr>
          <p:spPr>
            <a:xfrm>
              <a:off x="2574485" y="5093625"/>
              <a:ext cx="169116" cy="169116"/>
            </a:xfrm>
            <a:prstGeom prst="rect">
              <a:avLst/>
            </a:prstGeom>
            <a:solidFill>
              <a:srgbClr val="01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0" name="Title 1"/>
            <p:cNvSpPr txBox="1">
              <a:spLocks/>
            </p:cNvSpPr>
            <p:nvPr/>
          </p:nvSpPr>
          <p:spPr>
            <a:xfrm>
              <a:off x="2718527" y="5046308"/>
              <a:ext cx="90737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A fair amount</a:t>
              </a:r>
            </a:p>
          </p:txBody>
        </p:sp>
        <p:sp>
          <p:nvSpPr>
            <p:cNvPr id="11" name="Rectangle 10"/>
            <p:cNvSpPr/>
            <p:nvPr/>
          </p:nvSpPr>
          <p:spPr>
            <a:xfrm>
              <a:off x="3748537" y="5093625"/>
              <a:ext cx="169116" cy="16911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2" name="Title 1"/>
            <p:cNvSpPr txBox="1">
              <a:spLocks/>
            </p:cNvSpPr>
            <p:nvPr/>
          </p:nvSpPr>
          <p:spPr>
            <a:xfrm>
              <a:off x="3886488"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A little</a:t>
              </a:r>
            </a:p>
          </p:txBody>
        </p:sp>
        <p:sp>
          <p:nvSpPr>
            <p:cNvPr id="13" name="Rectangle 12"/>
            <p:cNvSpPr/>
            <p:nvPr/>
          </p:nvSpPr>
          <p:spPr>
            <a:xfrm>
              <a:off x="4922588" y="5093625"/>
              <a:ext cx="169116" cy="169116"/>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4" name="Title 1"/>
            <p:cNvSpPr txBox="1">
              <a:spLocks/>
            </p:cNvSpPr>
            <p:nvPr/>
          </p:nvSpPr>
          <p:spPr>
            <a:xfrm>
              <a:off x="5074625"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Nothing at all</a:t>
              </a:r>
            </a:p>
          </p:txBody>
        </p:sp>
      </p:grpSp>
      <p:sp>
        <p:nvSpPr>
          <p:cNvPr id="18" name="Title 1"/>
          <p:cNvSpPr txBox="1">
            <a:spLocks/>
          </p:cNvSpPr>
          <p:nvPr/>
        </p:nvSpPr>
        <p:spPr>
          <a:xfrm>
            <a:off x="193703" y="869099"/>
            <a:ext cx="11588722" cy="571469"/>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t>Lack of knowledge </a:t>
            </a:r>
            <a:r>
              <a:rPr lang="en-NZ" dirty="0" smtClean="0"/>
              <a:t>continues to be a large impediment to the one in five New Zealanders who currently know little or nothing about preparing for a disaster </a:t>
            </a:r>
            <a:endParaRPr lang="en-NZ" dirty="0"/>
          </a:p>
        </p:txBody>
      </p:sp>
      <p:sp>
        <p:nvSpPr>
          <p:cNvPr id="20"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Q2a How much, if anything do you know about preparing for a disaster? </a:t>
            </a:r>
          </a:p>
          <a:p>
            <a:r>
              <a:rPr lang="en-NZ" sz="900" b="0" dirty="0">
                <a:solidFill>
                  <a:prstClr val="black">
                    <a:lumMod val="50000"/>
                    <a:lumOff val="50000"/>
                  </a:prstClr>
                </a:solidFill>
                <a:latin typeface="Calibri" panose="020F0502020204030204"/>
              </a:rPr>
              <a:t>Base: All respondents (2017 n=1,000, 2016 n=1,000)</a:t>
            </a:r>
          </a:p>
        </p:txBody>
      </p:sp>
      <p:sp>
        <p:nvSpPr>
          <p:cNvPr id="38" name="Oval 37"/>
          <p:cNvSpPr/>
          <p:nvPr/>
        </p:nvSpPr>
        <p:spPr>
          <a:xfrm>
            <a:off x="209549" y="160074"/>
            <a:ext cx="517957" cy="51795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Freeform 16"/>
          <p:cNvSpPr>
            <a:spLocks noEditPoints="1"/>
          </p:cNvSpPr>
          <p:nvPr/>
        </p:nvSpPr>
        <p:spPr bwMode="auto">
          <a:xfrm>
            <a:off x="307117" y="238814"/>
            <a:ext cx="343818" cy="372761"/>
          </a:xfrm>
          <a:custGeom>
            <a:avLst/>
            <a:gdLst>
              <a:gd name="T0" fmla="*/ 1390 w 1638"/>
              <a:gd name="T1" fmla="*/ 278 h 1779"/>
              <a:gd name="T2" fmla="*/ 746 w 1638"/>
              <a:gd name="T3" fmla="*/ 20 h 1779"/>
              <a:gd name="T4" fmla="*/ 150 w 1638"/>
              <a:gd name="T5" fmla="*/ 443 h 1779"/>
              <a:gd name="T6" fmla="*/ 158 w 1638"/>
              <a:gd name="T7" fmla="*/ 622 h 1779"/>
              <a:gd name="T8" fmla="*/ 152 w 1638"/>
              <a:gd name="T9" fmla="*/ 784 h 1779"/>
              <a:gd name="T10" fmla="*/ 53 w 1638"/>
              <a:gd name="T11" fmla="*/ 942 h 1779"/>
              <a:gd name="T12" fmla="*/ 75 w 1638"/>
              <a:gd name="T13" fmla="*/ 1030 h 1779"/>
              <a:gd name="T14" fmla="*/ 153 w 1638"/>
              <a:gd name="T15" fmla="*/ 1042 h 1779"/>
              <a:gd name="T16" fmla="*/ 133 w 1638"/>
              <a:gd name="T17" fmla="*/ 1117 h 1779"/>
              <a:gd name="T18" fmla="*/ 165 w 1638"/>
              <a:gd name="T19" fmla="*/ 1160 h 1779"/>
              <a:gd name="T20" fmla="*/ 186 w 1638"/>
              <a:gd name="T21" fmla="*/ 1188 h 1779"/>
              <a:gd name="T22" fmla="*/ 155 w 1638"/>
              <a:gd name="T23" fmla="*/ 1220 h 1779"/>
              <a:gd name="T24" fmla="*/ 190 w 1638"/>
              <a:gd name="T25" fmla="*/ 1268 h 1779"/>
              <a:gd name="T26" fmla="*/ 215 w 1638"/>
              <a:gd name="T27" fmla="*/ 1358 h 1779"/>
              <a:gd name="T28" fmla="*/ 273 w 1638"/>
              <a:gd name="T29" fmla="*/ 1495 h 1779"/>
              <a:gd name="T30" fmla="*/ 466 w 1638"/>
              <a:gd name="T31" fmla="*/ 1465 h 1779"/>
              <a:gd name="T32" fmla="*/ 514 w 1638"/>
              <a:gd name="T33" fmla="*/ 1491 h 1779"/>
              <a:gd name="T34" fmla="*/ 553 w 1638"/>
              <a:gd name="T35" fmla="*/ 1739 h 1779"/>
              <a:gd name="T36" fmla="*/ 1212 w 1638"/>
              <a:gd name="T37" fmla="*/ 1569 h 1779"/>
              <a:gd name="T38" fmla="*/ 1174 w 1638"/>
              <a:gd name="T39" fmla="*/ 1265 h 1779"/>
              <a:gd name="T40" fmla="*/ 1283 w 1638"/>
              <a:gd name="T41" fmla="*/ 1030 h 1779"/>
              <a:gd name="T42" fmla="*/ 1390 w 1638"/>
              <a:gd name="T43" fmla="*/ 278 h 1779"/>
              <a:gd name="T44" fmla="*/ 1286 w 1638"/>
              <a:gd name="T45" fmla="*/ 826 h 1779"/>
              <a:gd name="T46" fmla="*/ 941 w 1638"/>
              <a:gd name="T47" fmla="*/ 748 h 1779"/>
              <a:gd name="T48" fmla="*/ 584 w 1638"/>
              <a:gd name="T49" fmla="*/ 639 h 1779"/>
              <a:gd name="T50" fmla="*/ 264 w 1638"/>
              <a:gd name="T51" fmla="*/ 489 h 1779"/>
              <a:gd name="T52" fmla="*/ 581 w 1638"/>
              <a:gd name="T53" fmla="*/ 118 h 1779"/>
              <a:gd name="T54" fmla="*/ 1293 w 1638"/>
              <a:gd name="T55" fmla="*/ 292 h 1779"/>
              <a:gd name="T56" fmla="*/ 1286 w 1638"/>
              <a:gd name="T57" fmla="*/ 826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8" h="1779">
                <a:moveTo>
                  <a:pt x="1390" y="278"/>
                </a:moveTo>
                <a:cubicBezTo>
                  <a:pt x="1390" y="278"/>
                  <a:pt x="1240" y="0"/>
                  <a:pt x="746" y="20"/>
                </a:cubicBezTo>
                <a:cubicBezTo>
                  <a:pt x="746" y="20"/>
                  <a:pt x="218" y="28"/>
                  <a:pt x="150" y="443"/>
                </a:cubicBezTo>
                <a:cubicBezTo>
                  <a:pt x="150" y="443"/>
                  <a:pt x="133" y="551"/>
                  <a:pt x="158" y="622"/>
                </a:cubicBezTo>
                <a:cubicBezTo>
                  <a:pt x="158" y="622"/>
                  <a:pt x="201" y="717"/>
                  <a:pt x="152" y="784"/>
                </a:cubicBezTo>
                <a:cubicBezTo>
                  <a:pt x="152" y="784"/>
                  <a:pt x="60" y="934"/>
                  <a:pt x="53" y="942"/>
                </a:cubicBezTo>
                <a:cubicBezTo>
                  <a:pt x="53" y="942"/>
                  <a:pt x="0" y="1014"/>
                  <a:pt x="75" y="1030"/>
                </a:cubicBezTo>
                <a:cubicBezTo>
                  <a:pt x="75" y="1030"/>
                  <a:pt x="117" y="1042"/>
                  <a:pt x="153" y="1042"/>
                </a:cubicBezTo>
                <a:cubicBezTo>
                  <a:pt x="153" y="1042"/>
                  <a:pt x="140" y="1102"/>
                  <a:pt x="133" y="1117"/>
                </a:cubicBezTo>
                <a:cubicBezTo>
                  <a:pt x="133" y="1117"/>
                  <a:pt x="122" y="1148"/>
                  <a:pt x="165" y="1160"/>
                </a:cubicBezTo>
                <a:cubicBezTo>
                  <a:pt x="165" y="1160"/>
                  <a:pt x="198" y="1177"/>
                  <a:pt x="186" y="1188"/>
                </a:cubicBezTo>
                <a:cubicBezTo>
                  <a:pt x="186" y="1188"/>
                  <a:pt x="165" y="1195"/>
                  <a:pt x="155" y="1220"/>
                </a:cubicBezTo>
                <a:cubicBezTo>
                  <a:pt x="155" y="1220"/>
                  <a:pt x="153" y="1255"/>
                  <a:pt x="190" y="1268"/>
                </a:cubicBezTo>
                <a:cubicBezTo>
                  <a:pt x="190" y="1268"/>
                  <a:pt x="236" y="1288"/>
                  <a:pt x="215" y="1358"/>
                </a:cubicBezTo>
                <a:cubicBezTo>
                  <a:pt x="215" y="1358"/>
                  <a:pt x="168" y="1463"/>
                  <a:pt x="273" y="1495"/>
                </a:cubicBezTo>
                <a:cubicBezTo>
                  <a:pt x="273" y="1495"/>
                  <a:pt x="381" y="1513"/>
                  <a:pt x="466" y="1465"/>
                </a:cubicBezTo>
                <a:cubicBezTo>
                  <a:pt x="466" y="1465"/>
                  <a:pt x="504" y="1440"/>
                  <a:pt x="514" y="1491"/>
                </a:cubicBezTo>
                <a:cubicBezTo>
                  <a:pt x="514" y="1491"/>
                  <a:pt x="551" y="1699"/>
                  <a:pt x="553" y="1739"/>
                </a:cubicBezTo>
                <a:cubicBezTo>
                  <a:pt x="553" y="1739"/>
                  <a:pt x="1099" y="1779"/>
                  <a:pt x="1212" y="1569"/>
                </a:cubicBezTo>
                <a:cubicBezTo>
                  <a:pt x="1174" y="1265"/>
                  <a:pt x="1174" y="1265"/>
                  <a:pt x="1174" y="1265"/>
                </a:cubicBezTo>
                <a:cubicBezTo>
                  <a:pt x="1174" y="1265"/>
                  <a:pt x="1149" y="1152"/>
                  <a:pt x="1283" y="1030"/>
                </a:cubicBezTo>
                <a:cubicBezTo>
                  <a:pt x="1283" y="1030"/>
                  <a:pt x="1638" y="694"/>
                  <a:pt x="1390" y="278"/>
                </a:cubicBezTo>
                <a:close/>
                <a:moveTo>
                  <a:pt x="1286" y="826"/>
                </a:moveTo>
                <a:cubicBezTo>
                  <a:pt x="1286" y="826"/>
                  <a:pt x="1160" y="967"/>
                  <a:pt x="941" y="748"/>
                </a:cubicBezTo>
                <a:cubicBezTo>
                  <a:pt x="941" y="748"/>
                  <a:pt x="850" y="631"/>
                  <a:pt x="584" y="639"/>
                </a:cubicBezTo>
                <a:cubicBezTo>
                  <a:pt x="584" y="639"/>
                  <a:pt x="338" y="679"/>
                  <a:pt x="264" y="489"/>
                </a:cubicBezTo>
                <a:cubicBezTo>
                  <a:pt x="264" y="489"/>
                  <a:pt x="178" y="247"/>
                  <a:pt x="581" y="118"/>
                </a:cubicBezTo>
                <a:cubicBezTo>
                  <a:pt x="581" y="118"/>
                  <a:pt x="1000" y="1"/>
                  <a:pt x="1293" y="292"/>
                </a:cubicBezTo>
                <a:cubicBezTo>
                  <a:pt x="1293" y="292"/>
                  <a:pt x="1539" y="562"/>
                  <a:pt x="1286" y="8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NZ"/>
          </a:p>
        </p:txBody>
      </p:sp>
      <p:sp>
        <p:nvSpPr>
          <p:cNvPr id="44" name="Title 1"/>
          <p:cNvSpPr txBox="1">
            <a:spLocks/>
          </p:cNvSpPr>
          <p:nvPr/>
        </p:nvSpPr>
        <p:spPr>
          <a:xfrm>
            <a:off x="3458329" y="2254435"/>
            <a:ext cx="1791056"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endParaRPr lang="en-NZ" sz="1200" b="0" dirty="0">
              <a:solidFill>
                <a:prstClr val="black">
                  <a:lumMod val="50000"/>
                  <a:lumOff val="50000"/>
                </a:prstClr>
              </a:solidFill>
              <a:latin typeface="Calibri" panose="020F0502020204030204"/>
            </a:endParaRPr>
          </a:p>
        </p:txBody>
      </p:sp>
      <p:sp>
        <p:nvSpPr>
          <p:cNvPr id="45" name="Title 1"/>
          <p:cNvSpPr txBox="1">
            <a:spLocks/>
          </p:cNvSpPr>
          <p:nvPr/>
        </p:nvSpPr>
        <p:spPr>
          <a:xfrm>
            <a:off x="8471878" y="2254435"/>
            <a:ext cx="176217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endParaRPr lang="en-NZ" sz="1200" b="0" dirty="0">
              <a:solidFill>
                <a:prstClr val="black">
                  <a:lumMod val="50000"/>
                  <a:lumOff val="50000"/>
                </a:prstClr>
              </a:solidFill>
              <a:latin typeface="Calibri" panose="020F0502020204030204"/>
            </a:endParaRPr>
          </a:p>
        </p:txBody>
      </p:sp>
      <p:sp>
        <p:nvSpPr>
          <p:cNvPr id="124" name="Title 1"/>
          <p:cNvSpPr txBox="1">
            <a:spLocks/>
          </p:cNvSpPr>
          <p:nvPr/>
        </p:nvSpPr>
        <p:spPr>
          <a:xfrm>
            <a:off x="193703" y="1698148"/>
            <a:ext cx="7131033" cy="239237"/>
          </a:xfrm>
          <a:prstGeom prst="rect">
            <a:avLst/>
          </a:prstGeom>
        </p:spPr>
        <p:txBody>
          <a:bodyPr anchor="ctr">
            <a:noAutofit/>
          </a:bodyPr>
          <a:lstStyle>
            <a:defPPr>
              <a:defRPr lang="en-US"/>
            </a:defPPr>
            <a:lvl1pPr>
              <a:lnSpc>
                <a:spcPct val="90000"/>
              </a:lnSpc>
              <a:spcBef>
                <a:spcPct val="0"/>
              </a:spcBef>
              <a:buNone/>
              <a:defRPr sz="1400" b="0" i="1">
                <a:solidFill>
                  <a:prstClr val="black">
                    <a:lumMod val="50000"/>
                    <a:lumOff val="50000"/>
                  </a:prstClr>
                </a:solidFill>
                <a:ea typeface="Tahoma" panose="020B0604030504040204" pitchFamily="34" charset="0"/>
                <a:cs typeface="Arial" panose="020B0604020202020204" pitchFamily="34" charset="0"/>
              </a:defRPr>
            </a:lvl1pPr>
          </a:lstStyle>
          <a:p>
            <a:r>
              <a:rPr lang="en-NZ" dirty="0"/>
              <a:t>Q. How </a:t>
            </a:r>
            <a:r>
              <a:rPr lang="en-NZ" dirty="0">
                <a:solidFill>
                  <a:srgbClr val="7F7F7F"/>
                </a:solidFill>
              </a:rPr>
              <a:t>much</a:t>
            </a:r>
            <a:r>
              <a:rPr lang="en-NZ" dirty="0"/>
              <a:t>, if anything do you know about preparing for a disaster? </a:t>
            </a:r>
          </a:p>
        </p:txBody>
      </p:sp>
      <p:graphicFrame>
        <p:nvGraphicFramePr>
          <p:cNvPr id="3" name="Table 2"/>
          <p:cNvGraphicFramePr>
            <a:graphicFrameLocks noGrp="1"/>
          </p:cNvGraphicFramePr>
          <p:nvPr>
            <p:extLst>
              <p:ext uri="{D42A27DB-BD31-4B8C-83A1-F6EECF244321}">
                <p14:modId xmlns:p14="http://schemas.microsoft.com/office/powerpoint/2010/main" val="4115991421"/>
              </p:ext>
            </p:extLst>
          </p:nvPr>
        </p:nvGraphicFramePr>
        <p:xfrm>
          <a:off x="9907238" y="1781715"/>
          <a:ext cx="2232000" cy="1800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tblGrid>
              <a:tr h="686442">
                <a:tc>
                  <a:txBody>
                    <a:bodyPr/>
                    <a:lstStyle/>
                    <a:p>
                      <a:pPr algn="ctr"/>
                      <a:r>
                        <a:rPr lang="en-NZ" sz="1050" b="0" dirty="0">
                          <a:solidFill>
                            <a:prstClr val="black">
                              <a:lumMod val="50000"/>
                              <a:lumOff val="50000"/>
                            </a:prstClr>
                          </a:solidFill>
                          <a:latin typeface="+mn-lt"/>
                        </a:rPr>
                        <a:t>know a lot or</a:t>
                      </a:r>
                    </a:p>
                    <a:p>
                      <a:pPr algn="ctr"/>
                      <a:r>
                        <a:rPr lang="en-NZ" sz="1050" b="0" dirty="0">
                          <a:solidFill>
                            <a:prstClr val="black">
                              <a:lumMod val="50000"/>
                              <a:lumOff val="50000"/>
                            </a:prstClr>
                          </a:solidFill>
                          <a:latin typeface="+mn-lt"/>
                        </a:rPr>
                        <a:t>a fair amount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50" b="0" dirty="0">
                          <a:solidFill>
                            <a:prstClr val="black">
                              <a:lumMod val="50000"/>
                              <a:lumOff val="50000"/>
                            </a:prstClr>
                          </a:solidFill>
                          <a:latin typeface="+mn-lt"/>
                        </a:rPr>
                        <a:t>know a little or </a:t>
                      </a:r>
                    </a:p>
                    <a:p>
                      <a:pPr algn="ctr"/>
                      <a:r>
                        <a:rPr lang="en-NZ" sz="1050" b="0" dirty="0">
                          <a:solidFill>
                            <a:prstClr val="black">
                              <a:lumMod val="50000"/>
                              <a:lumOff val="50000"/>
                            </a:prstClr>
                          </a:solidFill>
                          <a:latin typeface="+mn-lt"/>
                        </a:rPr>
                        <a:t>nothing at all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76%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24%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73%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27%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129" name="Chart 128"/>
          <p:cNvGraphicFramePr/>
          <p:nvPr>
            <p:extLst>
              <p:ext uri="{D42A27DB-BD31-4B8C-83A1-F6EECF244321}">
                <p14:modId xmlns:p14="http://schemas.microsoft.com/office/powerpoint/2010/main" val="585629150"/>
              </p:ext>
            </p:extLst>
          </p:nvPr>
        </p:nvGraphicFramePr>
        <p:xfrm>
          <a:off x="481459" y="2034721"/>
          <a:ext cx="9540000" cy="1980000"/>
        </p:xfrm>
        <a:graphic>
          <a:graphicData uri="http://schemas.openxmlformats.org/drawingml/2006/chart">
            <c:chart xmlns:c="http://schemas.openxmlformats.org/drawingml/2006/chart" xmlns:r="http://schemas.openxmlformats.org/officeDocument/2006/relationships" r:id="rId2"/>
          </a:graphicData>
        </a:graphic>
      </p:graphicFrame>
      <p:sp>
        <p:nvSpPr>
          <p:cNvPr id="134" name="TextBox 133"/>
          <p:cNvSpPr txBox="1"/>
          <p:nvPr/>
        </p:nvSpPr>
        <p:spPr>
          <a:xfrm>
            <a:off x="4658395" y="5816270"/>
            <a:ext cx="1130107" cy="369332"/>
          </a:xfrm>
          <a:prstGeom prst="rect">
            <a:avLst/>
          </a:prstGeom>
          <a:noFill/>
        </p:spPr>
        <p:txBody>
          <a:bodyPr wrap="square" rtlCol="0">
            <a:spAutoFit/>
          </a:bodyPr>
          <a:lstStyle/>
          <a:p>
            <a:r>
              <a:rPr lang="en-NZ" sz="900" dirty="0">
                <a:solidFill>
                  <a:schemeClr val="tx1">
                    <a:lumMod val="65000"/>
                    <a:lumOff val="35000"/>
                  </a:schemeClr>
                </a:solidFill>
              </a:rPr>
              <a:t>Asian</a:t>
            </a:r>
          </a:p>
          <a:p>
            <a:r>
              <a:rPr lang="en-NZ" sz="900" dirty="0">
                <a:solidFill>
                  <a:schemeClr val="tx1">
                    <a:lumMod val="65000"/>
                    <a:lumOff val="35000"/>
                  </a:schemeClr>
                </a:solidFill>
              </a:rPr>
              <a:t>39%</a:t>
            </a:r>
          </a:p>
        </p:txBody>
      </p:sp>
      <p:cxnSp>
        <p:nvCxnSpPr>
          <p:cNvPr id="135" name="Straight Connector 134"/>
          <p:cNvCxnSpPr/>
          <p:nvPr/>
        </p:nvCxnSpPr>
        <p:spPr>
          <a:xfrm>
            <a:off x="335999" y="5503305"/>
            <a:ext cx="691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4704931"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40%</a:t>
            </a:r>
          </a:p>
        </p:txBody>
      </p:sp>
      <p:sp>
        <p:nvSpPr>
          <p:cNvPr id="139" name="TextBox 138"/>
          <p:cNvSpPr txBox="1"/>
          <p:nvPr/>
        </p:nvSpPr>
        <p:spPr>
          <a:xfrm>
            <a:off x="7011597"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50%</a:t>
            </a:r>
          </a:p>
        </p:txBody>
      </p:sp>
      <p:cxnSp>
        <p:nvCxnSpPr>
          <p:cNvPr id="141" name="Straight Connector 140"/>
          <p:cNvCxnSpPr/>
          <p:nvPr/>
        </p:nvCxnSpPr>
        <p:spPr>
          <a:xfrm>
            <a:off x="1245783" y="5239639"/>
            <a:ext cx="0" cy="9360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99824" y="4821604"/>
            <a:ext cx="2286000" cy="415498"/>
          </a:xfrm>
          <a:prstGeom prst="rect">
            <a:avLst/>
          </a:prstGeom>
          <a:noFill/>
        </p:spPr>
        <p:txBody>
          <a:bodyPr wrap="square" rtlCol="0">
            <a:spAutoFit/>
          </a:bodyPr>
          <a:lstStyle/>
          <a:p>
            <a:pPr algn="ctr"/>
            <a:r>
              <a:rPr lang="en-NZ" sz="1050" b="1" dirty="0">
                <a:solidFill>
                  <a:schemeClr val="tx1">
                    <a:lumMod val="65000"/>
                    <a:lumOff val="35000"/>
                  </a:schemeClr>
                </a:solidFill>
              </a:rPr>
              <a:t>Average for all New Zealanders </a:t>
            </a:r>
          </a:p>
          <a:p>
            <a:pPr algn="ctr"/>
            <a:r>
              <a:rPr lang="en-NZ" sz="1050" b="1" dirty="0">
                <a:solidFill>
                  <a:schemeClr val="tx1">
                    <a:lumMod val="65000"/>
                    <a:lumOff val="35000"/>
                  </a:schemeClr>
                </a:solidFill>
              </a:rPr>
              <a:t>know a little or nothing 24%</a:t>
            </a:r>
          </a:p>
        </p:txBody>
      </p:sp>
      <p:sp>
        <p:nvSpPr>
          <p:cNvPr id="153" name="TextBox 152"/>
          <p:cNvSpPr txBox="1"/>
          <p:nvPr/>
        </p:nvSpPr>
        <p:spPr>
          <a:xfrm>
            <a:off x="5767501" y="5869627"/>
            <a:ext cx="1130107" cy="369332"/>
          </a:xfrm>
          <a:prstGeom prst="rect">
            <a:avLst/>
          </a:prstGeom>
          <a:noFill/>
        </p:spPr>
        <p:txBody>
          <a:bodyPr wrap="square" rtlCol="0">
            <a:spAutoFit/>
          </a:bodyPr>
          <a:lstStyle/>
          <a:p>
            <a:pPr algn="ctr"/>
            <a:r>
              <a:rPr lang="en-NZ" sz="900" dirty="0">
                <a:solidFill>
                  <a:schemeClr val="tx1">
                    <a:lumMod val="65000"/>
                    <a:lumOff val="35000"/>
                  </a:schemeClr>
                </a:solidFill>
              </a:rPr>
              <a:t>Under 30</a:t>
            </a:r>
          </a:p>
          <a:p>
            <a:pPr algn="ctr"/>
            <a:r>
              <a:rPr lang="en-NZ" sz="900" dirty="0">
                <a:solidFill>
                  <a:schemeClr val="tx1">
                    <a:lumMod val="65000"/>
                    <a:lumOff val="35000"/>
                  </a:schemeClr>
                </a:solidFill>
              </a:rPr>
              <a:t>46%</a:t>
            </a:r>
          </a:p>
        </p:txBody>
      </p:sp>
      <p:sp>
        <p:nvSpPr>
          <p:cNvPr id="154" name="TextBox 153"/>
          <p:cNvSpPr txBox="1"/>
          <p:nvPr/>
        </p:nvSpPr>
        <p:spPr>
          <a:xfrm>
            <a:off x="2841324" y="5850577"/>
            <a:ext cx="1000125" cy="369332"/>
          </a:xfrm>
          <a:prstGeom prst="rect">
            <a:avLst/>
          </a:prstGeom>
          <a:noFill/>
        </p:spPr>
        <p:txBody>
          <a:bodyPr wrap="square" rtlCol="0">
            <a:spAutoFit/>
          </a:bodyPr>
          <a:lstStyle/>
          <a:p>
            <a:r>
              <a:rPr lang="en-NZ" sz="900" dirty="0">
                <a:solidFill>
                  <a:schemeClr val="tx1">
                    <a:lumMod val="65000"/>
                    <a:lumOff val="35000"/>
                  </a:schemeClr>
                </a:solidFill>
              </a:rPr>
              <a:t>Born overseas</a:t>
            </a:r>
          </a:p>
          <a:p>
            <a:r>
              <a:rPr lang="en-NZ" sz="900" dirty="0">
                <a:solidFill>
                  <a:schemeClr val="tx1">
                    <a:lumMod val="65000"/>
                    <a:lumOff val="35000"/>
                  </a:schemeClr>
                </a:solidFill>
              </a:rPr>
              <a:t>31%</a:t>
            </a:r>
          </a:p>
        </p:txBody>
      </p:sp>
      <p:sp>
        <p:nvSpPr>
          <p:cNvPr id="155" name="TextBox 154"/>
          <p:cNvSpPr txBox="1"/>
          <p:nvPr/>
        </p:nvSpPr>
        <p:spPr>
          <a:xfrm>
            <a:off x="107783"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20%</a:t>
            </a:r>
          </a:p>
        </p:txBody>
      </p:sp>
      <p:sp>
        <p:nvSpPr>
          <p:cNvPr id="49" name="TextBox 48"/>
          <p:cNvSpPr txBox="1"/>
          <p:nvPr/>
        </p:nvSpPr>
        <p:spPr>
          <a:xfrm>
            <a:off x="2406357"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30%</a:t>
            </a:r>
          </a:p>
        </p:txBody>
      </p:sp>
      <p:cxnSp>
        <p:nvCxnSpPr>
          <p:cNvPr id="143" name="Straight Arrow Connector 142"/>
          <p:cNvCxnSpPr/>
          <p:nvPr/>
        </p:nvCxnSpPr>
        <p:spPr>
          <a:xfrm flipV="1">
            <a:off x="6323035" y="5560455"/>
            <a:ext cx="0" cy="288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4702028" y="5565349"/>
            <a:ext cx="0" cy="540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V="1">
            <a:off x="2868018" y="5560455"/>
            <a:ext cx="0" cy="576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4477476" y="5565349"/>
            <a:ext cx="0" cy="504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67100" y="5645411"/>
            <a:ext cx="1063007" cy="507831"/>
          </a:xfrm>
          <a:prstGeom prst="rect">
            <a:avLst/>
          </a:prstGeom>
          <a:noFill/>
        </p:spPr>
        <p:txBody>
          <a:bodyPr wrap="square" rtlCol="0">
            <a:spAutoFit/>
          </a:bodyPr>
          <a:lstStyle/>
          <a:p>
            <a:pPr algn="r"/>
            <a:r>
              <a:rPr lang="en-NZ" sz="900" dirty="0">
                <a:solidFill>
                  <a:schemeClr val="tx1">
                    <a:lumMod val="65000"/>
                    <a:lumOff val="35000"/>
                  </a:schemeClr>
                </a:solidFill>
              </a:rPr>
              <a:t>Do not own their own home</a:t>
            </a:r>
          </a:p>
          <a:p>
            <a:pPr algn="r"/>
            <a:r>
              <a:rPr lang="en-NZ" sz="900" dirty="0">
                <a:solidFill>
                  <a:schemeClr val="tx1">
                    <a:lumMod val="65000"/>
                    <a:lumOff val="35000"/>
                  </a:schemeClr>
                </a:solidFill>
              </a:rPr>
              <a:t>38%</a:t>
            </a:r>
          </a:p>
        </p:txBody>
      </p:sp>
      <p:sp>
        <p:nvSpPr>
          <p:cNvPr id="55" name="TextBox 54"/>
          <p:cNvSpPr txBox="1"/>
          <p:nvPr/>
        </p:nvSpPr>
        <p:spPr>
          <a:xfrm>
            <a:off x="5102609" y="5788707"/>
            <a:ext cx="1130107" cy="507831"/>
          </a:xfrm>
          <a:prstGeom prst="rect">
            <a:avLst/>
          </a:prstGeom>
          <a:noFill/>
        </p:spPr>
        <p:txBody>
          <a:bodyPr wrap="square" rtlCol="0">
            <a:spAutoFit/>
          </a:bodyPr>
          <a:lstStyle/>
          <a:p>
            <a:pPr algn="ctr"/>
            <a:r>
              <a:rPr lang="en-NZ" sz="900" dirty="0">
                <a:solidFill>
                  <a:schemeClr val="tx1">
                    <a:lumMod val="65000"/>
                    <a:lumOff val="35000"/>
                  </a:schemeClr>
                </a:solidFill>
              </a:rPr>
              <a:t>Studying </a:t>
            </a:r>
          </a:p>
          <a:p>
            <a:pPr algn="ctr"/>
            <a:r>
              <a:rPr lang="en-NZ" sz="900" dirty="0">
                <a:solidFill>
                  <a:schemeClr val="tx1">
                    <a:lumMod val="65000"/>
                    <a:lumOff val="35000"/>
                  </a:schemeClr>
                </a:solidFill>
              </a:rPr>
              <a:t>full time</a:t>
            </a:r>
          </a:p>
          <a:p>
            <a:pPr algn="ctr"/>
            <a:r>
              <a:rPr lang="en-NZ" sz="900" dirty="0">
                <a:solidFill>
                  <a:schemeClr val="tx1">
                    <a:lumMod val="65000"/>
                    <a:lumOff val="35000"/>
                  </a:schemeClr>
                </a:solidFill>
              </a:rPr>
              <a:t>43%</a:t>
            </a:r>
          </a:p>
        </p:txBody>
      </p:sp>
      <p:cxnSp>
        <p:nvCxnSpPr>
          <p:cNvPr id="56" name="Straight Arrow Connector 55"/>
          <p:cNvCxnSpPr/>
          <p:nvPr/>
        </p:nvCxnSpPr>
        <p:spPr>
          <a:xfrm flipV="1">
            <a:off x="5633867" y="5560455"/>
            <a:ext cx="0" cy="252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2821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3308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939755"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24462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 name="Title 1"/>
          <p:cNvSpPr txBox="1">
            <a:spLocks/>
          </p:cNvSpPr>
          <p:nvPr/>
        </p:nvSpPr>
        <p:spPr>
          <a:xfrm>
            <a:off x="7576846" y="4280391"/>
            <a:ext cx="4310354" cy="430887"/>
          </a:xfrm>
          <a:prstGeom prst="rect">
            <a:avLst/>
          </a:prstGeom>
          <a:noFill/>
        </p:spPr>
        <p:txBody>
          <a:bodyPr wrap="square" rtlCol="0">
            <a:spAutoFit/>
          </a:bodyPr>
          <a:lstStyle>
            <a:defPPr>
              <a:defRPr lang="en-US"/>
            </a:defPPr>
            <a:lvl1pPr>
              <a:defRPr sz="1100">
                <a:solidFill>
                  <a:srgbClr val="7F7F7F"/>
                </a:solidFill>
              </a:defRPr>
            </a:lvl1pPr>
          </a:lstStyle>
          <a:p>
            <a:r>
              <a:rPr lang="en-NZ" dirty="0"/>
              <a:t>Those who know little </a:t>
            </a:r>
            <a:r>
              <a:rPr lang="en-NZ" dirty="0" smtClean="0"/>
              <a:t>or nothing about preparing </a:t>
            </a:r>
            <a:r>
              <a:rPr lang="en-NZ" dirty="0"/>
              <a:t>for a disaster are </a:t>
            </a:r>
            <a:r>
              <a:rPr lang="en-NZ" dirty="0" smtClean="0"/>
              <a:t>less </a:t>
            </a:r>
            <a:r>
              <a:rPr lang="en-NZ" dirty="0"/>
              <a:t>likely to have:</a:t>
            </a:r>
          </a:p>
        </p:txBody>
      </p:sp>
      <p:graphicFrame>
        <p:nvGraphicFramePr>
          <p:cNvPr id="115" name="Table 114"/>
          <p:cNvGraphicFramePr>
            <a:graphicFrameLocks noGrp="1"/>
          </p:cNvGraphicFramePr>
          <p:nvPr>
            <p:extLst>
              <p:ext uri="{D42A27DB-BD31-4B8C-83A1-F6EECF244321}">
                <p14:modId xmlns:p14="http://schemas.microsoft.com/office/powerpoint/2010/main" val="3041642257"/>
              </p:ext>
            </p:extLst>
          </p:nvPr>
        </p:nvGraphicFramePr>
        <p:xfrm>
          <a:off x="7687036" y="5492022"/>
          <a:ext cx="918462" cy="548308"/>
        </p:xfrm>
        <a:graphic>
          <a:graphicData uri="http://schemas.openxmlformats.org/drawingml/2006/table">
            <a:tbl>
              <a:tblPr firstRow="1" bandRow="1">
                <a:tableStyleId>{5C22544A-7EE6-4342-B048-85BDC9FD1C3A}</a:tableStyleId>
              </a:tblPr>
              <a:tblGrid>
                <a:gridCol w="918462">
                  <a:extLst>
                    <a:ext uri="{9D8B030D-6E8A-4147-A177-3AD203B41FA5}">
                      <a16:colId xmlns:a16="http://schemas.microsoft.com/office/drawing/2014/main" xmlns="" val="20000"/>
                    </a:ext>
                  </a:extLst>
                </a:gridCol>
              </a:tblGrid>
              <a:tr h="548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A getaway bag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16" name="Table 115"/>
          <p:cNvGraphicFramePr>
            <a:graphicFrameLocks noGrp="1"/>
          </p:cNvGraphicFramePr>
          <p:nvPr>
            <p:extLst>
              <p:ext uri="{D42A27DB-BD31-4B8C-83A1-F6EECF244321}">
                <p14:modId xmlns:p14="http://schemas.microsoft.com/office/powerpoint/2010/main" val="2302501573"/>
              </p:ext>
            </p:extLst>
          </p:nvPr>
        </p:nvGraphicFramePr>
        <p:xfrm>
          <a:off x="10839450" y="5492022"/>
          <a:ext cx="1238251" cy="651935"/>
        </p:xfrm>
        <a:graphic>
          <a:graphicData uri="http://schemas.openxmlformats.org/drawingml/2006/table">
            <a:tbl>
              <a:tblPr firstRow="1" bandRow="1">
                <a:tableStyleId>{5C22544A-7EE6-4342-B048-85BDC9FD1C3A}</a:tableStyleId>
              </a:tblPr>
              <a:tblGrid>
                <a:gridCol w="1238251">
                  <a:extLst>
                    <a:ext uri="{9D8B030D-6E8A-4147-A177-3AD203B41FA5}">
                      <a16:colId xmlns:a16="http://schemas.microsoft.com/office/drawing/2014/main" xmlns="" val="20000"/>
                    </a:ext>
                  </a:extLst>
                </a:gridCol>
              </a:tblGrid>
              <a:tr h="651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A survival</a:t>
                      </a:r>
                      <a:r>
                        <a:rPr lang="en-NZ" sz="1000" b="0" baseline="0" dirty="0">
                          <a:solidFill>
                            <a:prstClr val="black">
                              <a:lumMod val="50000"/>
                              <a:lumOff val="50000"/>
                            </a:prstClr>
                          </a:solidFill>
                          <a:latin typeface="+mn-lt"/>
                        </a:rPr>
                        <a:t> plan (for at home or while away from home)</a:t>
                      </a:r>
                      <a:endParaRPr lang="en-NZ" sz="1000" b="0" dirty="0">
                        <a:solidFill>
                          <a:prstClr val="black">
                            <a:lumMod val="50000"/>
                            <a:lumOff val="50000"/>
                          </a:prstClr>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04663018"/>
              </p:ext>
            </p:extLst>
          </p:nvPr>
        </p:nvGraphicFramePr>
        <p:xfrm>
          <a:off x="8793170" y="5492022"/>
          <a:ext cx="936000" cy="54864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xmlns="" val="20000"/>
                    </a:ext>
                  </a:extLst>
                </a:gridCol>
              </a:tblGrid>
              <a:tr h="548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Stored sufficient water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56" name="Table 155"/>
          <p:cNvGraphicFramePr>
            <a:graphicFrameLocks noGrp="1"/>
          </p:cNvGraphicFramePr>
          <p:nvPr>
            <p:extLst>
              <p:ext uri="{D42A27DB-BD31-4B8C-83A1-F6EECF244321}">
                <p14:modId xmlns:p14="http://schemas.microsoft.com/office/powerpoint/2010/main" val="2902135584"/>
              </p:ext>
            </p:extLst>
          </p:nvPr>
        </p:nvGraphicFramePr>
        <p:xfrm>
          <a:off x="9804053" y="5492022"/>
          <a:ext cx="1116000" cy="548308"/>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tblGrid>
              <a:tr h="548308">
                <a:tc>
                  <a:txBody>
                    <a:bodyPr/>
                    <a:lstStyle/>
                    <a:p>
                      <a:pPr algn="ctr">
                        <a:defRPr/>
                      </a:pPr>
                      <a:r>
                        <a:rPr lang="en-NZ" sz="1000" b="0" kern="1200" dirty="0">
                          <a:solidFill>
                            <a:prstClr val="black">
                              <a:lumMod val="50000"/>
                              <a:lumOff val="50000"/>
                            </a:prstClr>
                          </a:solidFill>
                          <a:latin typeface="+mn-lt"/>
                          <a:ea typeface="+mn-ea"/>
                          <a:cs typeface="+mn-cs"/>
                        </a:rPr>
                        <a:t>The necessary emergency items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09" name="Freeform 67"/>
          <p:cNvSpPr>
            <a:spLocks noChangeAspect="1" noEditPoints="1"/>
          </p:cNvSpPr>
          <p:nvPr/>
        </p:nvSpPr>
        <p:spPr bwMode="auto">
          <a:xfrm>
            <a:off x="8008135" y="5072284"/>
            <a:ext cx="249199" cy="252000"/>
          </a:xfrm>
          <a:custGeom>
            <a:avLst/>
            <a:gdLst>
              <a:gd name="T0" fmla="*/ 0 w 192"/>
              <a:gd name="T1" fmla="*/ 176 h 192"/>
              <a:gd name="T2" fmla="*/ 16 w 192"/>
              <a:gd name="T3" fmla="*/ 192 h 192"/>
              <a:gd name="T4" fmla="*/ 176 w 192"/>
              <a:gd name="T5" fmla="*/ 192 h 192"/>
              <a:gd name="T6" fmla="*/ 192 w 192"/>
              <a:gd name="T7" fmla="*/ 176 h 192"/>
              <a:gd name="T8" fmla="*/ 192 w 192"/>
              <a:gd name="T9" fmla="*/ 76 h 192"/>
              <a:gd name="T10" fmla="*/ 176 w 192"/>
              <a:gd name="T11" fmla="*/ 60 h 192"/>
              <a:gd name="T12" fmla="*/ 160 w 192"/>
              <a:gd name="T13" fmla="*/ 60 h 192"/>
              <a:gd name="T14" fmla="*/ 160 w 192"/>
              <a:gd name="T15" fmla="*/ 42 h 192"/>
              <a:gd name="T16" fmla="*/ 118 w 192"/>
              <a:gd name="T17" fmla="*/ 0 h 192"/>
              <a:gd name="T18" fmla="*/ 93 w 192"/>
              <a:gd name="T19" fmla="*/ 8 h 192"/>
              <a:gd name="T20" fmla="*/ 74 w 192"/>
              <a:gd name="T21" fmla="*/ 4 h 192"/>
              <a:gd name="T22" fmla="*/ 32 w 192"/>
              <a:gd name="T23" fmla="*/ 46 h 192"/>
              <a:gd name="T24" fmla="*/ 32 w 192"/>
              <a:gd name="T25" fmla="*/ 60 h 192"/>
              <a:gd name="T26" fmla="*/ 16 w 192"/>
              <a:gd name="T27" fmla="*/ 60 h 192"/>
              <a:gd name="T28" fmla="*/ 0 w 192"/>
              <a:gd name="T29" fmla="*/ 76 h 192"/>
              <a:gd name="T30" fmla="*/ 0 w 192"/>
              <a:gd name="T31" fmla="*/ 176 h 192"/>
              <a:gd name="T32" fmla="*/ 140 w 192"/>
              <a:gd name="T33" fmla="*/ 60 h 192"/>
              <a:gd name="T34" fmla="*/ 96 w 192"/>
              <a:gd name="T35" fmla="*/ 60 h 192"/>
              <a:gd name="T36" fmla="*/ 96 w 192"/>
              <a:gd name="T37" fmla="*/ 42 h 192"/>
              <a:gd name="T38" fmla="*/ 118 w 192"/>
              <a:gd name="T39" fmla="*/ 20 h 192"/>
              <a:gd name="T40" fmla="*/ 140 w 192"/>
              <a:gd name="T41" fmla="*/ 42 h 192"/>
              <a:gd name="T42" fmla="*/ 140 w 192"/>
              <a:gd name="T43" fmla="*/ 60 h 192"/>
              <a:gd name="T44" fmla="*/ 76 w 192"/>
              <a:gd name="T45" fmla="*/ 60 h 192"/>
              <a:gd name="T46" fmla="*/ 52 w 192"/>
              <a:gd name="T47" fmla="*/ 60 h 192"/>
              <a:gd name="T48" fmla="*/ 52 w 192"/>
              <a:gd name="T49" fmla="*/ 46 h 192"/>
              <a:gd name="T50" fmla="*/ 74 w 192"/>
              <a:gd name="T51" fmla="*/ 24 h 192"/>
              <a:gd name="T52" fmla="*/ 80 w 192"/>
              <a:gd name="T53" fmla="*/ 25 h 192"/>
              <a:gd name="T54" fmla="*/ 76 w 192"/>
              <a:gd name="T55" fmla="*/ 42 h 192"/>
              <a:gd name="T56" fmla="*/ 76 w 192"/>
              <a:gd name="T57" fmla="*/ 60 h 192"/>
              <a:gd name="T58" fmla="*/ 76 w 192"/>
              <a:gd name="T59" fmla="*/ 86 h 192"/>
              <a:gd name="T60" fmla="*/ 86 w 192"/>
              <a:gd name="T61" fmla="*/ 76 h 192"/>
              <a:gd name="T62" fmla="*/ 96 w 192"/>
              <a:gd name="T63" fmla="*/ 86 h 192"/>
              <a:gd name="T64" fmla="*/ 86 w 192"/>
              <a:gd name="T65" fmla="*/ 96 h 192"/>
              <a:gd name="T66" fmla="*/ 76 w 192"/>
              <a:gd name="T67" fmla="*/ 86 h 192"/>
              <a:gd name="T68" fmla="*/ 140 w 192"/>
              <a:gd name="T69" fmla="*/ 86 h 192"/>
              <a:gd name="T70" fmla="*/ 150 w 192"/>
              <a:gd name="T71" fmla="*/ 76 h 192"/>
              <a:gd name="T72" fmla="*/ 160 w 192"/>
              <a:gd name="T73" fmla="*/ 86 h 192"/>
              <a:gd name="T74" fmla="*/ 150 w 192"/>
              <a:gd name="T75" fmla="*/ 96 h 192"/>
              <a:gd name="T76" fmla="*/ 140 w 192"/>
              <a:gd name="T77" fmla="*/ 86 h 192"/>
              <a:gd name="T78" fmla="*/ 36 w 192"/>
              <a:gd name="T79" fmla="*/ 88 h 192"/>
              <a:gd name="T80" fmla="*/ 36 w 192"/>
              <a:gd name="T81" fmla="*/ 164 h 192"/>
              <a:gd name="T82" fmla="*/ 28 w 192"/>
              <a:gd name="T83" fmla="*/ 172 h 192"/>
              <a:gd name="T84" fmla="*/ 20 w 192"/>
              <a:gd name="T85" fmla="*/ 164 h 192"/>
              <a:gd name="T86" fmla="*/ 20 w 192"/>
              <a:gd name="T87" fmla="*/ 88 h 192"/>
              <a:gd name="T88" fmla="*/ 28 w 192"/>
              <a:gd name="T89" fmla="*/ 80 h 192"/>
              <a:gd name="T90" fmla="*/ 36 w 192"/>
              <a:gd name="T91"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92">
                <a:moveTo>
                  <a:pt x="0" y="176"/>
                </a:moveTo>
                <a:cubicBezTo>
                  <a:pt x="0" y="185"/>
                  <a:pt x="7" y="192"/>
                  <a:pt x="16" y="192"/>
                </a:cubicBezTo>
                <a:cubicBezTo>
                  <a:pt x="176" y="192"/>
                  <a:pt x="176" y="192"/>
                  <a:pt x="176" y="192"/>
                </a:cubicBezTo>
                <a:cubicBezTo>
                  <a:pt x="185" y="192"/>
                  <a:pt x="192" y="185"/>
                  <a:pt x="192" y="176"/>
                </a:cubicBezTo>
                <a:cubicBezTo>
                  <a:pt x="192" y="76"/>
                  <a:pt x="192" y="76"/>
                  <a:pt x="192" y="76"/>
                </a:cubicBezTo>
                <a:cubicBezTo>
                  <a:pt x="192" y="67"/>
                  <a:pt x="185" y="60"/>
                  <a:pt x="176" y="60"/>
                </a:cubicBezTo>
                <a:cubicBezTo>
                  <a:pt x="160" y="60"/>
                  <a:pt x="160" y="60"/>
                  <a:pt x="160" y="60"/>
                </a:cubicBezTo>
                <a:cubicBezTo>
                  <a:pt x="160" y="42"/>
                  <a:pt x="160" y="42"/>
                  <a:pt x="160" y="42"/>
                </a:cubicBezTo>
                <a:cubicBezTo>
                  <a:pt x="160" y="19"/>
                  <a:pt x="141" y="0"/>
                  <a:pt x="118" y="0"/>
                </a:cubicBezTo>
                <a:cubicBezTo>
                  <a:pt x="109" y="0"/>
                  <a:pt x="100" y="3"/>
                  <a:pt x="93" y="8"/>
                </a:cubicBezTo>
                <a:cubicBezTo>
                  <a:pt x="87" y="6"/>
                  <a:pt x="81" y="4"/>
                  <a:pt x="74" y="4"/>
                </a:cubicBezTo>
                <a:cubicBezTo>
                  <a:pt x="51" y="4"/>
                  <a:pt x="32" y="23"/>
                  <a:pt x="32" y="46"/>
                </a:cubicBezTo>
                <a:cubicBezTo>
                  <a:pt x="32" y="60"/>
                  <a:pt x="32" y="60"/>
                  <a:pt x="32" y="60"/>
                </a:cubicBezTo>
                <a:cubicBezTo>
                  <a:pt x="16" y="60"/>
                  <a:pt x="16" y="60"/>
                  <a:pt x="16" y="60"/>
                </a:cubicBezTo>
                <a:cubicBezTo>
                  <a:pt x="7" y="60"/>
                  <a:pt x="0" y="67"/>
                  <a:pt x="0" y="76"/>
                </a:cubicBezTo>
                <a:lnTo>
                  <a:pt x="0" y="176"/>
                </a:lnTo>
                <a:close/>
                <a:moveTo>
                  <a:pt x="140" y="60"/>
                </a:moveTo>
                <a:cubicBezTo>
                  <a:pt x="96" y="60"/>
                  <a:pt x="96" y="60"/>
                  <a:pt x="96" y="60"/>
                </a:cubicBezTo>
                <a:cubicBezTo>
                  <a:pt x="96" y="42"/>
                  <a:pt x="96" y="42"/>
                  <a:pt x="96" y="42"/>
                </a:cubicBezTo>
                <a:cubicBezTo>
                  <a:pt x="96" y="30"/>
                  <a:pt x="106" y="20"/>
                  <a:pt x="118" y="20"/>
                </a:cubicBezTo>
                <a:cubicBezTo>
                  <a:pt x="130" y="20"/>
                  <a:pt x="140" y="30"/>
                  <a:pt x="140" y="42"/>
                </a:cubicBezTo>
                <a:lnTo>
                  <a:pt x="140" y="60"/>
                </a:lnTo>
                <a:close/>
                <a:moveTo>
                  <a:pt x="76" y="60"/>
                </a:moveTo>
                <a:cubicBezTo>
                  <a:pt x="52" y="60"/>
                  <a:pt x="52" y="60"/>
                  <a:pt x="52" y="60"/>
                </a:cubicBezTo>
                <a:cubicBezTo>
                  <a:pt x="52" y="46"/>
                  <a:pt x="52" y="46"/>
                  <a:pt x="52" y="46"/>
                </a:cubicBezTo>
                <a:cubicBezTo>
                  <a:pt x="52" y="34"/>
                  <a:pt x="62" y="24"/>
                  <a:pt x="74" y="24"/>
                </a:cubicBezTo>
                <a:cubicBezTo>
                  <a:pt x="76" y="24"/>
                  <a:pt x="78" y="24"/>
                  <a:pt x="80" y="25"/>
                </a:cubicBezTo>
                <a:cubicBezTo>
                  <a:pt x="77" y="30"/>
                  <a:pt x="76" y="36"/>
                  <a:pt x="76" y="42"/>
                </a:cubicBezTo>
                <a:lnTo>
                  <a:pt x="76" y="60"/>
                </a:lnTo>
                <a:close/>
                <a:moveTo>
                  <a:pt x="76" y="86"/>
                </a:moveTo>
                <a:cubicBezTo>
                  <a:pt x="76" y="80"/>
                  <a:pt x="80" y="76"/>
                  <a:pt x="86" y="76"/>
                </a:cubicBezTo>
                <a:cubicBezTo>
                  <a:pt x="92" y="76"/>
                  <a:pt x="96" y="80"/>
                  <a:pt x="96" y="86"/>
                </a:cubicBezTo>
                <a:cubicBezTo>
                  <a:pt x="96" y="92"/>
                  <a:pt x="92" y="96"/>
                  <a:pt x="86" y="96"/>
                </a:cubicBezTo>
                <a:cubicBezTo>
                  <a:pt x="80" y="96"/>
                  <a:pt x="76" y="92"/>
                  <a:pt x="76" y="86"/>
                </a:cubicBezTo>
                <a:close/>
                <a:moveTo>
                  <a:pt x="140" y="86"/>
                </a:moveTo>
                <a:cubicBezTo>
                  <a:pt x="140" y="80"/>
                  <a:pt x="144" y="76"/>
                  <a:pt x="150" y="76"/>
                </a:cubicBezTo>
                <a:cubicBezTo>
                  <a:pt x="156" y="76"/>
                  <a:pt x="160" y="80"/>
                  <a:pt x="160" y="86"/>
                </a:cubicBezTo>
                <a:cubicBezTo>
                  <a:pt x="160" y="92"/>
                  <a:pt x="156" y="96"/>
                  <a:pt x="150" y="96"/>
                </a:cubicBezTo>
                <a:cubicBezTo>
                  <a:pt x="144" y="96"/>
                  <a:pt x="140" y="92"/>
                  <a:pt x="140" y="86"/>
                </a:cubicBezTo>
                <a:close/>
                <a:moveTo>
                  <a:pt x="36" y="88"/>
                </a:moveTo>
                <a:cubicBezTo>
                  <a:pt x="36" y="164"/>
                  <a:pt x="36" y="164"/>
                  <a:pt x="36" y="164"/>
                </a:cubicBezTo>
                <a:cubicBezTo>
                  <a:pt x="36" y="168"/>
                  <a:pt x="32" y="172"/>
                  <a:pt x="28" y="172"/>
                </a:cubicBezTo>
                <a:cubicBezTo>
                  <a:pt x="24" y="172"/>
                  <a:pt x="20" y="168"/>
                  <a:pt x="20" y="164"/>
                </a:cubicBezTo>
                <a:cubicBezTo>
                  <a:pt x="20" y="88"/>
                  <a:pt x="20" y="88"/>
                  <a:pt x="20" y="88"/>
                </a:cubicBezTo>
                <a:cubicBezTo>
                  <a:pt x="20" y="84"/>
                  <a:pt x="24" y="80"/>
                  <a:pt x="28" y="80"/>
                </a:cubicBezTo>
                <a:cubicBezTo>
                  <a:pt x="32" y="80"/>
                  <a:pt x="36" y="84"/>
                  <a:pt x="36" y="88"/>
                </a:cubicBezTo>
                <a:close/>
              </a:path>
            </a:pathLst>
          </a:custGeom>
          <a:solidFill>
            <a:srgbClr val="0174CB"/>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128" name="Oval 127"/>
          <p:cNvSpPr>
            <a:spLocks noChangeAspect="1"/>
          </p:cNvSpPr>
          <p:nvPr/>
        </p:nvSpPr>
        <p:spPr>
          <a:xfrm>
            <a:off x="7924656" y="4985000"/>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30" name="Straight Connector 129"/>
          <p:cNvCxnSpPr>
            <a:cxnSpLocks noChangeAspect="1"/>
          </p:cNvCxnSpPr>
          <p:nvPr/>
        </p:nvCxnSpPr>
        <p:spPr>
          <a:xfrm>
            <a:off x="7987921" y="5048265"/>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grpSp>
        <p:nvGrpSpPr>
          <p:cNvPr id="131" name="Group 130"/>
          <p:cNvGrpSpPr>
            <a:grpSpLocks noChangeAspect="1"/>
          </p:cNvGrpSpPr>
          <p:nvPr/>
        </p:nvGrpSpPr>
        <p:grpSpPr>
          <a:xfrm>
            <a:off x="11312456" y="5082316"/>
            <a:ext cx="295162" cy="238110"/>
            <a:chOff x="5369192" y="2054115"/>
            <a:chExt cx="319031" cy="316023"/>
          </a:xfrm>
          <a:solidFill>
            <a:srgbClr val="0174CB"/>
          </a:solidFill>
        </p:grpSpPr>
        <p:sp>
          <p:nvSpPr>
            <p:cNvPr id="136" name="Freeform 344"/>
            <p:cNvSpPr>
              <a:spLocks/>
            </p:cNvSpPr>
            <p:nvPr/>
          </p:nvSpPr>
          <p:spPr bwMode="auto">
            <a:xfrm>
              <a:off x="5369192" y="2054115"/>
              <a:ext cx="81264" cy="78253"/>
            </a:xfrm>
            <a:custGeom>
              <a:avLst/>
              <a:gdLst>
                <a:gd name="T0" fmla="*/ 21 w 21"/>
                <a:gd name="T1" fmla="*/ 16 h 21"/>
                <a:gd name="T2" fmla="*/ 16 w 21"/>
                <a:gd name="T3" fmla="*/ 21 h 21"/>
                <a:gd name="T4" fmla="*/ 6 w 21"/>
                <a:gd name="T5" fmla="*/ 21 h 21"/>
                <a:gd name="T6" fmla="*/ 0 w 21"/>
                <a:gd name="T7" fmla="*/ 16 h 21"/>
                <a:gd name="T8" fmla="*/ 0 w 21"/>
                <a:gd name="T9" fmla="*/ 5 h 21"/>
                <a:gd name="T10" fmla="*/ 6 w 21"/>
                <a:gd name="T11" fmla="*/ 0 h 21"/>
                <a:gd name="T12" fmla="*/ 16 w 21"/>
                <a:gd name="T13" fmla="*/ 0 h 21"/>
                <a:gd name="T14" fmla="*/ 21 w 21"/>
                <a:gd name="T15" fmla="*/ 5 h 21"/>
                <a:gd name="T16" fmla="*/ 21 w 21"/>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6"/>
                  </a:moveTo>
                  <a:cubicBezTo>
                    <a:pt x="21" y="19"/>
                    <a:pt x="19" y="21"/>
                    <a:pt x="16" y="21"/>
                  </a:cubicBezTo>
                  <a:cubicBezTo>
                    <a:pt x="6" y="21"/>
                    <a:pt x="6" y="21"/>
                    <a:pt x="6" y="21"/>
                  </a:cubicBezTo>
                  <a:cubicBezTo>
                    <a:pt x="3" y="21"/>
                    <a:pt x="0" y="19"/>
                    <a:pt x="0" y="16"/>
                  </a:cubicBezTo>
                  <a:cubicBezTo>
                    <a:pt x="0" y="5"/>
                    <a:pt x="0" y="5"/>
                    <a:pt x="0" y="5"/>
                  </a:cubicBezTo>
                  <a:cubicBezTo>
                    <a:pt x="0" y="2"/>
                    <a:pt x="3" y="0"/>
                    <a:pt x="6" y="0"/>
                  </a:cubicBezTo>
                  <a:cubicBezTo>
                    <a:pt x="16" y="0"/>
                    <a:pt x="16" y="0"/>
                    <a:pt x="16" y="0"/>
                  </a:cubicBezTo>
                  <a:cubicBezTo>
                    <a:pt x="19" y="0"/>
                    <a:pt x="21" y="2"/>
                    <a:pt x="21" y="5"/>
                  </a:cubicBezTo>
                  <a:lnTo>
                    <a:pt x="21"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137" name="Freeform 345"/>
            <p:cNvSpPr>
              <a:spLocks/>
            </p:cNvSpPr>
            <p:nvPr/>
          </p:nvSpPr>
          <p:spPr bwMode="auto">
            <a:xfrm>
              <a:off x="5369192" y="2174504"/>
              <a:ext cx="81264" cy="78253"/>
            </a:xfrm>
            <a:custGeom>
              <a:avLst/>
              <a:gdLst>
                <a:gd name="T0" fmla="*/ 21 w 21"/>
                <a:gd name="T1" fmla="*/ 15 h 21"/>
                <a:gd name="T2" fmla="*/ 16 w 21"/>
                <a:gd name="T3" fmla="*/ 21 h 21"/>
                <a:gd name="T4" fmla="*/ 6 w 21"/>
                <a:gd name="T5" fmla="*/ 21 h 21"/>
                <a:gd name="T6" fmla="*/ 0 w 21"/>
                <a:gd name="T7" fmla="*/ 15 h 21"/>
                <a:gd name="T8" fmla="*/ 0 w 21"/>
                <a:gd name="T9" fmla="*/ 5 h 21"/>
                <a:gd name="T10" fmla="*/ 6 w 21"/>
                <a:gd name="T11" fmla="*/ 0 h 21"/>
                <a:gd name="T12" fmla="*/ 16 w 21"/>
                <a:gd name="T13" fmla="*/ 0 h 21"/>
                <a:gd name="T14" fmla="*/ 21 w 21"/>
                <a:gd name="T15" fmla="*/ 5 h 21"/>
                <a:gd name="T16" fmla="*/ 21 w 21"/>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5"/>
                  </a:moveTo>
                  <a:cubicBezTo>
                    <a:pt x="21" y="18"/>
                    <a:pt x="19" y="21"/>
                    <a:pt x="16" y="21"/>
                  </a:cubicBezTo>
                  <a:cubicBezTo>
                    <a:pt x="6" y="21"/>
                    <a:pt x="6" y="21"/>
                    <a:pt x="6" y="21"/>
                  </a:cubicBezTo>
                  <a:cubicBezTo>
                    <a:pt x="3" y="21"/>
                    <a:pt x="0" y="18"/>
                    <a:pt x="0" y="15"/>
                  </a:cubicBezTo>
                  <a:cubicBezTo>
                    <a:pt x="0" y="5"/>
                    <a:pt x="0" y="5"/>
                    <a:pt x="0" y="5"/>
                  </a:cubicBezTo>
                  <a:cubicBezTo>
                    <a:pt x="0" y="2"/>
                    <a:pt x="3" y="0"/>
                    <a:pt x="6" y="0"/>
                  </a:cubicBezTo>
                  <a:cubicBezTo>
                    <a:pt x="16" y="0"/>
                    <a:pt x="16" y="0"/>
                    <a:pt x="16" y="0"/>
                  </a:cubicBezTo>
                  <a:cubicBezTo>
                    <a:pt x="19" y="0"/>
                    <a:pt x="21" y="2"/>
                    <a:pt x="21" y="5"/>
                  </a:cubicBezTo>
                  <a:lnTo>
                    <a:pt x="21" y="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140" name="Freeform 346"/>
            <p:cNvSpPr>
              <a:spLocks/>
            </p:cNvSpPr>
            <p:nvPr/>
          </p:nvSpPr>
          <p:spPr bwMode="auto">
            <a:xfrm>
              <a:off x="5369192" y="2291885"/>
              <a:ext cx="81264" cy="78253"/>
            </a:xfrm>
            <a:custGeom>
              <a:avLst/>
              <a:gdLst>
                <a:gd name="T0" fmla="*/ 21 w 21"/>
                <a:gd name="T1" fmla="*/ 16 h 21"/>
                <a:gd name="T2" fmla="*/ 16 w 21"/>
                <a:gd name="T3" fmla="*/ 21 h 21"/>
                <a:gd name="T4" fmla="*/ 6 w 21"/>
                <a:gd name="T5" fmla="*/ 21 h 21"/>
                <a:gd name="T6" fmla="*/ 0 w 21"/>
                <a:gd name="T7" fmla="*/ 16 h 21"/>
                <a:gd name="T8" fmla="*/ 0 w 21"/>
                <a:gd name="T9" fmla="*/ 5 h 21"/>
                <a:gd name="T10" fmla="*/ 6 w 21"/>
                <a:gd name="T11" fmla="*/ 0 h 21"/>
                <a:gd name="T12" fmla="*/ 16 w 21"/>
                <a:gd name="T13" fmla="*/ 0 h 21"/>
                <a:gd name="T14" fmla="*/ 21 w 21"/>
                <a:gd name="T15" fmla="*/ 5 h 21"/>
                <a:gd name="T16" fmla="*/ 21 w 21"/>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6"/>
                  </a:moveTo>
                  <a:cubicBezTo>
                    <a:pt x="21" y="19"/>
                    <a:pt x="19" y="21"/>
                    <a:pt x="16" y="21"/>
                  </a:cubicBezTo>
                  <a:cubicBezTo>
                    <a:pt x="6" y="21"/>
                    <a:pt x="6" y="21"/>
                    <a:pt x="6" y="21"/>
                  </a:cubicBezTo>
                  <a:cubicBezTo>
                    <a:pt x="3" y="21"/>
                    <a:pt x="0" y="19"/>
                    <a:pt x="0" y="16"/>
                  </a:cubicBezTo>
                  <a:cubicBezTo>
                    <a:pt x="0" y="5"/>
                    <a:pt x="0" y="5"/>
                    <a:pt x="0" y="5"/>
                  </a:cubicBezTo>
                  <a:cubicBezTo>
                    <a:pt x="0" y="2"/>
                    <a:pt x="3" y="0"/>
                    <a:pt x="6" y="0"/>
                  </a:cubicBezTo>
                  <a:cubicBezTo>
                    <a:pt x="16" y="0"/>
                    <a:pt x="16" y="0"/>
                    <a:pt x="16" y="0"/>
                  </a:cubicBezTo>
                  <a:cubicBezTo>
                    <a:pt x="19" y="0"/>
                    <a:pt x="21" y="2"/>
                    <a:pt x="21" y="5"/>
                  </a:cubicBezTo>
                  <a:lnTo>
                    <a:pt x="21"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144" name="Freeform 347"/>
            <p:cNvSpPr>
              <a:spLocks/>
            </p:cNvSpPr>
            <p:nvPr/>
          </p:nvSpPr>
          <p:spPr bwMode="auto">
            <a:xfrm>
              <a:off x="5489581" y="2054115"/>
              <a:ext cx="198642" cy="78253"/>
            </a:xfrm>
            <a:custGeom>
              <a:avLst/>
              <a:gdLst>
                <a:gd name="T0" fmla="*/ 52 w 52"/>
                <a:gd name="T1" fmla="*/ 16 h 21"/>
                <a:gd name="T2" fmla="*/ 47 w 52"/>
                <a:gd name="T3" fmla="*/ 21 h 21"/>
                <a:gd name="T4" fmla="*/ 5 w 52"/>
                <a:gd name="T5" fmla="*/ 21 h 21"/>
                <a:gd name="T6" fmla="*/ 0 w 52"/>
                <a:gd name="T7" fmla="*/ 16 h 21"/>
                <a:gd name="T8" fmla="*/ 0 w 52"/>
                <a:gd name="T9" fmla="*/ 5 h 21"/>
                <a:gd name="T10" fmla="*/ 5 w 52"/>
                <a:gd name="T11" fmla="*/ 0 h 21"/>
                <a:gd name="T12" fmla="*/ 47 w 52"/>
                <a:gd name="T13" fmla="*/ 0 h 21"/>
                <a:gd name="T14" fmla="*/ 52 w 52"/>
                <a:gd name="T15" fmla="*/ 5 h 21"/>
                <a:gd name="T16" fmla="*/ 52 w 52"/>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6"/>
                  </a:moveTo>
                  <a:cubicBezTo>
                    <a:pt x="52" y="19"/>
                    <a:pt x="50" y="21"/>
                    <a:pt x="47" y="21"/>
                  </a:cubicBezTo>
                  <a:cubicBezTo>
                    <a:pt x="5" y="21"/>
                    <a:pt x="5" y="21"/>
                    <a:pt x="5" y="21"/>
                  </a:cubicBezTo>
                  <a:cubicBezTo>
                    <a:pt x="2" y="21"/>
                    <a:pt x="0" y="19"/>
                    <a:pt x="0" y="16"/>
                  </a:cubicBezTo>
                  <a:cubicBezTo>
                    <a:pt x="0" y="5"/>
                    <a:pt x="0" y="5"/>
                    <a:pt x="0" y="5"/>
                  </a:cubicBezTo>
                  <a:cubicBezTo>
                    <a:pt x="0" y="2"/>
                    <a:pt x="2" y="0"/>
                    <a:pt x="5" y="0"/>
                  </a:cubicBezTo>
                  <a:cubicBezTo>
                    <a:pt x="47" y="0"/>
                    <a:pt x="47" y="0"/>
                    <a:pt x="47" y="0"/>
                  </a:cubicBezTo>
                  <a:cubicBezTo>
                    <a:pt x="50" y="0"/>
                    <a:pt x="52" y="2"/>
                    <a:pt x="52" y="5"/>
                  </a:cubicBezTo>
                  <a:lnTo>
                    <a:pt x="52"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146" name="Freeform 348"/>
            <p:cNvSpPr>
              <a:spLocks/>
            </p:cNvSpPr>
            <p:nvPr/>
          </p:nvSpPr>
          <p:spPr bwMode="auto">
            <a:xfrm>
              <a:off x="5489581" y="2174504"/>
              <a:ext cx="198642" cy="78253"/>
            </a:xfrm>
            <a:custGeom>
              <a:avLst/>
              <a:gdLst>
                <a:gd name="T0" fmla="*/ 52 w 52"/>
                <a:gd name="T1" fmla="*/ 15 h 21"/>
                <a:gd name="T2" fmla="*/ 47 w 52"/>
                <a:gd name="T3" fmla="*/ 21 h 21"/>
                <a:gd name="T4" fmla="*/ 5 w 52"/>
                <a:gd name="T5" fmla="*/ 21 h 21"/>
                <a:gd name="T6" fmla="*/ 0 w 52"/>
                <a:gd name="T7" fmla="*/ 15 h 21"/>
                <a:gd name="T8" fmla="*/ 0 w 52"/>
                <a:gd name="T9" fmla="*/ 5 h 21"/>
                <a:gd name="T10" fmla="*/ 5 w 52"/>
                <a:gd name="T11" fmla="*/ 0 h 21"/>
                <a:gd name="T12" fmla="*/ 47 w 52"/>
                <a:gd name="T13" fmla="*/ 0 h 21"/>
                <a:gd name="T14" fmla="*/ 52 w 52"/>
                <a:gd name="T15" fmla="*/ 5 h 21"/>
                <a:gd name="T16" fmla="*/ 52 w 52"/>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5"/>
                  </a:moveTo>
                  <a:cubicBezTo>
                    <a:pt x="52" y="18"/>
                    <a:pt x="50" y="21"/>
                    <a:pt x="47" y="21"/>
                  </a:cubicBezTo>
                  <a:cubicBezTo>
                    <a:pt x="5" y="21"/>
                    <a:pt x="5" y="21"/>
                    <a:pt x="5" y="21"/>
                  </a:cubicBezTo>
                  <a:cubicBezTo>
                    <a:pt x="2" y="21"/>
                    <a:pt x="0" y="18"/>
                    <a:pt x="0" y="15"/>
                  </a:cubicBezTo>
                  <a:cubicBezTo>
                    <a:pt x="0" y="5"/>
                    <a:pt x="0" y="5"/>
                    <a:pt x="0" y="5"/>
                  </a:cubicBezTo>
                  <a:cubicBezTo>
                    <a:pt x="0" y="2"/>
                    <a:pt x="2" y="0"/>
                    <a:pt x="5" y="0"/>
                  </a:cubicBezTo>
                  <a:cubicBezTo>
                    <a:pt x="47" y="0"/>
                    <a:pt x="47" y="0"/>
                    <a:pt x="47" y="0"/>
                  </a:cubicBezTo>
                  <a:cubicBezTo>
                    <a:pt x="50" y="0"/>
                    <a:pt x="52" y="2"/>
                    <a:pt x="52" y="5"/>
                  </a:cubicBezTo>
                  <a:lnTo>
                    <a:pt x="52" y="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147" name="Freeform 349"/>
            <p:cNvSpPr>
              <a:spLocks/>
            </p:cNvSpPr>
            <p:nvPr/>
          </p:nvSpPr>
          <p:spPr bwMode="auto">
            <a:xfrm>
              <a:off x="5489581" y="2291885"/>
              <a:ext cx="198642" cy="78253"/>
            </a:xfrm>
            <a:custGeom>
              <a:avLst/>
              <a:gdLst>
                <a:gd name="T0" fmla="*/ 52 w 52"/>
                <a:gd name="T1" fmla="*/ 16 h 21"/>
                <a:gd name="T2" fmla="*/ 47 w 52"/>
                <a:gd name="T3" fmla="*/ 21 h 21"/>
                <a:gd name="T4" fmla="*/ 5 w 52"/>
                <a:gd name="T5" fmla="*/ 21 h 21"/>
                <a:gd name="T6" fmla="*/ 0 w 52"/>
                <a:gd name="T7" fmla="*/ 16 h 21"/>
                <a:gd name="T8" fmla="*/ 0 w 52"/>
                <a:gd name="T9" fmla="*/ 5 h 21"/>
                <a:gd name="T10" fmla="*/ 5 w 52"/>
                <a:gd name="T11" fmla="*/ 0 h 21"/>
                <a:gd name="T12" fmla="*/ 47 w 52"/>
                <a:gd name="T13" fmla="*/ 0 h 21"/>
                <a:gd name="T14" fmla="*/ 52 w 52"/>
                <a:gd name="T15" fmla="*/ 5 h 21"/>
                <a:gd name="T16" fmla="*/ 52 w 52"/>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6"/>
                  </a:moveTo>
                  <a:cubicBezTo>
                    <a:pt x="52" y="19"/>
                    <a:pt x="50" y="21"/>
                    <a:pt x="47" y="21"/>
                  </a:cubicBezTo>
                  <a:cubicBezTo>
                    <a:pt x="5" y="21"/>
                    <a:pt x="5" y="21"/>
                    <a:pt x="5" y="21"/>
                  </a:cubicBezTo>
                  <a:cubicBezTo>
                    <a:pt x="2" y="21"/>
                    <a:pt x="0" y="19"/>
                    <a:pt x="0" y="16"/>
                  </a:cubicBezTo>
                  <a:cubicBezTo>
                    <a:pt x="0" y="5"/>
                    <a:pt x="0" y="5"/>
                    <a:pt x="0" y="5"/>
                  </a:cubicBezTo>
                  <a:cubicBezTo>
                    <a:pt x="0" y="2"/>
                    <a:pt x="2" y="0"/>
                    <a:pt x="5" y="0"/>
                  </a:cubicBezTo>
                  <a:cubicBezTo>
                    <a:pt x="47" y="0"/>
                    <a:pt x="47" y="0"/>
                    <a:pt x="47" y="0"/>
                  </a:cubicBezTo>
                  <a:cubicBezTo>
                    <a:pt x="50" y="0"/>
                    <a:pt x="52" y="2"/>
                    <a:pt x="52" y="5"/>
                  </a:cubicBezTo>
                  <a:lnTo>
                    <a:pt x="52"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grpSp>
      <p:sp>
        <p:nvSpPr>
          <p:cNvPr id="148" name="Oval 147"/>
          <p:cNvSpPr>
            <a:spLocks noChangeAspect="1"/>
          </p:cNvSpPr>
          <p:nvPr/>
        </p:nvSpPr>
        <p:spPr>
          <a:xfrm>
            <a:off x="11242575" y="4985000"/>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49" name="Straight Connector 148"/>
          <p:cNvCxnSpPr>
            <a:cxnSpLocks noChangeAspect="1"/>
            <a:stCxn id="148" idx="1"/>
            <a:endCxn id="148" idx="5"/>
          </p:cNvCxnSpPr>
          <p:nvPr/>
        </p:nvCxnSpPr>
        <p:spPr>
          <a:xfrm>
            <a:off x="11305840" y="5048265"/>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sp>
        <p:nvSpPr>
          <p:cNvPr id="150" name="Freeform 31"/>
          <p:cNvSpPr>
            <a:spLocks noChangeAspect="1" noEditPoints="1"/>
          </p:cNvSpPr>
          <p:nvPr/>
        </p:nvSpPr>
        <p:spPr bwMode="auto">
          <a:xfrm>
            <a:off x="9156629" y="5062896"/>
            <a:ext cx="180000" cy="276208"/>
          </a:xfrm>
          <a:custGeom>
            <a:avLst/>
            <a:gdLst>
              <a:gd name="T0" fmla="*/ 0 w 124"/>
              <a:gd name="T1" fmla="*/ 131 h 192"/>
              <a:gd name="T2" fmla="*/ 62 w 124"/>
              <a:gd name="T3" fmla="*/ 192 h 192"/>
              <a:gd name="T4" fmla="*/ 124 w 124"/>
              <a:gd name="T5" fmla="*/ 131 h 192"/>
              <a:gd name="T6" fmla="*/ 72 w 124"/>
              <a:gd name="T7" fmla="*/ 12 h 192"/>
              <a:gd name="T8" fmla="*/ 72 w 124"/>
              <a:gd name="T9" fmla="*/ 10 h 192"/>
              <a:gd name="T10" fmla="*/ 62 w 124"/>
              <a:gd name="T11" fmla="*/ 0 h 192"/>
              <a:gd name="T12" fmla="*/ 52 w 124"/>
              <a:gd name="T13" fmla="*/ 10 h 192"/>
              <a:gd name="T14" fmla="*/ 52 w 124"/>
              <a:gd name="T15" fmla="*/ 12 h 192"/>
              <a:gd name="T16" fmla="*/ 0 w 124"/>
              <a:gd name="T17" fmla="*/ 131 h 192"/>
              <a:gd name="T18" fmla="*/ 71 w 124"/>
              <a:gd name="T19" fmla="*/ 156 h 192"/>
              <a:gd name="T20" fmla="*/ 88 w 124"/>
              <a:gd name="T21" fmla="*/ 139 h 192"/>
              <a:gd name="T22" fmla="*/ 96 w 124"/>
              <a:gd name="T23" fmla="*/ 132 h 192"/>
              <a:gd name="T24" fmla="*/ 104 w 124"/>
              <a:gd name="T25" fmla="*/ 140 h 192"/>
              <a:gd name="T26" fmla="*/ 93 w 124"/>
              <a:gd name="T27" fmla="*/ 161 h 192"/>
              <a:gd name="T28" fmla="*/ 72 w 124"/>
              <a:gd name="T29" fmla="*/ 172 h 192"/>
              <a:gd name="T30" fmla="*/ 64 w 124"/>
              <a:gd name="T31" fmla="*/ 164 h 192"/>
              <a:gd name="T32" fmla="*/ 71 w 124"/>
              <a:gd name="T33" fmla="*/ 15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192">
                <a:moveTo>
                  <a:pt x="0" y="131"/>
                </a:moveTo>
                <a:cubicBezTo>
                  <a:pt x="0" y="165"/>
                  <a:pt x="28" y="192"/>
                  <a:pt x="62" y="192"/>
                </a:cubicBezTo>
                <a:cubicBezTo>
                  <a:pt x="96" y="192"/>
                  <a:pt x="124" y="165"/>
                  <a:pt x="124" y="131"/>
                </a:cubicBezTo>
                <a:cubicBezTo>
                  <a:pt x="124" y="88"/>
                  <a:pt x="76" y="60"/>
                  <a:pt x="72" y="12"/>
                </a:cubicBezTo>
                <a:cubicBezTo>
                  <a:pt x="72" y="10"/>
                  <a:pt x="72" y="10"/>
                  <a:pt x="72" y="10"/>
                </a:cubicBezTo>
                <a:cubicBezTo>
                  <a:pt x="72" y="4"/>
                  <a:pt x="68" y="0"/>
                  <a:pt x="62" y="0"/>
                </a:cubicBezTo>
                <a:cubicBezTo>
                  <a:pt x="56" y="0"/>
                  <a:pt x="52" y="4"/>
                  <a:pt x="52" y="10"/>
                </a:cubicBezTo>
                <a:cubicBezTo>
                  <a:pt x="52" y="12"/>
                  <a:pt x="52" y="12"/>
                  <a:pt x="52" y="12"/>
                </a:cubicBezTo>
                <a:cubicBezTo>
                  <a:pt x="48" y="60"/>
                  <a:pt x="0" y="88"/>
                  <a:pt x="0" y="131"/>
                </a:cubicBezTo>
                <a:close/>
                <a:moveTo>
                  <a:pt x="71" y="156"/>
                </a:moveTo>
                <a:cubicBezTo>
                  <a:pt x="79" y="154"/>
                  <a:pt x="86" y="147"/>
                  <a:pt x="88" y="139"/>
                </a:cubicBezTo>
                <a:cubicBezTo>
                  <a:pt x="89" y="135"/>
                  <a:pt x="92" y="132"/>
                  <a:pt x="96" y="132"/>
                </a:cubicBezTo>
                <a:cubicBezTo>
                  <a:pt x="100" y="132"/>
                  <a:pt x="104" y="136"/>
                  <a:pt x="104" y="140"/>
                </a:cubicBezTo>
                <a:cubicBezTo>
                  <a:pt x="104" y="146"/>
                  <a:pt x="99" y="155"/>
                  <a:pt x="93" y="161"/>
                </a:cubicBezTo>
                <a:cubicBezTo>
                  <a:pt x="86" y="167"/>
                  <a:pt x="78" y="172"/>
                  <a:pt x="72" y="172"/>
                </a:cubicBezTo>
                <a:cubicBezTo>
                  <a:pt x="68" y="172"/>
                  <a:pt x="64" y="168"/>
                  <a:pt x="64" y="164"/>
                </a:cubicBezTo>
                <a:cubicBezTo>
                  <a:pt x="64" y="160"/>
                  <a:pt x="67" y="157"/>
                  <a:pt x="71" y="156"/>
                </a:cubicBezTo>
                <a:close/>
              </a:path>
            </a:pathLst>
          </a:custGeom>
          <a:solidFill>
            <a:srgbClr val="0174CB"/>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151" name="Oval 150"/>
          <p:cNvSpPr>
            <a:spLocks noChangeAspect="1"/>
          </p:cNvSpPr>
          <p:nvPr/>
        </p:nvSpPr>
        <p:spPr>
          <a:xfrm>
            <a:off x="9030629" y="4985000"/>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52" name="Straight Connector 151"/>
          <p:cNvCxnSpPr>
            <a:cxnSpLocks noChangeAspect="1"/>
          </p:cNvCxnSpPr>
          <p:nvPr/>
        </p:nvCxnSpPr>
        <p:spPr>
          <a:xfrm>
            <a:off x="9093894" y="5048265"/>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sp>
        <p:nvSpPr>
          <p:cNvPr id="157" name="Freeform 59"/>
          <p:cNvSpPr>
            <a:spLocks noChangeAspect="1" noEditPoints="1"/>
          </p:cNvSpPr>
          <p:nvPr/>
        </p:nvSpPr>
        <p:spPr bwMode="auto">
          <a:xfrm>
            <a:off x="10226602" y="5076400"/>
            <a:ext cx="252000" cy="249201"/>
          </a:xfrm>
          <a:custGeom>
            <a:avLst/>
            <a:gdLst>
              <a:gd name="T0" fmla="*/ 0 w 192"/>
              <a:gd name="T1" fmla="*/ 176 h 192"/>
              <a:gd name="T2" fmla="*/ 16 w 192"/>
              <a:gd name="T3" fmla="*/ 192 h 192"/>
              <a:gd name="T4" fmla="*/ 176 w 192"/>
              <a:gd name="T5" fmla="*/ 192 h 192"/>
              <a:gd name="T6" fmla="*/ 192 w 192"/>
              <a:gd name="T7" fmla="*/ 176 h 192"/>
              <a:gd name="T8" fmla="*/ 192 w 192"/>
              <a:gd name="T9" fmla="*/ 56 h 192"/>
              <a:gd name="T10" fmla="*/ 176 w 192"/>
              <a:gd name="T11" fmla="*/ 40 h 192"/>
              <a:gd name="T12" fmla="*/ 144 w 192"/>
              <a:gd name="T13" fmla="*/ 40 h 192"/>
              <a:gd name="T14" fmla="*/ 144 w 192"/>
              <a:gd name="T15" fmla="*/ 16 h 192"/>
              <a:gd name="T16" fmla="*/ 128 w 192"/>
              <a:gd name="T17" fmla="*/ 0 h 192"/>
              <a:gd name="T18" fmla="*/ 64 w 192"/>
              <a:gd name="T19" fmla="*/ 0 h 192"/>
              <a:gd name="T20" fmla="*/ 48 w 192"/>
              <a:gd name="T21" fmla="*/ 16 h 192"/>
              <a:gd name="T22" fmla="*/ 48 w 192"/>
              <a:gd name="T23" fmla="*/ 40 h 192"/>
              <a:gd name="T24" fmla="*/ 16 w 192"/>
              <a:gd name="T25" fmla="*/ 40 h 192"/>
              <a:gd name="T26" fmla="*/ 0 w 192"/>
              <a:gd name="T27" fmla="*/ 56 h 192"/>
              <a:gd name="T28" fmla="*/ 0 w 192"/>
              <a:gd name="T29" fmla="*/ 176 h 192"/>
              <a:gd name="T30" fmla="*/ 124 w 192"/>
              <a:gd name="T31" fmla="*/ 40 h 192"/>
              <a:gd name="T32" fmla="*/ 68 w 192"/>
              <a:gd name="T33" fmla="*/ 40 h 192"/>
              <a:gd name="T34" fmla="*/ 68 w 192"/>
              <a:gd name="T35" fmla="*/ 29 h 192"/>
              <a:gd name="T36" fmla="*/ 77 w 192"/>
              <a:gd name="T37" fmla="*/ 20 h 192"/>
              <a:gd name="T38" fmla="*/ 115 w 192"/>
              <a:gd name="T39" fmla="*/ 20 h 192"/>
              <a:gd name="T40" fmla="*/ 124 w 192"/>
              <a:gd name="T41" fmla="*/ 29 h 192"/>
              <a:gd name="T42" fmla="*/ 124 w 192"/>
              <a:gd name="T43" fmla="*/ 40 h 192"/>
              <a:gd name="T44" fmla="*/ 57 w 192"/>
              <a:gd name="T45" fmla="*/ 96 h 192"/>
              <a:gd name="T46" fmla="*/ 76 w 192"/>
              <a:gd name="T47" fmla="*/ 96 h 192"/>
              <a:gd name="T48" fmla="*/ 76 w 192"/>
              <a:gd name="T49" fmla="*/ 77 h 192"/>
              <a:gd name="T50" fmla="*/ 85 w 192"/>
              <a:gd name="T51" fmla="*/ 68 h 192"/>
              <a:gd name="T52" fmla="*/ 107 w 192"/>
              <a:gd name="T53" fmla="*/ 68 h 192"/>
              <a:gd name="T54" fmla="*/ 116 w 192"/>
              <a:gd name="T55" fmla="*/ 77 h 192"/>
              <a:gd name="T56" fmla="*/ 116 w 192"/>
              <a:gd name="T57" fmla="*/ 96 h 192"/>
              <a:gd name="T58" fmla="*/ 135 w 192"/>
              <a:gd name="T59" fmla="*/ 96 h 192"/>
              <a:gd name="T60" fmla="*/ 144 w 192"/>
              <a:gd name="T61" fmla="*/ 105 h 192"/>
              <a:gd name="T62" fmla="*/ 144 w 192"/>
              <a:gd name="T63" fmla="*/ 127 h 192"/>
              <a:gd name="T64" fmla="*/ 135 w 192"/>
              <a:gd name="T65" fmla="*/ 136 h 192"/>
              <a:gd name="T66" fmla="*/ 116 w 192"/>
              <a:gd name="T67" fmla="*/ 136 h 192"/>
              <a:gd name="T68" fmla="*/ 116 w 192"/>
              <a:gd name="T69" fmla="*/ 155 h 192"/>
              <a:gd name="T70" fmla="*/ 107 w 192"/>
              <a:gd name="T71" fmla="*/ 164 h 192"/>
              <a:gd name="T72" fmla="*/ 85 w 192"/>
              <a:gd name="T73" fmla="*/ 164 h 192"/>
              <a:gd name="T74" fmla="*/ 76 w 192"/>
              <a:gd name="T75" fmla="*/ 155 h 192"/>
              <a:gd name="T76" fmla="*/ 76 w 192"/>
              <a:gd name="T77" fmla="*/ 136 h 192"/>
              <a:gd name="T78" fmla="*/ 57 w 192"/>
              <a:gd name="T79" fmla="*/ 136 h 192"/>
              <a:gd name="T80" fmla="*/ 48 w 192"/>
              <a:gd name="T81" fmla="*/ 127 h 192"/>
              <a:gd name="T82" fmla="*/ 48 w 192"/>
              <a:gd name="T83" fmla="*/ 105 h 192"/>
              <a:gd name="T84" fmla="*/ 57 w 192"/>
              <a:gd name="T8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92">
                <a:moveTo>
                  <a:pt x="0" y="176"/>
                </a:moveTo>
                <a:cubicBezTo>
                  <a:pt x="0" y="185"/>
                  <a:pt x="7" y="192"/>
                  <a:pt x="16" y="192"/>
                </a:cubicBezTo>
                <a:cubicBezTo>
                  <a:pt x="176" y="192"/>
                  <a:pt x="176" y="192"/>
                  <a:pt x="176" y="192"/>
                </a:cubicBezTo>
                <a:cubicBezTo>
                  <a:pt x="185" y="192"/>
                  <a:pt x="192" y="185"/>
                  <a:pt x="192" y="176"/>
                </a:cubicBezTo>
                <a:cubicBezTo>
                  <a:pt x="192" y="56"/>
                  <a:pt x="192" y="56"/>
                  <a:pt x="192" y="56"/>
                </a:cubicBezTo>
                <a:cubicBezTo>
                  <a:pt x="192" y="47"/>
                  <a:pt x="185" y="40"/>
                  <a:pt x="176" y="40"/>
                </a:cubicBezTo>
                <a:cubicBezTo>
                  <a:pt x="144" y="40"/>
                  <a:pt x="144" y="40"/>
                  <a:pt x="144" y="40"/>
                </a:cubicBezTo>
                <a:cubicBezTo>
                  <a:pt x="144" y="16"/>
                  <a:pt x="144" y="16"/>
                  <a:pt x="144" y="16"/>
                </a:cubicBezTo>
                <a:cubicBezTo>
                  <a:pt x="144" y="7"/>
                  <a:pt x="137" y="0"/>
                  <a:pt x="128" y="0"/>
                </a:cubicBezTo>
                <a:cubicBezTo>
                  <a:pt x="64" y="0"/>
                  <a:pt x="64" y="0"/>
                  <a:pt x="64" y="0"/>
                </a:cubicBezTo>
                <a:cubicBezTo>
                  <a:pt x="55" y="0"/>
                  <a:pt x="48" y="7"/>
                  <a:pt x="48" y="16"/>
                </a:cubicBezTo>
                <a:cubicBezTo>
                  <a:pt x="48" y="40"/>
                  <a:pt x="48" y="40"/>
                  <a:pt x="48" y="40"/>
                </a:cubicBezTo>
                <a:cubicBezTo>
                  <a:pt x="16" y="40"/>
                  <a:pt x="16" y="40"/>
                  <a:pt x="16" y="40"/>
                </a:cubicBezTo>
                <a:cubicBezTo>
                  <a:pt x="7" y="40"/>
                  <a:pt x="0" y="47"/>
                  <a:pt x="0" y="56"/>
                </a:cubicBezTo>
                <a:lnTo>
                  <a:pt x="0" y="176"/>
                </a:lnTo>
                <a:close/>
                <a:moveTo>
                  <a:pt x="124" y="40"/>
                </a:moveTo>
                <a:cubicBezTo>
                  <a:pt x="68" y="40"/>
                  <a:pt x="68" y="40"/>
                  <a:pt x="68" y="40"/>
                </a:cubicBezTo>
                <a:cubicBezTo>
                  <a:pt x="68" y="29"/>
                  <a:pt x="68" y="29"/>
                  <a:pt x="68" y="29"/>
                </a:cubicBezTo>
                <a:cubicBezTo>
                  <a:pt x="68" y="24"/>
                  <a:pt x="72" y="20"/>
                  <a:pt x="77" y="20"/>
                </a:cubicBezTo>
                <a:cubicBezTo>
                  <a:pt x="115" y="20"/>
                  <a:pt x="115" y="20"/>
                  <a:pt x="115" y="20"/>
                </a:cubicBezTo>
                <a:cubicBezTo>
                  <a:pt x="120" y="20"/>
                  <a:pt x="124" y="24"/>
                  <a:pt x="124" y="29"/>
                </a:cubicBezTo>
                <a:lnTo>
                  <a:pt x="124" y="40"/>
                </a:lnTo>
                <a:close/>
                <a:moveTo>
                  <a:pt x="57" y="96"/>
                </a:moveTo>
                <a:cubicBezTo>
                  <a:pt x="76" y="96"/>
                  <a:pt x="76" y="96"/>
                  <a:pt x="76" y="96"/>
                </a:cubicBezTo>
                <a:cubicBezTo>
                  <a:pt x="76" y="77"/>
                  <a:pt x="76" y="77"/>
                  <a:pt x="76" y="77"/>
                </a:cubicBezTo>
                <a:cubicBezTo>
                  <a:pt x="76" y="72"/>
                  <a:pt x="80" y="68"/>
                  <a:pt x="85" y="68"/>
                </a:cubicBezTo>
                <a:cubicBezTo>
                  <a:pt x="107" y="68"/>
                  <a:pt x="107" y="68"/>
                  <a:pt x="107" y="68"/>
                </a:cubicBezTo>
                <a:cubicBezTo>
                  <a:pt x="112" y="68"/>
                  <a:pt x="116" y="72"/>
                  <a:pt x="116" y="77"/>
                </a:cubicBezTo>
                <a:cubicBezTo>
                  <a:pt x="116" y="96"/>
                  <a:pt x="116" y="96"/>
                  <a:pt x="116" y="96"/>
                </a:cubicBezTo>
                <a:cubicBezTo>
                  <a:pt x="135" y="96"/>
                  <a:pt x="135" y="96"/>
                  <a:pt x="135" y="96"/>
                </a:cubicBezTo>
                <a:cubicBezTo>
                  <a:pt x="140" y="96"/>
                  <a:pt x="144" y="100"/>
                  <a:pt x="144" y="105"/>
                </a:cubicBezTo>
                <a:cubicBezTo>
                  <a:pt x="144" y="127"/>
                  <a:pt x="144" y="127"/>
                  <a:pt x="144" y="127"/>
                </a:cubicBezTo>
                <a:cubicBezTo>
                  <a:pt x="144" y="132"/>
                  <a:pt x="140" y="136"/>
                  <a:pt x="135" y="136"/>
                </a:cubicBezTo>
                <a:cubicBezTo>
                  <a:pt x="116" y="136"/>
                  <a:pt x="116" y="136"/>
                  <a:pt x="116" y="136"/>
                </a:cubicBezTo>
                <a:cubicBezTo>
                  <a:pt x="116" y="155"/>
                  <a:pt x="116" y="155"/>
                  <a:pt x="116" y="155"/>
                </a:cubicBezTo>
                <a:cubicBezTo>
                  <a:pt x="116" y="160"/>
                  <a:pt x="112" y="164"/>
                  <a:pt x="107" y="164"/>
                </a:cubicBezTo>
                <a:cubicBezTo>
                  <a:pt x="85" y="164"/>
                  <a:pt x="85" y="164"/>
                  <a:pt x="85" y="164"/>
                </a:cubicBezTo>
                <a:cubicBezTo>
                  <a:pt x="80" y="164"/>
                  <a:pt x="76" y="160"/>
                  <a:pt x="76" y="155"/>
                </a:cubicBezTo>
                <a:cubicBezTo>
                  <a:pt x="76" y="136"/>
                  <a:pt x="76" y="136"/>
                  <a:pt x="76" y="136"/>
                </a:cubicBezTo>
                <a:cubicBezTo>
                  <a:pt x="57" y="136"/>
                  <a:pt x="57" y="136"/>
                  <a:pt x="57" y="136"/>
                </a:cubicBezTo>
                <a:cubicBezTo>
                  <a:pt x="52" y="136"/>
                  <a:pt x="48" y="132"/>
                  <a:pt x="48" y="127"/>
                </a:cubicBezTo>
                <a:cubicBezTo>
                  <a:pt x="48" y="105"/>
                  <a:pt x="48" y="105"/>
                  <a:pt x="48" y="105"/>
                </a:cubicBezTo>
                <a:cubicBezTo>
                  <a:pt x="48" y="100"/>
                  <a:pt x="52" y="96"/>
                  <a:pt x="57" y="96"/>
                </a:cubicBezTo>
                <a:close/>
              </a:path>
            </a:pathLst>
          </a:custGeom>
          <a:solidFill>
            <a:srgbClr val="0174CB"/>
          </a:solidFill>
          <a:ln>
            <a:noFill/>
          </a:ln>
          <a:extLst/>
        </p:spPr>
        <p:txBody>
          <a:bodyPr vert="horz" wrap="square" lIns="91440" tIns="45720" rIns="91440" bIns="45720" numCol="1" anchor="t" anchorCtr="0" compatLnSpc="1">
            <a:prstTxWarp prst="textNoShape">
              <a:avLst/>
            </a:prstTxWarp>
          </a:bodyPr>
          <a:lstStyle/>
          <a:p>
            <a:endParaRPr lang="en-NZ"/>
          </a:p>
        </p:txBody>
      </p:sp>
      <p:grpSp>
        <p:nvGrpSpPr>
          <p:cNvPr id="158" name="Group 157"/>
          <p:cNvGrpSpPr/>
          <p:nvPr/>
        </p:nvGrpSpPr>
        <p:grpSpPr>
          <a:xfrm>
            <a:off x="10136602" y="4985000"/>
            <a:ext cx="432000" cy="432000"/>
            <a:chOff x="4421166" y="4877692"/>
            <a:chExt cx="432000" cy="432000"/>
          </a:xfrm>
        </p:grpSpPr>
        <p:sp>
          <p:nvSpPr>
            <p:cNvPr id="159" name="Oval 158"/>
            <p:cNvSpPr>
              <a:spLocks noChangeAspect="1"/>
            </p:cNvSpPr>
            <p:nvPr/>
          </p:nvSpPr>
          <p:spPr>
            <a:xfrm>
              <a:off x="4421166" y="4877692"/>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60" name="Straight Connector 159"/>
            <p:cNvCxnSpPr>
              <a:cxnSpLocks noChangeAspect="1"/>
            </p:cNvCxnSpPr>
            <p:nvPr/>
          </p:nvCxnSpPr>
          <p:spPr>
            <a:xfrm>
              <a:off x="4484431" y="4940957"/>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10562709" y="4025043"/>
            <a:ext cx="1611389" cy="138499"/>
            <a:chOff x="10025686" y="6141026"/>
            <a:chExt cx="1611389" cy="138499"/>
          </a:xfrm>
        </p:grpSpPr>
        <p:sp>
          <p:nvSpPr>
            <p:cNvPr id="70" name="Rectangle 69"/>
            <p:cNvSpPr/>
            <p:nvPr/>
          </p:nvSpPr>
          <p:spPr>
            <a:xfrm>
              <a:off x="10125075" y="6141026"/>
              <a:ext cx="1512000" cy="138499"/>
            </a:xfrm>
            <a:prstGeom prst="rect">
              <a:avLst/>
            </a:prstGeom>
          </p:spPr>
          <p:txBody>
            <a:bodyPr wrap="square" lIns="0" tIns="0" rIns="0" bIns="0">
              <a:spAutoFit/>
            </a:bodyPr>
            <a:lstStyle/>
            <a:p>
              <a:r>
                <a:rPr lang="en-NZ" sz="900" dirty="0">
                  <a:solidFill>
                    <a:schemeClr val="tx1">
                      <a:lumMod val="50000"/>
                      <a:lumOff val="50000"/>
                    </a:schemeClr>
                  </a:solidFill>
                  <a:latin typeface="Calibri" panose="020F0502020204030204" pitchFamily="34" charset="0"/>
                </a:rPr>
                <a:t>| Significantly </a:t>
              </a:r>
              <a:r>
                <a:rPr lang="en-NZ" sz="900" dirty="0" smtClean="0">
                  <a:solidFill>
                    <a:schemeClr val="tx1">
                      <a:lumMod val="50000"/>
                      <a:lumOff val="50000"/>
                    </a:schemeClr>
                  </a:solidFill>
                  <a:latin typeface="Calibri" panose="020F0502020204030204" pitchFamily="34" charset="0"/>
                </a:rPr>
                <a:t>higher </a:t>
              </a:r>
              <a:r>
                <a:rPr lang="en-NZ" sz="900" dirty="0">
                  <a:solidFill>
                    <a:schemeClr val="tx1">
                      <a:lumMod val="50000"/>
                      <a:lumOff val="50000"/>
                    </a:schemeClr>
                  </a:solidFill>
                  <a:latin typeface="Calibri" panose="020F0502020204030204" pitchFamily="34" charset="0"/>
                </a:rPr>
                <a:t>than 2016</a:t>
              </a:r>
            </a:p>
          </p:txBody>
        </p:sp>
        <p:sp>
          <p:nvSpPr>
            <p:cNvPr id="72" name="Isosceles Triangle 71"/>
            <p:cNvSpPr/>
            <p:nvPr/>
          </p:nvSpPr>
          <p:spPr>
            <a:xfrm>
              <a:off x="10025686" y="6186857"/>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grpSp>
    </p:spTree>
    <p:extLst>
      <p:ext uri="{BB962C8B-B14F-4D97-AF65-F5344CB8AC3E}">
        <p14:creationId xmlns:p14="http://schemas.microsoft.com/office/powerpoint/2010/main" val="3006321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0" y="4214949"/>
            <a:ext cx="12192000" cy="2159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83" name="Straight Connector 82"/>
          <p:cNvCxnSpPr/>
          <p:nvPr/>
        </p:nvCxnSpPr>
        <p:spPr>
          <a:xfrm>
            <a:off x="7489371" y="4371702"/>
            <a:ext cx="0" cy="1881052"/>
          </a:xfrm>
          <a:prstGeom prst="line">
            <a:avLst/>
          </a:prstGeom>
          <a:ln>
            <a:solidFill>
              <a:srgbClr val="2A3947"/>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575873"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50%</a:t>
            </a:r>
          </a:p>
        </p:txBody>
      </p:sp>
      <p:sp>
        <p:nvSpPr>
          <p:cNvPr id="61" name="TextBox 60"/>
          <p:cNvSpPr txBox="1"/>
          <p:nvPr/>
        </p:nvSpPr>
        <p:spPr>
          <a:xfrm>
            <a:off x="7043965"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70%</a:t>
            </a:r>
          </a:p>
        </p:txBody>
      </p:sp>
      <p:cxnSp>
        <p:nvCxnSpPr>
          <p:cNvPr id="63" name="Straight Connector 62"/>
          <p:cNvCxnSpPr/>
          <p:nvPr/>
        </p:nvCxnSpPr>
        <p:spPr>
          <a:xfrm>
            <a:off x="1723211" y="5239639"/>
            <a:ext cx="0" cy="9360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77252" y="4821604"/>
            <a:ext cx="2286000" cy="415498"/>
          </a:xfrm>
          <a:prstGeom prst="rect">
            <a:avLst/>
          </a:prstGeom>
          <a:noFill/>
        </p:spPr>
        <p:txBody>
          <a:bodyPr wrap="square" rtlCol="0">
            <a:spAutoFit/>
          </a:bodyPr>
          <a:lstStyle/>
          <a:p>
            <a:pPr algn="ctr"/>
            <a:r>
              <a:rPr lang="en-NZ" sz="1050" b="1" dirty="0">
                <a:solidFill>
                  <a:schemeClr val="tx1">
                    <a:lumMod val="65000"/>
                    <a:lumOff val="35000"/>
                  </a:schemeClr>
                </a:solidFill>
              </a:rPr>
              <a:t>Average for all New Zealanders </a:t>
            </a:r>
          </a:p>
          <a:p>
            <a:pPr algn="ctr"/>
            <a:r>
              <a:rPr lang="en-NZ" sz="1050" b="1" dirty="0">
                <a:solidFill>
                  <a:schemeClr val="tx1">
                    <a:lumMod val="65000"/>
                    <a:lumOff val="35000"/>
                  </a:schemeClr>
                </a:solidFill>
              </a:rPr>
              <a:t>agree 38%</a:t>
            </a:r>
          </a:p>
        </p:txBody>
      </p:sp>
      <p:sp>
        <p:nvSpPr>
          <p:cNvPr id="66" name="TextBox 65"/>
          <p:cNvSpPr txBox="1"/>
          <p:nvPr/>
        </p:nvSpPr>
        <p:spPr>
          <a:xfrm>
            <a:off x="107783"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30%</a:t>
            </a:r>
          </a:p>
        </p:txBody>
      </p:sp>
      <p:cxnSp>
        <p:nvCxnSpPr>
          <p:cNvPr id="70" name="Straight Connector 69"/>
          <p:cNvCxnSpPr/>
          <p:nvPr/>
        </p:nvCxnSpPr>
        <p:spPr>
          <a:xfrm>
            <a:off x="32821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24799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p:cNvGraphicFramePr/>
          <p:nvPr>
            <p:extLst>
              <p:ext uri="{D42A27DB-BD31-4B8C-83A1-F6EECF244321}">
                <p14:modId xmlns:p14="http://schemas.microsoft.com/office/powerpoint/2010/main" val="4159997342"/>
              </p:ext>
            </p:extLst>
          </p:nvPr>
        </p:nvGraphicFramePr>
        <p:xfrm>
          <a:off x="481458" y="2034721"/>
          <a:ext cx="9987909" cy="1951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62693" y="180340"/>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Likelihood of event</a:t>
            </a:r>
          </a:p>
        </p:txBody>
      </p:sp>
      <p:sp>
        <p:nvSpPr>
          <p:cNvPr id="7"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Q6a_2 How much do you agree or disagree with each of the following statements… I don't often think about what disasters could happen in my area </a:t>
            </a:r>
          </a:p>
          <a:p>
            <a:r>
              <a:rPr lang="en-NZ" sz="900" b="0" dirty="0">
                <a:solidFill>
                  <a:prstClr val="black">
                    <a:lumMod val="50000"/>
                    <a:lumOff val="50000"/>
                  </a:prstClr>
                </a:solidFill>
                <a:latin typeface="Calibri" panose="020F0502020204030204"/>
              </a:rPr>
              <a:t>Base: All respondents (2017 n=1,000, 2016 n=1,000)</a:t>
            </a:r>
          </a:p>
        </p:txBody>
      </p:sp>
      <p:sp>
        <p:nvSpPr>
          <p:cNvPr id="42" name="Oval 41"/>
          <p:cNvSpPr/>
          <p:nvPr/>
        </p:nvSpPr>
        <p:spPr>
          <a:xfrm>
            <a:off x="209549" y="149245"/>
            <a:ext cx="517957" cy="51795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43" name="Group 42"/>
          <p:cNvGrpSpPr/>
          <p:nvPr/>
        </p:nvGrpSpPr>
        <p:grpSpPr>
          <a:xfrm>
            <a:off x="364781" y="231477"/>
            <a:ext cx="208346" cy="353493"/>
            <a:chOff x="-1371600" y="3859213"/>
            <a:chExt cx="476250" cy="808037"/>
          </a:xfrm>
          <a:solidFill>
            <a:schemeClr val="bg1"/>
          </a:solidFill>
        </p:grpSpPr>
        <p:sp>
          <p:nvSpPr>
            <p:cNvPr id="44" name="Freeform 30"/>
            <p:cNvSpPr>
              <a:spLocks noEditPoints="1"/>
            </p:cNvSpPr>
            <p:nvPr/>
          </p:nvSpPr>
          <p:spPr bwMode="auto">
            <a:xfrm>
              <a:off x="-1330325" y="3910013"/>
              <a:ext cx="393700" cy="708025"/>
            </a:xfrm>
            <a:custGeom>
              <a:avLst/>
              <a:gdLst>
                <a:gd name="T0" fmla="*/ 448 w 747"/>
                <a:gd name="T1" fmla="*/ 688 h 1341"/>
                <a:gd name="T2" fmla="*/ 448 w 747"/>
                <a:gd name="T3" fmla="*/ 653 h 1341"/>
                <a:gd name="T4" fmla="*/ 709 w 747"/>
                <a:gd name="T5" fmla="*/ 0 h 1341"/>
                <a:gd name="T6" fmla="*/ 39 w 747"/>
                <a:gd name="T7" fmla="*/ 0 h 1341"/>
                <a:gd name="T8" fmla="*/ 299 w 747"/>
                <a:gd name="T9" fmla="*/ 653 h 1341"/>
                <a:gd name="T10" fmla="*/ 299 w 747"/>
                <a:gd name="T11" fmla="*/ 688 h 1341"/>
                <a:gd name="T12" fmla="*/ 39 w 747"/>
                <a:gd name="T13" fmla="*/ 1341 h 1341"/>
                <a:gd name="T14" fmla="*/ 709 w 747"/>
                <a:gd name="T15" fmla="*/ 1341 h 1341"/>
                <a:gd name="T16" fmla="*/ 448 w 747"/>
                <a:gd name="T17" fmla="*/ 688 h 1341"/>
                <a:gd name="T18" fmla="*/ 654 w 747"/>
                <a:gd name="T19" fmla="*/ 1293 h 1341"/>
                <a:gd name="T20" fmla="*/ 93 w 747"/>
                <a:gd name="T21" fmla="*/ 1293 h 1341"/>
                <a:gd name="T22" fmla="*/ 311 w 747"/>
                <a:gd name="T23" fmla="*/ 687 h 1341"/>
                <a:gd name="T24" fmla="*/ 311 w 747"/>
                <a:gd name="T25" fmla="*/ 654 h 1341"/>
                <a:gd name="T26" fmla="*/ 93 w 747"/>
                <a:gd name="T27" fmla="*/ 48 h 1341"/>
                <a:gd name="T28" fmla="*/ 654 w 747"/>
                <a:gd name="T29" fmla="*/ 48 h 1341"/>
                <a:gd name="T30" fmla="*/ 436 w 747"/>
                <a:gd name="T31" fmla="*/ 654 h 1341"/>
                <a:gd name="T32" fmla="*/ 436 w 747"/>
                <a:gd name="T33" fmla="*/ 687 h 1341"/>
                <a:gd name="T34" fmla="*/ 654 w 747"/>
                <a:gd name="T35" fmla="*/ 1293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7" h="1341">
                  <a:moveTo>
                    <a:pt x="448" y="688"/>
                  </a:moveTo>
                  <a:cubicBezTo>
                    <a:pt x="448" y="664"/>
                    <a:pt x="448" y="677"/>
                    <a:pt x="448" y="653"/>
                  </a:cubicBezTo>
                  <a:cubicBezTo>
                    <a:pt x="747" y="447"/>
                    <a:pt x="709" y="0"/>
                    <a:pt x="709" y="0"/>
                  </a:cubicBezTo>
                  <a:cubicBezTo>
                    <a:pt x="39" y="0"/>
                    <a:pt x="39" y="0"/>
                    <a:pt x="39" y="0"/>
                  </a:cubicBezTo>
                  <a:cubicBezTo>
                    <a:pt x="39" y="0"/>
                    <a:pt x="0" y="447"/>
                    <a:pt x="299" y="653"/>
                  </a:cubicBezTo>
                  <a:cubicBezTo>
                    <a:pt x="299" y="677"/>
                    <a:pt x="299" y="664"/>
                    <a:pt x="299" y="688"/>
                  </a:cubicBezTo>
                  <a:cubicBezTo>
                    <a:pt x="0" y="894"/>
                    <a:pt x="39" y="1341"/>
                    <a:pt x="39" y="1341"/>
                  </a:cubicBezTo>
                  <a:cubicBezTo>
                    <a:pt x="709" y="1341"/>
                    <a:pt x="709" y="1341"/>
                    <a:pt x="709" y="1341"/>
                  </a:cubicBezTo>
                  <a:cubicBezTo>
                    <a:pt x="709" y="1341"/>
                    <a:pt x="747" y="894"/>
                    <a:pt x="448" y="688"/>
                  </a:cubicBezTo>
                  <a:close/>
                  <a:moveTo>
                    <a:pt x="654" y="1293"/>
                  </a:moveTo>
                  <a:cubicBezTo>
                    <a:pt x="93" y="1293"/>
                    <a:pt x="93" y="1293"/>
                    <a:pt x="93" y="1293"/>
                  </a:cubicBezTo>
                  <a:cubicBezTo>
                    <a:pt x="93" y="1293"/>
                    <a:pt x="61" y="878"/>
                    <a:pt x="311" y="687"/>
                  </a:cubicBezTo>
                  <a:cubicBezTo>
                    <a:pt x="311" y="665"/>
                    <a:pt x="311" y="676"/>
                    <a:pt x="311" y="654"/>
                  </a:cubicBezTo>
                  <a:cubicBezTo>
                    <a:pt x="61" y="463"/>
                    <a:pt x="93" y="48"/>
                    <a:pt x="93" y="48"/>
                  </a:cubicBezTo>
                  <a:cubicBezTo>
                    <a:pt x="654" y="48"/>
                    <a:pt x="654" y="48"/>
                    <a:pt x="654" y="48"/>
                  </a:cubicBezTo>
                  <a:cubicBezTo>
                    <a:pt x="654" y="48"/>
                    <a:pt x="687" y="463"/>
                    <a:pt x="436" y="654"/>
                  </a:cubicBezTo>
                  <a:cubicBezTo>
                    <a:pt x="436" y="676"/>
                    <a:pt x="436" y="665"/>
                    <a:pt x="436" y="687"/>
                  </a:cubicBezTo>
                  <a:cubicBezTo>
                    <a:pt x="687" y="878"/>
                    <a:pt x="654" y="1293"/>
                    <a:pt x="654" y="1293"/>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45" name="Freeform 31"/>
            <p:cNvSpPr>
              <a:spLocks/>
            </p:cNvSpPr>
            <p:nvPr/>
          </p:nvSpPr>
          <p:spPr bwMode="auto">
            <a:xfrm>
              <a:off x="-1260475" y="4033838"/>
              <a:ext cx="254000" cy="223837"/>
            </a:xfrm>
            <a:custGeom>
              <a:avLst/>
              <a:gdLst>
                <a:gd name="T0" fmla="*/ 187 w 481"/>
                <a:gd name="T1" fmla="*/ 408 h 426"/>
                <a:gd name="T2" fmla="*/ 0 w 481"/>
                <a:gd name="T3" fmla="*/ 25 h 426"/>
                <a:gd name="T4" fmla="*/ 481 w 481"/>
                <a:gd name="T5" fmla="*/ 25 h 426"/>
                <a:gd name="T6" fmla="*/ 294 w 481"/>
                <a:gd name="T7" fmla="*/ 408 h 426"/>
                <a:gd name="T8" fmla="*/ 241 w 481"/>
                <a:gd name="T9" fmla="*/ 426 h 426"/>
                <a:gd name="T10" fmla="*/ 187 w 481"/>
                <a:gd name="T11" fmla="*/ 408 h 426"/>
              </a:gdLst>
              <a:ahLst/>
              <a:cxnLst>
                <a:cxn ang="0">
                  <a:pos x="T0" y="T1"/>
                </a:cxn>
                <a:cxn ang="0">
                  <a:pos x="T2" y="T3"/>
                </a:cxn>
                <a:cxn ang="0">
                  <a:pos x="T4" y="T5"/>
                </a:cxn>
                <a:cxn ang="0">
                  <a:pos x="T6" y="T7"/>
                </a:cxn>
                <a:cxn ang="0">
                  <a:pos x="T8" y="T9"/>
                </a:cxn>
                <a:cxn ang="0">
                  <a:pos x="T10" y="T11"/>
                </a:cxn>
              </a:cxnLst>
              <a:rect l="0" t="0" r="r" b="b"/>
              <a:pathLst>
                <a:path w="481" h="426">
                  <a:moveTo>
                    <a:pt x="187" y="408"/>
                  </a:moveTo>
                  <a:cubicBezTo>
                    <a:pt x="16" y="308"/>
                    <a:pt x="3" y="0"/>
                    <a:pt x="0" y="25"/>
                  </a:cubicBezTo>
                  <a:cubicBezTo>
                    <a:pt x="481" y="25"/>
                    <a:pt x="481" y="25"/>
                    <a:pt x="481" y="25"/>
                  </a:cubicBezTo>
                  <a:cubicBezTo>
                    <a:pt x="478" y="0"/>
                    <a:pt x="465" y="308"/>
                    <a:pt x="294" y="408"/>
                  </a:cubicBezTo>
                  <a:cubicBezTo>
                    <a:pt x="294" y="408"/>
                    <a:pt x="261" y="426"/>
                    <a:pt x="241" y="426"/>
                  </a:cubicBezTo>
                  <a:cubicBezTo>
                    <a:pt x="220" y="426"/>
                    <a:pt x="187" y="408"/>
                    <a:pt x="187" y="4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46" name="Rectangle 32"/>
            <p:cNvSpPr>
              <a:spLocks noChangeArrowheads="1"/>
            </p:cNvSpPr>
            <p:nvPr/>
          </p:nvSpPr>
          <p:spPr bwMode="auto">
            <a:xfrm>
              <a:off x="-1371600" y="3859213"/>
              <a:ext cx="476250" cy="34925"/>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47" name="Rectangle 33"/>
            <p:cNvSpPr>
              <a:spLocks noChangeArrowheads="1"/>
            </p:cNvSpPr>
            <p:nvPr/>
          </p:nvSpPr>
          <p:spPr bwMode="auto">
            <a:xfrm>
              <a:off x="-1371600" y="4632325"/>
              <a:ext cx="476250" cy="34925"/>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48" name="Rectangle 34"/>
            <p:cNvSpPr>
              <a:spLocks noChangeArrowheads="1"/>
            </p:cNvSpPr>
            <p:nvPr/>
          </p:nvSpPr>
          <p:spPr bwMode="auto">
            <a:xfrm>
              <a:off x="-1354138" y="3910013"/>
              <a:ext cx="20638" cy="708025"/>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49" name="Rectangle 35"/>
            <p:cNvSpPr>
              <a:spLocks noChangeArrowheads="1"/>
            </p:cNvSpPr>
            <p:nvPr/>
          </p:nvSpPr>
          <p:spPr bwMode="auto">
            <a:xfrm>
              <a:off x="-931863" y="3910013"/>
              <a:ext cx="19050" cy="708025"/>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grpSp>
      <p:sp>
        <p:nvSpPr>
          <p:cNvPr id="41" name="Title 1"/>
          <p:cNvSpPr txBox="1">
            <a:spLocks/>
          </p:cNvSpPr>
          <p:nvPr/>
        </p:nvSpPr>
        <p:spPr>
          <a:xfrm>
            <a:off x="193703" y="1718696"/>
            <a:ext cx="7131033"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400" b="0" i="1" dirty="0">
                <a:solidFill>
                  <a:prstClr val="black">
                    <a:lumMod val="50000"/>
                    <a:lumOff val="50000"/>
                  </a:prstClr>
                </a:solidFill>
                <a:latin typeface="+mn-lt"/>
              </a:rPr>
              <a:t>Q. I don't often think about what disasters could happen in my area </a:t>
            </a:r>
          </a:p>
        </p:txBody>
      </p:sp>
      <p:sp>
        <p:nvSpPr>
          <p:cNvPr id="135" name="Title 1"/>
          <p:cNvSpPr txBox="1">
            <a:spLocks/>
          </p:cNvSpPr>
          <p:nvPr/>
        </p:nvSpPr>
        <p:spPr>
          <a:xfrm>
            <a:off x="193703" y="878627"/>
            <a:ext cx="11683972" cy="571469"/>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Perceived </a:t>
            </a:r>
            <a:r>
              <a:rPr lang="en-NZ" dirty="0"/>
              <a:t>likelihood of an event happening in their area</a:t>
            </a:r>
            <a:r>
              <a:rPr lang="en-NZ" dirty="0" smtClean="0"/>
              <a:t> is one </a:t>
            </a:r>
            <a:r>
              <a:rPr lang="en-NZ" dirty="0"/>
              <a:t>of two secondary priorities to </a:t>
            </a:r>
            <a:r>
              <a:rPr lang="en-NZ" dirty="0" smtClean="0"/>
              <a:t>address.  This barrier is by far the most prevalent – </a:t>
            </a:r>
            <a:r>
              <a:rPr lang="en-NZ" dirty="0"/>
              <a:t>3</a:t>
            </a:r>
            <a:r>
              <a:rPr lang="en-NZ" dirty="0" smtClean="0"/>
              <a:t>8% of New Zealanders say they don’t often think about what disasters could happen in their area. </a:t>
            </a:r>
            <a:r>
              <a:rPr lang="en-NZ" dirty="0"/>
              <a:t> </a:t>
            </a:r>
            <a:r>
              <a:rPr lang="en-NZ" dirty="0" smtClean="0"/>
              <a:t>However, this is a significant improvement from 2016 when 47% said they didn’t think about disasters</a:t>
            </a:r>
            <a:endParaRPr lang="en-NZ" dirty="0"/>
          </a:p>
        </p:txBody>
      </p:sp>
      <p:graphicFrame>
        <p:nvGraphicFramePr>
          <p:cNvPr id="129" name="Table 128"/>
          <p:cNvGraphicFramePr>
            <a:graphicFrameLocks noGrp="1"/>
          </p:cNvGraphicFramePr>
          <p:nvPr>
            <p:extLst>
              <p:ext uri="{D42A27DB-BD31-4B8C-83A1-F6EECF244321}">
                <p14:modId xmlns:p14="http://schemas.microsoft.com/office/powerpoint/2010/main" val="958400266"/>
              </p:ext>
            </p:extLst>
          </p:nvPr>
        </p:nvGraphicFramePr>
        <p:xfrm>
          <a:off x="9917512" y="1771441"/>
          <a:ext cx="2232000" cy="1800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tblGrid>
              <a:tr h="686442">
                <a:tc>
                  <a:txBody>
                    <a:bodyPr/>
                    <a:lstStyle/>
                    <a:p>
                      <a:pPr algn="ctr"/>
                      <a:r>
                        <a:rPr lang="en-NZ" sz="1050" b="0" dirty="0">
                          <a:solidFill>
                            <a:prstClr val="black">
                              <a:lumMod val="50000"/>
                              <a:lumOff val="50000"/>
                            </a:prstClr>
                          </a:solidFill>
                          <a:latin typeface="+mn-lt"/>
                        </a:rPr>
                        <a:t>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50" b="0" dirty="0">
                          <a:solidFill>
                            <a:prstClr val="black">
                              <a:lumMod val="50000"/>
                              <a:lumOff val="50000"/>
                            </a:prstClr>
                          </a:solidFill>
                          <a:latin typeface="+mn-lt"/>
                        </a:rPr>
                        <a:t>disagree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38%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48%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47%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41%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pSp>
        <p:nvGrpSpPr>
          <p:cNvPr id="130" name="Group 129"/>
          <p:cNvGrpSpPr/>
          <p:nvPr/>
        </p:nvGrpSpPr>
        <p:grpSpPr>
          <a:xfrm>
            <a:off x="2126849" y="3789488"/>
            <a:ext cx="7296934" cy="243203"/>
            <a:chOff x="1400433" y="5056582"/>
            <a:chExt cx="7296934" cy="243203"/>
          </a:xfrm>
        </p:grpSpPr>
        <p:sp>
          <p:nvSpPr>
            <p:cNvPr id="131" name="Title 1"/>
            <p:cNvSpPr txBox="1">
              <a:spLocks/>
            </p:cNvSpPr>
            <p:nvPr/>
          </p:nvSpPr>
          <p:spPr>
            <a:xfrm>
              <a:off x="7413303"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Don’t know</a:t>
              </a:r>
            </a:p>
          </p:txBody>
        </p:sp>
        <p:sp>
          <p:nvSpPr>
            <p:cNvPr id="132" name="Rectangle 131"/>
            <p:cNvSpPr/>
            <p:nvPr/>
          </p:nvSpPr>
          <p:spPr>
            <a:xfrm>
              <a:off x="1400433" y="5093625"/>
              <a:ext cx="169116" cy="169116"/>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33" name="Title 1"/>
            <p:cNvSpPr txBox="1">
              <a:spLocks/>
            </p:cNvSpPr>
            <p:nvPr/>
          </p:nvSpPr>
          <p:spPr>
            <a:xfrm>
              <a:off x="1543045" y="5060548"/>
              <a:ext cx="792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agree</a:t>
              </a:r>
            </a:p>
          </p:txBody>
        </p:sp>
        <p:sp>
          <p:nvSpPr>
            <p:cNvPr id="134" name="Rectangle 133"/>
            <p:cNvSpPr/>
            <p:nvPr/>
          </p:nvSpPr>
          <p:spPr>
            <a:xfrm>
              <a:off x="2574485" y="5093625"/>
              <a:ext cx="169116" cy="169116"/>
            </a:xfrm>
            <a:prstGeom prst="rect">
              <a:avLst/>
            </a:prstGeom>
            <a:solidFill>
              <a:srgbClr val="01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36" name="Title 1"/>
            <p:cNvSpPr txBox="1">
              <a:spLocks/>
            </p:cNvSpPr>
            <p:nvPr/>
          </p:nvSpPr>
          <p:spPr>
            <a:xfrm>
              <a:off x="2708253" y="5056582"/>
              <a:ext cx="90737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agree</a:t>
              </a:r>
            </a:p>
          </p:txBody>
        </p:sp>
        <p:sp>
          <p:nvSpPr>
            <p:cNvPr id="137" name="Rectangle 136"/>
            <p:cNvSpPr/>
            <p:nvPr/>
          </p:nvSpPr>
          <p:spPr>
            <a:xfrm>
              <a:off x="3748537" y="5093625"/>
              <a:ext cx="169116" cy="169116"/>
            </a:xfrm>
            <a:prstGeom prst="rect">
              <a:avLst/>
            </a:prstGeom>
            <a:solidFill>
              <a:srgbClr val="26A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38" name="Title 1"/>
            <p:cNvSpPr txBox="1">
              <a:spLocks/>
            </p:cNvSpPr>
            <p:nvPr/>
          </p:nvSpPr>
          <p:spPr>
            <a:xfrm>
              <a:off x="3886488"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Neither agree </a:t>
              </a:r>
            </a:p>
            <a:p>
              <a:r>
                <a:rPr lang="en-NZ" sz="800" b="0" dirty="0">
                  <a:solidFill>
                    <a:prstClr val="black">
                      <a:lumMod val="50000"/>
                      <a:lumOff val="50000"/>
                    </a:prstClr>
                  </a:solidFill>
                  <a:latin typeface="Calibri Light" panose="020F0302020204030204"/>
                </a:rPr>
                <a:t>nor disagree</a:t>
              </a:r>
            </a:p>
          </p:txBody>
        </p:sp>
        <p:sp>
          <p:nvSpPr>
            <p:cNvPr id="139" name="Rectangle 138"/>
            <p:cNvSpPr/>
            <p:nvPr/>
          </p:nvSpPr>
          <p:spPr>
            <a:xfrm>
              <a:off x="4922588" y="5093625"/>
              <a:ext cx="169116" cy="16911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40" name="Title 1"/>
            <p:cNvSpPr txBox="1">
              <a:spLocks/>
            </p:cNvSpPr>
            <p:nvPr/>
          </p:nvSpPr>
          <p:spPr>
            <a:xfrm>
              <a:off x="5074625"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disagree</a:t>
              </a:r>
            </a:p>
          </p:txBody>
        </p:sp>
        <p:sp>
          <p:nvSpPr>
            <p:cNvPr id="141" name="Rectangle 140"/>
            <p:cNvSpPr/>
            <p:nvPr/>
          </p:nvSpPr>
          <p:spPr>
            <a:xfrm>
              <a:off x="6096640" y="5093625"/>
              <a:ext cx="169116" cy="169116"/>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42" name="Title 1"/>
            <p:cNvSpPr txBox="1">
              <a:spLocks/>
            </p:cNvSpPr>
            <p:nvPr/>
          </p:nvSpPr>
          <p:spPr>
            <a:xfrm>
              <a:off x="6242344"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disagree</a:t>
              </a:r>
            </a:p>
          </p:txBody>
        </p:sp>
        <p:sp>
          <p:nvSpPr>
            <p:cNvPr id="143" name="Rectangle 142"/>
            <p:cNvSpPr/>
            <p:nvPr/>
          </p:nvSpPr>
          <p:spPr>
            <a:xfrm>
              <a:off x="7270691" y="5093625"/>
              <a:ext cx="169116" cy="16911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sp>
        <p:nvSpPr>
          <p:cNvPr id="144" name="TextBox 143"/>
          <p:cNvSpPr txBox="1"/>
          <p:nvPr/>
        </p:nvSpPr>
        <p:spPr>
          <a:xfrm>
            <a:off x="4613013" y="5790646"/>
            <a:ext cx="1130107" cy="369332"/>
          </a:xfrm>
          <a:prstGeom prst="rect">
            <a:avLst/>
          </a:prstGeom>
          <a:noFill/>
        </p:spPr>
        <p:txBody>
          <a:bodyPr wrap="square" rtlCol="0">
            <a:spAutoFit/>
          </a:bodyPr>
          <a:lstStyle/>
          <a:p>
            <a:pPr algn="r"/>
            <a:r>
              <a:rPr lang="en-NZ" sz="900" dirty="0">
                <a:solidFill>
                  <a:schemeClr val="tx1">
                    <a:lumMod val="65000"/>
                    <a:lumOff val="35000"/>
                  </a:schemeClr>
                </a:solidFill>
              </a:rPr>
              <a:t>Asian</a:t>
            </a:r>
          </a:p>
          <a:p>
            <a:pPr algn="r"/>
            <a:r>
              <a:rPr lang="en-NZ" sz="900" dirty="0" smtClean="0">
                <a:solidFill>
                  <a:schemeClr val="tx1">
                    <a:lumMod val="65000"/>
                    <a:lumOff val="35000"/>
                  </a:schemeClr>
                </a:solidFill>
              </a:rPr>
              <a:t>61%</a:t>
            </a:r>
            <a:endParaRPr lang="en-NZ" sz="900" dirty="0">
              <a:solidFill>
                <a:schemeClr val="tx1">
                  <a:lumMod val="65000"/>
                  <a:lumOff val="35000"/>
                </a:schemeClr>
              </a:solidFill>
            </a:endParaRPr>
          </a:p>
        </p:txBody>
      </p:sp>
      <p:cxnSp>
        <p:nvCxnSpPr>
          <p:cNvPr id="210" name="Straight Arrow Connector 209"/>
          <p:cNvCxnSpPr/>
          <p:nvPr/>
        </p:nvCxnSpPr>
        <p:spPr>
          <a:xfrm flipV="1">
            <a:off x="2748395" y="5565349"/>
            <a:ext cx="0" cy="396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706505" y="5512518"/>
            <a:ext cx="1130107" cy="369332"/>
          </a:xfrm>
          <a:prstGeom prst="rect">
            <a:avLst/>
          </a:prstGeom>
          <a:noFill/>
        </p:spPr>
        <p:txBody>
          <a:bodyPr wrap="square" rtlCol="0">
            <a:spAutoFit/>
          </a:bodyPr>
          <a:lstStyle/>
          <a:p>
            <a:r>
              <a:rPr lang="en-NZ" sz="900" dirty="0">
                <a:solidFill>
                  <a:schemeClr val="tx1">
                    <a:lumMod val="65000"/>
                    <a:lumOff val="35000"/>
                  </a:schemeClr>
                </a:solidFill>
              </a:rPr>
              <a:t>Retired</a:t>
            </a:r>
          </a:p>
          <a:p>
            <a:r>
              <a:rPr lang="en-NZ" sz="900" dirty="0">
                <a:solidFill>
                  <a:schemeClr val="tx1">
                    <a:lumMod val="65000"/>
                    <a:lumOff val="35000"/>
                  </a:schemeClr>
                </a:solidFill>
              </a:rPr>
              <a:t>44%</a:t>
            </a:r>
          </a:p>
        </p:txBody>
      </p:sp>
      <p:cxnSp>
        <p:nvCxnSpPr>
          <p:cNvPr id="53" name="Straight Arrow Connector 52"/>
          <p:cNvCxnSpPr/>
          <p:nvPr/>
        </p:nvCxnSpPr>
        <p:spPr>
          <a:xfrm flipV="1">
            <a:off x="5694535" y="5565349"/>
            <a:ext cx="0" cy="540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35999" y="5503305"/>
            <a:ext cx="691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1841828" y="5167083"/>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40%</a:t>
            </a:r>
          </a:p>
        </p:txBody>
      </p:sp>
      <p:sp>
        <p:nvSpPr>
          <p:cNvPr id="119" name="TextBox 118"/>
          <p:cNvSpPr txBox="1"/>
          <p:nvPr/>
        </p:nvSpPr>
        <p:spPr>
          <a:xfrm>
            <a:off x="5309918" y="5172479"/>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60%</a:t>
            </a:r>
          </a:p>
        </p:txBody>
      </p:sp>
      <p:cxnSp>
        <p:nvCxnSpPr>
          <p:cNvPr id="120" name="Straight Arrow Connector 119"/>
          <p:cNvCxnSpPr/>
          <p:nvPr/>
        </p:nvCxnSpPr>
        <p:spPr>
          <a:xfrm flipV="1">
            <a:off x="2407183" y="5564001"/>
            <a:ext cx="0" cy="540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1320783" y="5805482"/>
            <a:ext cx="1130107" cy="369332"/>
          </a:xfrm>
          <a:prstGeom prst="rect">
            <a:avLst/>
          </a:prstGeom>
          <a:noFill/>
        </p:spPr>
        <p:txBody>
          <a:bodyPr wrap="square" rtlCol="0">
            <a:spAutoFit/>
          </a:bodyPr>
          <a:lstStyle/>
          <a:p>
            <a:pPr algn="r"/>
            <a:r>
              <a:rPr lang="en-NZ" sz="900" dirty="0">
                <a:solidFill>
                  <a:schemeClr val="tx1">
                    <a:lumMod val="65000"/>
                    <a:lumOff val="35000"/>
                  </a:schemeClr>
                </a:solidFill>
              </a:rPr>
              <a:t>Over 50</a:t>
            </a:r>
          </a:p>
          <a:p>
            <a:pPr algn="r"/>
            <a:r>
              <a:rPr lang="en-NZ" sz="900" dirty="0">
                <a:solidFill>
                  <a:schemeClr val="tx1">
                    <a:lumMod val="65000"/>
                    <a:lumOff val="35000"/>
                  </a:schemeClr>
                </a:solidFill>
              </a:rPr>
              <a:t>42%</a:t>
            </a:r>
          </a:p>
        </p:txBody>
      </p:sp>
      <p:cxnSp>
        <p:nvCxnSpPr>
          <p:cNvPr id="123" name="Straight Arrow Connector 122"/>
          <p:cNvCxnSpPr/>
          <p:nvPr/>
        </p:nvCxnSpPr>
        <p:spPr>
          <a:xfrm flipV="1">
            <a:off x="3967591" y="5564001"/>
            <a:ext cx="0" cy="648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2905883" y="5644820"/>
            <a:ext cx="1143000" cy="646331"/>
          </a:xfrm>
          <a:prstGeom prst="rect">
            <a:avLst/>
          </a:prstGeom>
          <a:noFill/>
        </p:spPr>
        <p:txBody>
          <a:bodyPr wrap="square" rtlCol="0">
            <a:spAutoFit/>
          </a:bodyPr>
          <a:lstStyle/>
          <a:p>
            <a:pPr algn="r"/>
            <a:r>
              <a:rPr lang="en-NZ" sz="900" dirty="0">
                <a:solidFill>
                  <a:schemeClr val="tx1">
                    <a:lumMod val="65000"/>
                    <a:lumOff val="35000"/>
                  </a:schemeClr>
                </a:solidFill>
              </a:rPr>
              <a:t>Annual </a:t>
            </a:r>
            <a:r>
              <a:rPr lang="en-NZ" sz="900" dirty="0" smtClean="0">
                <a:solidFill>
                  <a:schemeClr val="tx1">
                    <a:lumMod val="65000"/>
                    <a:lumOff val="35000"/>
                  </a:schemeClr>
                </a:solidFill>
              </a:rPr>
              <a:t>household </a:t>
            </a:r>
            <a:r>
              <a:rPr lang="en-NZ" sz="900" dirty="0">
                <a:solidFill>
                  <a:schemeClr val="tx1">
                    <a:lumMod val="65000"/>
                    <a:lumOff val="35000"/>
                  </a:schemeClr>
                </a:solidFill>
              </a:rPr>
              <a:t>income under $30,000</a:t>
            </a:r>
          </a:p>
          <a:p>
            <a:pPr algn="r"/>
            <a:r>
              <a:rPr lang="en-NZ" sz="900" dirty="0">
                <a:solidFill>
                  <a:schemeClr val="tx1">
                    <a:lumMod val="65000"/>
                    <a:lumOff val="35000"/>
                  </a:schemeClr>
                </a:solidFill>
              </a:rPr>
              <a:t>51%</a:t>
            </a:r>
          </a:p>
        </p:txBody>
      </p:sp>
      <p:sp>
        <p:nvSpPr>
          <p:cNvPr id="125" name="TextBox 124"/>
          <p:cNvSpPr txBox="1"/>
          <p:nvPr/>
        </p:nvSpPr>
        <p:spPr>
          <a:xfrm>
            <a:off x="39534" y="4280391"/>
            <a:ext cx="7372770" cy="430887"/>
          </a:xfrm>
          <a:prstGeom prst="rect">
            <a:avLst/>
          </a:prstGeom>
          <a:noFill/>
        </p:spPr>
        <p:txBody>
          <a:bodyPr wrap="square" rtlCol="0">
            <a:spAutoFit/>
          </a:bodyPr>
          <a:lstStyle/>
          <a:p>
            <a:r>
              <a:rPr lang="en-NZ" sz="1100" dirty="0">
                <a:solidFill>
                  <a:srgbClr val="7F7F7F"/>
                </a:solidFill>
              </a:rPr>
              <a:t>The </a:t>
            </a:r>
            <a:r>
              <a:rPr lang="en-NZ" sz="1100" dirty="0" smtClean="0">
                <a:solidFill>
                  <a:srgbClr val="7F7F7F"/>
                </a:solidFill>
              </a:rPr>
              <a:t>groups most </a:t>
            </a:r>
            <a:r>
              <a:rPr lang="en-NZ" sz="1100" dirty="0">
                <a:solidFill>
                  <a:srgbClr val="7F7F7F"/>
                </a:solidFill>
              </a:rPr>
              <a:t>likely </a:t>
            </a:r>
            <a:r>
              <a:rPr lang="en-NZ" sz="1100" dirty="0" smtClean="0">
                <a:solidFill>
                  <a:srgbClr val="7F7F7F"/>
                </a:solidFill>
              </a:rPr>
              <a:t>not </a:t>
            </a:r>
            <a:r>
              <a:rPr lang="en-NZ" sz="1100" dirty="0">
                <a:solidFill>
                  <a:srgbClr val="7F7F7F"/>
                </a:solidFill>
              </a:rPr>
              <a:t>often think about what disasters could happen in their </a:t>
            </a:r>
            <a:r>
              <a:rPr lang="en-NZ" sz="1100" dirty="0" smtClean="0">
                <a:solidFill>
                  <a:srgbClr val="7F7F7F"/>
                </a:solidFill>
              </a:rPr>
              <a:t>area are: Asian, studying full time, low income households, retired, don’t own their own home, and over 50.</a:t>
            </a:r>
            <a:endParaRPr lang="en-NZ" sz="1100" dirty="0">
              <a:solidFill>
                <a:srgbClr val="7F7F7F"/>
              </a:solidFill>
            </a:endParaRPr>
          </a:p>
        </p:txBody>
      </p:sp>
      <p:sp>
        <p:nvSpPr>
          <p:cNvPr id="234" name="Title 1"/>
          <p:cNvSpPr txBox="1">
            <a:spLocks/>
          </p:cNvSpPr>
          <p:nvPr/>
        </p:nvSpPr>
        <p:spPr>
          <a:xfrm>
            <a:off x="7576846" y="4280391"/>
            <a:ext cx="4310354" cy="430887"/>
          </a:xfrm>
          <a:prstGeom prst="rect">
            <a:avLst/>
          </a:prstGeom>
          <a:noFill/>
        </p:spPr>
        <p:txBody>
          <a:bodyPr wrap="square" rtlCol="0">
            <a:spAutoFit/>
          </a:bodyPr>
          <a:lstStyle>
            <a:defPPr>
              <a:defRPr lang="en-US"/>
            </a:defPPr>
            <a:lvl1pPr>
              <a:defRPr sz="1100">
                <a:solidFill>
                  <a:srgbClr val="7F7F7F"/>
                </a:solidFill>
              </a:defRPr>
            </a:lvl1pPr>
          </a:lstStyle>
          <a:p>
            <a:r>
              <a:rPr lang="en-NZ" dirty="0"/>
              <a:t>Those who don’t often think about what disasters could happen in their area are </a:t>
            </a:r>
            <a:r>
              <a:rPr lang="en-NZ" dirty="0" smtClean="0"/>
              <a:t>less </a:t>
            </a:r>
            <a:r>
              <a:rPr lang="en-NZ" dirty="0"/>
              <a:t>likely to have:</a:t>
            </a:r>
          </a:p>
        </p:txBody>
      </p:sp>
      <p:graphicFrame>
        <p:nvGraphicFramePr>
          <p:cNvPr id="235" name="Table 234"/>
          <p:cNvGraphicFramePr>
            <a:graphicFrameLocks noGrp="1"/>
          </p:cNvGraphicFramePr>
          <p:nvPr>
            <p:extLst>
              <p:ext uri="{D42A27DB-BD31-4B8C-83A1-F6EECF244321}">
                <p14:modId xmlns:p14="http://schemas.microsoft.com/office/powerpoint/2010/main" val="1291591569"/>
              </p:ext>
            </p:extLst>
          </p:nvPr>
        </p:nvGraphicFramePr>
        <p:xfrm>
          <a:off x="8128826" y="5492022"/>
          <a:ext cx="918462" cy="548308"/>
        </p:xfrm>
        <a:graphic>
          <a:graphicData uri="http://schemas.openxmlformats.org/drawingml/2006/table">
            <a:tbl>
              <a:tblPr firstRow="1" bandRow="1">
                <a:tableStyleId>{5C22544A-7EE6-4342-B048-85BDC9FD1C3A}</a:tableStyleId>
              </a:tblPr>
              <a:tblGrid>
                <a:gridCol w="918462">
                  <a:extLst>
                    <a:ext uri="{9D8B030D-6E8A-4147-A177-3AD203B41FA5}">
                      <a16:colId xmlns:a16="http://schemas.microsoft.com/office/drawing/2014/main" xmlns="" val="20000"/>
                    </a:ext>
                  </a:extLst>
                </a:gridCol>
              </a:tblGrid>
              <a:tr h="548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A getaway bag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236" name="Table 235"/>
          <p:cNvGraphicFramePr>
            <a:graphicFrameLocks noGrp="1"/>
          </p:cNvGraphicFramePr>
          <p:nvPr>
            <p:extLst>
              <p:ext uri="{D42A27DB-BD31-4B8C-83A1-F6EECF244321}">
                <p14:modId xmlns:p14="http://schemas.microsoft.com/office/powerpoint/2010/main" val="2071704200"/>
              </p:ext>
            </p:extLst>
          </p:nvPr>
        </p:nvGraphicFramePr>
        <p:xfrm>
          <a:off x="10582600" y="5492022"/>
          <a:ext cx="1238251" cy="651935"/>
        </p:xfrm>
        <a:graphic>
          <a:graphicData uri="http://schemas.openxmlformats.org/drawingml/2006/table">
            <a:tbl>
              <a:tblPr firstRow="1" bandRow="1">
                <a:tableStyleId>{5C22544A-7EE6-4342-B048-85BDC9FD1C3A}</a:tableStyleId>
              </a:tblPr>
              <a:tblGrid>
                <a:gridCol w="1238251">
                  <a:extLst>
                    <a:ext uri="{9D8B030D-6E8A-4147-A177-3AD203B41FA5}">
                      <a16:colId xmlns:a16="http://schemas.microsoft.com/office/drawing/2014/main" xmlns="" val="20000"/>
                    </a:ext>
                  </a:extLst>
                </a:gridCol>
              </a:tblGrid>
              <a:tr h="651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A survival</a:t>
                      </a:r>
                      <a:r>
                        <a:rPr lang="en-NZ" sz="1000" b="0" baseline="0" dirty="0">
                          <a:solidFill>
                            <a:prstClr val="black">
                              <a:lumMod val="50000"/>
                              <a:lumOff val="50000"/>
                            </a:prstClr>
                          </a:solidFill>
                          <a:latin typeface="+mn-lt"/>
                        </a:rPr>
                        <a:t> plan (for at </a:t>
                      </a:r>
                      <a:r>
                        <a:rPr lang="en-NZ" sz="1000" b="0" baseline="0" dirty="0" smtClean="0">
                          <a:solidFill>
                            <a:prstClr val="black">
                              <a:lumMod val="50000"/>
                              <a:lumOff val="50000"/>
                            </a:prstClr>
                          </a:solidFill>
                          <a:latin typeface="+mn-lt"/>
                        </a:rPr>
                        <a:t>home)</a:t>
                      </a:r>
                      <a:endParaRPr lang="en-NZ" sz="1000" b="0" dirty="0">
                        <a:solidFill>
                          <a:prstClr val="black">
                            <a:lumMod val="50000"/>
                            <a:lumOff val="50000"/>
                          </a:prstClr>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247" name="Table 246"/>
          <p:cNvGraphicFramePr>
            <a:graphicFrameLocks noGrp="1"/>
          </p:cNvGraphicFramePr>
          <p:nvPr>
            <p:extLst>
              <p:ext uri="{D42A27DB-BD31-4B8C-83A1-F6EECF244321}">
                <p14:modId xmlns:p14="http://schemas.microsoft.com/office/powerpoint/2010/main" val="3458049363"/>
              </p:ext>
            </p:extLst>
          </p:nvPr>
        </p:nvGraphicFramePr>
        <p:xfrm>
          <a:off x="9419891" y="5492022"/>
          <a:ext cx="936000" cy="54864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xmlns="" val="20000"/>
                    </a:ext>
                  </a:extLst>
                </a:gridCol>
              </a:tblGrid>
              <a:tr h="548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Stored sufficient water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84" name="Freeform 67"/>
          <p:cNvSpPr>
            <a:spLocks noChangeAspect="1" noEditPoints="1"/>
          </p:cNvSpPr>
          <p:nvPr/>
        </p:nvSpPr>
        <p:spPr bwMode="auto">
          <a:xfrm>
            <a:off x="8449925" y="5072284"/>
            <a:ext cx="249199" cy="252000"/>
          </a:xfrm>
          <a:custGeom>
            <a:avLst/>
            <a:gdLst>
              <a:gd name="T0" fmla="*/ 0 w 192"/>
              <a:gd name="T1" fmla="*/ 176 h 192"/>
              <a:gd name="T2" fmla="*/ 16 w 192"/>
              <a:gd name="T3" fmla="*/ 192 h 192"/>
              <a:gd name="T4" fmla="*/ 176 w 192"/>
              <a:gd name="T5" fmla="*/ 192 h 192"/>
              <a:gd name="T6" fmla="*/ 192 w 192"/>
              <a:gd name="T7" fmla="*/ 176 h 192"/>
              <a:gd name="T8" fmla="*/ 192 w 192"/>
              <a:gd name="T9" fmla="*/ 76 h 192"/>
              <a:gd name="T10" fmla="*/ 176 w 192"/>
              <a:gd name="T11" fmla="*/ 60 h 192"/>
              <a:gd name="T12" fmla="*/ 160 w 192"/>
              <a:gd name="T13" fmla="*/ 60 h 192"/>
              <a:gd name="T14" fmla="*/ 160 w 192"/>
              <a:gd name="T15" fmla="*/ 42 h 192"/>
              <a:gd name="T16" fmla="*/ 118 w 192"/>
              <a:gd name="T17" fmla="*/ 0 h 192"/>
              <a:gd name="T18" fmla="*/ 93 w 192"/>
              <a:gd name="T19" fmla="*/ 8 h 192"/>
              <a:gd name="T20" fmla="*/ 74 w 192"/>
              <a:gd name="T21" fmla="*/ 4 h 192"/>
              <a:gd name="T22" fmla="*/ 32 w 192"/>
              <a:gd name="T23" fmla="*/ 46 h 192"/>
              <a:gd name="T24" fmla="*/ 32 w 192"/>
              <a:gd name="T25" fmla="*/ 60 h 192"/>
              <a:gd name="T26" fmla="*/ 16 w 192"/>
              <a:gd name="T27" fmla="*/ 60 h 192"/>
              <a:gd name="T28" fmla="*/ 0 w 192"/>
              <a:gd name="T29" fmla="*/ 76 h 192"/>
              <a:gd name="T30" fmla="*/ 0 w 192"/>
              <a:gd name="T31" fmla="*/ 176 h 192"/>
              <a:gd name="T32" fmla="*/ 140 w 192"/>
              <a:gd name="T33" fmla="*/ 60 h 192"/>
              <a:gd name="T34" fmla="*/ 96 w 192"/>
              <a:gd name="T35" fmla="*/ 60 h 192"/>
              <a:gd name="T36" fmla="*/ 96 w 192"/>
              <a:gd name="T37" fmla="*/ 42 h 192"/>
              <a:gd name="T38" fmla="*/ 118 w 192"/>
              <a:gd name="T39" fmla="*/ 20 h 192"/>
              <a:gd name="T40" fmla="*/ 140 w 192"/>
              <a:gd name="T41" fmla="*/ 42 h 192"/>
              <a:gd name="T42" fmla="*/ 140 w 192"/>
              <a:gd name="T43" fmla="*/ 60 h 192"/>
              <a:gd name="T44" fmla="*/ 76 w 192"/>
              <a:gd name="T45" fmla="*/ 60 h 192"/>
              <a:gd name="T46" fmla="*/ 52 w 192"/>
              <a:gd name="T47" fmla="*/ 60 h 192"/>
              <a:gd name="T48" fmla="*/ 52 w 192"/>
              <a:gd name="T49" fmla="*/ 46 h 192"/>
              <a:gd name="T50" fmla="*/ 74 w 192"/>
              <a:gd name="T51" fmla="*/ 24 h 192"/>
              <a:gd name="T52" fmla="*/ 80 w 192"/>
              <a:gd name="T53" fmla="*/ 25 h 192"/>
              <a:gd name="T54" fmla="*/ 76 w 192"/>
              <a:gd name="T55" fmla="*/ 42 h 192"/>
              <a:gd name="T56" fmla="*/ 76 w 192"/>
              <a:gd name="T57" fmla="*/ 60 h 192"/>
              <a:gd name="T58" fmla="*/ 76 w 192"/>
              <a:gd name="T59" fmla="*/ 86 h 192"/>
              <a:gd name="T60" fmla="*/ 86 w 192"/>
              <a:gd name="T61" fmla="*/ 76 h 192"/>
              <a:gd name="T62" fmla="*/ 96 w 192"/>
              <a:gd name="T63" fmla="*/ 86 h 192"/>
              <a:gd name="T64" fmla="*/ 86 w 192"/>
              <a:gd name="T65" fmla="*/ 96 h 192"/>
              <a:gd name="T66" fmla="*/ 76 w 192"/>
              <a:gd name="T67" fmla="*/ 86 h 192"/>
              <a:gd name="T68" fmla="*/ 140 w 192"/>
              <a:gd name="T69" fmla="*/ 86 h 192"/>
              <a:gd name="T70" fmla="*/ 150 w 192"/>
              <a:gd name="T71" fmla="*/ 76 h 192"/>
              <a:gd name="T72" fmla="*/ 160 w 192"/>
              <a:gd name="T73" fmla="*/ 86 h 192"/>
              <a:gd name="T74" fmla="*/ 150 w 192"/>
              <a:gd name="T75" fmla="*/ 96 h 192"/>
              <a:gd name="T76" fmla="*/ 140 w 192"/>
              <a:gd name="T77" fmla="*/ 86 h 192"/>
              <a:gd name="T78" fmla="*/ 36 w 192"/>
              <a:gd name="T79" fmla="*/ 88 h 192"/>
              <a:gd name="T80" fmla="*/ 36 w 192"/>
              <a:gd name="T81" fmla="*/ 164 h 192"/>
              <a:gd name="T82" fmla="*/ 28 w 192"/>
              <a:gd name="T83" fmla="*/ 172 h 192"/>
              <a:gd name="T84" fmla="*/ 20 w 192"/>
              <a:gd name="T85" fmla="*/ 164 h 192"/>
              <a:gd name="T86" fmla="*/ 20 w 192"/>
              <a:gd name="T87" fmla="*/ 88 h 192"/>
              <a:gd name="T88" fmla="*/ 28 w 192"/>
              <a:gd name="T89" fmla="*/ 80 h 192"/>
              <a:gd name="T90" fmla="*/ 36 w 192"/>
              <a:gd name="T91"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92">
                <a:moveTo>
                  <a:pt x="0" y="176"/>
                </a:moveTo>
                <a:cubicBezTo>
                  <a:pt x="0" y="185"/>
                  <a:pt x="7" y="192"/>
                  <a:pt x="16" y="192"/>
                </a:cubicBezTo>
                <a:cubicBezTo>
                  <a:pt x="176" y="192"/>
                  <a:pt x="176" y="192"/>
                  <a:pt x="176" y="192"/>
                </a:cubicBezTo>
                <a:cubicBezTo>
                  <a:pt x="185" y="192"/>
                  <a:pt x="192" y="185"/>
                  <a:pt x="192" y="176"/>
                </a:cubicBezTo>
                <a:cubicBezTo>
                  <a:pt x="192" y="76"/>
                  <a:pt x="192" y="76"/>
                  <a:pt x="192" y="76"/>
                </a:cubicBezTo>
                <a:cubicBezTo>
                  <a:pt x="192" y="67"/>
                  <a:pt x="185" y="60"/>
                  <a:pt x="176" y="60"/>
                </a:cubicBezTo>
                <a:cubicBezTo>
                  <a:pt x="160" y="60"/>
                  <a:pt x="160" y="60"/>
                  <a:pt x="160" y="60"/>
                </a:cubicBezTo>
                <a:cubicBezTo>
                  <a:pt x="160" y="42"/>
                  <a:pt x="160" y="42"/>
                  <a:pt x="160" y="42"/>
                </a:cubicBezTo>
                <a:cubicBezTo>
                  <a:pt x="160" y="19"/>
                  <a:pt x="141" y="0"/>
                  <a:pt x="118" y="0"/>
                </a:cubicBezTo>
                <a:cubicBezTo>
                  <a:pt x="109" y="0"/>
                  <a:pt x="100" y="3"/>
                  <a:pt x="93" y="8"/>
                </a:cubicBezTo>
                <a:cubicBezTo>
                  <a:pt x="87" y="6"/>
                  <a:pt x="81" y="4"/>
                  <a:pt x="74" y="4"/>
                </a:cubicBezTo>
                <a:cubicBezTo>
                  <a:pt x="51" y="4"/>
                  <a:pt x="32" y="23"/>
                  <a:pt x="32" y="46"/>
                </a:cubicBezTo>
                <a:cubicBezTo>
                  <a:pt x="32" y="60"/>
                  <a:pt x="32" y="60"/>
                  <a:pt x="32" y="60"/>
                </a:cubicBezTo>
                <a:cubicBezTo>
                  <a:pt x="16" y="60"/>
                  <a:pt x="16" y="60"/>
                  <a:pt x="16" y="60"/>
                </a:cubicBezTo>
                <a:cubicBezTo>
                  <a:pt x="7" y="60"/>
                  <a:pt x="0" y="67"/>
                  <a:pt x="0" y="76"/>
                </a:cubicBezTo>
                <a:lnTo>
                  <a:pt x="0" y="176"/>
                </a:lnTo>
                <a:close/>
                <a:moveTo>
                  <a:pt x="140" y="60"/>
                </a:moveTo>
                <a:cubicBezTo>
                  <a:pt x="96" y="60"/>
                  <a:pt x="96" y="60"/>
                  <a:pt x="96" y="60"/>
                </a:cubicBezTo>
                <a:cubicBezTo>
                  <a:pt x="96" y="42"/>
                  <a:pt x="96" y="42"/>
                  <a:pt x="96" y="42"/>
                </a:cubicBezTo>
                <a:cubicBezTo>
                  <a:pt x="96" y="30"/>
                  <a:pt x="106" y="20"/>
                  <a:pt x="118" y="20"/>
                </a:cubicBezTo>
                <a:cubicBezTo>
                  <a:pt x="130" y="20"/>
                  <a:pt x="140" y="30"/>
                  <a:pt x="140" y="42"/>
                </a:cubicBezTo>
                <a:lnTo>
                  <a:pt x="140" y="60"/>
                </a:lnTo>
                <a:close/>
                <a:moveTo>
                  <a:pt x="76" y="60"/>
                </a:moveTo>
                <a:cubicBezTo>
                  <a:pt x="52" y="60"/>
                  <a:pt x="52" y="60"/>
                  <a:pt x="52" y="60"/>
                </a:cubicBezTo>
                <a:cubicBezTo>
                  <a:pt x="52" y="46"/>
                  <a:pt x="52" y="46"/>
                  <a:pt x="52" y="46"/>
                </a:cubicBezTo>
                <a:cubicBezTo>
                  <a:pt x="52" y="34"/>
                  <a:pt x="62" y="24"/>
                  <a:pt x="74" y="24"/>
                </a:cubicBezTo>
                <a:cubicBezTo>
                  <a:pt x="76" y="24"/>
                  <a:pt x="78" y="24"/>
                  <a:pt x="80" y="25"/>
                </a:cubicBezTo>
                <a:cubicBezTo>
                  <a:pt x="77" y="30"/>
                  <a:pt x="76" y="36"/>
                  <a:pt x="76" y="42"/>
                </a:cubicBezTo>
                <a:lnTo>
                  <a:pt x="76" y="60"/>
                </a:lnTo>
                <a:close/>
                <a:moveTo>
                  <a:pt x="76" y="86"/>
                </a:moveTo>
                <a:cubicBezTo>
                  <a:pt x="76" y="80"/>
                  <a:pt x="80" y="76"/>
                  <a:pt x="86" y="76"/>
                </a:cubicBezTo>
                <a:cubicBezTo>
                  <a:pt x="92" y="76"/>
                  <a:pt x="96" y="80"/>
                  <a:pt x="96" y="86"/>
                </a:cubicBezTo>
                <a:cubicBezTo>
                  <a:pt x="96" y="92"/>
                  <a:pt x="92" y="96"/>
                  <a:pt x="86" y="96"/>
                </a:cubicBezTo>
                <a:cubicBezTo>
                  <a:pt x="80" y="96"/>
                  <a:pt x="76" y="92"/>
                  <a:pt x="76" y="86"/>
                </a:cubicBezTo>
                <a:close/>
                <a:moveTo>
                  <a:pt x="140" y="86"/>
                </a:moveTo>
                <a:cubicBezTo>
                  <a:pt x="140" y="80"/>
                  <a:pt x="144" y="76"/>
                  <a:pt x="150" y="76"/>
                </a:cubicBezTo>
                <a:cubicBezTo>
                  <a:pt x="156" y="76"/>
                  <a:pt x="160" y="80"/>
                  <a:pt x="160" y="86"/>
                </a:cubicBezTo>
                <a:cubicBezTo>
                  <a:pt x="160" y="92"/>
                  <a:pt x="156" y="96"/>
                  <a:pt x="150" y="96"/>
                </a:cubicBezTo>
                <a:cubicBezTo>
                  <a:pt x="144" y="96"/>
                  <a:pt x="140" y="92"/>
                  <a:pt x="140" y="86"/>
                </a:cubicBezTo>
                <a:close/>
                <a:moveTo>
                  <a:pt x="36" y="88"/>
                </a:moveTo>
                <a:cubicBezTo>
                  <a:pt x="36" y="164"/>
                  <a:pt x="36" y="164"/>
                  <a:pt x="36" y="164"/>
                </a:cubicBezTo>
                <a:cubicBezTo>
                  <a:pt x="36" y="168"/>
                  <a:pt x="32" y="172"/>
                  <a:pt x="28" y="172"/>
                </a:cubicBezTo>
                <a:cubicBezTo>
                  <a:pt x="24" y="172"/>
                  <a:pt x="20" y="168"/>
                  <a:pt x="20" y="164"/>
                </a:cubicBezTo>
                <a:cubicBezTo>
                  <a:pt x="20" y="88"/>
                  <a:pt x="20" y="88"/>
                  <a:pt x="20" y="88"/>
                </a:cubicBezTo>
                <a:cubicBezTo>
                  <a:pt x="20" y="84"/>
                  <a:pt x="24" y="80"/>
                  <a:pt x="28" y="80"/>
                </a:cubicBezTo>
                <a:cubicBezTo>
                  <a:pt x="32" y="80"/>
                  <a:pt x="36" y="84"/>
                  <a:pt x="36" y="88"/>
                </a:cubicBezTo>
                <a:close/>
              </a:path>
            </a:pathLst>
          </a:custGeom>
          <a:solidFill>
            <a:srgbClr val="0174CB"/>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85" name="Oval 84"/>
          <p:cNvSpPr>
            <a:spLocks noChangeAspect="1"/>
          </p:cNvSpPr>
          <p:nvPr/>
        </p:nvSpPr>
        <p:spPr>
          <a:xfrm>
            <a:off x="8366446" y="4985000"/>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86" name="Straight Connector 85"/>
          <p:cNvCxnSpPr>
            <a:cxnSpLocks noChangeAspect="1"/>
          </p:cNvCxnSpPr>
          <p:nvPr/>
        </p:nvCxnSpPr>
        <p:spPr>
          <a:xfrm>
            <a:off x="8429711" y="5048265"/>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grpSp>
        <p:nvGrpSpPr>
          <p:cNvPr id="87" name="Group 86"/>
          <p:cNvGrpSpPr>
            <a:grpSpLocks noChangeAspect="1"/>
          </p:cNvGrpSpPr>
          <p:nvPr/>
        </p:nvGrpSpPr>
        <p:grpSpPr>
          <a:xfrm>
            <a:off x="11045332" y="5082316"/>
            <a:ext cx="295162" cy="238110"/>
            <a:chOff x="5369192" y="2054115"/>
            <a:chExt cx="319031" cy="316023"/>
          </a:xfrm>
          <a:solidFill>
            <a:srgbClr val="0174CB"/>
          </a:solidFill>
        </p:grpSpPr>
        <p:sp>
          <p:nvSpPr>
            <p:cNvPr id="88" name="Freeform 344"/>
            <p:cNvSpPr>
              <a:spLocks/>
            </p:cNvSpPr>
            <p:nvPr/>
          </p:nvSpPr>
          <p:spPr bwMode="auto">
            <a:xfrm>
              <a:off x="5369192" y="2054115"/>
              <a:ext cx="81264" cy="78253"/>
            </a:xfrm>
            <a:custGeom>
              <a:avLst/>
              <a:gdLst>
                <a:gd name="T0" fmla="*/ 21 w 21"/>
                <a:gd name="T1" fmla="*/ 16 h 21"/>
                <a:gd name="T2" fmla="*/ 16 w 21"/>
                <a:gd name="T3" fmla="*/ 21 h 21"/>
                <a:gd name="T4" fmla="*/ 6 w 21"/>
                <a:gd name="T5" fmla="*/ 21 h 21"/>
                <a:gd name="T6" fmla="*/ 0 w 21"/>
                <a:gd name="T7" fmla="*/ 16 h 21"/>
                <a:gd name="T8" fmla="*/ 0 w 21"/>
                <a:gd name="T9" fmla="*/ 5 h 21"/>
                <a:gd name="T10" fmla="*/ 6 w 21"/>
                <a:gd name="T11" fmla="*/ 0 h 21"/>
                <a:gd name="T12" fmla="*/ 16 w 21"/>
                <a:gd name="T13" fmla="*/ 0 h 21"/>
                <a:gd name="T14" fmla="*/ 21 w 21"/>
                <a:gd name="T15" fmla="*/ 5 h 21"/>
                <a:gd name="T16" fmla="*/ 21 w 21"/>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6"/>
                  </a:moveTo>
                  <a:cubicBezTo>
                    <a:pt x="21" y="19"/>
                    <a:pt x="19" y="21"/>
                    <a:pt x="16" y="21"/>
                  </a:cubicBezTo>
                  <a:cubicBezTo>
                    <a:pt x="6" y="21"/>
                    <a:pt x="6" y="21"/>
                    <a:pt x="6" y="21"/>
                  </a:cubicBezTo>
                  <a:cubicBezTo>
                    <a:pt x="3" y="21"/>
                    <a:pt x="0" y="19"/>
                    <a:pt x="0" y="16"/>
                  </a:cubicBezTo>
                  <a:cubicBezTo>
                    <a:pt x="0" y="5"/>
                    <a:pt x="0" y="5"/>
                    <a:pt x="0" y="5"/>
                  </a:cubicBezTo>
                  <a:cubicBezTo>
                    <a:pt x="0" y="2"/>
                    <a:pt x="3" y="0"/>
                    <a:pt x="6" y="0"/>
                  </a:cubicBezTo>
                  <a:cubicBezTo>
                    <a:pt x="16" y="0"/>
                    <a:pt x="16" y="0"/>
                    <a:pt x="16" y="0"/>
                  </a:cubicBezTo>
                  <a:cubicBezTo>
                    <a:pt x="19" y="0"/>
                    <a:pt x="21" y="2"/>
                    <a:pt x="21" y="5"/>
                  </a:cubicBezTo>
                  <a:lnTo>
                    <a:pt x="21"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90" name="Freeform 345"/>
            <p:cNvSpPr>
              <a:spLocks/>
            </p:cNvSpPr>
            <p:nvPr/>
          </p:nvSpPr>
          <p:spPr bwMode="auto">
            <a:xfrm>
              <a:off x="5369192" y="2174504"/>
              <a:ext cx="81264" cy="78253"/>
            </a:xfrm>
            <a:custGeom>
              <a:avLst/>
              <a:gdLst>
                <a:gd name="T0" fmla="*/ 21 w 21"/>
                <a:gd name="T1" fmla="*/ 15 h 21"/>
                <a:gd name="T2" fmla="*/ 16 w 21"/>
                <a:gd name="T3" fmla="*/ 21 h 21"/>
                <a:gd name="T4" fmla="*/ 6 w 21"/>
                <a:gd name="T5" fmla="*/ 21 h 21"/>
                <a:gd name="T6" fmla="*/ 0 w 21"/>
                <a:gd name="T7" fmla="*/ 15 h 21"/>
                <a:gd name="T8" fmla="*/ 0 w 21"/>
                <a:gd name="T9" fmla="*/ 5 h 21"/>
                <a:gd name="T10" fmla="*/ 6 w 21"/>
                <a:gd name="T11" fmla="*/ 0 h 21"/>
                <a:gd name="T12" fmla="*/ 16 w 21"/>
                <a:gd name="T13" fmla="*/ 0 h 21"/>
                <a:gd name="T14" fmla="*/ 21 w 21"/>
                <a:gd name="T15" fmla="*/ 5 h 21"/>
                <a:gd name="T16" fmla="*/ 21 w 21"/>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5"/>
                  </a:moveTo>
                  <a:cubicBezTo>
                    <a:pt x="21" y="18"/>
                    <a:pt x="19" y="21"/>
                    <a:pt x="16" y="21"/>
                  </a:cubicBezTo>
                  <a:cubicBezTo>
                    <a:pt x="6" y="21"/>
                    <a:pt x="6" y="21"/>
                    <a:pt x="6" y="21"/>
                  </a:cubicBezTo>
                  <a:cubicBezTo>
                    <a:pt x="3" y="21"/>
                    <a:pt x="0" y="18"/>
                    <a:pt x="0" y="15"/>
                  </a:cubicBezTo>
                  <a:cubicBezTo>
                    <a:pt x="0" y="5"/>
                    <a:pt x="0" y="5"/>
                    <a:pt x="0" y="5"/>
                  </a:cubicBezTo>
                  <a:cubicBezTo>
                    <a:pt x="0" y="2"/>
                    <a:pt x="3" y="0"/>
                    <a:pt x="6" y="0"/>
                  </a:cubicBezTo>
                  <a:cubicBezTo>
                    <a:pt x="16" y="0"/>
                    <a:pt x="16" y="0"/>
                    <a:pt x="16" y="0"/>
                  </a:cubicBezTo>
                  <a:cubicBezTo>
                    <a:pt x="19" y="0"/>
                    <a:pt x="21" y="2"/>
                    <a:pt x="21" y="5"/>
                  </a:cubicBezTo>
                  <a:lnTo>
                    <a:pt x="21" y="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91" name="Freeform 346"/>
            <p:cNvSpPr>
              <a:spLocks/>
            </p:cNvSpPr>
            <p:nvPr/>
          </p:nvSpPr>
          <p:spPr bwMode="auto">
            <a:xfrm>
              <a:off x="5369192" y="2291885"/>
              <a:ext cx="81264" cy="78253"/>
            </a:xfrm>
            <a:custGeom>
              <a:avLst/>
              <a:gdLst>
                <a:gd name="T0" fmla="*/ 21 w 21"/>
                <a:gd name="T1" fmla="*/ 16 h 21"/>
                <a:gd name="T2" fmla="*/ 16 w 21"/>
                <a:gd name="T3" fmla="*/ 21 h 21"/>
                <a:gd name="T4" fmla="*/ 6 w 21"/>
                <a:gd name="T5" fmla="*/ 21 h 21"/>
                <a:gd name="T6" fmla="*/ 0 w 21"/>
                <a:gd name="T7" fmla="*/ 16 h 21"/>
                <a:gd name="T8" fmla="*/ 0 w 21"/>
                <a:gd name="T9" fmla="*/ 5 h 21"/>
                <a:gd name="T10" fmla="*/ 6 w 21"/>
                <a:gd name="T11" fmla="*/ 0 h 21"/>
                <a:gd name="T12" fmla="*/ 16 w 21"/>
                <a:gd name="T13" fmla="*/ 0 h 21"/>
                <a:gd name="T14" fmla="*/ 21 w 21"/>
                <a:gd name="T15" fmla="*/ 5 h 21"/>
                <a:gd name="T16" fmla="*/ 21 w 21"/>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6"/>
                  </a:moveTo>
                  <a:cubicBezTo>
                    <a:pt x="21" y="19"/>
                    <a:pt x="19" y="21"/>
                    <a:pt x="16" y="21"/>
                  </a:cubicBezTo>
                  <a:cubicBezTo>
                    <a:pt x="6" y="21"/>
                    <a:pt x="6" y="21"/>
                    <a:pt x="6" y="21"/>
                  </a:cubicBezTo>
                  <a:cubicBezTo>
                    <a:pt x="3" y="21"/>
                    <a:pt x="0" y="19"/>
                    <a:pt x="0" y="16"/>
                  </a:cubicBezTo>
                  <a:cubicBezTo>
                    <a:pt x="0" y="5"/>
                    <a:pt x="0" y="5"/>
                    <a:pt x="0" y="5"/>
                  </a:cubicBezTo>
                  <a:cubicBezTo>
                    <a:pt x="0" y="2"/>
                    <a:pt x="3" y="0"/>
                    <a:pt x="6" y="0"/>
                  </a:cubicBezTo>
                  <a:cubicBezTo>
                    <a:pt x="16" y="0"/>
                    <a:pt x="16" y="0"/>
                    <a:pt x="16" y="0"/>
                  </a:cubicBezTo>
                  <a:cubicBezTo>
                    <a:pt x="19" y="0"/>
                    <a:pt x="21" y="2"/>
                    <a:pt x="21" y="5"/>
                  </a:cubicBezTo>
                  <a:lnTo>
                    <a:pt x="21"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92" name="Freeform 347"/>
            <p:cNvSpPr>
              <a:spLocks/>
            </p:cNvSpPr>
            <p:nvPr/>
          </p:nvSpPr>
          <p:spPr bwMode="auto">
            <a:xfrm>
              <a:off x="5489581" y="2054115"/>
              <a:ext cx="198642" cy="78253"/>
            </a:xfrm>
            <a:custGeom>
              <a:avLst/>
              <a:gdLst>
                <a:gd name="T0" fmla="*/ 52 w 52"/>
                <a:gd name="T1" fmla="*/ 16 h 21"/>
                <a:gd name="T2" fmla="*/ 47 w 52"/>
                <a:gd name="T3" fmla="*/ 21 h 21"/>
                <a:gd name="T4" fmla="*/ 5 w 52"/>
                <a:gd name="T5" fmla="*/ 21 h 21"/>
                <a:gd name="T6" fmla="*/ 0 w 52"/>
                <a:gd name="T7" fmla="*/ 16 h 21"/>
                <a:gd name="T8" fmla="*/ 0 w 52"/>
                <a:gd name="T9" fmla="*/ 5 h 21"/>
                <a:gd name="T10" fmla="*/ 5 w 52"/>
                <a:gd name="T11" fmla="*/ 0 h 21"/>
                <a:gd name="T12" fmla="*/ 47 w 52"/>
                <a:gd name="T13" fmla="*/ 0 h 21"/>
                <a:gd name="T14" fmla="*/ 52 w 52"/>
                <a:gd name="T15" fmla="*/ 5 h 21"/>
                <a:gd name="T16" fmla="*/ 52 w 52"/>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6"/>
                  </a:moveTo>
                  <a:cubicBezTo>
                    <a:pt x="52" y="19"/>
                    <a:pt x="50" y="21"/>
                    <a:pt x="47" y="21"/>
                  </a:cubicBezTo>
                  <a:cubicBezTo>
                    <a:pt x="5" y="21"/>
                    <a:pt x="5" y="21"/>
                    <a:pt x="5" y="21"/>
                  </a:cubicBezTo>
                  <a:cubicBezTo>
                    <a:pt x="2" y="21"/>
                    <a:pt x="0" y="19"/>
                    <a:pt x="0" y="16"/>
                  </a:cubicBezTo>
                  <a:cubicBezTo>
                    <a:pt x="0" y="5"/>
                    <a:pt x="0" y="5"/>
                    <a:pt x="0" y="5"/>
                  </a:cubicBezTo>
                  <a:cubicBezTo>
                    <a:pt x="0" y="2"/>
                    <a:pt x="2" y="0"/>
                    <a:pt x="5" y="0"/>
                  </a:cubicBezTo>
                  <a:cubicBezTo>
                    <a:pt x="47" y="0"/>
                    <a:pt x="47" y="0"/>
                    <a:pt x="47" y="0"/>
                  </a:cubicBezTo>
                  <a:cubicBezTo>
                    <a:pt x="50" y="0"/>
                    <a:pt x="52" y="2"/>
                    <a:pt x="52" y="5"/>
                  </a:cubicBezTo>
                  <a:lnTo>
                    <a:pt x="52"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93" name="Freeform 348"/>
            <p:cNvSpPr>
              <a:spLocks/>
            </p:cNvSpPr>
            <p:nvPr/>
          </p:nvSpPr>
          <p:spPr bwMode="auto">
            <a:xfrm>
              <a:off x="5489581" y="2174504"/>
              <a:ext cx="198642" cy="78253"/>
            </a:xfrm>
            <a:custGeom>
              <a:avLst/>
              <a:gdLst>
                <a:gd name="T0" fmla="*/ 52 w 52"/>
                <a:gd name="T1" fmla="*/ 15 h 21"/>
                <a:gd name="T2" fmla="*/ 47 w 52"/>
                <a:gd name="T3" fmla="*/ 21 h 21"/>
                <a:gd name="T4" fmla="*/ 5 w 52"/>
                <a:gd name="T5" fmla="*/ 21 h 21"/>
                <a:gd name="T6" fmla="*/ 0 w 52"/>
                <a:gd name="T7" fmla="*/ 15 h 21"/>
                <a:gd name="T8" fmla="*/ 0 w 52"/>
                <a:gd name="T9" fmla="*/ 5 h 21"/>
                <a:gd name="T10" fmla="*/ 5 w 52"/>
                <a:gd name="T11" fmla="*/ 0 h 21"/>
                <a:gd name="T12" fmla="*/ 47 w 52"/>
                <a:gd name="T13" fmla="*/ 0 h 21"/>
                <a:gd name="T14" fmla="*/ 52 w 52"/>
                <a:gd name="T15" fmla="*/ 5 h 21"/>
                <a:gd name="T16" fmla="*/ 52 w 52"/>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5"/>
                  </a:moveTo>
                  <a:cubicBezTo>
                    <a:pt x="52" y="18"/>
                    <a:pt x="50" y="21"/>
                    <a:pt x="47" y="21"/>
                  </a:cubicBezTo>
                  <a:cubicBezTo>
                    <a:pt x="5" y="21"/>
                    <a:pt x="5" y="21"/>
                    <a:pt x="5" y="21"/>
                  </a:cubicBezTo>
                  <a:cubicBezTo>
                    <a:pt x="2" y="21"/>
                    <a:pt x="0" y="18"/>
                    <a:pt x="0" y="15"/>
                  </a:cubicBezTo>
                  <a:cubicBezTo>
                    <a:pt x="0" y="5"/>
                    <a:pt x="0" y="5"/>
                    <a:pt x="0" y="5"/>
                  </a:cubicBezTo>
                  <a:cubicBezTo>
                    <a:pt x="0" y="2"/>
                    <a:pt x="2" y="0"/>
                    <a:pt x="5" y="0"/>
                  </a:cubicBezTo>
                  <a:cubicBezTo>
                    <a:pt x="47" y="0"/>
                    <a:pt x="47" y="0"/>
                    <a:pt x="47" y="0"/>
                  </a:cubicBezTo>
                  <a:cubicBezTo>
                    <a:pt x="50" y="0"/>
                    <a:pt x="52" y="2"/>
                    <a:pt x="52" y="5"/>
                  </a:cubicBezTo>
                  <a:lnTo>
                    <a:pt x="52" y="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94" name="Freeform 349"/>
            <p:cNvSpPr>
              <a:spLocks/>
            </p:cNvSpPr>
            <p:nvPr/>
          </p:nvSpPr>
          <p:spPr bwMode="auto">
            <a:xfrm>
              <a:off x="5489581" y="2291885"/>
              <a:ext cx="198642" cy="78253"/>
            </a:xfrm>
            <a:custGeom>
              <a:avLst/>
              <a:gdLst>
                <a:gd name="T0" fmla="*/ 52 w 52"/>
                <a:gd name="T1" fmla="*/ 16 h 21"/>
                <a:gd name="T2" fmla="*/ 47 w 52"/>
                <a:gd name="T3" fmla="*/ 21 h 21"/>
                <a:gd name="T4" fmla="*/ 5 w 52"/>
                <a:gd name="T5" fmla="*/ 21 h 21"/>
                <a:gd name="T6" fmla="*/ 0 w 52"/>
                <a:gd name="T7" fmla="*/ 16 h 21"/>
                <a:gd name="T8" fmla="*/ 0 w 52"/>
                <a:gd name="T9" fmla="*/ 5 h 21"/>
                <a:gd name="T10" fmla="*/ 5 w 52"/>
                <a:gd name="T11" fmla="*/ 0 h 21"/>
                <a:gd name="T12" fmla="*/ 47 w 52"/>
                <a:gd name="T13" fmla="*/ 0 h 21"/>
                <a:gd name="T14" fmla="*/ 52 w 52"/>
                <a:gd name="T15" fmla="*/ 5 h 21"/>
                <a:gd name="T16" fmla="*/ 52 w 52"/>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6"/>
                  </a:moveTo>
                  <a:cubicBezTo>
                    <a:pt x="52" y="19"/>
                    <a:pt x="50" y="21"/>
                    <a:pt x="47" y="21"/>
                  </a:cubicBezTo>
                  <a:cubicBezTo>
                    <a:pt x="5" y="21"/>
                    <a:pt x="5" y="21"/>
                    <a:pt x="5" y="21"/>
                  </a:cubicBezTo>
                  <a:cubicBezTo>
                    <a:pt x="2" y="21"/>
                    <a:pt x="0" y="19"/>
                    <a:pt x="0" y="16"/>
                  </a:cubicBezTo>
                  <a:cubicBezTo>
                    <a:pt x="0" y="5"/>
                    <a:pt x="0" y="5"/>
                    <a:pt x="0" y="5"/>
                  </a:cubicBezTo>
                  <a:cubicBezTo>
                    <a:pt x="0" y="2"/>
                    <a:pt x="2" y="0"/>
                    <a:pt x="5" y="0"/>
                  </a:cubicBezTo>
                  <a:cubicBezTo>
                    <a:pt x="47" y="0"/>
                    <a:pt x="47" y="0"/>
                    <a:pt x="47" y="0"/>
                  </a:cubicBezTo>
                  <a:cubicBezTo>
                    <a:pt x="50" y="0"/>
                    <a:pt x="52" y="2"/>
                    <a:pt x="52" y="5"/>
                  </a:cubicBezTo>
                  <a:lnTo>
                    <a:pt x="52"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grpSp>
      <p:sp>
        <p:nvSpPr>
          <p:cNvPr id="95" name="Oval 94"/>
          <p:cNvSpPr>
            <a:spLocks noChangeAspect="1"/>
          </p:cNvSpPr>
          <p:nvPr/>
        </p:nvSpPr>
        <p:spPr>
          <a:xfrm>
            <a:off x="10975451" y="4985000"/>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96" name="Straight Connector 95"/>
          <p:cNvCxnSpPr>
            <a:cxnSpLocks noChangeAspect="1"/>
            <a:stCxn id="95" idx="1"/>
            <a:endCxn id="95" idx="5"/>
          </p:cNvCxnSpPr>
          <p:nvPr/>
        </p:nvCxnSpPr>
        <p:spPr>
          <a:xfrm>
            <a:off x="11038716" y="5048265"/>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sp>
        <p:nvSpPr>
          <p:cNvPr id="97" name="Freeform 31"/>
          <p:cNvSpPr>
            <a:spLocks noChangeAspect="1" noEditPoints="1"/>
          </p:cNvSpPr>
          <p:nvPr/>
        </p:nvSpPr>
        <p:spPr bwMode="auto">
          <a:xfrm>
            <a:off x="9783350" y="5062896"/>
            <a:ext cx="180000" cy="276208"/>
          </a:xfrm>
          <a:custGeom>
            <a:avLst/>
            <a:gdLst>
              <a:gd name="T0" fmla="*/ 0 w 124"/>
              <a:gd name="T1" fmla="*/ 131 h 192"/>
              <a:gd name="T2" fmla="*/ 62 w 124"/>
              <a:gd name="T3" fmla="*/ 192 h 192"/>
              <a:gd name="T4" fmla="*/ 124 w 124"/>
              <a:gd name="T5" fmla="*/ 131 h 192"/>
              <a:gd name="T6" fmla="*/ 72 w 124"/>
              <a:gd name="T7" fmla="*/ 12 h 192"/>
              <a:gd name="T8" fmla="*/ 72 w 124"/>
              <a:gd name="T9" fmla="*/ 10 h 192"/>
              <a:gd name="T10" fmla="*/ 62 w 124"/>
              <a:gd name="T11" fmla="*/ 0 h 192"/>
              <a:gd name="T12" fmla="*/ 52 w 124"/>
              <a:gd name="T13" fmla="*/ 10 h 192"/>
              <a:gd name="T14" fmla="*/ 52 w 124"/>
              <a:gd name="T15" fmla="*/ 12 h 192"/>
              <a:gd name="T16" fmla="*/ 0 w 124"/>
              <a:gd name="T17" fmla="*/ 131 h 192"/>
              <a:gd name="T18" fmla="*/ 71 w 124"/>
              <a:gd name="T19" fmla="*/ 156 h 192"/>
              <a:gd name="T20" fmla="*/ 88 w 124"/>
              <a:gd name="T21" fmla="*/ 139 h 192"/>
              <a:gd name="T22" fmla="*/ 96 w 124"/>
              <a:gd name="T23" fmla="*/ 132 h 192"/>
              <a:gd name="T24" fmla="*/ 104 w 124"/>
              <a:gd name="T25" fmla="*/ 140 h 192"/>
              <a:gd name="T26" fmla="*/ 93 w 124"/>
              <a:gd name="T27" fmla="*/ 161 h 192"/>
              <a:gd name="T28" fmla="*/ 72 w 124"/>
              <a:gd name="T29" fmla="*/ 172 h 192"/>
              <a:gd name="T30" fmla="*/ 64 w 124"/>
              <a:gd name="T31" fmla="*/ 164 h 192"/>
              <a:gd name="T32" fmla="*/ 71 w 124"/>
              <a:gd name="T33" fmla="*/ 15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192">
                <a:moveTo>
                  <a:pt x="0" y="131"/>
                </a:moveTo>
                <a:cubicBezTo>
                  <a:pt x="0" y="165"/>
                  <a:pt x="28" y="192"/>
                  <a:pt x="62" y="192"/>
                </a:cubicBezTo>
                <a:cubicBezTo>
                  <a:pt x="96" y="192"/>
                  <a:pt x="124" y="165"/>
                  <a:pt x="124" y="131"/>
                </a:cubicBezTo>
                <a:cubicBezTo>
                  <a:pt x="124" y="88"/>
                  <a:pt x="76" y="60"/>
                  <a:pt x="72" y="12"/>
                </a:cubicBezTo>
                <a:cubicBezTo>
                  <a:pt x="72" y="10"/>
                  <a:pt x="72" y="10"/>
                  <a:pt x="72" y="10"/>
                </a:cubicBezTo>
                <a:cubicBezTo>
                  <a:pt x="72" y="4"/>
                  <a:pt x="68" y="0"/>
                  <a:pt x="62" y="0"/>
                </a:cubicBezTo>
                <a:cubicBezTo>
                  <a:pt x="56" y="0"/>
                  <a:pt x="52" y="4"/>
                  <a:pt x="52" y="10"/>
                </a:cubicBezTo>
                <a:cubicBezTo>
                  <a:pt x="52" y="12"/>
                  <a:pt x="52" y="12"/>
                  <a:pt x="52" y="12"/>
                </a:cubicBezTo>
                <a:cubicBezTo>
                  <a:pt x="48" y="60"/>
                  <a:pt x="0" y="88"/>
                  <a:pt x="0" y="131"/>
                </a:cubicBezTo>
                <a:close/>
                <a:moveTo>
                  <a:pt x="71" y="156"/>
                </a:moveTo>
                <a:cubicBezTo>
                  <a:pt x="79" y="154"/>
                  <a:pt x="86" y="147"/>
                  <a:pt x="88" y="139"/>
                </a:cubicBezTo>
                <a:cubicBezTo>
                  <a:pt x="89" y="135"/>
                  <a:pt x="92" y="132"/>
                  <a:pt x="96" y="132"/>
                </a:cubicBezTo>
                <a:cubicBezTo>
                  <a:pt x="100" y="132"/>
                  <a:pt x="104" y="136"/>
                  <a:pt x="104" y="140"/>
                </a:cubicBezTo>
                <a:cubicBezTo>
                  <a:pt x="104" y="146"/>
                  <a:pt x="99" y="155"/>
                  <a:pt x="93" y="161"/>
                </a:cubicBezTo>
                <a:cubicBezTo>
                  <a:pt x="86" y="167"/>
                  <a:pt x="78" y="172"/>
                  <a:pt x="72" y="172"/>
                </a:cubicBezTo>
                <a:cubicBezTo>
                  <a:pt x="68" y="172"/>
                  <a:pt x="64" y="168"/>
                  <a:pt x="64" y="164"/>
                </a:cubicBezTo>
                <a:cubicBezTo>
                  <a:pt x="64" y="160"/>
                  <a:pt x="67" y="157"/>
                  <a:pt x="71" y="156"/>
                </a:cubicBezTo>
                <a:close/>
              </a:path>
            </a:pathLst>
          </a:custGeom>
          <a:solidFill>
            <a:srgbClr val="0174CB"/>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99" name="Oval 98"/>
          <p:cNvSpPr>
            <a:spLocks noChangeAspect="1"/>
          </p:cNvSpPr>
          <p:nvPr/>
        </p:nvSpPr>
        <p:spPr>
          <a:xfrm>
            <a:off x="9657350" y="4985000"/>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00" name="Straight Connector 99"/>
          <p:cNvCxnSpPr>
            <a:cxnSpLocks noChangeAspect="1"/>
          </p:cNvCxnSpPr>
          <p:nvPr/>
        </p:nvCxnSpPr>
        <p:spPr>
          <a:xfrm>
            <a:off x="9720615" y="5048265"/>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094253" y="5788707"/>
            <a:ext cx="1130107" cy="507831"/>
          </a:xfrm>
          <a:prstGeom prst="rect">
            <a:avLst/>
          </a:prstGeom>
          <a:noFill/>
        </p:spPr>
        <p:txBody>
          <a:bodyPr wrap="square" rtlCol="0">
            <a:spAutoFit/>
          </a:bodyPr>
          <a:lstStyle/>
          <a:p>
            <a:pPr algn="ctr"/>
            <a:r>
              <a:rPr lang="en-NZ" sz="900" dirty="0">
                <a:solidFill>
                  <a:schemeClr val="tx1">
                    <a:lumMod val="65000"/>
                    <a:lumOff val="35000"/>
                  </a:schemeClr>
                </a:solidFill>
              </a:rPr>
              <a:t>Studying </a:t>
            </a:r>
          </a:p>
          <a:p>
            <a:pPr algn="ctr"/>
            <a:r>
              <a:rPr lang="en-NZ" sz="900" dirty="0">
                <a:solidFill>
                  <a:schemeClr val="tx1">
                    <a:lumMod val="65000"/>
                    <a:lumOff val="35000"/>
                  </a:schemeClr>
                </a:solidFill>
              </a:rPr>
              <a:t>full time</a:t>
            </a:r>
          </a:p>
          <a:p>
            <a:pPr algn="ctr"/>
            <a:r>
              <a:rPr lang="en-NZ" sz="900" dirty="0" smtClean="0">
                <a:solidFill>
                  <a:schemeClr val="tx1">
                    <a:lumMod val="65000"/>
                    <a:lumOff val="35000"/>
                  </a:schemeClr>
                </a:solidFill>
              </a:rPr>
              <a:t>55%*</a:t>
            </a:r>
            <a:endParaRPr lang="en-NZ" sz="900" dirty="0">
              <a:solidFill>
                <a:schemeClr val="tx1">
                  <a:lumMod val="65000"/>
                  <a:lumOff val="35000"/>
                </a:schemeClr>
              </a:solidFill>
            </a:endParaRPr>
          </a:p>
        </p:txBody>
      </p:sp>
      <p:cxnSp>
        <p:nvCxnSpPr>
          <p:cNvPr id="78" name="Straight Arrow Connector 77"/>
          <p:cNvCxnSpPr/>
          <p:nvPr/>
        </p:nvCxnSpPr>
        <p:spPr>
          <a:xfrm flipV="1">
            <a:off x="4653092" y="5560455"/>
            <a:ext cx="0" cy="252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2753451" y="5832049"/>
            <a:ext cx="0" cy="108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991492" y="5912111"/>
            <a:ext cx="1528965" cy="507831"/>
          </a:xfrm>
          <a:prstGeom prst="rect">
            <a:avLst/>
          </a:prstGeom>
          <a:noFill/>
        </p:spPr>
        <p:txBody>
          <a:bodyPr wrap="square" rtlCol="0">
            <a:spAutoFit/>
          </a:bodyPr>
          <a:lstStyle/>
          <a:p>
            <a:pPr algn="ctr"/>
            <a:r>
              <a:rPr lang="en-NZ" sz="900" dirty="0">
                <a:solidFill>
                  <a:schemeClr val="tx1">
                    <a:lumMod val="65000"/>
                    <a:lumOff val="35000"/>
                  </a:schemeClr>
                </a:solidFill>
              </a:rPr>
              <a:t>Do not own </a:t>
            </a:r>
            <a:endParaRPr lang="en-NZ" sz="900" dirty="0" smtClean="0">
              <a:solidFill>
                <a:schemeClr val="tx1">
                  <a:lumMod val="65000"/>
                  <a:lumOff val="35000"/>
                </a:schemeClr>
              </a:solidFill>
            </a:endParaRPr>
          </a:p>
          <a:p>
            <a:pPr algn="ctr"/>
            <a:r>
              <a:rPr lang="en-NZ" sz="900" dirty="0" smtClean="0">
                <a:solidFill>
                  <a:schemeClr val="tx1">
                    <a:lumMod val="65000"/>
                    <a:lumOff val="35000"/>
                  </a:schemeClr>
                </a:solidFill>
              </a:rPr>
              <a:t>their </a:t>
            </a:r>
            <a:r>
              <a:rPr lang="en-NZ" sz="900" dirty="0">
                <a:solidFill>
                  <a:schemeClr val="tx1">
                    <a:lumMod val="65000"/>
                    <a:lumOff val="35000"/>
                  </a:schemeClr>
                </a:solidFill>
              </a:rPr>
              <a:t>own home</a:t>
            </a:r>
          </a:p>
          <a:p>
            <a:pPr algn="ctr"/>
            <a:r>
              <a:rPr lang="en-NZ" sz="900" dirty="0" smtClean="0">
                <a:solidFill>
                  <a:schemeClr val="tx1">
                    <a:lumMod val="65000"/>
                    <a:lumOff val="35000"/>
                  </a:schemeClr>
                </a:solidFill>
              </a:rPr>
              <a:t>44%*</a:t>
            </a:r>
            <a:endParaRPr lang="en-NZ" sz="900" dirty="0">
              <a:solidFill>
                <a:schemeClr val="tx1">
                  <a:lumMod val="65000"/>
                  <a:lumOff val="35000"/>
                </a:schemeClr>
              </a:solidFill>
            </a:endParaRPr>
          </a:p>
        </p:txBody>
      </p:sp>
      <p:cxnSp>
        <p:nvCxnSpPr>
          <p:cNvPr id="126" name="Straight Connector 125"/>
          <p:cNvCxnSpPr/>
          <p:nvPr/>
        </p:nvCxnSpPr>
        <p:spPr>
          <a:xfrm>
            <a:off x="205855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8889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5524494"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10124559" y="4025043"/>
            <a:ext cx="1991016" cy="138499"/>
            <a:chOff x="9587536" y="6141026"/>
            <a:chExt cx="1991016" cy="138499"/>
          </a:xfrm>
        </p:grpSpPr>
        <p:sp>
          <p:nvSpPr>
            <p:cNvPr id="79" name="Rectangle 78"/>
            <p:cNvSpPr/>
            <p:nvPr/>
          </p:nvSpPr>
          <p:spPr>
            <a:xfrm>
              <a:off x="9778552" y="6141026"/>
              <a:ext cx="1800000" cy="138499"/>
            </a:xfrm>
            <a:prstGeom prst="rect">
              <a:avLst/>
            </a:prstGeom>
          </p:spPr>
          <p:txBody>
            <a:bodyPr wrap="square" lIns="0" tIns="0" rIns="0" bIns="0">
              <a:spAutoFit/>
            </a:bodyPr>
            <a:lstStyle/>
            <a:p>
              <a:r>
                <a:rPr lang="en-NZ" sz="900" dirty="0">
                  <a:solidFill>
                    <a:schemeClr val="tx1">
                      <a:lumMod val="50000"/>
                      <a:lumOff val="50000"/>
                    </a:schemeClr>
                  </a:solidFill>
                  <a:latin typeface="Calibri" panose="020F0502020204030204" pitchFamily="34" charset="0"/>
                </a:rPr>
                <a:t>| Significantly </a:t>
              </a:r>
              <a:r>
                <a:rPr lang="en-NZ" sz="900" dirty="0" smtClean="0">
                  <a:solidFill>
                    <a:schemeClr val="tx1">
                      <a:lumMod val="50000"/>
                      <a:lumOff val="50000"/>
                    </a:schemeClr>
                  </a:solidFill>
                  <a:latin typeface="Calibri" panose="020F0502020204030204" pitchFamily="34" charset="0"/>
                </a:rPr>
                <a:t>higher/lower than </a:t>
              </a:r>
              <a:r>
                <a:rPr lang="en-NZ" sz="900" dirty="0">
                  <a:solidFill>
                    <a:schemeClr val="tx1">
                      <a:lumMod val="50000"/>
                      <a:lumOff val="50000"/>
                    </a:schemeClr>
                  </a:solidFill>
                  <a:latin typeface="Calibri" panose="020F0502020204030204" pitchFamily="34" charset="0"/>
                </a:rPr>
                <a:t>2016</a:t>
              </a:r>
            </a:p>
          </p:txBody>
        </p:sp>
        <p:sp>
          <p:nvSpPr>
            <p:cNvPr id="80" name="Isosceles Triangle 79"/>
            <p:cNvSpPr/>
            <p:nvPr/>
          </p:nvSpPr>
          <p:spPr>
            <a:xfrm>
              <a:off x="9587536" y="6186857"/>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grpSp>
      <p:sp>
        <p:nvSpPr>
          <p:cNvPr id="81" name="Isosceles Triangle 80"/>
          <p:cNvSpPr/>
          <p:nvPr/>
        </p:nvSpPr>
        <p:spPr>
          <a:xfrm flipV="1">
            <a:off x="10210284" y="4070874"/>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lumMod val="50000"/>
                  <a:lumOff val="50000"/>
                </a:schemeClr>
              </a:solidFill>
            </a:endParaRPr>
          </a:p>
        </p:txBody>
      </p:sp>
      <p:sp>
        <p:nvSpPr>
          <p:cNvPr id="89" name="Isosceles Triangle 88"/>
          <p:cNvSpPr/>
          <p:nvPr/>
        </p:nvSpPr>
        <p:spPr>
          <a:xfrm>
            <a:off x="11762859" y="2556399"/>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lumMod val="50000"/>
                  <a:lumOff val="50000"/>
                </a:schemeClr>
              </a:solidFill>
            </a:endParaRPr>
          </a:p>
        </p:txBody>
      </p:sp>
      <p:sp>
        <p:nvSpPr>
          <p:cNvPr id="101" name="Isosceles Triangle 100"/>
          <p:cNvSpPr/>
          <p:nvPr/>
        </p:nvSpPr>
        <p:spPr>
          <a:xfrm flipV="1">
            <a:off x="10629384" y="2556399"/>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lumMod val="50000"/>
                  <a:lumOff val="50000"/>
                </a:schemeClr>
              </a:solidFill>
            </a:endParaRPr>
          </a:p>
        </p:txBody>
      </p:sp>
    </p:spTree>
    <p:extLst>
      <p:ext uri="{BB962C8B-B14F-4D97-AF65-F5344CB8AC3E}">
        <p14:creationId xmlns:p14="http://schemas.microsoft.com/office/powerpoint/2010/main" val="163426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4214949"/>
            <a:ext cx="12192000" cy="2159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48" name="Straight Connector 47"/>
          <p:cNvCxnSpPr/>
          <p:nvPr/>
        </p:nvCxnSpPr>
        <p:spPr>
          <a:xfrm>
            <a:off x="7489371" y="4371702"/>
            <a:ext cx="0" cy="1881052"/>
          </a:xfrm>
          <a:prstGeom prst="line">
            <a:avLst/>
          </a:prstGeom>
          <a:ln>
            <a:solidFill>
              <a:srgbClr val="2A3947"/>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45276" y="145506"/>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Optimism</a:t>
            </a:r>
          </a:p>
        </p:txBody>
      </p:sp>
      <p:sp>
        <p:nvSpPr>
          <p:cNvPr id="23"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Q6a_9 How much do you agree or disagree with each of the following statements… it's unlikely I'll ever be in a disaster </a:t>
            </a:r>
          </a:p>
          <a:p>
            <a:r>
              <a:rPr lang="en-NZ" sz="900" b="0" dirty="0">
                <a:solidFill>
                  <a:prstClr val="black">
                    <a:lumMod val="50000"/>
                    <a:lumOff val="50000"/>
                  </a:prstClr>
                </a:solidFill>
                <a:latin typeface="Calibri" panose="020F0502020204030204"/>
              </a:rPr>
              <a:t>Base: All respondents (2017 n=1,000, 2016 n=1,000)</a:t>
            </a:r>
          </a:p>
        </p:txBody>
      </p:sp>
      <p:sp>
        <p:nvSpPr>
          <p:cNvPr id="50" name="Oval 49"/>
          <p:cNvSpPr/>
          <p:nvPr/>
        </p:nvSpPr>
        <p:spPr>
          <a:xfrm>
            <a:off x="209549" y="153476"/>
            <a:ext cx="517957" cy="51795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Title 1"/>
          <p:cNvSpPr txBox="1">
            <a:spLocks/>
          </p:cNvSpPr>
          <p:nvPr/>
        </p:nvSpPr>
        <p:spPr>
          <a:xfrm>
            <a:off x="263898" y="84749"/>
            <a:ext cx="554693" cy="655410"/>
          </a:xfrm>
          <a:prstGeom prst="rect">
            <a:avLst/>
          </a:prstGeom>
        </p:spPr>
        <p:txBody>
          <a:bodyPr anchor="ctr">
            <a:norm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3200" dirty="0"/>
              <a:t>+</a:t>
            </a:r>
          </a:p>
        </p:txBody>
      </p:sp>
      <p:sp>
        <p:nvSpPr>
          <p:cNvPr id="30" name="Title 1"/>
          <p:cNvSpPr txBox="1">
            <a:spLocks/>
          </p:cNvSpPr>
          <p:nvPr/>
        </p:nvSpPr>
        <p:spPr>
          <a:xfrm>
            <a:off x="193704" y="1749520"/>
            <a:ext cx="7131033" cy="239237"/>
          </a:xfrm>
          <a:prstGeom prst="rect">
            <a:avLst/>
          </a:prstGeom>
        </p:spPr>
        <p:txBody>
          <a:bodyPr anchor="ctr">
            <a:noAutofit/>
          </a:bodyPr>
          <a:lstStyle>
            <a:defPPr>
              <a:defRPr lang="en-US"/>
            </a:defPPr>
            <a:lvl1pPr>
              <a:lnSpc>
                <a:spcPct val="90000"/>
              </a:lnSpc>
              <a:spcBef>
                <a:spcPct val="0"/>
              </a:spcBef>
              <a:buNone/>
              <a:defRPr sz="1400" b="0" i="1">
                <a:solidFill>
                  <a:prstClr val="black">
                    <a:lumMod val="50000"/>
                    <a:lumOff val="50000"/>
                  </a:prstClr>
                </a:solidFill>
                <a:ea typeface="Tahoma" panose="020B0604030504040204" pitchFamily="34" charset="0"/>
                <a:cs typeface="Arial" panose="020B0604020202020204" pitchFamily="34" charset="0"/>
              </a:defRPr>
            </a:lvl1pPr>
          </a:lstStyle>
          <a:p>
            <a:r>
              <a:rPr lang="en-NZ" dirty="0"/>
              <a:t>Q. It's unlikely I'll ever be in a disaster </a:t>
            </a:r>
          </a:p>
        </p:txBody>
      </p:sp>
      <p:sp>
        <p:nvSpPr>
          <p:cNvPr id="113" name="Title 1"/>
          <p:cNvSpPr txBox="1">
            <a:spLocks/>
          </p:cNvSpPr>
          <p:nvPr/>
        </p:nvSpPr>
        <p:spPr>
          <a:xfrm>
            <a:off x="193704" y="829733"/>
            <a:ext cx="11217246" cy="657827"/>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t>Optimism </a:t>
            </a:r>
            <a:r>
              <a:rPr lang="en-NZ" dirty="0" smtClean="0"/>
              <a:t>is the other secondary priority </a:t>
            </a:r>
            <a:r>
              <a:rPr lang="en-NZ" dirty="0"/>
              <a:t>to address. </a:t>
            </a:r>
            <a:r>
              <a:rPr lang="en-NZ" dirty="0" smtClean="0"/>
              <a:t>Around one in five New Zealanders think it’s unlikely they will ever be in a disaster</a:t>
            </a:r>
            <a:endParaRPr lang="en-NZ" dirty="0"/>
          </a:p>
        </p:txBody>
      </p:sp>
      <p:graphicFrame>
        <p:nvGraphicFramePr>
          <p:cNvPr id="118" name="Chart 117"/>
          <p:cNvGraphicFramePr/>
          <p:nvPr>
            <p:extLst>
              <p:ext uri="{D42A27DB-BD31-4B8C-83A1-F6EECF244321}">
                <p14:modId xmlns:p14="http://schemas.microsoft.com/office/powerpoint/2010/main" val="3619093380"/>
              </p:ext>
            </p:extLst>
          </p:nvPr>
        </p:nvGraphicFramePr>
        <p:xfrm>
          <a:off x="546942" y="1872994"/>
          <a:ext cx="9324000" cy="19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0" name="Table 119"/>
          <p:cNvGraphicFramePr>
            <a:graphicFrameLocks noGrp="1"/>
          </p:cNvGraphicFramePr>
          <p:nvPr>
            <p:extLst>
              <p:ext uri="{D42A27DB-BD31-4B8C-83A1-F6EECF244321}">
                <p14:modId xmlns:p14="http://schemas.microsoft.com/office/powerpoint/2010/main" val="956000407"/>
              </p:ext>
            </p:extLst>
          </p:nvPr>
        </p:nvGraphicFramePr>
        <p:xfrm>
          <a:off x="9907238" y="1771441"/>
          <a:ext cx="2232000" cy="1800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tblGrid>
              <a:tr h="686442">
                <a:tc>
                  <a:txBody>
                    <a:bodyPr/>
                    <a:lstStyle/>
                    <a:p>
                      <a:pPr algn="ctr"/>
                      <a:r>
                        <a:rPr lang="en-NZ" sz="1050" b="0" dirty="0">
                          <a:solidFill>
                            <a:prstClr val="black">
                              <a:lumMod val="50000"/>
                              <a:lumOff val="50000"/>
                            </a:prstClr>
                          </a:solidFill>
                          <a:latin typeface="+mn-lt"/>
                        </a:rPr>
                        <a:t>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50" b="0" dirty="0">
                          <a:solidFill>
                            <a:prstClr val="black">
                              <a:lumMod val="50000"/>
                              <a:lumOff val="50000"/>
                            </a:prstClr>
                          </a:solidFill>
                          <a:latin typeface="+mn-lt"/>
                        </a:rPr>
                        <a:t>disagree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19%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64%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22%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60%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pSp>
        <p:nvGrpSpPr>
          <p:cNvPr id="121" name="Group 120"/>
          <p:cNvGrpSpPr/>
          <p:nvPr/>
        </p:nvGrpSpPr>
        <p:grpSpPr>
          <a:xfrm>
            <a:off x="2126849" y="3789488"/>
            <a:ext cx="7296934" cy="243203"/>
            <a:chOff x="1400433" y="5056582"/>
            <a:chExt cx="7296934" cy="243203"/>
          </a:xfrm>
        </p:grpSpPr>
        <p:sp>
          <p:nvSpPr>
            <p:cNvPr id="122" name="Title 1"/>
            <p:cNvSpPr txBox="1">
              <a:spLocks/>
            </p:cNvSpPr>
            <p:nvPr/>
          </p:nvSpPr>
          <p:spPr>
            <a:xfrm>
              <a:off x="7413303"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Don’t know</a:t>
              </a:r>
            </a:p>
          </p:txBody>
        </p:sp>
        <p:sp>
          <p:nvSpPr>
            <p:cNvPr id="123" name="Rectangle 122"/>
            <p:cNvSpPr/>
            <p:nvPr/>
          </p:nvSpPr>
          <p:spPr>
            <a:xfrm>
              <a:off x="1400433" y="5093625"/>
              <a:ext cx="169116" cy="169116"/>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24" name="Title 1"/>
            <p:cNvSpPr txBox="1">
              <a:spLocks/>
            </p:cNvSpPr>
            <p:nvPr/>
          </p:nvSpPr>
          <p:spPr>
            <a:xfrm>
              <a:off x="1543045" y="5060548"/>
              <a:ext cx="792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agree</a:t>
              </a:r>
            </a:p>
          </p:txBody>
        </p:sp>
        <p:sp>
          <p:nvSpPr>
            <p:cNvPr id="125" name="Rectangle 124"/>
            <p:cNvSpPr/>
            <p:nvPr/>
          </p:nvSpPr>
          <p:spPr>
            <a:xfrm>
              <a:off x="2574485" y="5093625"/>
              <a:ext cx="169116" cy="169116"/>
            </a:xfrm>
            <a:prstGeom prst="rect">
              <a:avLst/>
            </a:prstGeom>
            <a:solidFill>
              <a:srgbClr val="01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26" name="Title 1"/>
            <p:cNvSpPr txBox="1">
              <a:spLocks/>
            </p:cNvSpPr>
            <p:nvPr/>
          </p:nvSpPr>
          <p:spPr>
            <a:xfrm>
              <a:off x="2708253" y="5056582"/>
              <a:ext cx="90737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agree</a:t>
              </a:r>
            </a:p>
          </p:txBody>
        </p:sp>
        <p:sp>
          <p:nvSpPr>
            <p:cNvPr id="127" name="Rectangle 126"/>
            <p:cNvSpPr/>
            <p:nvPr/>
          </p:nvSpPr>
          <p:spPr>
            <a:xfrm>
              <a:off x="3748537" y="5093625"/>
              <a:ext cx="169116" cy="169116"/>
            </a:xfrm>
            <a:prstGeom prst="rect">
              <a:avLst/>
            </a:prstGeom>
            <a:solidFill>
              <a:srgbClr val="26A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28" name="Title 1"/>
            <p:cNvSpPr txBox="1">
              <a:spLocks/>
            </p:cNvSpPr>
            <p:nvPr/>
          </p:nvSpPr>
          <p:spPr>
            <a:xfrm>
              <a:off x="3886488"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Neither agree </a:t>
              </a:r>
            </a:p>
            <a:p>
              <a:r>
                <a:rPr lang="en-NZ" sz="800" b="0" dirty="0">
                  <a:solidFill>
                    <a:prstClr val="black">
                      <a:lumMod val="50000"/>
                      <a:lumOff val="50000"/>
                    </a:prstClr>
                  </a:solidFill>
                  <a:latin typeface="Calibri Light" panose="020F0302020204030204"/>
                </a:rPr>
                <a:t>nor disagree</a:t>
              </a:r>
            </a:p>
          </p:txBody>
        </p:sp>
        <p:sp>
          <p:nvSpPr>
            <p:cNvPr id="129" name="Rectangle 128"/>
            <p:cNvSpPr/>
            <p:nvPr/>
          </p:nvSpPr>
          <p:spPr>
            <a:xfrm>
              <a:off x="4922588" y="5093625"/>
              <a:ext cx="169116" cy="16911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30" name="Title 1"/>
            <p:cNvSpPr txBox="1">
              <a:spLocks/>
            </p:cNvSpPr>
            <p:nvPr/>
          </p:nvSpPr>
          <p:spPr>
            <a:xfrm>
              <a:off x="5074625"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disagree</a:t>
              </a:r>
            </a:p>
          </p:txBody>
        </p:sp>
        <p:sp>
          <p:nvSpPr>
            <p:cNvPr id="131" name="Rectangle 130"/>
            <p:cNvSpPr/>
            <p:nvPr/>
          </p:nvSpPr>
          <p:spPr>
            <a:xfrm>
              <a:off x="6096640" y="5093625"/>
              <a:ext cx="169116" cy="169116"/>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32" name="Title 1"/>
            <p:cNvSpPr txBox="1">
              <a:spLocks/>
            </p:cNvSpPr>
            <p:nvPr/>
          </p:nvSpPr>
          <p:spPr>
            <a:xfrm>
              <a:off x="6242344"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disagree</a:t>
              </a:r>
            </a:p>
          </p:txBody>
        </p:sp>
        <p:sp>
          <p:nvSpPr>
            <p:cNvPr id="133" name="Rectangle 132"/>
            <p:cNvSpPr/>
            <p:nvPr/>
          </p:nvSpPr>
          <p:spPr>
            <a:xfrm>
              <a:off x="7270691" y="5093625"/>
              <a:ext cx="169116" cy="16911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sp>
        <p:nvSpPr>
          <p:cNvPr id="26" name="TextBox 25"/>
          <p:cNvSpPr txBox="1"/>
          <p:nvPr/>
        </p:nvSpPr>
        <p:spPr>
          <a:xfrm>
            <a:off x="4731905"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30%</a:t>
            </a:r>
          </a:p>
        </p:txBody>
      </p:sp>
      <p:sp>
        <p:nvSpPr>
          <p:cNvPr id="27" name="TextBox 26"/>
          <p:cNvSpPr txBox="1"/>
          <p:nvPr/>
        </p:nvSpPr>
        <p:spPr>
          <a:xfrm>
            <a:off x="7043965"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40%</a:t>
            </a:r>
          </a:p>
        </p:txBody>
      </p:sp>
      <p:sp>
        <p:nvSpPr>
          <p:cNvPr id="29" name="TextBox 28"/>
          <p:cNvSpPr txBox="1"/>
          <p:nvPr/>
        </p:nvSpPr>
        <p:spPr>
          <a:xfrm>
            <a:off x="107783"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10%</a:t>
            </a:r>
          </a:p>
        </p:txBody>
      </p:sp>
      <p:cxnSp>
        <p:nvCxnSpPr>
          <p:cNvPr id="33" name="Straight Connector 32"/>
          <p:cNvCxnSpPr/>
          <p:nvPr/>
        </p:nvCxnSpPr>
        <p:spPr>
          <a:xfrm>
            <a:off x="32821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3480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24799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94139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35999" y="5503305"/>
            <a:ext cx="691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419844" y="5167083"/>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20%</a:t>
            </a:r>
          </a:p>
        </p:txBody>
      </p:sp>
      <p:sp>
        <p:nvSpPr>
          <p:cNvPr id="76" name="TextBox 75"/>
          <p:cNvSpPr txBox="1"/>
          <p:nvPr/>
        </p:nvSpPr>
        <p:spPr>
          <a:xfrm>
            <a:off x="39534" y="4280391"/>
            <a:ext cx="7372770" cy="261610"/>
          </a:xfrm>
          <a:prstGeom prst="rect">
            <a:avLst/>
          </a:prstGeom>
          <a:noFill/>
        </p:spPr>
        <p:txBody>
          <a:bodyPr wrap="square" rtlCol="0">
            <a:spAutoFit/>
          </a:bodyPr>
          <a:lstStyle/>
          <a:p>
            <a:r>
              <a:rPr lang="en-NZ" sz="1100" dirty="0" smtClean="0">
                <a:solidFill>
                  <a:srgbClr val="7F7F7F"/>
                </a:solidFill>
              </a:rPr>
              <a:t>Those most likely to say </a:t>
            </a:r>
            <a:r>
              <a:rPr lang="en-NZ" sz="1100" dirty="0">
                <a:solidFill>
                  <a:srgbClr val="7F7F7F"/>
                </a:solidFill>
              </a:rPr>
              <a:t>it’s unlikely they will ever be in a </a:t>
            </a:r>
            <a:r>
              <a:rPr lang="en-NZ" sz="1100" dirty="0" smtClean="0">
                <a:solidFill>
                  <a:srgbClr val="7F7F7F"/>
                </a:solidFill>
              </a:rPr>
              <a:t>disaster are: Asian, retired, and aged </a:t>
            </a:r>
            <a:r>
              <a:rPr lang="en-NZ" sz="1100" dirty="0">
                <a:solidFill>
                  <a:srgbClr val="7F7F7F"/>
                </a:solidFill>
              </a:rPr>
              <a:t>over </a:t>
            </a:r>
            <a:r>
              <a:rPr lang="en-NZ" sz="1100" dirty="0" smtClean="0">
                <a:solidFill>
                  <a:srgbClr val="7F7F7F"/>
                </a:solidFill>
              </a:rPr>
              <a:t>60.</a:t>
            </a:r>
            <a:endParaRPr lang="en-NZ" sz="1100" dirty="0">
              <a:solidFill>
                <a:srgbClr val="7F7F7F"/>
              </a:solidFill>
            </a:endParaRPr>
          </a:p>
        </p:txBody>
      </p:sp>
      <p:cxnSp>
        <p:nvCxnSpPr>
          <p:cNvPr id="77" name="Straight Connector 76"/>
          <p:cNvCxnSpPr/>
          <p:nvPr/>
        </p:nvCxnSpPr>
        <p:spPr>
          <a:xfrm>
            <a:off x="2402939" y="5239639"/>
            <a:ext cx="0" cy="9360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256980" y="4821604"/>
            <a:ext cx="2286000" cy="415498"/>
          </a:xfrm>
          <a:prstGeom prst="rect">
            <a:avLst/>
          </a:prstGeom>
          <a:noFill/>
        </p:spPr>
        <p:txBody>
          <a:bodyPr wrap="square" rtlCol="0">
            <a:spAutoFit/>
          </a:bodyPr>
          <a:lstStyle/>
          <a:p>
            <a:pPr algn="ctr"/>
            <a:r>
              <a:rPr lang="en-NZ" sz="1050" b="1" dirty="0">
                <a:solidFill>
                  <a:schemeClr val="tx1">
                    <a:lumMod val="65000"/>
                    <a:lumOff val="35000"/>
                  </a:schemeClr>
                </a:solidFill>
              </a:rPr>
              <a:t>Average for all New Zealanders </a:t>
            </a:r>
          </a:p>
          <a:p>
            <a:pPr algn="ctr"/>
            <a:r>
              <a:rPr lang="en-NZ" sz="1050" b="1" dirty="0">
                <a:solidFill>
                  <a:schemeClr val="tx1">
                    <a:lumMod val="65000"/>
                    <a:lumOff val="35000"/>
                  </a:schemeClr>
                </a:solidFill>
              </a:rPr>
              <a:t>agree 19%</a:t>
            </a:r>
          </a:p>
        </p:txBody>
      </p:sp>
      <p:cxnSp>
        <p:nvCxnSpPr>
          <p:cNvPr id="85" name="Straight Arrow Connector 84"/>
          <p:cNvCxnSpPr/>
          <p:nvPr/>
        </p:nvCxnSpPr>
        <p:spPr>
          <a:xfrm flipV="1">
            <a:off x="3329671" y="5554561"/>
            <a:ext cx="0" cy="540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239389" y="5797390"/>
            <a:ext cx="1130107" cy="369332"/>
          </a:xfrm>
          <a:prstGeom prst="rect">
            <a:avLst/>
          </a:prstGeom>
          <a:noFill/>
        </p:spPr>
        <p:txBody>
          <a:bodyPr wrap="square" rtlCol="0">
            <a:spAutoFit/>
          </a:bodyPr>
          <a:lstStyle/>
          <a:p>
            <a:pPr algn="r"/>
            <a:r>
              <a:rPr lang="en-NZ" sz="900" dirty="0">
                <a:solidFill>
                  <a:schemeClr val="tx1">
                    <a:lumMod val="65000"/>
                    <a:lumOff val="35000"/>
                  </a:schemeClr>
                </a:solidFill>
              </a:rPr>
              <a:t>Over 60</a:t>
            </a:r>
          </a:p>
          <a:p>
            <a:pPr algn="r"/>
            <a:r>
              <a:rPr lang="en-NZ" sz="900" dirty="0">
                <a:solidFill>
                  <a:schemeClr val="tx1">
                    <a:lumMod val="65000"/>
                    <a:lumOff val="35000"/>
                  </a:schemeClr>
                </a:solidFill>
              </a:rPr>
              <a:t>23%</a:t>
            </a:r>
          </a:p>
        </p:txBody>
      </p:sp>
      <p:cxnSp>
        <p:nvCxnSpPr>
          <p:cNvPr id="87" name="Straight Arrow Connector 86"/>
          <p:cNvCxnSpPr/>
          <p:nvPr/>
        </p:nvCxnSpPr>
        <p:spPr>
          <a:xfrm flipV="1">
            <a:off x="5176837" y="5554561"/>
            <a:ext cx="0" cy="540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134305" y="5796042"/>
            <a:ext cx="1130107" cy="369332"/>
          </a:xfrm>
          <a:prstGeom prst="rect">
            <a:avLst/>
          </a:prstGeom>
          <a:noFill/>
        </p:spPr>
        <p:txBody>
          <a:bodyPr wrap="square" rtlCol="0">
            <a:spAutoFit/>
          </a:bodyPr>
          <a:lstStyle/>
          <a:p>
            <a:r>
              <a:rPr lang="en-NZ" sz="900" dirty="0">
                <a:solidFill>
                  <a:schemeClr val="tx1">
                    <a:lumMod val="65000"/>
                    <a:lumOff val="35000"/>
                  </a:schemeClr>
                </a:solidFill>
              </a:rPr>
              <a:t>Asian</a:t>
            </a:r>
          </a:p>
          <a:p>
            <a:r>
              <a:rPr lang="en-NZ" sz="900" dirty="0" smtClean="0">
                <a:solidFill>
                  <a:schemeClr val="tx1">
                    <a:lumMod val="65000"/>
                    <a:lumOff val="35000"/>
                  </a:schemeClr>
                </a:solidFill>
              </a:rPr>
              <a:t>31%*</a:t>
            </a:r>
            <a:endParaRPr lang="en-NZ" sz="900" dirty="0">
              <a:solidFill>
                <a:schemeClr val="tx1">
                  <a:lumMod val="65000"/>
                  <a:lumOff val="35000"/>
                </a:schemeClr>
              </a:solidFill>
            </a:endParaRPr>
          </a:p>
        </p:txBody>
      </p:sp>
      <p:sp>
        <p:nvSpPr>
          <p:cNvPr id="105" name="Title 1"/>
          <p:cNvSpPr txBox="1">
            <a:spLocks/>
          </p:cNvSpPr>
          <p:nvPr/>
        </p:nvSpPr>
        <p:spPr>
          <a:xfrm>
            <a:off x="7576846" y="4280391"/>
            <a:ext cx="4310354" cy="430887"/>
          </a:xfrm>
          <a:prstGeom prst="rect">
            <a:avLst/>
          </a:prstGeom>
          <a:noFill/>
        </p:spPr>
        <p:txBody>
          <a:bodyPr wrap="square" rtlCol="0">
            <a:spAutoFit/>
          </a:bodyPr>
          <a:lstStyle>
            <a:defPPr>
              <a:defRPr lang="en-US"/>
            </a:defPPr>
            <a:lvl1pPr>
              <a:defRPr sz="1100">
                <a:solidFill>
                  <a:srgbClr val="7F7F7F"/>
                </a:solidFill>
              </a:defRPr>
            </a:lvl1pPr>
          </a:lstStyle>
          <a:p>
            <a:r>
              <a:rPr lang="en-NZ" dirty="0"/>
              <a:t>Those who </a:t>
            </a:r>
            <a:r>
              <a:rPr lang="en-NZ" dirty="0" smtClean="0"/>
              <a:t>think it’s </a:t>
            </a:r>
            <a:r>
              <a:rPr lang="en-NZ" dirty="0"/>
              <a:t>unlikely they will ever be in a disaster are also less likely to have:</a:t>
            </a:r>
          </a:p>
        </p:txBody>
      </p:sp>
      <p:graphicFrame>
        <p:nvGraphicFramePr>
          <p:cNvPr id="106" name="Table 105"/>
          <p:cNvGraphicFramePr>
            <a:graphicFrameLocks noGrp="1"/>
          </p:cNvGraphicFramePr>
          <p:nvPr>
            <p:extLst>
              <p:ext uri="{D42A27DB-BD31-4B8C-83A1-F6EECF244321}">
                <p14:modId xmlns:p14="http://schemas.microsoft.com/office/powerpoint/2010/main" val="3260324736"/>
              </p:ext>
            </p:extLst>
          </p:nvPr>
        </p:nvGraphicFramePr>
        <p:xfrm>
          <a:off x="9389191" y="5492022"/>
          <a:ext cx="918462" cy="548308"/>
        </p:xfrm>
        <a:graphic>
          <a:graphicData uri="http://schemas.openxmlformats.org/drawingml/2006/table">
            <a:tbl>
              <a:tblPr firstRow="1" bandRow="1">
                <a:tableStyleId>{5C22544A-7EE6-4342-B048-85BDC9FD1C3A}</a:tableStyleId>
              </a:tblPr>
              <a:tblGrid>
                <a:gridCol w="918462">
                  <a:extLst>
                    <a:ext uri="{9D8B030D-6E8A-4147-A177-3AD203B41FA5}">
                      <a16:colId xmlns:a16="http://schemas.microsoft.com/office/drawing/2014/main" xmlns="" val="20000"/>
                    </a:ext>
                  </a:extLst>
                </a:gridCol>
              </a:tblGrid>
              <a:tr h="548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A getaway </a:t>
                      </a:r>
                      <a:r>
                        <a:rPr lang="en-NZ" sz="1000" b="0" dirty="0" smtClean="0">
                          <a:solidFill>
                            <a:prstClr val="black">
                              <a:lumMod val="50000"/>
                              <a:lumOff val="50000"/>
                            </a:prstClr>
                          </a:solidFill>
                          <a:latin typeface="+mn-lt"/>
                        </a:rPr>
                        <a:t>bag*</a:t>
                      </a:r>
                      <a:endParaRPr lang="en-NZ" sz="1000" b="0" dirty="0">
                        <a:solidFill>
                          <a:prstClr val="black">
                            <a:lumMod val="50000"/>
                            <a:lumOff val="50000"/>
                          </a:prstClr>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9" name="Freeform 67"/>
          <p:cNvSpPr>
            <a:spLocks noChangeAspect="1" noEditPoints="1"/>
          </p:cNvSpPr>
          <p:nvPr/>
        </p:nvSpPr>
        <p:spPr bwMode="auto">
          <a:xfrm>
            <a:off x="9688889" y="5072284"/>
            <a:ext cx="249199" cy="252000"/>
          </a:xfrm>
          <a:custGeom>
            <a:avLst/>
            <a:gdLst>
              <a:gd name="T0" fmla="*/ 0 w 192"/>
              <a:gd name="T1" fmla="*/ 176 h 192"/>
              <a:gd name="T2" fmla="*/ 16 w 192"/>
              <a:gd name="T3" fmla="*/ 192 h 192"/>
              <a:gd name="T4" fmla="*/ 176 w 192"/>
              <a:gd name="T5" fmla="*/ 192 h 192"/>
              <a:gd name="T6" fmla="*/ 192 w 192"/>
              <a:gd name="T7" fmla="*/ 176 h 192"/>
              <a:gd name="T8" fmla="*/ 192 w 192"/>
              <a:gd name="T9" fmla="*/ 76 h 192"/>
              <a:gd name="T10" fmla="*/ 176 w 192"/>
              <a:gd name="T11" fmla="*/ 60 h 192"/>
              <a:gd name="T12" fmla="*/ 160 w 192"/>
              <a:gd name="T13" fmla="*/ 60 h 192"/>
              <a:gd name="T14" fmla="*/ 160 w 192"/>
              <a:gd name="T15" fmla="*/ 42 h 192"/>
              <a:gd name="T16" fmla="*/ 118 w 192"/>
              <a:gd name="T17" fmla="*/ 0 h 192"/>
              <a:gd name="T18" fmla="*/ 93 w 192"/>
              <a:gd name="T19" fmla="*/ 8 h 192"/>
              <a:gd name="T20" fmla="*/ 74 w 192"/>
              <a:gd name="T21" fmla="*/ 4 h 192"/>
              <a:gd name="T22" fmla="*/ 32 w 192"/>
              <a:gd name="T23" fmla="*/ 46 h 192"/>
              <a:gd name="T24" fmla="*/ 32 w 192"/>
              <a:gd name="T25" fmla="*/ 60 h 192"/>
              <a:gd name="T26" fmla="*/ 16 w 192"/>
              <a:gd name="T27" fmla="*/ 60 h 192"/>
              <a:gd name="T28" fmla="*/ 0 w 192"/>
              <a:gd name="T29" fmla="*/ 76 h 192"/>
              <a:gd name="T30" fmla="*/ 0 w 192"/>
              <a:gd name="T31" fmla="*/ 176 h 192"/>
              <a:gd name="T32" fmla="*/ 140 w 192"/>
              <a:gd name="T33" fmla="*/ 60 h 192"/>
              <a:gd name="T34" fmla="*/ 96 w 192"/>
              <a:gd name="T35" fmla="*/ 60 h 192"/>
              <a:gd name="T36" fmla="*/ 96 w 192"/>
              <a:gd name="T37" fmla="*/ 42 h 192"/>
              <a:gd name="T38" fmla="*/ 118 w 192"/>
              <a:gd name="T39" fmla="*/ 20 h 192"/>
              <a:gd name="T40" fmla="*/ 140 w 192"/>
              <a:gd name="T41" fmla="*/ 42 h 192"/>
              <a:gd name="T42" fmla="*/ 140 w 192"/>
              <a:gd name="T43" fmla="*/ 60 h 192"/>
              <a:gd name="T44" fmla="*/ 76 w 192"/>
              <a:gd name="T45" fmla="*/ 60 h 192"/>
              <a:gd name="T46" fmla="*/ 52 w 192"/>
              <a:gd name="T47" fmla="*/ 60 h 192"/>
              <a:gd name="T48" fmla="*/ 52 w 192"/>
              <a:gd name="T49" fmla="*/ 46 h 192"/>
              <a:gd name="T50" fmla="*/ 74 w 192"/>
              <a:gd name="T51" fmla="*/ 24 h 192"/>
              <a:gd name="T52" fmla="*/ 80 w 192"/>
              <a:gd name="T53" fmla="*/ 25 h 192"/>
              <a:gd name="T54" fmla="*/ 76 w 192"/>
              <a:gd name="T55" fmla="*/ 42 h 192"/>
              <a:gd name="T56" fmla="*/ 76 w 192"/>
              <a:gd name="T57" fmla="*/ 60 h 192"/>
              <a:gd name="T58" fmla="*/ 76 w 192"/>
              <a:gd name="T59" fmla="*/ 86 h 192"/>
              <a:gd name="T60" fmla="*/ 86 w 192"/>
              <a:gd name="T61" fmla="*/ 76 h 192"/>
              <a:gd name="T62" fmla="*/ 96 w 192"/>
              <a:gd name="T63" fmla="*/ 86 h 192"/>
              <a:gd name="T64" fmla="*/ 86 w 192"/>
              <a:gd name="T65" fmla="*/ 96 h 192"/>
              <a:gd name="T66" fmla="*/ 76 w 192"/>
              <a:gd name="T67" fmla="*/ 86 h 192"/>
              <a:gd name="T68" fmla="*/ 140 w 192"/>
              <a:gd name="T69" fmla="*/ 86 h 192"/>
              <a:gd name="T70" fmla="*/ 150 w 192"/>
              <a:gd name="T71" fmla="*/ 76 h 192"/>
              <a:gd name="T72" fmla="*/ 160 w 192"/>
              <a:gd name="T73" fmla="*/ 86 h 192"/>
              <a:gd name="T74" fmla="*/ 150 w 192"/>
              <a:gd name="T75" fmla="*/ 96 h 192"/>
              <a:gd name="T76" fmla="*/ 140 w 192"/>
              <a:gd name="T77" fmla="*/ 86 h 192"/>
              <a:gd name="T78" fmla="*/ 36 w 192"/>
              <a:gd name="T79" fmla="*/ 88 h 192"/>
              <a:gd name="T80" fmla="*/ 36 w 192"/>
              <a:gd name="T81" fmla="*/ 164 h 192"/>
              <a:gd name="T82" fmla="*/ 28 w 192"/>
              <a:gd name="T83" fmla="*/ 172 h 192"/>
              <a:gd name="T84" fmla="*/ 20 w 192"/>
              <a:gd name="T85" fmla="*/ 164 h 192"/>
              <a:gd name="T86" fmla="*/ 20 w 192"/>
              <a:gd name="T87" fmla="*/ 88 h 192"/>
              <a:gd name="T88" fmla="*/ 28 w 192"/>
              <a:gd name="T89" fmla="*/ 80 h 192"/>
              <a:gd name="T90" fmla="*/ 36 w 192"/>
              <a:gd name="T91"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92">
                <a:moveTo>
                  <a:pt x="0" y="176"/>
                </a:moveTo>
                <a:cubicBezTo>
                  <a:pt x="0" y="185"/>
                  <a:pt x="7" y="192"/>
                  <a:pt x="16" y="192"/>
                </a:cubicBezTo>
                <a:cubicBezTo>
                  <a:pt x="176" y="192"/>
                  <a:pt x="176" y="192"/>
                  <a:pt x="176" y="192"/>
                </a:cubicBezTo>
                <a:cubicBezTo>
                  <a:pt x="185" y="192"/>
                  <a:pt x="192" y="185"/>
                  <a:pt x="192" y="176"/>
                </a:cubicBezTo>
                <a:cubicBezTo>
                  <a:pt x="192" y="76"/>
                  <a:pt x="192" y="76"/>
                  <a:pt x="192" y="76"/>
                </a:cubicBezTo>
                <a:cubicBezTo>
                  <a:pt x="192" y="67"/>
                  <a:pt x="185" y="60"/>
                  <a:pt x="176" y="60"/>
                </a:cubicBezTo>
                <a:cubicBezTo>
                  <a:pt x="160" y="60"/>
                  <a:pt x="160" y="60"/>
                  <a:pt x="160" y="60"/>
                </a:cubicBezTo>
                <a:cubicBezTo>
                  <a:pt x="160" y="42"/>
                  <a:pt x="160" y="42"/>
                  <a:pt x="160" y="42"/>
                </a:cubicBezTo>
                <a:cubicBezTo>
                  <a:pt x="160" y="19"/>
                  <a:pt x="141" y="0"/>
                  <a:pt x="118" y="0"/>
                </a:cubicBezTo>
                <a:cubicBezTo>
                  <a:pt x="109" y="0"/>
                  <a:pt x="100" y="3"/>
                  <a:pt x="93" y="8"/>
                </a:cubicBezTo>
                <a:cubicBezTo>
                  <a:pt x="87" y="6"/>
                  <a:pt x="81" y="4"/>
                  <a:pt x="74" y="4"/>
                </a:cubicBezTo>
                <a:cubicBezTo>
                  <a:pt x="51" y="4"/>
                  <a:pt x="32" y="23"/>
                  <a:pt x="32" y="46"/>
                </a:cubicBezTo>
                <a:cubicBezTo>
                  <a:pt x="32" y="60"/>
                  <a:pt x="32" y="60"/>
                  <a:pt x="32" y="60"/>
                </a:cubicBezTo>
                <a:cubicBezTo>
                  <a:pt x="16" y="60"/>
                  <a:pt x="16" y="60"/>
                  <a:pt x="16" y="60"/>
                </a:cubicBezTo>
                <a:cubicBezTo>
                  <a:pt x="7" y="60"/>
                  <a:pt x="0" y="67"/>
                  <a:pt x="0" y="76"/>
                </a:cubicBezTo>
                <a:lnTo>
                  <a:pt x="0" y="176"/>
                </a:lnTo>
                <a:close/>
                <a:moveTo>
                  <a:pt x="140" y="60"/>
                </a:moveTo>
                <a:cubicBezTo>
                  <a:pt x="96" y="60"/>
                  <a:pt x="96" y="60"/>
                  <a:pt x="96" y="60"/>
                </a:cubicBezTo>
                <a:cubicBezTo>
                  <a:pt x="96" y="42"/>
                  <a:pt x="96" y="42"/>
                  <a:pt x="96" y="42"/>
                </a:cubicBezTo>
                <a:cubicBezTo>
                  <a:pt x="96" y="30"/>
                  <a:pt x="106" y="20"/>
                  <a:pt x="118" y="20"/>
                </a:cubicBezTo>
                <a:cubicBezTo>
                  <a:pt x="130" y="20"/>
                  <a:pt x="140" y="30"/>
                  <a:pt x="140" y="42"/>
                </a:cubicBezTo>
                <a:lnTo>
                  <a:pt x="140" y="60"/>
                </a:lnTo>
                <a:close/>
                <a:moveTo>
                  <a:pt x="76" y="60"/>
                </a:moveTo>
                <a:cubicBezTo>
                  <a:pt x="52" y="60"/>
                  <a:pt x="52" y="60"/>
                  <a:pt x="52" y="60"/>
                </a:cubicBezTo>
                <a:cubicBezTo>
                  <a:pt x="52" y="46"/>
                  <a:pt x="52" y="46"/>
                  <a:pt x="52" y="46"/>
                </a:cubicBezTo>
                <a:cubicBezTo>
                  <a:pt x="52" y="34"/>
                  <a:pt x="62" y="24"/>
                  <a:pt x="74" y="24"/>
                </a:cubicBezTo>
                <a:cubicBezTo>
                  <a:pt x="76" y="24"/>
                  <a:pt x="78" y="24"/>
                  <a:pt x="80" y="25"/>
                </a:cubicBezTo>
                <a:cubicBezTo>
                  <a:pt x="77" y="30"/>
                  <a:pt x="76" y="36"/>
                  <a:pt x="76" y="42"/>
                </a:cubicBezTo>
                <a:lnTo>
                  <a:pt x="76" y="60"/>
                </a:lnTo>
                <a:close/>
                <a:moveTo>
                  <a:pt x="76" y="86"/>
                </a:moveTo>
                <a:cubicBezTo>
                  <a:pt x="76" y="80"/>
                  <a:pt x="80" y="76"/>
                  <a:pt x="86" y="76"/>
                </a:cubicBezTo>
                <a:cubicBezTo>
                  <a:pt x="92" y="76"/>
                  <a:pt x="96" y="80"/>
                  <a:pt x="96" y="86"/>
                </a:cubicBezTo>
                <a:cubicBezTo>
                  <a:pt x="96" y="92"/>
                  <a:pt x="92" y="96"/>
                  <a:pt x="86" y="96"/>
                </a:cubicBezTo>
                <a:cubicBezTo>
                  <a:pt x="80" y="96"/>
                  <a:pt x="76" y="92"/>
                  <a:pt x="76" y="86"/>
                </a:cubicBezTo>
                <a:close/>
                <a:moveTo>
                  <a:pt x="140" y="86"/>
                </a:moveTo>
                <a:cubicBezTo>
                  <a:pt x="140" y="80"/>
                  <a:pt x="144" y="76"/>
                  <a:pt x="150" y="76"/>
                </a:cubicBezTo>
                <a:cubicBezTo>
                  <a:pt x="156" y="76"/>
                  <a:pt x="160" y="80"/>
                  <a:pt x="160" y="86"/>
                </a:cubicBezTo>
                <a:cubicBezTo>
                  <a:pt x="160" y="92"/>
                  <a:pt x="156" y="96"/>
                  <a:pt x="150" y="96"/>
                </a:cubicBezTo>
                <a:cubicBezTo>
                  <a:pt x="144" y="96"/>
                  <a:pt x="140" y="92"/>
                  <a:pt x="140" y="86"/>
                </a:cubicBezTo>
                <a:close/>
                <a:moveTo>
                  <a:pt x="36" y="88"/>
                </a:moveTo>
                <a:cubicBezTo>
                  <a:pt x="36" y="164"/>
                  <a:pt x="36" y="164"/>
                  <a:pt x="36" y="164"/>
                </a:cubicBezTo>
                <a:cubicBezTo>
                  <a:pt x="36" y="168"/>
                  <a:pt x="32" y="172"/>
                  <a:pt x="28" y="172"/>
                </a:cubicBezTo>
                <a:cubicBezTo>
                  <a:pt x="24" y="172"/>
                  <a:pt x="20" y="168"/>
                  <a:pt x="20" y="164"/>
                </a:cubicBezTo>
                <a:cubicBezTo>
                  <a:pt x="20" y="88"/>
                  <a:pt x="20" y="88"/>
                  <a:pt x="20" y="88"/>
                </a:cubicBezTo>
                <a:cubicBezTo>
                  <a:pt x="20" y="84"/>
                  <a:pt x="24" y="80"/>
                  <a:pt x="28" y="80"/>
                </a:cubicBezTo>
                <a:cubicBezTo>
                  <a:pt x="32" y="80"/>
                  <a:pt x="36" y="84"/>
                  <a:pt x="36" y="88"/>
                </a:cubicBezTo>
                <a:close/>
              </a:path>
            </a:pathLst>
          </a:custGeom>
          <a:solidFill>
            <a:srgbClr val="0174CB"/>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2" name="Oval 51"/>
          <p:cNvSpPr>
            <a:spLocks noChangeAspect="1"/>
          </p:cNvSpPr>
          <p:nvPr/>
        </p:nvSpPr>
        <p:spPr>
          <a:xfrm>
            <a:off x="9605410" y="4985000"/>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53" name="Straight Connector 52"/>
          <p:cNvCxnSpPr>
            <a:cxnSpLocks noChangeAspect="1"/>
          </p:cNvCxnSpPr>
          <p:nvPr/>
        </p:nvCxnSpPr>
        <p:spPr>
          <a:xfrm>
            <a:off x="9668675" y="5048265"/>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3788102" y="5554561"/>
            <a:ext cx="0" cy="540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744339" y="5797390"/>
            <a:ext cx="1130107" cy="369332"/>
          </a:xfrm>
          <a:prstGeom prst="rect">
            <a:avLst/>
          </a:prstGeom>
          <a:noFill/>
        </p:spPr>
        <p:txBody>
          <a:bodyPr wrap="square" rtlCol="0">
            <a:spAutoFit/>
          </a:bodyPr>
          <a:lstStyle/>
          <a:p>
            <a:r>
              <a:rPr lang="en-NZ" sz="900" dirty="0" smtClean="0">
                <a:solidFill>
                  <a:schemeClr val="tx1">
                    <a:lumMod val="65000"/>
                    <a:lumOff val="35000"/>
                  </a:schemeClr>
                </a:solidFill>
              </a:rPr>
              <a:t>Retired</a:t>
            </a:r>
            <a:endParaRPr lang="en-NZ" sz="900" dirty="0">
              <a:solidFill>
                <a:schemeClr val="tx1">
                  <a:lumMod val="65000"/>
                  <a:lumOff val="35000"/>
                </a:schemeClr>
              </a:solidFill>
            </a:endParaRPr>
          </a:p>
          <a:p>
            <a:r>
              <a:rPr lang="en-NZ" sz="900" dirty="0" smtClean="0">
                <a:solidFill>
                  <a:schemeClr val="tx1">
                    <a:lumMod val="65000"/>
                    <a:lumOff val="35000"/>
                  </a:schemeClr>
                </a:solidFill>
              </a:rPr>
              <a:t>25%</a:t>
            </a:r>
            <a:endParaRPr lang="en-NZ" sz="900" dirty="0">
              <a:solidFill>
                <a:schemeClr val="tx1">
                  <a:lumMod val="65000"/>
                  <a:lumOff val="35000"/>
                </a:schemeClr>
              </a:solidFill>
            </a:endParaRPr>
          </a:p>
        </p:txBody>
      </p:sp>
    </p:spTree>
    <p:extLst>
      <p:ext uri="{BB962C8B-B14F-4D97-AF65-F5344CB8AC3E}">
        <p14:creationId xmlns:p14="http://schemas.microsoft.com/office/powerpoint/2010/main" val="3072169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4740" y="1067072"/>
            <a:ext cx="8682527" cy="646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cap="all" dirty="0">
                <a:solidFill>
                  <a:schemeClr val="bg1"/>
                </a:solidFill>
                <a:latin typeface="Arial" panose="020B0604020202020204" pitchFamily="34" charset="0"/>
                <a:cs typeface="Arial" panose="020B0604020202020204" pitchFamily="34" charset="0"/>
              </a:rPr>
              <a:t>Lower priority barriers</a:t>
            </a:r>
          </a:p>
        </p:txBody>
      </p:sp>
    </p:spTree>
    <p:extLst>
      <p:ext uri="{BB962C8B-B14F-4D97-AF65-F5344CB8AC3E}">
        <p14:creationId xmlns:p14="http://schemas.microsoft.com/office/powerpoint/2010/main" val="178054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4214949"/>
            <a:ext cx="12192000" cy="2159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59" name="Straight Connector 58"/>
          <p:cNvCxnSpPr/>
          <p:nvPr/>
        </p:nvCxnSpPr>
        <p:spPr>
          <a:xfrm>
            <a:off x="7489371" y="4371702"/>
            <a:ext cx="0" cy="1881052"/>
          </a:xfrm>
          <a:prstGeom prst="line">
            <a:avLst/>
          </a:prstGeom>
          <a:ln>
            <a:solidFill>
              <a:srgbClr val="2A3947"/>
            </a:solidFill>
            <a:prstDash val="dash"/>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4731905"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40%</a:t>
            </a:r>
          </a:p>
        </p:txBody>
      </p:sp>
      <p:sp>
        <p:nvSpPr>
          <p:cNvPr id="136" name="TextBox 135"/>
          <p:cNvSpPr txBox="1"/>
          <p:nvPr/>
        </p:nvSpPr>
        <p:spPr>
          <a:xfrm>
            <a:off x="7035873"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50%</a:t>
            </a:r>
          </a:p>
        </p:txBody>
      </p:sp>
      <p:sp>
        <p:nvSpPr>
          <p:cNvPr id="137" name="TextBox 136"/>
          <p:cNvSpPr txBox="1"/>
          <p:nvPr/>
        </p:nvSpPr>
        <p:spPr>
          <a:xfrm>
            <a:off x="107783"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20%</a:t>
            </a:r>
          </a:p>
        </p:txBody>
      </p:sp>
      <p:cxnSp>
        <p:nvCxnSpPr>
          <p:cNvPr id="140" name="Straight Connector 139"/>
          <p:cNvCxnSpPr/>
          <p:nvPr/>
        </p:nvCxnSpPr>
        <p:spPr>
          <a:xfrm>
            <a:off x="32821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63480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24799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35999" y="5503305"/>
            <a:ext cx="691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2419844" y="5167083"/>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30%</a:t>
            </a:r>
          </a:p>
        </p:txBody>
      </p:sp>
      <p:sp>
        <p:nvSpPr>
          <p:cNvPr id="171" name="TextBox 170"/>
          <p:cNvSpPr txBox="1"/>
          <p:nvPr/>
        </p:nvSpPr>
        <p:spPr>
          <a:xfrm>
            <a:off x="39534" y="4280391"/>
            <a:ext cx="7372770" cy="430887"/>
          </a:xfrm>
          <a:prstGeom prst="rect">
            <a:avLst/>
          </a:prstGeom>
          <a:noFill/>
        </p:spPr>
        <p:txBody>
          <a:bodyPr wrap="square" rtlCol="0">
            <a:spAutoFit/>
          </a:bodyPr>
          <a:lstStyle/>
          <a:p>
            <a:r>
              <a:rPr lang="en-NZ" sz="1100" dirty="0">
                <a:solidFill>
                  <a:srgbClr val="7F7F7F"/>
                </a:solidFill>
              </a:rPr>
              <a:t>The following groups are most likely to think it is difficult to prepare for a disaster: Those </a:t>
            </a:r>
            <a:r>
              <a:rPr lang="en-NZ" sz="1100" dirty="0" smtClean="0">
                <a:solidFill>
                  <a:srgbClr val="7F7F7F"/>
                </a:solidFill>
              </a:rPr>
              <a:t>who live alone and those in low income households.</a:t>
            </a:r>
            <a:endParaRPr lang="en-NZ" sz="1100" dirty="0">
              <a:solidFill>
                <a:srgbClr val="7F7F7F"/>
              </a:solidFill>
            </a:endParaRPr>
          </a:p>
        </p:txBody>
      </p:sp>
      <p:graphicFrame>
        <p:nvGraphicFramePr>
          <p:cNvPr id="4" name="Chart 3"/>
          <p:cNvGraphicFramePr/>
          <p:nvPr>
            <p:extLst>
              <p:ext uri="{D42A27DB-BD31-4B8C-83A1-F6EECF244321}">
                <p14:modId xmlns:p14="http://schemas.microsoft.com/office/powerpoint/2010/main" val="3099014719"/>
              </p:ext>
            </p:extLst>
          </p:nvPr>
        </p:nvGraphicFramePr>
        <p:xfrm>
          <a:off x="485298" y="2043032"/>
          <a:ext cx="9504000" cy="198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53984" y="154215"/>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Effort</a:t>
            </a:r>
          </a:p>
        </p:txBody>
      </p:sp>
      <p:grpSp>
        <p:nvGrpSpPr>
          <p:cNvPr id="5" name="Group 4"/>
          <p:cNvGrpSpPr/>
          <p:nvPr/>
        </p:nvGrpSpPr>
        <p:grpSpPr>
          <a:xfrm>
            <a:off x="3330559" y="3832540"/>
            <a:ext cx="4958256" cy="243203"/>
            <a:chOff x="1400433" y="5056582"/>
            <a:chExt cx="4958256" cy="243203"/>
          </a:xfrm>
        </p:grpSpPr>
        <p:sp>
          <p:nvSpPr>
            <p:cNvPr id="6" name="Rectangle 5"/>
            <p:cNvSpPr/>
            <p:nvPr/>
          </p:nvSpPr>
          <p:spPr>
            <a:xfrm>
              <a:off x="1400433" y="5093625"/>
              <a:ext cx="169116" cy="169116"/>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7" name="Title 1"/>
            <p:cNvSpPr txBox="1">
              <a:spLocks/>
            </p:cNvSpPr>
            <p:nvPr/>
          </p:nvSpPr>
          <p:spPr>
            <a:xfrm>
              <a:off x="1543045" y="5060548"/>
              <a:ext cx="792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Very easy</a:t>
              </a:r>
            </a:p>
          </p:txBody>
        </p:sp>
        <p:sp>
          <p:nvSpPr>
            <p:cNvPr id="8" name="Rectangle 7"/>
            <p:cNvSpPr/>
            <p:nvPr/>
          </p:nvSpPr>
          <p:spPr>
            <a:xfrm>
              <a:off x="2574485" y="5093625"/>
              <a:ext cx="169116" cy="169116"/>
            </a:xfrm>
            <a:prstGeom prst="rect">
              <a:avLst/>
            </a:prstGeom>
            <a:solidFill>
              <a:srgbClr val="01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9" name="Title 1"/>
            <p:cNvSpPr txBox="1">
              <a:spLocks/>
            </p:cNvSpPr>
            <p:nvPr/>
          </p:nvSpPr>
          <p:spPr>
            <a:xfrm>
              <a:off x="2708253" y="5056582"/>
              <a:ext cx="90737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Quite easy</a:t>
              </a:r>
            </a:p>
          </p:txBody>
        </p:sp>
        <p:sp>
          <p:nvSpPr>
            <p:cNvPr id="10" name="Rectangle 9"/>
            <p:cNvSpPr/>
            <p:nvPr/>
          </p:nvSpPr>
          <p:spPr>
            <a:xfrm>
              <a:off x="3748537" y="5093625"/>
              <a:ext cx="169116" cy="16911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1" name="Title 1"/>
            <p:cNvSpPr txBox="1">
              <a:spLocks/>
            </p:cNvSpPr>
            <p:nvPr/>
          </p:nvSpPr>
          <p:spPr>
            <a:xfrm>
              <a:off x="3886488"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Quite difficult</a:t>
              </a:r>
            </a:p>
          </p:txBody>
        </p:sp>
        <p:sp>
          <p:nvSpPr>
            <p:cNvPr id="12" name="Rectangle 11"/>
            <p:cNvSpPr/>
            <p:nvPr/>
          </p:nvSpPr>
          <p:spPr>
            <a:xfrm>
              <a:off x="4922588" y="5093625"/>
              <a:ext cx="169116" cy="169116"/>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3" name="Title 1"/>
            <p:cNvSpPr txBox="1">
              <a:spLocks/>
            </p:cNvSpPr>
            <p:nvPr/>
          </p:nvSpPr>
          <p:spPr>
            <a:xfrm>
              <a:off x="5074625"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Very difficult</a:t>
              </a:r>
            </a:p>
          </p:txBody>
        </p:sp>
      </p:grpSp>
      <p:sp>
        <p:nvSpPr>
          <p:cNvPr id="16"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Q2c How easy or difficult do you think it is to prepare for a disaster? </a:t>
            </a:r>
          </a:p>
          <a:p>
            <a:r>
              <a:rPr lang="en-NZ" sz="900" b="0" dirty="0">
                <a:solidFill>
                  <a:prstClr val="black">
                    <a:lumMod val="50000"/>
                    <a:lumOff val="50000"/>
                  </a:prstClr>
                </a:solidFill>
                <a:latin typeface="Calibri" panose="020F0502020204030204"/>
              </a:rPr>
              <a:t>Base: All respondents (2017 n=1,000, 2016 n=1,000)</a:t>
            </a:r>
          </a:p>
        </p:txBody>
      </p:sp>
      <p:grpSp>
        <p:nvGrpSpPr>
          <p:cNvPr id="30" name="Group 29"/>
          <p:cNvGrpSpPr/>
          <p:nvPr/>
        </p:nvGrpSpPr>
        <p:grpSpPr>
          <a:xfrm>
            <a:off x="318180" y="265042"/>
            <a:ext cx="291314" cy="294828"/>
            <a:chOff x="-1363663" y="3033712"/>
            <a:chExt cx="1316037" cy="1331913"/>
          </a:xfrm>
          <a:solidFill>
            <a:schemeClr val="bg1"/>
          </a:solidFill>
        </p:grpSpPr>
        <p:sp>
          <p:nvSpPr>
            <p:cNvPr id="31" name="Oval 20"/>
            <p:cNvSpPr>
              <a:spLocks noChangeArrowheads="1"/>
            </p:cNvSpPr>
            <p:nvPr/>
          </p:nvSpPr>
          <p:spPr bwMode="auto">
            <a:xfrm>
              <a:off x="-836613" y="3295650"/>
              <a:ext cx="190500" cy="188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6" name="Freeform 21"/>
            <p:cNvSpPr>
              <a:spLocks noEditPoints="1"/>
            </p:cNvSpPr>
            <p:nvPr/>
          </p:nvSpPr>
          <p:spPr bwMode="auto">
            <a:xfrm>
              <a:off x="-1363663" y="3033712"/>
              <a:ext cx="1316037" cy="1331913"/>
            </a:xfrm>
            <a:custGeom>
              <a:avLst/>
              <a:gdLst>
                <a:gd name="T0" fmla="*/ 1390 w 1428"/>
                <a:gd name="T1" fmla="*/ 197 h 1446"/>
                <a:gd name="T2" fmla="*/ 1309 w 1428"/>
                <a:gd name="T3" fmla="*/ 0 h 1446"/>
                <a:gd name="T4" fmla="*/ 1291 w 1428"/>
                <a:gd name="T5" fmla="*/ 197 h 1446"/>
                <a:gd name="T6" fmla="*/ 1209 w 1428"/>
                <a:gd name="T7" fmla="*/ 0 h 1446"/>
                <a:gd name="T8" fmla="*/ 960 w 1428"/>
                <a:gd name="T9" fmla="*/ 197 h 1446"/>
                <a:gd name="T10" fmla="*/ 945 w 1428"/>
                <a:gd name="T11" fmla="*/ 185 h 1446"/>
                <a:gd name="T12" fmla="*/ 894 w 1428"/>
                <a:gd name="T13" fmla="*/ 196 h 1446"/>
                <a:gd name="T14" fmla="*/ 463 w 1428"/>
                <a:gd name="T15" fmla="*/ 197 h 1446"/>
                <a:gd name="T16" fmla="*/ 438 w 1428"/>
                <a:gd name="T17" fmla="*/ 180 h 1446"/>
                <a:gd name="T18" fmla="*/ 412 w 1428"/>
                <a:gd name="T19" fmla="*/ 185 h 1446"/>
                <a:gd name="T20" fmla="*/ 231 w 1428"/>
                <a:gd name="T21" fmla="*/ 197 h 1446"/>
                <a:gd name="T22" fmla="*/ 149 w 1428"/>
                <a:gd name="T23" fmla="*/ 0 h 1446"/>
                <a:gd name="T24" fmla="*/ 131 w 1428"/>
                <a:gd name="T25" fmla="*/ 197 h 1446"/>
                <a:gd name="T26" fmla="*/ 49 w 1428"/>
                <a:gd name="T27" fmla="*/ 0 h 1446"/>
                <a:gd name="T28" fmla="*/ 0 w 1428"/>
                <a:gd name="T29" fmla="*/ 197 h 1446"/>
                <a:gd name="T30" fmla="*/ 49 w 1428"/>
                <a:gd name="T31" fmla="*/ 227 h 1446"/>
                <a:gd name="T32" fmla="*/ 131 w 1428"/>
                <a:gd name="T33" fmla="*/ 424 h 1446"/>
                <a:gd name="T34" fmla="*/ 149 w 1428"/>
                <a:gd name="T35" fmla="*/ 227 h 1446"/>
                <a:gd name="T36" fmla="*/ 231 w 1428"/>
                <a:gd name="T37" fmla="*/ 424 h 1446"/>
                <a:gd name="T38" fmla="*/ 399 w 1428"/>
                <a:gd name="T39" fmla="*/ 227 h 1446"/>
                <a:gd name="T40" fmla="*/ 432 w 1428"/>
                <a:gd name="T41" fmla="*/ 388 h 1446"/>
                <a:gd name="T42" fmla="*/ 436 w 1428"/>
                <a:gd name="T43" fmla="*/ 401 h 1446"/>
                <a:gd name="T44" fmla="*/ 532 w 1428"/>
                <a:gd name="T45" fmla="*/ 551 h 1446"/>
                <a:gd name="T46" fmla="*/ 538 w 1428"/>
                <a:gd name="T47" fmla="*/ 956 h 1446"/>
                <a:gd name="T48" fmla="*/ 483 w 1428"/>
                <a:gd name="T49" fmla="*/ 1121 h 1446"/>
                <a:gd name="T50" fmla="*/ 480 w 1428"/>
                <a:gd name="T51" fmla="*/ 1142 h 1446"/>
                <a:gd name="T52" fmla="*/ 478 w 1428"/>
                <a:gd name="T53" fmla="*/ 1425 h 1446"/>
                <a:gd name="T54" fmla="*/ 567 w 1428"/>
                <a:gd name="T55" fmla="*/ 1446 h 1446"/>
                <a:gd name="T56" fmla="*/ 588 w 1428"/>
                <a:gd name="T57" fmla="*/ 1160 h 1446"/>
                <a:gd name="T58" fmla="*/ 587 w 1428"/>
                <a:gd name="T59" fmla="*/ 1157 h 1446"/>
                <a:gd name="T60" fmla="*/ 645 w 1428"/>
                <a:gd name="T61" fmla="*/ 988 h 1446"/>
                <a:gd name="T62" fmla="*/ 712 w 1428"/>
                <a:gd name="T63" fmla="*/ 983 h 1446"/>
                <a:gd name="T64" fmla="*/ 770 w 1428"/>
                <a:gd name="T65" fmla="*/ 1156 h 1446"/>
                <a:gd name="T66" fmla="*/ 771 w 1428"/>
                <a:gd name="T67" fmla="*/ 1157 h 1446"/>
                <a:gd name="T68" fmla="*/ 770 w 1428"/>
                <a:gd name="T69" fmla="*/ 1425 h 1446"/>
                <a:gd name="T70" fmla="*/ 859 w 1428"/>
                <a:gd name="T71" fmla="*/ 1446 h 1446"/>
                <a:gd name="T72" fmla="*/ 880 w 1428"/>
                <a:gd name="T73" fmla="*/ 1160 h 1446"/>
                <a:gd name="T74" fmla="*/ 875 w 1428"/>
                <a:gd name="T75" fmla="*/ 1121 h 1446"/>
                <a:gd name="T76" fmla="*/ 817 w 1428"/>
                <a:gd name="T77" fmla="*/ 953 h 1446"/>
                <a:gd name="T78" fmla="*/ 813 w 1428"/>
                <a:gd name="T79" fmla="*/ 560 h 1446"/>
                <a:gd name="T80" fmla="*/ 919 w 1428"/>
                <a:gd name="T81" fmla="*/ 402 h 1446"/>
                <a:gd name="T82" fmla="*/ 924 w 1428"/>
                <a:gd name="T83" fmla="*/ 390 h 1446"/>
                <a:gd name="T84" fmla="*/ 925 w 1428"/>
                <a:gd name="T85" fmla="*/ 387 h 1446"/>
                <a:gd name="T86" fmla="*/ 1209 w 1428"/>
                <a:gd name="T87" fmla="*/ 227 h 1446"/>
                <a:gd name="T88" fmla="*/ 1291 w 1428"/>
                <a:gd name="T89" fmla="*/ 424 h 1446"/>
                <a:gd name="T90" fmla="*/ 1309 w 1428"/>
                <a:gd name="T91" fmla="*/ 227 h 1446"/>
                <a:gd name="T92" fmla="*/ 1390 w 1428"/>
                <a:gd name="T93" fmla="*/ 424 h 1446"/>
                <a:gd name="T94" fmla="*/ 1428 w 1428"/>
                <a:gd name="T95" fmla="*/ 227 h 1446"/>
                <a:gd name="T96" fmla="*/ 858 w 1428"/>
                <a:gd name="T97" fmla="*/ 370 h 1446"/>
                <a:gd name="T98" fmla="*/ 583 w 1428"/>
                <a:gd name="T99" fmla="*/ 503 h 1446"/>
                <a:gd name="T100" fmla="*/ 469 w 1428"/>
                <a:gd name="T101" fmla="*/ 227 h 1446"/>
                <a:gd name="T102" fmla="*/ 858 w 1428"/>
                <a:gd name="T103" fmla="*/ 37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8" h="1446">
                  <a:moveTo>
                    <a:pt x="1428" y="197"/>
                  </a:moveTo>
                  <a:cubicBezTo>
                    <a:pt x="1390" y="197"/>
                    <a:pt x="1390" y="197"/>
                    <a:pt x="1390" y="197"/>
                  </a:cubicBezTo>
                  <a:cubicBezTo>
                    <a:pt x="1390" y="0"/>
                    <a:pt x="1390" y="0"/>
                    <a:pt x="1390" y="0"/>
                  </a:cubicBezTo>
                  <a:cubicBezTo>
                    <a:pt x="1309" y="0"/>
                    <a:pt x="1309" y="0"/>
                    <a:pt x="1309" y="0"/>
                  </a:cubicBezTo>
                  <a:cubicBezTo>
                    <a:pt x="1309" y="197"/>
                    <a:pt x="1309" y="197"/>
                    <a:pt x="1309" y="197"/>
                  </a:cubicBezTo>
                  <a:cubicBezTo>
                    <a:pt x="1291" y="197"/>
                    <a:pt x="1291" y="197"/>
                    <a:pt x="1291" y="197"/>
                  </a:cubicBezTo>
                  <a:cubicBezTo>
                    <a:pt x="1291" y="0"/>
                    <a:pt x="1291" y="0"/>
                    <a:pt x="1291" y="0"/>
                  </a:cubicBezTo>
                  <a:cubicBezTo>
                    <a:pt x="1209" y="0"/>
                    <a:pt x="1209" y="0"/>
                    <a:pt x="1209" y="0"/>
                  </a:cubicBezTo>
                  <a:cubicBezTo>
                    <a:pt x="1209" y="197"/>
                    <a:pt x="1209" y="197"/>
                    <a:pt x="1209" y="197"/>
                  </a:cubicBezTo>
                  <a:cubicBezTo>
                    <a:pt x="960" y="197"/>
                    <a:pt x="960" y="197"/>
                    <a:pt x="960" y="197"/>
                  </a:cubicBezTo>
                  <a:cubicBezTo>
                    <a:pt x="957" y="191"/>
                    <a:pt x="952" y="187"/>
                    <a:pt x="945" y="185"/>
                  </a:cubicBezTo>
                  <a:cubicBezTo>
                    <a:pt x="945" y="185"/>
                    <a:pt x="945" y="185"/>
                    <a:pt x="945" y="185"/>
                  </a:cubicBezTo>
                  <a:cubicBezTo>
                    <a:pt x="918" y="180"/>
                    <a:pt x="918" y="180"/>
                    <a:pt x="918" y="180"/>
                  </a:cubicBezTo>
                  <a:cubicBezTo>
                    <a:pt x="907" y="178"/>
                    <a:pt x="896" y="185"/>
                    <a:pt x="894" y="196"/>
                  </a:cubicBezTo>
                  <a:cubicBezTo>
                    <a:pt x="894" y="197"/>
                    <a:pt x="894" y="197"/>
                    <a:pt x="894" y="197"/>
                  </a:cubicBezTo>
                  <a:cubicBezTo>
                    <a:pt x="463" y="197"/>
                    <a:pt x="463" y="197"/>
                    <a:pt x="463" y="197"/>
                  </a:cubicBezTo>
                  <a:cubicBezTo>
                    <a:pt x="463" y="196"/>
                    <a:pt x="463" y="196"/>
                    <a:pt x="463" y="196"/>
                  </a:cubicBezTo>
                  <a:cubicBezTo>
                    <a:pt x="460" y="185"/>
                    <a:pt x="450" y="178"/>
                    <a:pt x="438" y="180"/>
                  </a:cubicBezTo>
                  <a:cubicBezTo>
                    <a:pt x="412" y="185"/>
                    <a:pt x="412" y="185"/>
                    <a:pt x="412" y="185"/>
                  </a:cubicBezTo>
                  <a:cubicBezTo>
                    <a:pt x="412" y="185"/>
                    <a:pt x="412" y="185"/>
                    <a:pt x="412" y="185"/>
                  </a:cubicBezTo>
                  <a:cubicBezTo>
                    <a:pt x="405" y="187"/>
                    <a:pt x="400" y="191"/>
                    <a:pt x="397" y="197"/>
                  </a:cubicBezTo>
                  <a:cubicBezTo>
                    <a:pt x="231" y="197"/>
                    <a:pt x="231" y="197"/>
                    <a:pt x="231" y="197"/>
                  </a:cubicBezTo>
                  <a:cubicBezTo>
                    <a:pt x="231" y="0"/>
                    <a:pt x="231" y="0"/>
                    <a:pt x="231" y="0"/>
                  </a:cubicBezTo>
                  <a:cubicBezTo>
                    <a:pt x="149" y="0"/>
                    <a:pt x="149" y="0"/>
                    <a:pt x="149" y="0"/>
                  </a:cubicBezTo>
                  <a:cubicBezTo>
                    <a:pt x="149" y="197"/>
                    <a:pt x="149" y="197"/>
                    <a:pt x="149" y="197"/>
                  </a:cubicBezTo>
                  <a:cubicBezTo>
                    <a:pt x="131" y="197"/>
                    <a:pt x="131" y="197"/>
                    <a:pt x="131" y="197"/>
                  </a:cubicBezTo>
                  <a:cubicBezTo>
                    <a:pt x="131" y="0"/>
                    <a:pt x="131" y="0"/>
                    <a:pt x="131" y="0"/>
                  </a:cubicBezTo>
                  <a:cubicBezTo>
                    <a:pt x="49" y="0"/>
                    <a:pt x="49" y="0"/>
                    <a:pt x="49" y="0"/>
                  </a:cubicBezTo>
                  <a:cubicBezTo>
                    <a:pt x="49" y="197"/>
                    <a:pt x="49" y="197"/>
                    <a:pt x="49" y="197"/>
                  </a:cubicBezTo>
                  <a:cubicBezTo>
                    <a:pt x="0" y="197"/>
                    <a:pt x="0" y="197"/>
                    <a:pt x="0" y="197"/>
                  </a:cubicBezTo>
                  <a:cubicBezTo>
                    <a:pt x="0" y="227"/>
                    <a:pt x="0" y="227"/>
                    <a:pt x="0" y="227"/>
                  </a:cubicBezTo>
                  <a:cubicBezTo>
                    <a:pt x="49" y="227"/>
                    <a:pt x="49" y="227"/>
                    <a:pt x="49" y="227"/>
                  </a:cubicBezTo>
                  <a:cubicBezTo>
                    <a:pt x="49" y="424"/>
                    <a:pt x="49" y="424"/>
                    <a:pt x="49" y="424"/>
                  </a:cubicBezTo>
                  <a:cubicBezTo>
                    <a:pt x="131" y="424"/>
                    <a:pt x="131" y="424"/>
                    <a:pt x="131" y="424"/>
                  </a:cubicBezTo>
                  <a:cubicBezTo>
                    <a:pt x="131" y="227"/>
                    <a:pt x="131" y="227"/>
                    <a:pt x="131" y="227"/>
                  </a:cubicBezTo>
                  <a:cubicBezTo>
                    <a:pt x="149" y="227"/>
                    <a:pt x="149" y="227"/>
                    <a:pt x="149" y="227"/>
                  </a:cubicBezTo>
                  <a:cubicBezTo>
                    <a:pt x="149" y="424"/>
                    <a:pt x="149" y="424"/>
                    <a:pt x="149" y="424"/>
                  </a:cubicBezTo>
                  <a:cubicBezTo>
                    <a:pt x="231" y="424"/>
                    <a:pt x="231" y="424"/>
                    <a:pt x="231" y="424"/>
                  </a:cubicBezTo>
                  <a:cubicBezTo>
                    <a:pt x="231" y="227"/>
                    <a:pt x="231" y="227"/>
                    <a:pt x="231" y="227"/>
                  </a:cubicBezTo>
                  <a:cubicBezTo>
                    <a:pt x="399" y="227"/>
                    <a:pt x="399" y="227"/>
                    <a:pt x="399" y="227"/>
                  </a:cubicBezTo>
                  <a:cubicBezTo>
                    <a:pt x="432" y="387"/>
                    <a:pt x="432" y="387"/>
                    <a:pt x="432" y="387"/>
                  </a:cubicBezTo>
                  <a:cubicBezTo>
                    <a:pt x="432" y="388"/>
                    <a:pt x="432" y="388"/>
                    <a:pt x="432" y="388"/>
                  </a:cubicBezTo>
                  <a:cubicBezTo>
                    <a:pt x="432" y="389"/>
                    <a:pt x="432" y="390"/>
                    <a:pt x="432" y="390"/>
                  </a:cubicBezTo>
                  <a:cubicBezTo>
                    <a:pt x="433" y="394"/>
                    <a:pt x="434" y="398"/>
                    <a:pt x="436" y="401"/>
                  </a:cubicBezTo>
                  <a:cubicBezTo>
                    <a:pt x="437" y="402"/>
                    <a:pt x="437" y="402"/>
                    <a:pt x="437" y="402"/>
                  </a:cubicBezTo>
                  <a:cubicBezTo>
                    <a:pt x="532" y="551"/>
                    <a:pt x="532" y="551"/>
                    <a:pt x="532" y="551"/>
                  </a:cubicBezTo>
                  <a:cubicBezTo>
                    <a:pt x="534" y="554"/>
                    <a:pt x="536" y="556"/>
                    <a:pt x="538" y="557"/>
                  </a:cubicBezTo>
                  <a:cubicBezTo>
                    <a:pt x="538" y="956"/>
                    <a:pt x="538" y="956"/>
                    <a:pt x="538" y="956"/>
                  </a:cubicBezTo>
                  <a:cubicBezTo>
                    <a:pt x="538" y="957"/>
                    <a:pt x="538" y="958"/>
                    <a:pt x="539" y="960"/>
                  </a:cubicBezTo>
                  <a:cubicBezTo>
                    <a:pt x="483" y="1121"/>
                    <a:pt x="483" y="1121"/>
                    <a:pt x="483" y="1121"/>
                  </a:cubicBezTo>
                  <a:cubicBezTo>
                    <a:pt x="483" y="1121"/>
                    <a:pt x="483" y="1121"/>
                    <a:pt x="483" y="1121"/>
                  </a:cubicBezTo>
                  <a:cubicBezTo>
                    <a:pt x="481" y="1128"/>
                    <a:pt x="480" y="1135"/>
                    <a:pt x="480" y="1142"/>
                  </a:cubicBezTo>
                  <a:cubicBezTo>
                    <a:pt x="479" y="1148"/>
                    <a:pt x="478" y="1154"/>
                    <a:pt x="478" y="1160"/>
                  </a:cubicBezTo>
                  <a:cubicBezTo>
                    <a:pt x="478" y="1425"/>
                    <a:pt x="478" y="1425"/>
                    <a:pt x="478" y="1425"/>
                  </a:cubicBezTo>
                  <a:cubicBezTo>
                    <a:pt x="478" y="1437"/>
                    <a:pt x="487" y="1446"/>
                    <a:pt x="498" y="1446"/>
                  </a:cubicBezTo>
                  <a:cubicBezTo>
                    <a:pt x="567" y="1446"/>
                    <a:pt x="567" y="1446"/>
                    <a:pt x="567" y="1446"/>
                  </a:cubicBezTo>
                  <a:cubicBezTo>
                    <a:pt x="578" y="1446"/>
                    <a:pt x="588" y="1437"/>
                    <a:pt x="588" y="1425"/>
                  </a:cubicBezTo>
                  <a:cubicBezTo>
                    <a:pt x="588" y="1160"/>
                    <a:pt x="588" y="1160"/>
                    <a:pt x="588" y="1160"/>
                  </a:cubicBezTo>
                  <a:cubicBezTo>
                    <a:pt x="588" y="1159"/>
                    <a:pt x="587" y="1158"/>
                    <a:pt x="587" y="1157"/>
                  </a:cubicBezTo>
                  <a:cubicBezTo>
                    <a:pt x="587" y="1157"/>
                    <a:pt x="587" y="1157"/>
                    <a:pt x="587" y="1157"/>
                  </a:cubicBezTo>
                  <a:cubicBezTo>
                    <a:pt x="587" y="1157"/>
                    <a:pt x="587" y="1156"/>
                    <a:pt x="587" y="1156"/>
                  </a:cubicBezTo>
                  <a:cubicBezTo>
                    <a:pt x="645" y="988"/>
                    <a:pt x="645" y="988"/>
                    <a:pt x="645" y="988"/>
                  </a:cubicBezTo>
                  <a:cubicBezTo>
                    <a:pt x="646" y="987"/>
                    <a:pt x="646" y="985"/>
                    <a:pt x="646" y="983"/>
                  </a:cubicBezTo>
                  <a:cubicBezTo>
                    <a:pt x="712" y="983"/>
                    <a:pt x="712" y="983"/>
                    <a:pt x="712" y="983"/>
                  </a:cubicBezTo>
                  <a:cubicBezTo>
                    <a:pt x="712" y="985"/>
                    <a:pt x="712" y="987"/>
                    <a:pt x="713" y="988"/>
                  </a:cubicBezTo>
                  <a:cubicBezTo>
                    <a:pt x="770" y="1156"/>
                    <a:pt x="770" y="1156"/>
                    <a:pt x="770" y="1156"/>
                  </a:cubicBezTo>
                  <a:cubicBezTo>
                    <a:pt x="770" y="1156"/>
                    <a:pt x="770" y="1157"/>
                    <a:pt x="771" y="1157"/>
                  </a:cubicBezTo>
                  <a:cubicBezTo>
                    <a:pt x="771" y="1157"/>
                    <a:pt x="771" y="1157"/>
                    <a:pt x="771" y="1157"/>
                  </a:cubicBezTo>
                  <a:cubicBezTo>
                    <a:pt x="770" y="1158"/>
                    <a:pt x="770" y="1159"/>
                    <a:pt x="770" y="1160"/>
                  </a:cubicBezTo>
                  <a:cubicBezTo>
                    <a:pt x="770" y="1425"/>
                    <a:pt x="770" y="1425"/>
                    <a:pt x="770" y="1425"/>
                  </a:cubicBezTo>
                  <a:cubicBezTo>
                    <a:pt x="770" y="1437"/>
                    <a:pt x="780" y="1446"/>
                    <a:pt x="791" y="1446"/>
                  </a:cubicBezTo>
                  <a:cubicBezTo>
                    <a:pt x="859" y="1446"/>
                    <a:pt x="859" y="1446"/>
                    <a:pt x="859" y="1446"/>
                  </a:cubicBezTo>
                  <a:cubicBezTo>
                    <a:pt x="871" y="1446"/>
                    <a:pt x="880" y="1437"/>
                    <a:pt x="880" y="1425"/>
                  </a:cubicBezTo>
                  <a:cubicBezTo>
                    <a:pt x="880" y="1160"/>
                    <a:pt x="880" y="1160"/>
                    <a:pt x="880" y="1160"/>
                  </a:cubicBezTo>
                  <a:cubicBezTo>
                    <a:pt x="880" y="1154"/>
                    <a:pt x="879" y="1148"/>
                    <a:pt x="877" y="1142"/>
                  </a:cubicBezTo>
                  <a:cubicBezTo>
                    <a:pt x="878" y="1135"/>
                    <a:pt x="877" y="1128"/>
                    <a:pt x="875" y="1121"/>
                  </a:cubicBezTo>
                  <a:cubicBezTo>
                    <a:pt x="874" y="1121"/>
                    <a:pt x="874" y="1121"/>
                    <a:pt x="874" y="1121"/>
                  </a:cubicBezTo>
                  <a:cubicBezTo>
                    <a:pt x="817" y="953"/>
                    <a:pt x="817" y="953"/>
                    <a:pt x="817" y="953"/>
                  </a:cubicBezTo>
                  <a:cubicBezTo>
                    <a:pt x="816" y="950"/>
                    <a:pt x="815" y="948"/>
                    <a:pt x="813" y="946"/>
                  </a:cubicBezTo>
                  <a:cubicBezTo>
                    <a:pt x="813" y="560"/>
                    <a:pt x="813" y="560"/>
                    <a:pt x="813" y="560"/>
                  </a:cubicBezTo>
                  <a:cubicBezTo>
                    <a:pt x="817" y="558"/>
                    <a:pt x="821" y="556"/>
                    <a:pt x="824" y="551"/>
                  </a:cubicBezTo>
                  <a:cubicBezTo>
                    <a:pt x="919" y="402"/>
                    <a:pt x="919" y="402"/>
                    <a:pt x="919" y="402"/>
                  </a:cubicBezTo>
                  <a:cubicBezTo>
                    <a:pt x="920" y="402"/>
                    <a:pt x="920" y="402"/>
                    <a:pt x="920" y="401"/>
                  </a:cubicBezTo>
                  <a:cubicBezTo>
                    <a:pt x="922" y="398"/>
                    <a:pt x="924" y="394"/>
                    <a:pt x="924" y="390"/>
                  </a:cubicBezTo>
                  <a:cubicBezTo>
                    <a:pt x="924" y="390"/>
                    <a:pt x="925" y="389"/>
                    <a:pt x="925" y="388"/>
                  </a:cubicBezTo>
                  <a:cubicBezTo>
                    <a:pt x="925" y="387"/>
                    <a:pt x="925" y="387"/>
                    <a:pt x="925" y="387"/>
                  </a:cubicBezTo>
                  <a:cubicBezTo>
                    <a:pt x="958" y="227"/>
                    <a:pt x="958" y="227"/>
                    <a:pt x="958" y="227"/>
                  </a:cubicBezTo>
                  <a:cubicBezTo>
                    <a:pt x="1209" y="227"/>
                    <a:pt x="1209" y="227"/>
                    <a:pt x="1209" y="227"/>
                  </a:cubicBezTo>
                  <a:cubicBezTo>
                    <a:pt x="1209" y="424"/>
                    <a:pt x="1209" y="424"/>
                    <a:pt x="1209" y="424"/>
                  </a:cubicBezTo>
                  <a:cubicBezTo>
                    <a:pt x="1291" y="424"/>
                    <a:pt x="1291" y="424"/>
                    <a:pt x="1291" y="424"/>
                  </a:cubicBezTo>
                  <a:cubicBezTo>
                    <a:pt x="1291" y="227"/>
                    <a:pt x="1291" y="227"/>
                    <a:pt x="1291" y="227"/>
                  </a:cubicBezTo>
                  <a:cubicBezTo>
                    <a:pt x="1309" y="227"/>
                    <a:pt x="1309" y="227"/>
                    <a:pt x="1309" y="227"/>
                  </a:cubicBezTo>
                  <a:cubicBezTo>
                    <a:pt x="1309" y="424"/>
                    <a:pt x="1309" y="424"/>
                    <a:pt x="1309" y="424"/>
                  </a:cubicBezTo>
                  <a:cubicBezTo>
                    <a:pt x="1390" y="424"/>
                    <a:pt x="1390" y="424"/>
                    <a:pt x="1390" y="424"/>
                  </a:cubicBezTo>
                  <a:cubicBezTo>
                    <a:pt x="1390" y="227"/>
                    <a:pt x="1390" y="227"/>
                    <a:pt x="1390" y="227"/>
                  </a:cubicBezTo>
                  <a:cubicBezTo>
                    <a:pt x="1428" y="227"/>
                    <a:pt x="1428" y="227"/>
                    <a:pt x="1428" y="227"/>
                  </a:cubicBezTo>
                  <a:lnTo>
                    <a:pt x="1428" y="197"/>
                  </a:lnTo>
                  <a:close/>
                  <a:moveTo>
                    <a:pt x="858" y="370"/>
                  </a:moveTo>
                  <a:cubicBezTo>
                    <a:pt x="774" y="503"/>
                    <a:pt x="774" y="503"/>
                    <a:pt x="774" y="503"/>
                  </a:cubicBezTo>
                  <a:cubicBezTo>
                    <a:pt x="583" y="503"/>
                    <a:pt x="583" y="503"/>
                    <a:pt x="583" y="503"/>
                  </a:cubicBezTo>
                  <a:cubicBezTo>
                    <a:pt x="498" y="370"/>
                    <a:pt x="498" y="370"/>
                    <a:pt x="498" y="370"/>
                  </a:cubicBezTo>
                  <a:cubicBezTo>
                    <a:pt x="469" y="227"/>
                    <a:pt x="469" y="227"/>
                    <a:pt x="469" y="227"/>
                  </a:cubicBezTo>
                  <a:cubicBezTo>
                    <a:pt x="888" y="227"/>
                    <a:pt x="888" y="227"/>
                    <a:pt x="888" y="227"/>
                  </a:cubicBezTo>
                  <a:lnTo>
                    <a:pt x="858"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110" name="Title 1"/>
          <p:cNvSpPr txBox="1">
            <a:spLocks/>
          </p:cNvSpPr>
          <p:nvPr/>
        </p:nvSpPr>
        <p:spPr>
          <a:xfrm>
            <a:off x="193703" y="846667"/>
            <a:ext cx="11626822" cy="640893"/>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t>The </a:t>
            </a:r>
            <a:r>
              <a:rPr lang="en-NZ" dirty="0" smtClean="0"/>
              <a:t>impact of perceived </a:t>
            </a:r>
            <a:r>
              <a:rPr lang="en-NZ" dirty="0"/>
              <a:t>effort </a:t>
            </a:r>
            <a:r>
              <a:rPr lang="en-NZ" dirty="0" smtClean="0"/>
              <a:t>is </a:t>
            </a:r>
            <a:r>
              <a:rPr lang="en-NZ" dirty="0"/>
              <a:t>not </a:t>
            </a:r>
            <a:r>
              <a:rPr lang="en-NZ" dirty="0" smtClean="0"/>
              <a:t>a particularly impactful barrier but it does however affect nearly a quarter of all New Zealanders.  This is slightly, although not significantly, fewer than was the case in this time last year</a:t>
            </a:r>
            <a:endParaRPr lang="en-NZ" dirty="0"/>
          </a:p>
        </p:txBody>
      </p:sp>
      <p:sp>
        <p:nvSpPr>
          <p:cNvPr id="109" name="Title 1"/>
          <p:cNvSpPr txBox="1">
            <a:spLocks/>
          </p:cNvSpPr>
          <p:nvPr/>
        </p:nvSpPr>
        <p:spPr>
          <a:xfrm>
            <a:off x="193704" y="1739246"/>
            <a:ext cx="7131033" cy="239237"/>
          </a:xfrm>
          <a:prstGeom prst="rect">
            <a:avLst/>
          </a:prstGeom>
        </p:spPr>
        <p:txBody>
          <a:bodyPr anchor="ctr">
            <a:noAutofit/>
          </a:bodyPr>
          <a:lstStyle>
            <a:defPPr>
              <a:defRPr lang="en-US"/>
            </a:defPPr>
            <a:lvl1pPr>
              <a:lnSpc>
                <a:spcPct val="90000"/>
              </a:lnSpc>
              <a:spcBef>
                <a:spcPct val="0"/>
              </a:spcBef>
              <a:buNone/>
              <a:defRPr sz="1400" b="0" i="1">
                <a:solidFill>
                  <a:prstClr val="black">
                    <a:lumMod val="50000"/>
                    <a:lumOff val="50000"/>
                  </a:prstClr>
                </a:solidFill>
                <a:ea typeface="Tahoma" panose="020B0604030504040204" pitchFamily="34" charset="0"/>
                <a:cs typeface="Arial" panose="020B0604020202020204" pitchFamily="34" charset="0"/>
              </a:defRPr>
            </a:lvl1pPr>
          </a:lstStyle>
          <a:p>
            <a:r>
              <a:rPr lang="en-NZ" dirty="0"/>
              <a:t>Q. How easy or difficult do you think it is to prepare for a disaster?</a:t>
            </a:r>
          </a:p>
        </p:txBody>
      </p:sp>
      <p:sp>
        <p:nvSpPr>
          <p:cNvPr id="113" name="Oval 112"/>
          <p:cNvSpPr/>
          <p:nvPr/>
        </p:nvSpPr>
        <p:spPr>
          <a:xfrm>
            <a:off x="209549" y="153478"/>
            <a:ext cx="517957" cy="51795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14" name="Table 113"/>
          <p:cNvGraphicFramePr>
            <a:graphicFrameLocks noGrp="1"/>
          </p:cNvGraphicFramePr>
          <p:nvPr>
            <p:extLst>
              <p:ext uri="{D42A27DB-BD31-4B8C-83A1-F6EECF244321}">
                <p14:modId xmlns:p14="http://schemas.microsoft.com/office/powerpoint/2010/main" val="1433002615"/>
              </p:ext>
            </p:extLst>
          </p:nvPr>
        </p:nvGraphicFramePr>
        <p:xfrm>
          <a:off x="9907238" y="1771441"/>
          <a:ext cx="2232000" cy="1800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tblGrid>
              <a:tr h="686442">
                <a:tc>
                  <a:txBody>
                    <a:bodyPr/>
                    <a:lstStyle/>
                    <a:p>
                      <a:pPr algn="ctr"/>
                      <a:r>
                        <a:rPr lang="en-NZ" sz="1050" b="0" dirty="0">
                          <a:solidFill>
                            <a:prstClr val="black">
                              <a:lumMod val="50000"/>
                              <a:lumOff val="50000"/>
                            </a:prstClr>
                          </a:solidFill>
                          <a:latin typeface="+mn-lt"/>
                        </a:rPr>
                        <a:t>easy to </a:t>
                      </a:r>
                    </a:p>
                    <a:p>
                      <a:pPr algn="ctr"/>
                      <a:r>
                        <a:rPr lang="en-NZ" sz="1050" b="0" dirty="0">
                          <a:solidFill>
                            <a:prstClr val="black">
                              <a:lumMod val="50000"/>
                              <a:lumOff val="50000"/>
                            </a:prstClr>
                          </a:solidFill>
                          <a:latin typeface="+mn-lt"/>
                        </a:rPr>
                        <a:t>prepare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50" b="0" dirty="0">
                          <a:solidFill>
                            <a:prstClr val="black">
                              <a:lumMod val="50000"/>
                              <a:lumOff val="50000"/>
                            </a:prstClr>
                          </a:solidFill>
                          <a:latin typeface="+mn-lt"/>
                        </a:rPr>
                        <a:t>difficult</a:t>
                      </a:r>
                      <a:r>
                        <a:rPr lang="en-NZ" sz="1050" b="0" baseline="0" dirty="0">
                          <a:solidFill>
                            <a:prstClr val="black">
                              <a:lumMod val="50000"/>
                              <a:lumOff val="50000"/>
                            </a:prstClr>
                          </a:solidFill>
                          <a:latin typeface="+mn-lt"/>
                        </a:rPr>
                        <a:t> to prepare</a:t>
                      </a:r>
                      <a:endParaRPr lang="en-NZ" sz="1050" b="0" dirty="0">
                        <a:solidFill>
                          <a:prstClr val="black">
                            <a:lumMod val="50000"/>
                            <a:lumOff val="50000"/>
                          </a:prstClr>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77%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23%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73%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27%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115" name="TextBox 114"/>
          <p:cNvSpPr txBox="1"/>
          <p:nvPr/>
        </p:nvSpPr>
        <p:spPr>
          <a:xfrm>
            <a:off x="-116636" y="4821604"/>
            <a:ext cx="2286000" cy="415498"/>
          </a:xfrm>
          <a:prstGeom prst="rect">
            <a:avLst/>
          </a:prstGeom>
          <a:noFill/>
        </p:spPr>
        <p:txBody>
          <a:bodyPr wrap="square" rtlCol="0">
            <a:spAutoFit/>
          </a:bodyPr>
          <a:lstStyle/>
          <a:p>
            <a:pPr algn="ctr"/>
            <a:r>
              <a:rPr lang="en-NZ" sz="1050" b="1" dirty="0">
                <a:solidFill>
                  <a:schemeClr val="tx1">
                    <a:lumMod val="65000"/>
                    <a:lumOff val="35000"/>
                  </a:schemeClr>
                </a:solidFill>
              </a:rPr>
              <a:t>Average for all New Zealanders </a:t>
            </a:r>
          </a:p>
          <a:p>
            <a:pPr algn="ctr"/>
            <a:r>
              <a:rPr lang="en-NZ" sz="1050" b="1" dirty="0">
                <a:solidFill>
                  <a:schemeClr val="tx1">
                    <a:lumMod val="65000"/>
                    <a:lumOff val="35000"/>
                  </a:schemeClr>
                </a:solidFill>
              </a:rPr>
              <a:t>difficult to prepare 23%</a:t>
            </a:r>
          </a:p>
        </p:txBody>
      </p:sp>
      <p:cxnSp>
        <p:nvCxnSpPr>
          <p:cNvPr id="122" name="Straight Connector 121"/>
          <p:cNvCxnSpPr/>
          <p:nvPr/>
        </p:nvCxnSpPr>
        <p:spPr>
          <a:xfrm>
            <a:off x="494074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029323" y="5239639"/>
            <a:ext cx="0" cy="9360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2587345" y="5812983"/>
            <a:ext cx="1130107" cy="369332"/>
          </a:xfrm>
          <a:prstGeom prst="rect">
            <a:avLst/>
          </a:prstGeom>
          <a:noFill/>
        </p:spPr>
        <p:txBody>
          <a:bodyPr wrap="square" rtlCol="0">
            <a:spAutoFit/>
          </a:bodyPr>
          <a:lstStyle/>
          <a:p>
            <a:r>
              <a:rPr lang="en-NZ" sz="900" dirty="0">
                <a:solidFill>
                  <a:schemeClr val="tx1">
                    <a:lumMod val="65000"/>
                    <a:lumOff val="35000"/>
                  </a:schemeClr>
                </a:solidFill>
              </a:rPr>
              <a:t>Live alone</a:t>
            </a:r>
          </a:p>
          <a:p>
            <a:r>
              <a:rPr lang="en-NZ" sz="900" dirty="0">
                <a:solidFill>
                  <a:schemeClr val="tx1">
                    <a:lumMod val="65000"/>
                    <a:lumOff val="35000"/>
                  </a:schemeClr>
                </a:solidFill>
              </a:rPr>
              <a:t>30%</a:t>
            </a:r>
          </a:p>
        </p:txBody>
      </p:sp>
      <p:sp>
        <p:nvSpPr>
          <p:cNvPr id="130" name="TextBox 129"/>
          <p:cNvSpPr txBox="1"/>
          <p:nvPr/>
        </p:nvSpPr>
        <p:spPr>
          <a:xfrm>
            <a:off x="1291708" y="5612452"/>
            <a:ext cx="1143000" cy="646331"/>
          </a:xfrm>
          <a:prstGeom prst="rect">
            <a:avLst/>
          </a:prstGeom>
          <a:noFill/>
        </p:spPr>
        <p:txBody>
          <a:bodyPr wrap="square" rtlCol="0">
            <a:spAutoFit/>
          </a:bodyPr>
          <a:lstStyle/>
          <a:p>
            <a:pPr algn="r"/>
            <a:r>
              <a:rPr lang="en-NZ" sz="900" dirty="0">
                <a:solidFill>
                  <a:schemeClr val="tx1">
                    <a:lumMod val="65000"/>
                    <a:lumOff val="35000"/>
                  </a:schemeClr>
                </a:solidFill>
              </a:rPr>
              <a:t>Annual household income under $50,000</a:t>
            </a:r>
          </a:p>
          <a:p>
            <a:pPr algn="r"/>
            <a:r>
              <a:rPr lang="en-NZ" sz="900" dirty="0">
                <a:solidFill>
                  <a:schemeClr val="tx1">
                    <a:lumMod val="65000"/>
                    <a:lumOff val="35000"/>
                  </a:schemeClr>
                </a:solidFill>
              </a:rPr>
              <a:t>29%</a:t>
            </a:r>
          </a:p>
        </p:txBody>
      </p:sp>
      <p:cxnSp>
        <p:nvCxnSpPr>
          <p:cNvPr id="134" name="Straight Connector 133"/>
          <p:cNvCxnSpPr/>
          <p:nvPr/>
        </p:nvCxnSpPr>
        <p:spPr>
          <a:xfrm>
            <a:off x="263852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2634370" y="5560455"/>
            <a:ext cx="0" cy="540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2402730" y="5560455"/>
            <a:ext cx="0" cy="612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196" name="Title 1"/>
          <p:cNvSpPr txBox="1">
            <a:spLocks/>
          </p:cNvSpPr>
          <p:nvPr/>
        </p:nvSpPr>
        <p:spPr>
          <a:xfrm>
            <a:off x="7576846" y="4280391"/>
            <a:ext cx="4310354" cy="430887"/>
          </a:xfrm>
          <a:prstGeom prst="rect">
            <a:avLst/>
          </a:prstGeom>
          <a:noFill/>
        </p:spPr>
        <p:txBody>
          <a:bodyPr wrap="square" rtlCol="0">
            <a:spAutoFit/>
          </a:bodyPr>
          <a:lstStyle>
            <a:defPPr>
              <a:defRPr lang="en-US"/>
            </a:defPPr>
            <a:lvl1pPr>
              <a:defRPr sz="1100">
                <a:solidFill>
                  <a:srgbClr val="7F7F7F"/>
                </a:solidFill>
              </a:defRPr>
            </a:lvl1pPr>
          </a:lstStyle>
          <a:p>
            <a:r>
              <a:rPr lang="en-NZ" dirty="0"/>
              <a:t>Those who think it is difficult to prepare for a disaster are </a:t>
            </a:r>
            <a:r>
              <a:rPr lang="en-NZ" dirty="0" smtClean="0"/>
              <a:t>less </a:t>
            </a:r>
            <a:r>
              <a:rPr lang="en-NZ" dirty="0"/>
              <a:t>likely to have:</a:t>
            </a:r>
          </a:p>
        </p:txBody>
      </p:sp>
      <p:graphicFrame>
        <p:nvGraphicFramePr>
          <p:cNvPr id="198" name="Table 197"/>
          <p:cNvGraphicFramePr>
            <a:graphicFrameLocks noGrp="1"/>
          </p:cNvGraphicFramePr>
          <p:nvPr>
            <p:extLst>
              <p:ext uri="{D42A27DB-BD31-4B8C-83A1-F6EECF244321}">
                <p14:modId xmlns:p14="http://schemas.microsoft.com/office/powerpoint/2010/main" val="1028048391"/>
              </p:ext>
            </p:extLst>
          </p:nvPr>
        </p:nvGraphicFramePr>
        <p:xfrm>
          <a:off x="9793877" y="5492022"/>
          <a:ext cx="1238251" cy="651935"/>
        </p:xfrm>
        <a:graphic>
          <a:graphicData uri="http://schemas.openxmlformats.org/drawingml/2006/table">
            <a:tbl>
              <a:tblPr firstRow="1" bandRow="1">
                <a:tableStyleId>{5C22544A-7EE6-4342-B048-85BDC9FD1C3A}</a:tableStyleId>
              </a:tblPr>
              <a:tblGrid>
                <a:gridCol w="1238251">
                  <a:extLst>
                    <a:ext uri="{9D8B030D-6E8A-4147-A177-3AD203B41FA5}">
                      <a16:colId xmlns:a16="http://schemas.microsoft.com/office/drawing/2014/main" xmlns="" val="20000"/>
                    </a:ext>
                  </a:extLst>
                </a:gridCol>
              </a:tblGrid>
              <a:tr h="651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A survival</a:t>
                      </a:r>
                      <a:r>
                        <a:rPr lang="en-NZ" sz="1000" b="0" baseline="0" dirty="0">
                          <a:solidFill>
                            <a:prstClr val="black">
                              <a:lumMod val="50000"/>
                              <a:lumOff val="50000"/>
                            </a:prstClr>
                          </a:solidFill>
                          <a:latin typeface="+mn-lt"/>
                        </a:rPr>
                        <a:t> plan for away from </a:t>
                      </a:r>
                      <a:r>
                        <a:rPr lang="en-NZ" sz="1000" b="0" baseline="0" dirty="0" smtClean="0">
                          <a:solidFill>
                            <a:prstClr val="black">
                              <a:lumMod val="50000"/>
                              <a:lumOff val="50000"/>
                            </a:prstClr>
                          </a:solidFill>
                          <a:latin typeface="+mn-lt"/>
                        </a:rPr>
                        <a:t>home*</a:t>
                      </a:r>
                      <a:endParaRPr lang="en-NZ" sz="1000" b="0" dirty="0">
                        <a:solidFill>
                          <a:prstClr val="black">
                            <a:lumMod val="50000"/>
                            <a:lumOff val="50000"/>
                          </a:prstClr>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210" name="Table 209"/>
          <p:cNvGraphicFramePr>
            <a:graphicFrameLocks noGrp="1"/>
          </p:cNvGraphicFramePr>
          <p:nvPr>
            <p:extLst>
              <p:ext uri="{D42A27DB-BD31-4B8C-83A1-F6EECF244321}">
                <p14:modId xmlns:p14="http://schemas.microsoft.com/office/powerpoint/2010/main" val="2780707655"/>
              </p:ext>
            </p:extLst>
          </p:nvPr>
        </p:nvGraphicFramePr>
        <p:xfrm>
          <a:off x="8680103" y="5492022"/>
          <a:ext cx="1116000" cy="5486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tblGrid>
              <a:tr h="548308">
                <a:tc>
                  <a:txBody>
                    <a:bodyPr/>
                    <a:lstStyle/>
                    <a:p>
                      <a:pPr algn="ctr">
                        <a:defRPr/>
                      </a:pPr>
                      <a:r>
                        <a:rPr lang="en-NZ" sz="1000" b="0" kern="1200" dirty="0">
                          <a:solidFill>
                            <a:prstClr val="black">
                              <a:lumMod val="50000"/>
                              <a:lumOff val="50000"/>
                            </a:prstClr>
                          </a:solidFill>
                          <a:latin typeface="+mn-lt"/>
                          <a:ea typeface="+mn-ea"/>
                          <a:cs typeface="+mn-cs"/>
                        </a:rPr>
                        <a:t>The necessary emergency </a:t>
                      </a:r>
                      <a:r>
                        <a:rPr lang="en-NZ" sz="1000" b="0" kern="1200" dirty="0" smtClean="0">
                          <a:solidFill>
                            <a:prstClr val="black">
                              <a:lumMod val="50000"/>
                              <a:lumOff val="50000"/>
                            </a:prstClr>
                          </a:solidFill>
                          <a:latin typeface="+mn-lt"/>
                          <a:ea typeface="+mn-ea"/>
                          <a:cs typeface="+mn-cs"/>
                        </a:rPr>
                        <a:t>items*</a:t>
                      </a:r>
                      <a:endParaRPr lang="en-NZ" sz="1000" b="0" kern="1200" dirty="0">
                        <a:solidFill>
                          <a:prstClr val="black">
                            <a:lumMod val="50000"/>
                            <a:lumOff val="50000"/>
                          </a:prst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63" name="Group 62"/>
          <p:cNvGrpSpPr>
            <a:grpSpLocks noChangeAspect="1"/>
          </p:cNvGrpSpPr>
          <p:nvPr/>
        </p:nvGrpSpPr>
        <p:grpSpPr>
          <a:xfrm>
            <a:off x="10258719" y="5082316"/>
            <a:ext cx="295162" cy="238110"/>
            <a:chOff x="5369192" y="2054115"/>
            <a:chExt cx="319031" cy="316023"/>
          </a:xfrm>
          <a:solidFill>
            <a:srgbClr val="0174CB"/>
          </a:solidFill>
        </p:grpSpPr>
        <p:sp>
          <p:nvSpPr>
            <p:cNvPr id="64" name="Freeform 344"/>
            <p:cNvSpPr>
              <a:spLocks/>
            </p:cNvSpPr>
            <p:nvPr/>
          </p:nvSpPr>
          <p:spPr bwMode="auto">
            <a:xfrm>
              <a:off x="5369192" y="2054115"/>
              <a:ext cx="81264" cy="78253"/>
            </a:xfrm>
            <a:custGeom>
              <a:avLst/>
              <a:gdLst>
                <a:gd name="T0" fmla="*/ 21 w 21"/>
                <a:gd name="T1" fmla="*/ 16 h 21"/>
                <a:gd name="T2" fmla="*/ 16 w 21"/>
                <a:gd name="T3" fmla="*/ 21 h 21"/>
                <a:gd name="T4" fmla="*/ 6 w 21"/>
                <a:gd name="T5" fmla="*/ 21 h 21"/>
                <a:gd name="T6" fmla="*/ 0 w 21"/>
                <a:gd name="T7" fmla="*/ 16 h 21"/>
                <a:gd name="T8" fmla="*/ 0 w 21"/>
                <a:gd name="T9" fmla="*/ 5 h 21"/>
                <a:gd name="T10" fmla="*/ 6 w 21"/>
                <a:gd name="T11" fmla="*/ 0 h 21"/>
                <a:gd name="T12" fmla="*/ 16 w 21"/>
                <a:gd name="T13" fmla="*/ 0 h 21"/>
                <a:gd name="T14" fmla="*/ 21 w 21"/>
                <a:gd name="T15" fmla="*/ 5 h 21"/>
                <a:gd name="T16" fmla="*/ 21 w 21"/>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6"/>
                  </a:moveTo>
                  <a:cubicBezTo>
                    <a:pt x="21" y="19"/>
                    <a:pt x="19" y="21"/>
                    <a:pt x="16" y="21"/>
                  </a:cubicBezTo>
                  <a:cubicBezTo>
                    <a:pt x="6" y="21"/>
                    <a:pt x="6" y="21"/>
                    <a:pt x="6" y="21"/>
                  </a:cubicBezTo>
                  <a:cubicBezTo>
                    <a:pt x="3" y="21"/>
                    <a:pt x="0" y="19"/>
                    <a:pt x="0" y="16"/>
                  </a:cubicBezTo>
                  <a:cubicBezTo>
                    <a:pt x="0" y="5"/>
                    <a:pt x="0" y="5"/>
                    <a:pt x="0" y="5"/>
                  </a:cubicBezTo>
                  <a:cubicBezTo>
                    <a:pt x="0" y="2"/>
                    <a:pt x="3" y="0"/>
                    <a:pt x="6" y="0"/>
                  </a:cubicBezTo>
                  <a:cubicBezTo>
                    <a:pt x="16" y="0"/>
                    <a:pt x="16" y="0"/>
                    <a:pt x="16" y="0"/>
                  </a:cubicBezTo>
                  <a:cubicBezTo>
                    <a:pt x="19" y="0"/>
                    <a:pt x="21" y="2"/>
                    <a:pt x="21" y="5"/>
                  </a:cubicBezTo>
                  <a:lnTo>
                    <a:pt x="21"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65" name="Freeform 345"/>
            <p:cNvSpPr>
              <a:spLocks/>
            </p:cNvSpPr>
            <p:nvPr/>
          </p:nvSpPr>
          <p:spPr bwMode="auto">
            <a:xfrm>
              <a:off x="5369192" y="2174504"/>
              <a:ext cx="81264" cy="78253"/>
            </a:xfrm>
            <a:custGeom>
              <a:avLst/>
              <a:gdLst>
                <a:gd name="T0" fmla="*/ 21 w 21"/>
                <a:gd name="T1" fmla="*/ 15 h 21"/>
                <a:gd name="T2" fmla="*/ 16 w 21"/>
                <a:gd name="T3" fmla="*/ 21 h 21"/>
                <a:gd name="T4" fmla="*/ 6 w 21"/>
                <a:gd name="T5" fmla="*/ 21 h 21"/>
                <a:gd name="T6" fmla="*/ 0 w 21"/>
                <a:gd name="T7" fmla="*/ 15 h 21"/>
                <a:gd name="T8" fmla="*/ 0 w 21"/>
                <a:gd name="T9" fmla="*/ 5 h 21"/>
                <a:gd name="T10" fmla="*/ 6 w 21"/>
                <a:gd name="T11" fmla="*/ 0 h 21"/>
                <a:gd name="T12" fmla="*/ 16 w 21"/>
                <a:gd name="T13" fmla="*/ 0 h 21"/>
                <a:gd name="T14" fmla="*/ 21 w 21"/>
                <a:gd name="T15" fmla="*/ 5 h 21"/>
                <a:gd name="T16" fmla="*/ 21 w 21"/>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5"/>
                  </a:moveTo>
                  <a:cubicBezTo>
                    <a:pt x="21" y="18"/>
                    <a:pt x="19" y="21"/>
                    <a:pt x="16" y="21"/>
                  </a:cubicBezTo>
                  <a:cubicBezTo>
                    <a:pt x="6" y="21"/>
                    <a:pt x="6" y="21"/>
                    <a:pt x="6" y="21"/>
                  </a:cubicBezTo>
                  <a:cubicBezTo>
                    <a:pt x="3" y="21"/>
                    <a:pt x="0" y="18"/>
                    <a:pt x="0" y="15"/>
                  </a:cubicBezTo>
                  <a:cubicBezTo>
                    <a:pt x="0" y="5"/>
                    <a:pt x="0" y="5"/>
                    <a:pt x="0" y="5"/>
                  </a:cubicBezTo>
                  <a:cubicBezTo>
                    <a:pt x="0" y="2"/>
                    <a:pt x="3" y="0"/>
                    <a:pt x="6" y="0"/>
                  </a:cubicBezTo>
                  <a:cubicBezTo>
                    <a:pt x="16" y="0"/>
                    <a:pt x="16" y="0"/>
                    <a:pt x="16" y="0"/>
                  </a:cubicBezTo>
                  <a:cubicBezTo>
                    <a:pt x="19" y="0"/>
                    <a:pt x="21" y="2"/>
                    <a:pt x="21" y="5"/>
                  </a:cubicBezTo>
                  <a:lnTo>
                    <a:pt x="21" y="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66" name="Freeform 346"/>
            <p:cNvSpPr>
              <a:spLocks/>
            </p:cNvSpPr>
            <p:nvPr/>
          </p:nvSpPr>
          <p:spPr bwMode="auto">
            <a:xfrm>
              <a:off x="5369192" y="2291885"/>
              <a:ext cx="81264" cy="78253"/>
            </a:xfrm>
            <a:custGeom>
              <a:avLst/>
              <a:gdLst>
                <a:gd name="T0" fmla="*/ 21 w 21"/>
                <a:gd name="T1" fmla="*/ 16 h 21"/>
                <a:gd name="T2" fmla="*/ 16 w 21"/>
                <a:gd name="T3" fmla="*/ 21 h 21"/>
                <a:gd name="T4" fmla="*/ 6 w 21"/>
                <a:gd name="T5" fmla="*/ 21 h 21"/>
                <a:gd name="T6" fmla="*/ 0 w 21"/>
                <a:gd name="T7" fmla="*/ 16 h 21"/>
                <a:gd name="T8" fmla="*/ 0 w 21"/>
                <a:gd name="T9" fmla="*/ 5 h 21"/>
                <a:gd name="T10" fmla="*/ 6 w 21"/>
                <a:gd name="T11" fmla="*/ 0 h 21"/>
                <a:gd name="T12" fmla="*/ 16 w 21"/>
                <a:gd name="T13" fmla="*/ 0 h 21"/>
                <a:gd name="T14" fmla="*/ 21 w 21"/>
                <a:gd name="T15" fmla="*/ 5 h 21"/>
                <a:gd name="T16" fmla="*/ 21 w 21"/>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6"/>
                  </a:moveTo>
                  <a:cubicBezTo>
                    <a:pt x="21" y="19"/>
                    <a:pt x="19" y="21"/>
                    <a:pt x="16" y="21"/>
                  </a:cubicBezTo>
                  <a:cubicBezTo>
                    <a:pt x="6" y="21"/>
                    <a:pt x="6" y="21"/>
                    <a:pt x="6" y="21"/>
                  </a:cubicBezTo>
                  <a:cubicBezTo>
                    <a:pt x="3" y="21"/>
                    <a:pt x="0" y="19"/>
                    <a:pt x="0" y="16"/>
                  </a:cubicBezTo>
                  <a:cubicBezTo>
                    <a:pt x="0" y="5"/>
                    <a:pt x="0" y="5"/>
                    <a:pt x="0" y="5"/>
                  </a:cubicBezTo>
                  <a:cubicBezTo>
                    <a:pt x="0" y="2"/>
                    <a:pt x="3" y="0"/>
                    <a:pt x="6" y="0"/>
                  </a:cubicBezTo>
                  <a:cubicBezTo>
                    <a:pt x="16" y="0"/>
                    <a:pt x="16" y="0"/>
                    <a:pt x="16" y="0"/>
                  </a:cubicBezTo>
                  <a:cubicBezTo>
                    <a:pt x="19" y="0"/>
                    <a:pt x="21" y="2"/>
                    <a:pt x="21" y="5"/>
                  </a:cubicBezTo>
                  <a:lnTo>
                    <a:pt x="21"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67" name="Freeform 347"/>
            <p:cNvSpPr>
              <a:spLocks/>
            </p:cNvSpPr>
            <p:nvPr/>
          </p:nvSpPr>
          <p:spPr bwMode="auto">
            <a:xfrm>
              <a:off x="5489581" y="2054115"/>
              <a:ext cx="198642" cy="78253"/>
            </a:xfrm>
            <a:custGeom>
              <a:avLst/>
              <a:gdLst>
                <a:gd name="T0" fmla="*/ 52 w 52"/>
                <a:gd name="T1" fmla="*/ 16 h 21"/>
                <a:gd name="T2" fmla="*/ 47 w 52"/>
                <a:gd name="T3" fmla="*/ 21 h 21"/>
                <a:gd name="T4" fmla="*/ 5 w 52"/>
                <a:gd name="T5" fmla="*/ 21 h 21"/>
                <a:gd name="T6" fmla="*/ 0 w 52"/>
                <a:gd name="T7" fmla="*/ 16 h 21"/>
                <a:gd name="T8" fmla="*/ 0 w 52"/>
                <a:gd name="T9" fmla="*/ 5 h 21"/>
                <a:gd name="T10" fmla="*/ 5 w 52"/>
                <a:gd name="T11" fmla="*/ 0 h 21"/>
                <a:gd name="T12" fmla="*/ 47 w 52"/>
                <a:gd name="T13" fmla="*/ 0 h 21"/>
                <a:gd name="T14" fmla="*/ 52 w 52"/>
                <a:gd name="T15" fmla="*/ 5 h 21"/>
                <a:gd name="T16" fmla="*/ 52 w 52"/>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6"/>
                  </a:moveTo>
                  <a:cubicBezTo>
                    <a:pt x="52" y="19"/>
                    <a:pt x="50" y="21"/>
                    <a:pt x="47" y="21"/>
                  </a:cubicBezTo>
                  <a:cubicBezTo>
                    <a:pt x="5" y="21"/>
                    <a:pt x="5" y="21"/>
                    <a:pt x="5" y="21"/>
                  </a:cubicBezTo>
                  <a:cubicBezTo>
                    <a:pt x="2" y="21"/>
                    <a:pt x="0" y="19"/>
                    <a:pt x="0" y="16"/>
                  </a:cubicBezTo>
                  <a:cubicBezTo>
                    <a:pt x="0" y="5"/>
                    <a:pt x="0" y="5"/>
                    <a:pt x="0" y="5"/>
                  </a:cubicBezTo>
                  <a:cubicBezTo>
                    <a:pt x="0" y="2"/>
                    <a:pt x="2" y="0"/>
                    <a:pt x="5" y="0"/>
                  </a:cubicBezTo>
                  <a:cubicBezTo>
                    <a:pt x="47" y="0"/>
                    <a:pt x="47" y="0"/>
                    <a:pt x="47" y="0"/>
                  </a:cubicBezTo>
                  <a:cubicBezTo>
                    <a:pt x="50" y="0"/>
                    <a:pt x="52" y="2"/>
                    <a:pt x="52" y="5"/>
                  </a:cubicBezTo>
                  <a:lnTo>
                    <a:pt x="52"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68" name="Freeform 348"/>
            <p:cNvSpPr>
              <a:spLocks/>
            </p:cNvSpPr>
            <p:nvPr/>
          </p:nvSpPr>
          <p:spPr bwMode="auto">
            <a:xfrm>
              <a:off x="5489581" y="2174504"/>
              <a:ext cx="198642" cy="78253"/>
            </a:xfrm>
            <a:custGeom>
              <a:avLst/>
              <a:gdLst>
                <a:gd name="T0" fmla="*/ 52 w 52"/>
                <a:gd name="T1" fmla="*/ 15 h 21"/>
                <a:gd name="T2" fmla="*/ 47 w 52"/>
                <a:gd name="T3" fmla="*/ 21 h 21"/>
                <a:gd name="T4" fmla="*/ 5 w 52"/>
                <a:gd name="T5" fmla="*/ 21 h 21"/>
                <a:gd name="T6" fmla="*/ 0 w 52"/>
                <a:gd name="T7" fmla="*/ 15 h 21"/>
                <a:gd name="T8" fmla="*/ 0 w 52"/>
                <a:gd name="T9" fmla="*/ 5 h 21"/>
                <a:gd name="T10" fmla="*/ 5 w 52"/>
                <a:gd name="T11" fmla="*/ 0 h 21"/>
                <a:gd name="T12" fmla="*/ 47 w 52"/>
                <a:gd name="T13" fmla="*/ 0 h 21"/>
                <a:gd name="T14" fmla="*/ 52 w 52"/>
                <a:gd name="T15" fmla="*/ 5 h 21"/>
                <a:gd name="T16" fmla="*/ 52 w 52"/>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5"/>
                  </a:moveTo>
                  <a:cubicBezTo>
                    <a:pt x="52" y="18"/>
                    <a:pt x="50" y="21"/>
                    <a:pt x="47" y="21"/>
                  </a:cubicBezTo>
                  <a:cubicBezTo>
                    <a:pt x="5" y="21"/>
                    <a:pt x="5" y="21"/>
                    <a:pt x="5" y="21"/>
                  </a:cubicBezTo>
                  <a:cubicBezTo>
                    <a:pt x="2" y="21"/>
                    <a:pt x="0" y="18"/>
                    <a:pt x="0" y="15"/>
                  </a:cubicBezTo>
                  <a:cubicBezTo>
                    <a:pt x="0" y="5"/>
                    <a:pt x="0" y="5"/>
                    <a:pt x="0" y="5"/>
                  </a:cubicBezTo>
                  <a:cubicBezTo>
                    <a:pt x="0" y="2"/>
                    <a:pt x="2" y="0"/>
                    <a:pt x="5" y="0"/>
                  </a:cubicBezTo>
                  <a:cubicBezTo>
                    <a:pt x="47" y="0"/>
                    <a:pt x="47" y="0"/>
                    <a:pt x="47" y="0"/>
                  </a:cubicBezTo>
                  <a:cubicBezTo>
                    <a:pt x="50" y="0"/>
                    <a:pt x="52" y="2"/>
                    <a:pt x="52" y="5"/>
                  </a:cubicBezTo>
                  <a:lnTo>
                    <a:pt x="52" y="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69" name="Freeform 349"/>
            <p:cNvSpPr>
              <a:spLocks/>
            </p:cNvSpPr>
            <p:nvPr/>
          </p:nvSpPr>
          <p:spPr bwMode="auto">
            <a:xfrm>
              <a:off x="5489581" y="2291885"/>
              <a:ext cx="198642" cy="78253"/>
            </a:xfrm>
            <a:custGeom>
              <a:avLst/>
              <a:gdLst>
                <a:gd name="T0" fmla="*/ 52 w 52"/>
                <a:gd name="T1" fmla="*/ 16 h 21"/>
                <a:gd name="T2" fmla="*/ 47 w 52"/>
                <a:gd name="T3" fmla="*/ 21 h 21"/>
                <a:gd name="T4" fmla="*/ 5 w 52"/>
                <a:gd name="T5" fmla="*/ 21 h 21"/>
                <a:gd name="T6" fmla="*/ 0 w 52"/>
                <a:gd name="T7" fmla="*/ 16 h 21"/>
                <a:gd name="T8" fmla="*/ 0 w 52"/>
                <a:gd name="T9" fmla="*/ 5 h 21"/>
                <a:gd name="T10" fmla="*/ 5 w 52"/>
                <a:gd name="T11" fmla="*/ 0 h 21"/>
                <a:gd name="T12" fmla="*/ 47 w 52"/>
                <a:gd name="T13" fmla="*/ 0 h 21"/>
                <a:gd name="T14" fmla="*/ 52 w 52"/>
                <a:gd name="T15" fmla="*/ 5 h 21"/>
                <a:gd name="T16" fmla="*/ 52 w 52"/>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6"/>
                  </a:moveTo>
                  <a:cubicBezTo>
                    <a:pt x="52" y="19"/>
                    <a:pt x="50" y="21"/>
                    <a:pt x="47" y="21"/>
                  </a:cubicBezTo>
                  <a:cubicBezTo>
                    <a:pt x="5" y="21"/>
                    <a:pt x="5" y="21"/>
                    <a:pt x="5" y="21"/>
                  </a:cubicBezTo>
                  <a:cubicBezTo>
                    <a:pt x="2" y="21"/>
                    <a:pt x="0" y="19"/>
                    <a:pt x="0" y="16"/>
                  </a:cubicBezTo>
                  <a:cubicBezTo>
                    <a:pt x="0" y="5"/>
                    <a:pt x="0" y="5"/>
                    <a:pt x="0" y="5"/>
                  </a:cubicBezTo>
                  <a:cubicBezTo>
                    <a:pt x="0" y="2"/>
                    <a:pt x="2" y="0"/>
                    <a:pt x="5" y="0"/>
                  </a:cubicBezTo>
                  <a:cubicBezTo>
                    <a:pt x="47" y="0"/>
                    <a:pt x="47" y="0"/>
                    <a:pt x="47" y="0"/>
                  </a:cubicBezTo>
                  <a:cubicBezTo>
                    <a:pt x="50" y="0"/>
                    <a:pt x="52" y="2"/>
                    <a:pt x="52" y="5"/>
                  </a:cubicBezTo>
                  <a:lnTo>
                    <a:pt x="52"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grpSp>
      <p:sp>
        <p:nvSpPr>
          <p:cNvPr id="70" name="Oval 69"/>
          <p:cNvSpPr>
            <a:spLocks noChangeAspect="1"/>
          </p:cNvSpPr>
          <p:nvPr/>
        </p:nvSpPr>
        <p:spPr>
          <a:xfrm>
            <a:off x="10188838" y="4985000"/>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71" name="Straight Connector 70"/>
          <p:cNvCxnSpPr>
            <a:cxnSpLocks noChangeAspect="1"/>
            <a:stCxn id="70" idx="1"/>
            <a:endCxn id="70" idx="5"/>
          </p:cNvCxnSpPr>
          <p:nvPr/>
        </p:nvCxnSpPr>
        <p:spPr>
          <a:xfrm>
            <a:off x="10252103" y="5048265"/>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sp>
        <p:nvSpPr>
          <p:cNvPr id="75" name="Freeform 59"/>
          <p:cNvSpPr>
            <a:spLocks noChangeAspect="1" noEditPoints="1"/>
          </p:cNvSpPr>
          <p:nvPr/>
        </p:nvSpPr>
        <p:spPr bwMode="auto">
          <a:xfrm>
            <a:off x="9172865" y="5076400"/>
            <a:ext cx="252000" cy="249201"/>
          </a:xfrm>
          <a:custGeom>
            <a:avLst/>
            <a:gdLst>
              <a:gd name="T0" fmla="*/ 0 w 192"/>
              <a:gd name="T1" fmla="*/ 176 h 192"/>
              <a:gd name="T2" fmla="*/ 16 w 192"/>
              <a:gd name="T3" fmla="*/ 192 h 192"/>
              <a:gd name="T4" fmla="*/ 176 w 192"/>
              <a:gd name="T5" fmla="*/ 192 h 192"/>
              <a:gd name="T6" fmla="*/ 192 w 192"/>
              <a:gd name="T7" fmla="*/ 176 h 192"/>
              <a:gd name="T8" fmla="*/ 192 w 192"/>
              <a:gd name="T9" fmla="*/ 56 h 192"/>
              <a:gd name="T10" fmla="*/ 176 w 192"/>
              <a:gd name="T11" fmla="*/ 40 h 192"/>
              <a:gd name="T12" fmla="*/ 144 w 192"/>
              <a:gd name="T13" fmla="*/ 40 h 192"/>
              <a:gd name="T14" fmla="*/ 144 w 192"/>
              <a:gd name="T15" fmla="*/ 16 h 192"/>
              <a:gd name="T16" fmla="*/ 128 w 192"/>
              <a:gd name="T17" fmla="*/ 0 h 192"/>
              <a:gd name="T18" fmla="*/ 64 w 192"/>
              <a:gd name="T19" fmla="*/ 0 h 192"/>
              <a:gd name="T20" fmla="*/ 48 w 192"/>
              <a:gd name="T21" fmla="*/ 16 h 192"/>
              <a:gd name="T22" fmla="*/ 48 w 192"/>
              <a:gd name="T23" fmla="*/ 40 h 192"/>
              <a:gd name="T24" fmla="*/ 16 w 192"/>
              <a:gd name="T25" fmla="*/ 40 h 192"/>
              <a:gd name="T26" fmla="*/ 0 w 192"/>
              <a:gd name="T27" fmla="*/ 56 h 192"/>
              <a:gd name="T28" fmla="*/ 0 w 192"/>
              <a:gd name="T29" fmla="*/ 176 h 192"/>
              <a:gd name="T30" fmla="*/ 124 w 192"/>
              <a:gd name="T31" fmla="*/ 40 h 192"/>
              <a:gd name="T32" fmla="*/ 68 w 192"/>
              <a:gd name="T33" fmla="*/ 40 h 192"/>
              <a:gd name="T34" fmla="*/ 68 w 192"/>
              <a:gd name="T35" fmla="*/ 29 h 192"/>
              <a:gd name="T36" fmla="*/ 77 w 192"/>
              <a:gd name="T37" fmla="*/ 20 h 192"/>
              <a:gd name="T38" fmla="*/ 115 w 192"/>
              <a:gd name="T39" fmla="*/ 20 h 192"/>
              <a:gd name="T40" fmla="*/ 124 w 192"/>
              <a:gd name="T41" fmla="*/ 29 h 192"/>
              <a:gd name="T42" fmla="*/ 124 w 192"/>
              <a:gd name="T43" fmla="*/ 40 h 192"/>
              <a:gd name="T44" fmla="*/ 57 w 192"/>
              <a:gd name="T45" fmla="*/ 96 h 192"/>
              <a:gd name="T46" fmla="*/ 76 w 192"/>
              <a:gd name="T47" fmla="*/ 96 h 192"/>
              <a:gd name="T48" fmla="*/ 76 w 192"/>
              <a:gd name="T49" fmla="*/ 77 h 192"/>
              <a:gd name="T50" fmla="*/ 85 w 192"/>
              <a:gd name="T51" fmla="*/ 68 h 192"/>
              <a:gd name="T52" fmla="*/ 107 w 192"/>
              <a:gd name="T53" fmla="*/ 68 h 192"/>
              <a:gd name="T54" fmla="*/ 116 w 192"/>
              <a:gd name="T55" fmla="*/ 77 h 192"/>
              <a:gd name="T56" fmla="*/ 116 w 192"/>
              <a:gd name="T57" fmla="*/ 96 h 192"/>
              <a:gd name="T58" fmla="*/ 135 w 192"/>
              <a:gd name="T59" fmla="*/ 96 h 192"/>
              <a:gd name="T60" fmla="*/ 144 w 192"/>
              <a:gd name="T61" fmla="*/ 105 h 192"/>
              <a:gd name="T62" fmla="*/ 144 w 192"/>
              <a:gd name="T63" fmla="*/ 127 h 192"/>
              <a:gd name="T64" fmla="*/ 135 w 192"/>
              <a:gd name="T65" fmla="*/ 136 h 192"/>
              <a:gd name="T66" fmla="*/ 116 w 192"/>
              <a:gd name="T67" fmla="*/ 136 h 192"/>
              <a:gd name="T68" fmla="*/ 116 w 192"/>
              <a:gd name="T69" fmla="*/ 155 h 192"/>
              <a:gd name="T70" fmla="*/ 107 w 192"/>
              <a:gd name="T71" fmla="*/ 164 h 192"/>
              <a:gd name="T72" fmla="*/ 85 w 192"/>
              <a:gd name="T73" fmla="*/ 164 h 192"/>
              <a:gd name="T74" fmla="*/ 76 w 192"/>
              <a:gd name="T75" fmla="*/ 155 h 192"/>
              <a:gd name="T76" fmla="*/ 76 w 192"/>
              <a:gd name="T77" fmla="*/ 136 h 192"/>
              <a:gd name="T78" fmla="*/ 57 w 192"/>
              <a:gd name="T79" fmla="*/ 136 h 192"/>
              <a:gd name="T80" fmla="*/ 48 w 192"/>
              <a:gd name="T81" fmla="*/ 127 h 192"/>
              <a:gd name="T82" fmla="*/ 48 w 192"/>
              <a:gd name="T83" fmla="*/ 105 h 192"/>
              <a:gd name="T84" fmla="*/ 57 w 192"/>
              <a:gd name="T8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92">
                <a:moveTo>
                  <a:pt x="0" y="176"/>
                </a:moveTo>
                <a:cubicBezTo>
                  <a:pt x="0" y="185"/>
                  <a:pt x="7" y="192"/>
                  <a:pt x="16" y="192"/>
                </a:cubicBezTo>
                <a:cubicBezTo>
                  <a:pt x="176" y="192"/>
                  <a:pt x="176" y="192"/>
                  <a:pt x="176" y="192"/>
                </a:cubicBezTo>
                <a:cubicBezTo>
                  <a:pt x="185" y="192"/>
                  <a:pt x="192" y="185"/>
                  <a:pt x="192" y="176"/>
                </a:cubicBezTo>
                <a:cubicBezTo>
                  <a:pt x="192" y="56"/>
                  <a:pt x="192" y="56"/>
                  <a:pt x="192" y="56"/>
                </a:cubicBezTo>
                <a:cubicBezTo>
                  <a:pt x="192" y="47"/>
                  <a:pt x="185" y="40"/>
                  <a:pt x="176" y="40"/>
                </a:cubicBezTo>
                <a:cubicBezTo>
                  <a:pt x="144" y="40"/>
                  <a:pt x="144" y="40"/>
                  <a:pt x="144" y="40"/>
                </a:cubicBezTo>
                <a:cubicBezTo>
                  <a:pt x="144" y="16"/>
                  <a:pt x="144" y="16"/>
                  <a:pt x="144" y="16"/>
                </a:cubicBezTo>
                <a:cubicBezTo>
                  <a:pt x="144" y="7"/>
                  <a:pt x="137" y="0"/>
                  <a:pt x="128" y="0"/>
                </a:cubicBezTo>
                <a:cubicBezTo>
                  <a:pt x="64" y="0"/>
                  <a:pt x="64" y="0"/>
                  <a:pt x="64" y="0"/>
                </a:cubicBezTo>
                <a:cubicBezTo>
                  <a:pt x="55" y="0"/>
                  <a:pt x="48" y="7"/>
                  <a:pt x="48" y="16"/>
                </a:cubicBezTo>
                <a:cubicBezTo>
                  <a:pt x="48" y="40"/>
                  <a:pt x="48" y="40"/>
                  <a:pt x="48" y="40"/>
                </a:cubicBezTo>
                <a:cubicBezTo>
                  <a:pt x="16" y="40"/>
                  <a:pt x="16" y="40"/>
                  <a:pt x="16" y="40"/>
                </a:cubicBezTo>
                <a:cubicBezTo>
                  <a:pt x="7" y="40"/>
                  <a:pt x="0" y="47"/>
                  <a:pt x="0" y="56"/>
                </a:cubicBezTo>
                <a:lnTo>
                  <a:pt x="0" y="176"/>
                </a:lnTo>
                <a:close/>
                <a:moveTo>
                  <a:pt x="124" y="40"/>
                </a:moveTo>
                <a:cubicBezTo>
                  <a:pt x="68" y="40"/>
                  <a:pt x="68" y="40"/>
                  <a:pt x="68" y="40"/>
                </a:cubicBezTo>
                <a:cubicBezTo>
                  <a:pt x="68" y="29"/>
                  <a:pt x="68" y="29"/>
                  <a:pt x="68" y="29"/>
                </a:cubicBezTo>
                <a:cubicBezTo>
                  <a:pt x="68" y="24"/>
                  <a:pt x="72" y="20"/>
                  <a:pt x="77" y="20"/>
                </a:cubicBezTo>
                <a:cubicBezTo>
                  <a:pt x="115" y="20"/>
                  <a:pt x="115" y="20"/>
                  <a:pt x="115" y="20"/>
                </a:cubicBezTo>
                <a:cubicBezTo>
                  <a:pt x="120" y="20"/>
                  <a:pt x="124" y="24"/>
                  <a:pt x="124" y="29"/>
                </a:cubicBezTo>
                <a:lnTo>
                  <a:pt x="124" y="40"/>
                </a:lnTo>
                <a:close/>
                <a:moveTo>
                  <a:pt x="57" y="96"/>
                </a:moveTo>
                <a:cubicBezTo>
                  <a:pt x="76" y="96"/>
                  <a:pt x="76" y="96"/>
                  <a:pt x="76" y="96"/>
                </a:cubicBezTo>
                <a:cubicBezTo>
                  <a:pt x="76" y="77"/>
                  <a:pt x="76" y="77"/>
                  <a:pt x="76" y="77"/>
                </a:cubicBezTo>
                <a:cubicBezTo>
                  <a:pt x="76" y="72"/>
                  <a:pt x="80" y="68"/>
                  <a:pt x="85" y="68"/>
                </a:cubicBezTo>
                <a:cubicBezTo>
                  <a:pt x="107" y="68"/>
                  <a:pt x="107" y="68"/>
                  <a:pt x="107" y="68"/>
                </a:cubicBezTo>
                <a:cubicBezTo>
                  <a:pt x="112" y="68"/>
                  <a:pt x="116" y="72"/>
                  <a:pt x="116" y="77"/>
                </a:cubicBezTo>
                <a:cubicBezTo>
                  <a:pt x="116" y="96"/>
                  <a:pt x="116" y="96"/>
                  <a:pt x="116" y="96"/>
                </a:cubicBezTo>
                <a:cubicBezTo>
                  <a:pt x="135" y="96"/>
                  <a:pt x="135" y="96"/>
                  <a:pt x="135" y="96"/>
                </a:cubicBezTo>
                <a:cubicBezTo>
                  <a:pt x="140" y="96"/>
                  <a:pt x="144" y="100"/>
                  <a:pt x="144" y="105"/>
                </a:cubicBezTo>
                <a:cubicBezTo>
                  <a:pt x="144" y="127"/>
                  <a:pt x="144" y="127"/>
                  <a:pt x="144" y="127"/>
                </a:cubicBezTo>
                <a:cubicBezTo>
                  <a:pt x="144" y="132"/>
                  <a:pt x="140" y="136"/>
                  <a:pt x="135" y="136"/>
                </a:cubicBezTo>
                <a:cubicBezTo>
                  <a:pt x="116" y="136"/>
                  <a:pt x="116" y="136"/>
                  <a:pt x="116" y="136"/>
                </a:cubicBezTo>
                <a:cubicBezTo>
                  <a:pt x="116" y="155"/>
                  <a:pt x="116" y="155"/>
                  <a:pt x="116" y="155"/>
                </a:cubicBezTo>
                <a:cubicBezTo>
                  <a:pt x="116" y="160"/>
                  <a:pt x="112" y="164"/>
                  <a:pt x="107" y="164"/>
                </a:cubicBezTo>
                <a:cubicBezTo>
                  <a:pt x="85" y="164"/>
                  <a:pt x="85" y="164"/>
                  <a:pt x="85" y="164"/>
                </a:cubicBezTo>
                <a:cubicBezTo>
                  <a:pt x="80" y="164"/>
                  <a:pt x="76" y="160"/>
                  <a:pt x="76" y="155"/>
                </a:cubicBezTo>
                <a:cubicBezTo>
                  <a:pt x="76" y="136"/>
                  <a:pt x="76" y="136"/>
                  <a:pt x="76" y="136"/>
                </a:cubicBezTo>
                <a:cubicBezTo>
                  <a:pt x="57" y="136"/>
                  <a:pt x="57" y="136"/>
                  <a:pt x="57" y="136"/>
                </a:cubicBezTo>
                <a:cubicBezTo>
                  <a:pt x="52" y="136"/>
                  <a:pt x="48" y="132"/>
                  <a:pt x="48" y="127"/>
                </a:cubicBezTo>
                <a:cubicBezTo>
                  <a:pt x="48" y="105"/>
                  <a:pt x="48" y="105"/>
                  <a:pt x="48" y="105"/>
                </a:cubicBezTo>
                <a:cubicBezTo>
                  <a:pt x="48" y="100"/>
                  <a:pt x="52" y="96"/>
                  <a:pt x="57" y="96"/>
                </a:cubicBezTo>
                <a:close/>
              </a:path>
            </a:pathLst>
          </a:custGeom>
          <a:solidFill>
            <a:srgbClr val="0174CB"/>
          </a:solidFill>
          <a:ln>
            <a:noFill/>
          </a:ln>
          <a:extLst/>
        </p:spPr>
        <p:txBody>
          <a:bodyPr vert="horz" wrap="square" lIns="91440" tIns="45720" rIns="91440" bIns="45720" numCol="1" anchor="t" anchorCtr="0" compatLnSpc="1">
            <a:prstTxWarp prst="textNoShape">
              <a:avLst/>
            </a:prstTxWarp>
          </a:bodyPr>
          <a:lstStyle/>
          <a:p>
            <a:endParaRPr lang="en-NZ"/>
          </a:p>
        </p:txBody>
      </p:sp>
      <p:grpSp>
        <p:nvGrpSpPr>
          <p:cNvPr id="76" name="Group 75"/>
          <p:cNvGrpSpPr/>
          <p:nvPr/>
        </p:nvGrpSpPr>
        <p:grpSpPr>
          <a:xfrm>
            <a:off x="9082865" y="4985000"/>
            <a:ext cx="432000" cy="432000"/>
            <a:chOff x="4421166" y="4877692"/>
            <a:chExt cx="432000" cy="432000"/>
          </a:xfrm>
        </p:grpSpPr>
        <p:sp>
          <p:nvSpPr>
            <p:cNvPr id="77" name="Oval 76"/>
            <p:cNvSpPr>
              <a:spLocks noChangeAspect="1"/>
            </p:cNvSpPr>
            <p:nvPr/>
          </p:nvSpPr>
          <p:spPr>
            <a:xfrm>
              <a:off x="4421166" y="4877692"/>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78" name="Straight Connector 77"/>
            <p:cNvCxnSpPr>
              <a:cxnSpLocks noChangeAspect="1"/>
            </p:cNvCxnSpPr>
            <p:nvPr/>
          </p:nvCxnSpPr>
          <p:spPr>
            <a:xfrm>
              <a:off x="4484431" y="4940957"/>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3923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253" y="0"/>
            <a:ext cx="6542470" cy="81644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Low priority</a:t>
            </a:r>
          </a:p>
        </p:txBody>
      </p:sp>
      <p:sp>
        <p:nvSpPr>
          <p:cNvPr id="15" name="Title 1"/>
          <p:cNvSpPr txBox="1">
            <a:spLocks/>
          </p:cNvSpPr>
          <p:nvPr/>
        </p:nvSpPr>
        <p:spPr>
          <a:xfrm>
            <a:off x="193703" y="812800"/>
            <a:ext cx="9131271" cy="687682"/>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t>While priority is a barrier for very few people it does have a </a:t>
            </a:r>
            <a:r>
              <a:rPr lang="en-NZ" dirty="0" smtClean="0"/>
              <a:t>reasonable impact </a:t>
            </a:r>
            <a:r>
              <a:rPr lang="en-NZ" dirty="0"/>
              <a:t>on the intentions of that group to prepare</a:t>
            </a:r>
          </a:p>
        </p:txBody>
      </p:sp>
      <p:sp>
        <p:nvSpPr>
          <p:cNvPr id="17"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Q1a How important is it that New Zealanders’ do each of the following?</a:t>
            </a:r>
          </a:p>
          <a:p>
            <a:r>
              <a:rPr lang="en-NZ" sz="900" b="0" dirty="0">
                <a:solidFill>
                  <a:prstClr val="black">
                    <a:lumMod val="50000"/>
                    <a:lumOff val="50000"/>
                  </a:prstClr>
                </a:solidFill>
                <a:latin typeface="Calibri" panose="020F0502020204030204"/>
              </a:rPr>
              <a:t>Base: All respondents (2017 n=1,000, 2016 n=1,000)</a:t>
            </a:r>
          </a:p>
        </p:txBody>
      </p:sp>
      <p:graphicFrame>
        <p:nvGraphicFramePr>
          <p:cNvPr id="30" name="Chart 29"/>
          <p:cNvGraphicFramePr/>
          <p:nvPr>
            <p:extLst>
              <p:ext uri="{D42A27DB-BD31-4B8C-83A1-F6EECF244321}">
                <p14:modId xmlns:p14="http://schemas.microsoft.com/office/powerpoint/2010/main" val="857160140"/>
              </p:ext>
            </p:extLst>
          </p:nvPr>
        </p:nvGraphicFramePr>
        <p:xfrm>
          <a:off x="0" y="1808242"/>
          <a:ext cx="10610850" cy="3868658"/>
        </p:xfrm>
        <a:graphic>
          <a:graphicData uri="http://schemas.openxmlformats.org/drawingml/2006/chart">
            <c:chart xmlns:c="http://schemas.openxmlformats.org/drawingml/2006/chart" xmlns:r="http://schemas.openxmlformats.org/officeDocument/2006/relationships" r:id="rId2"/>
          </a:graphicData>
        </a:graphic>
      </p:graphicFrame>
      <p:grpSp>
        <p:nvGrpSpPr>
          <p:cNvPr id="31" name="Group 30"/>
          <p:cNvGrpSpPr/>
          <p:nvPr/>
        </p:nvGrpSpPr>
        <p:grpSpPr>
          <a:xfrm>
            <a:off x="3756690" y="5751366"/>
            <a:ext cx="6667814" cy="243203"/>
            <a:chOff x="1400433" y="5056582"/>
            <a:chExt cx="6667814" cy="243203"/>
          </a:xfrm>
        </p:grpSpPr>
        <p:sp>
          <p:nvSpPr>
            <p:cNvPr id="32" name="Title 1"/>
            <p:cNvSpPr txBox="1">
              <a:spLocks/>
            </p:cNvSpPr>
            <p:nvPr/>
          </p:nvSpPr>
          <p:spPr>
            <a:xfrm>
              <a:off x="7413303" y="5056582"/>
              <a:ext cx="65494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Don’t know</a:t>
              </a:r>
            </a:p>
          </p:txBody>
        </p:sp>
        <p:sp>
          <p:nvSpPr>
            <p:cNvPr id="33" name="Rectangle 32"/>
            <p:cNvSpPr/>
            <p:nvPr/>
          </p:nvSpPr>
          <p:spPr>
            <a:xfrm>
              <a:off x="1400433" y="5093625"/>
              <a:ext cx="169116" cy="169116"/>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34" name="Title 1"/>
            <p:cNvSpPr txBox="1">
              <a:spLocks/>
            </p:cNvSpPr>
            <p:nvPr/>
          </p:nvSpPr>
          <p:spPr>
            <a:xfrm>
              <a:off x="1543045" y="5060548"/>
              <a:ext cx="1044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Extremely important</a:t>
              </a:r>
            </a:p>
          </p:txBody>
        </p:sp>
        <p:sp>
          <p:nvSpPr>
            <p:cNvPr id="35" name="Rectangle 34"/>
            <p:cNvSpPr/>
            <p:nvPr/>
          </p:nvSpPr>
          <p:spPr>
            <a:xfrm>
              <a:off x="2574485" y="5093625"/>
              <a:ext cx="169116" cy="169116"/>
            </a:xfrm>
            <a:prstGeom prst="rect">
              <a:avLst/>
            </a:prstGeom>
            <a:solidFill>
              <a:srgbClr val="01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36" name="Title 1"/>
            <p:cNvSpPr txBox="1">
              <a:spLocks/>
            </p:cNvSpPr>
            <p:nvPr/>
          </p:nvSpPr>
          <p:spPr>
            <a:xfrm>
              <a:off x="2708253" y="5056582"/>
              <a:ext cx="90737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Very important</a:t>
              </a:r>
            </a:p>
          </p:txBody>
        </p:sp>
        <p:sp>
          <p:nvSpPr>
            <p:cNvPr id="37" name="Rectangle 36"/>
            <p:cNvSpPr/>
            <p:nvPr/>
          </p:nvSpPr>
          <p:spPr>
            <a:xfrm>
              <a:off x="3748537" y="5093625"/>
              <a:ext cx="169116" cy="169116"/>
            </a:xfrm>
            <a:prstGeom prst="rect">
              <a:avLst/>
            </a:prstGeom>
            <a:solidFill>
              <a:srgbClr val="26A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38" name="Title 1"/>
            <p:cNvSpPr txBox="1">
              <a:spLocks/>
            </p:cNvSpPr>
            <p:nvPr/>
          </p:nvSpPr>
          <p:spPr>
            <a:xfrm>
              <a:off x="3886488"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Quite important	</a:t>
              </a:r>
            </a:p>
          </p:txBody>
        </p:sp>
        <p:sp>
          <p:nvSpPr>
            <p:cNvPr id="39" name="Rectangle 38"/>
            <p:cNvSpPr/>
            <p:nvPr/>
          </p:nvSpPr>
          <p:spPr>
            <a:xfrm>
              <a:off x="4922588" y="5093625"/>
              <a:ext cx="169116" cy="16911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40" name="Title 1"/>
            <p:cNvSpPr txBox="1">
              <a:spLocks/>
            </p:cNvSpPr>
            <p:nvPr/>
          </p:nvSpPr>
          <p:spPr>
            <a:xfrm>
              <a:off x="5074625"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Not that important</a:t>
              </a:r>
            </a:p>
          </p:txBody>
        </p:sp>
        <p:sp>
          <p:nvSpPr>
            <p:cNvPr id="41" name="Rectangle 40"/>
            <p:cNvSpPr/>
            <p:nvPr/>
          </p:nvSpPr>
          <p:spPr>
            <a:xfrm>
              <a:off x="6096640" y="5093625"/>
              <a:ext cx="169116" cy="169116"/>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42" name="Title 1"/>
            <p:cNvSpPr txBox="1">
              <a:spLocks/>
            </p:cNvSpPr>
            <p:nvPr/>
          </p:nvSpPr>
          <p:spPr>
            <a:xfrm>
              <a:off x="6242344"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Not at all important</a:t>
              </a:r>
            </a:p>
          </p:txBody>
        </p:sp>
        <p:sp>
          <p:nvSpPr>
            <p:cNvPr id="43" name="Rectangle 42"/>
            <p:cNvSpPr/>
            <p:nvPr/>
          </p:nvSpPr>
          <p:spPr>
            <a:xfrm>
              <a:off x="7270691" y="5093625"/>
              <a:ext cx="169116" cy="16911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sp>
        <p:nvSpPr>
          <p:cNvPr id="45" name="Title 1"/>
          <p:cNvSpPr txBox="1">
            <a:spLocks/>
          </p:cNvSpPr>
          <p:nvPr/>
        </p:nvSpPr>
        <p:spPr>
          <a:xfrm>
            <a:off x="11053210" y="2360184"/>
            <a:ext cx="540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200" dirty="0">
                <a:solidFill>
                  <a:prstClr val="black">
                    <a:lumMod val="50000"/>
                    <a:lumOff val="50000"/>
                  </a:prstClr>
                </a:solidFill>
                <a:latin typeface="Calibri" panose="020F0502020204030204"/>
              </a:rPr>
              <a:t>80%</a:t>
            </a:r>
          </a:p>
        </p:txBody>
      </p:sp>
      <p:sp>
        <p:nvSpPr>
          <p:cNvPr id="50" name="Title 1"/>
          <p:cNvSpPr txBox="1">
            <a:spLocks/>
          </p:cNvSpPr>
          <p:nvPr/>
        </p:nvSpPr>
        <p:spPr>
          <a:xfrm>
            <a:off x="11053210" y="3298091"/>
            <a:ext cx="540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000" b="0" dirty="0">
                <a:solidFill>
                  <a:prstClr val="black">
                    <a:lumMod val="50000"/>
                    <a:lumOff val="50000"/>
                  </a:prstClr>
                </a:solidFill>
                <a:latin typeface="Calibri" panose="020F0502020204030204"/>
              </a:rPr>
              <a:t>78%</a:t>
            </a:r>
          </a:p>
        </p:txBody>
      </p:sp>
      <p:sp>
        <p:nvSpPr>
          <p:cNvPr id="52" name="Title 1"/>
          <p:cNvSpPr txBox="1">
            <a:spLocks/>
          </p:cNvSpPr>
          <p:nvPr/>
        </p:nvSpPr>
        <p:spPr>
          <a:xfrm>
            <a:off x="11053210" y="3913509"/>
            <a:ext cx="540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000" b="0" dirty="0">
                <a:solidFill>
                  <a:prstClr val="black">
                    <a:lumMod val="50000"/>
                    <a:lumOff val="50000"/>
                  </a:prstClr>
                </a:solidFill>
                <a:latin typeface="Calibri" panose="020F0502020204030204"/>
              </a:rPr>
              <a:t>75%</a:t>
            </a:r>
          </a:p>
        </p:txBody>
      </p:sp>
      <p:sp>
        <p:nvSpPr>
          <p:cNvPr id="54" name="Title 1"/>
          <p:cNvSpPr txBox="1">
            <a:spLocks/>
          </p:cNvSpPr>
          <p:nvPr/>
        </p:nvSpPr>
        <p:spPr>
          <a:xfrm>
            <a:off x="11053210" y="4528927"/>
            <a:ext cx="540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000" b="0" dirty="0">
                <a:solidFill>
                  <a:prstClr val="black">
                    <a:lumMod val="50000"/>
                    <a:lumOff val="50000"/>
                  </a:prstClr>
                </a:solidFill>
                <a:latin typeface="Calibri" panose="020F0502020204030204"/>
              </a:rPr>
              <a:t>71%</a:t>
            </a:r>
          </a:p>
        </p:txBody>
      </p:sp>
      <p:sp>
        <p:nvSpPr>
          <p:cNvPr id="56" name="Title 1"/>
          <p:cNvSpPr txBox="1">
            <a:spLocks/>
          </p:cNvSpPr>
          <p:nvPr/>
        </p:nvSpPr>
        <p:spPr>
          <a:xfrm>
            <a:off x="11053210" y="5144343"/>
            <a:ext cx="540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000" b="0" dirty="0">
                <a:solidFill>
                  <a:prstClr val="black">
                    <a:lumMod val="50000"/>
                    <a:lumOff val="50000"/>
                  </a:prstClr>
                </a:solidFill>
                <a:latin typeface="Calibri" panose="020F0502020204030204"/>
              </a:rPr>
              <a:t>47%</a:t>
            </a:r>
          </a:p>
        </p:txBody>
      </p:sp>
      <p:sp>
        <p:nvSpPr>
          <p:cNvPr id="47" name="Down Arrow 46"/>
          <p:cNvSpPr/>
          <p:nvPr/>
        </p:nvSpPr>
        <p:spPr>
          <a:xfrm>
            <a:off x="342241" y="251619"/>
            <a:ext cx="249418" cy="31320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Title 1"/>
          <p:cNvSpPr txBox="1">
            <a:spLocks/>
          </p:cNvSpPr>
          <p:nvPr/>
        </p:nvSpPr>
        <p:spPr>
          <a:xfrm>
            <a:off x="10675210" y="1719673"/>
            <a:ext cx="1296000" cy="239237"/>
          </a:xfrm>
          <a:prstGeom prst="rect">
            <a:avLst/>
          </a:prstGeom>
        </p:spPr>
        <p:txBody>
          <a:bodyPr lIns="0" tIns="0" rIns="0" bIns="0"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050" b="0" dirty="0">
                <a:solidFill>
                  <a:prstClr val="black">
                    <a:lumMod val="50000"/>
                    <a:lumOff val="50000"/>
                  </a:prstClr>
                </a:solidFill>
                <a:latin typeface="Calibri" panose="020F0502020204030204"/>
              </a:rPr>
              <a:t>% very or extremely Important</a:t>
            </a:r>
          </a:p>
        </p:txBody>
      </p:sp>
      <p:sp>
        <p:nvSpPr>
          <p:cNvPr id="138" name="Oval 137"/>
          <p:cNvSpPr/>
          <p:nvPr/>
        </p:nvSpPr>
        <p:spPr>
          <a:xfrm>
            <a:off x="209549" y="149244"/>
            <a:ext cx="517957" cy="51795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7" name="Title 1"/>
          <p:cNvSpPr txBox="1">
            <a:spLocks/>
          </p:cNvSpPr>
          <p:nvPr/>
        </p:nvSpPr>
        <p:spPr>
          <a:xfrm>
            <a:off x="11053210" y="2044311"/>
            <a:ext cx="540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200" dirty="0">
                <a:solidFill>
                  <a:prstClr val="black">
                    <a:lumMod val="50000"/>
                    <a:lumOff val="50000"/>
                  </a:prstClr>
                </a:solidFill>
                <a:latin typeface="Calibri" panose="020F0502020204030204"/>
              </a:rPr>
              <a:t>85%</a:t>
            </a:r>
          </a:p>
        </p:txBody>
      </p:sp>
      <p:sp>
        <p:nvSpPr>
          <p:cNvPr id="139" name="Title 1"/>
          <p:cNvSpPr txBox="1">
            <a:spLocks/>
          </p:cNvSpPr>
          <p:nvPr/>
        </p:nvSpPr>
        <p:spPr>
          <a:xfrm>
            <a:off x="11053210" y="2990382"/>
            <a:ext cx="540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000" b="0" dirty="0">
                <a:solidFill>
                  <a:prstClr val="black">
                    <a:lumMod val="50000"/>
                    <a:lumOff val="50000"/>
                  </a:prstClr>
                </a:solidFill>
                <a:latin typeface="Calibri" panose="020F0502020204030204"/>
              </a:rPr>
              <a:t>79%</a:t>
            </a:r>
          </a:p>
        </p:txBody>
      </p:sp>
      <p:sp>
        <p:nvSpPr>
          <p:cNvPr id="140" name="Title 1"/>
          <p:cNvSpPr txBox="1">
            <a:spLocks/>
          </p:cNvSpPr>
          <p:nvPr/>
        </p:nvSpPr>
        <p:spPr>
          <a:xfrm>
            <a:off x="11053210" y="3605800"/>
            <a:ext cx="540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000" b="0" dirty="0">
                <a:solidFill>
                  <a:prstClr val="black">
                    <a:lumMod val="50000"/>
                    <a:lumOff val="50000"/>
                  </a:prstClr>
                </a:solidFill>
                <a:latin typeface="Calibri" panose="020F0502020204030204"/>
              </a:rPr>
              <a:t>74%</a:t>
            </a:r>
          </a:p>
        </p:txBody>
      </p:sp>
      <p:sp>
        <p:nvSpPr>
          <p:cNvPr id="141" name="Title 1"/>
          <p:cNvSpPr txBox="1">
            <a:spLocks/>
          </p:cNvSpPr>
          <p:nvPr/>
        </p:nvSpPr>
        <p:spPr>
          <a:xfrm>
            <a:off x="11053210" y="4221218"/>
            <a:ext cx="540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000" b="0" dirty="0">
                <a:solidFill>
                  <a:prstClr val="black">
                    <a:lumMod val="50000"/>
                    <a:lumOff val="50000"/>
                  </a:prstClr>
                </a:solidFill>
                <a:latin typeface="Calibri" panose="020F0502020204030204"/>
              </a:rPr>
              <a:t>69%</a:t>
            </a:r>
          </a:p>
        </p:txBody>
      </p:sp>
      <p:sp>
        <p:nvSpPr>
          <p:cNvPr id="142" name="Title 1"/>
          <p:cNvSpPr txBox="1">
            <a:spLocks/>
          </p:cNvSpPr>
          <p:nvPr/>
        </p:nvSpPr>
        <p:spPr>
          <a:xfrm>
            <a:off x="11053210" y="4836636"/>
            <a:ext cx="540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000" b="0" dirty="0">
                <a:solidFill>
                  <a:prstClr val="black">
                    <a:lumMod val="50000"/>
                    <a:lumOff val="50000"/>
                  </a:prstClr>
                </a:solidFill>
                <a:latin typeface="Calibri" panose="020F0502020204030204"/>
              </a:rPr>
              <a:t>45%</a:t>
            </a:r>
          </a:p>
        </p:txBody>
      </p:sp>
    </p:spTree>
    <p:extLst>
      <p:ext uri="{BB962C8B-B14F-4D97-AF65-F5344CB8AC3E}">
        <p14:creationId xmlns:p14="http://schemas.microsoft.com/office/powerpoint/2010/main" val="170483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88" y="958605"/>
            <a:ext cx="80486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cap="all" dirty="0">
                <a:solidFill>
                  <a:schemeClr val="bg1"/>
                </a:solidFill>
                <a:latin typeface="Arial" panose="020B0604020202020204" pitchFamily="34" charset="0"/>
                <a:cs typeface="Arial" panose="020B0604020202020204" pitchFamily="34" charset="0"/>
              </a:rPr>
              <a:t>Introduction, objectives and methodology</a:t>
            </a:r>
          </a:p>
        </p:txBody>
      </p:sp>
    </p:spTree>
    <p:extLst>
      <p:ext uri="{BB962C8B-B14F-4D97-AF65-F5344CB8AC3E}">
        <p14:creationId xmlns:p14="http://schemas.microsoft.com/office/powerpoint/2010/main" val="116573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4214949"/>
            <a:ext cx="12192000" cy="2159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3" name="Chart 12"/>
          <p:cNvGraphicFramePr/>
          <p:nvPr>
            <p:extLst>
              <p:ext uri="{D42A27DB-BD31-4B8C-83A1-F6EECF244321}">
                <p14:modId xmlns:p14="http://schemas.microsoft.com/office/powerpoint/2010/main" val="3360051315"/>
              </p:ext>
            </p:extLst>
          </p:nvPr>
        </p:nvGraphicFramePr>
        <p:xfrm>
          <a:off x="480236" y="2028215"/>
          <a:ext cx="9972000" cy="1980000"/>
        </p:xfrm>
        <a:graphic>
          <a:graphicData uri="http://schemas.openxmlformats.org/drawingml/2006/chart">
            <c:chart xmlns:c="http://schemas.openxmlformats.org/drawingml/2006/chart" xmlns:r="http://schemas.openxmlformats.org/officeDocument/2006/relationships" r:id="rId2"/>
          </a:graphicData>
        </a:graphic>
      </p:graphicFrame>
      <p:sp>
        <p:nvSpPr>
          <p:cNvPr id="108" name="Title 1"/>
          <p:cNvSpPr txBox="1">
            <a:spLocks/>
          </p:cNvSpPr>
          <p:nvPr/>
        </p:nvSpPr>
        <p:spPr>
          <a:xfrm>
            <a:off x="193703" y="878627"/>
            <a:ext cx="10941021" cy="571469"/>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This barrier affects a minority of New Zealanders - just 5% do not think preparation will keep themselves and their household safe during a disaster.  However, this sense of a lack of control is a particularly large impediment on their intention to prepare</a:t>
            </a:r>
            <a:endParaRPr lang="en-NZ" dirty="0"/>
          </a:p>
        </p:txBody>
      </p:sp>
      <p:sp>
        <p:nvSpPr>
          <p:cNvPr id="2" name="Title 1"/>
          <p:cNvSpPr>
            <a:spLocks noGrp="1"/>
          </p:cNvSpPr>
          <p:nvPr>
            <p:ph type="title"/>
          </p:nvPr>
        </p:nvSpPr>
        <p:spPr>
          <a:xfrm>
            <a:off x="871402" y="145506"/>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Control</a:t>
            </a:r>
          </a:p>
        </p:txBody>
      </p:sp>
      <p:sp>
        <p:nvSpPr>
          <p:cNvPr id="7" name="Title 1"/>
          <p:cNvSpPr txBox="1">
            <a:spLocks/>
          </p:cNvSpPr>
          <p:nvPr/>
        </p:nvSpPr>
        <p:spPr>
          <a:xfrm>
            <a:off x="458060" y="6499315"/>
            <a:ext cx="8543065"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Q6a_7 How much do you agree or disagree with each of the following statements… what I do now will help to keep me and my household safe during a disaster </a:t>
            </a:r>
          </a:p>
          <a:p>
            <a:r>
              <a:rPr lang="en-NZ" sz="900" b="0" dirty="0">
                <a:solidFill>
                  <a:prstClr val="black">
                    <a:lumMod val="50000"/>
                    <a:lumOff val="50000"/>
                  </a:prstClr>
                </a:solidFill>
                <a:latin typeface="Calibri" panose="020F0502020204030204"/>
              </a:rPr>
              <a:t>Base: All respondents (2017 n=1,000, 2016 n=1,000)</a:t>
            </a:r>
          </a:p>
        </p:txBody>
      </p:sp>
      <p:grpSp>
        <p:nvGrpSpPr>
          <p:cNvPr id="18" name="Group 17"/>
          <p:cNvGrpSpPr/>
          <p:nvPr/>
        </p:nvGrpSpPr>
        <p:grpSpPr>
          <a:xfrm>
            <a:off x="2126849" y="3789488"/>
            <a:ext cx="7296934" cy="243203"/>
            <a:chOff x="1400433" y="5056582"/>
            <a:chExt cx="7296934" cy="243203"/>
          </a:xfrm>
        </p:grpSpPr>
        <p:sp>
          <p:nvSpPr>
            <p:cNvPr id="19" name="Title 1"/>
            <p:cNvSpPr txBox="1">
              <a:spLocks/>
            </p:cNvSpPr>
            <p:nvPr/>
          </p:nvSpPr>
          <p:spPr>
            <a:xfrm>
              <a:off x="7413303"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Don’t know</a:t>
              </a:r>
            </a:p>
          </p:txBody>
        </p:sp>
        <p:sp>
          <p:nvSpPr>
            <p:cNvPr id="20" name="Rectangle 19"/>
            <p:cNvSpPr/>
            <p:nvPr/>
          </p:nvSpPr>
          <p:spPr>
            <a:xfrm>
              <a:off x="1400433" y="5093625"/>
              <a:ext cx="169116" cy="169116"/>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21" name="Title 1"/>
            <p:cNvSpPr txBox="1">
              <a:spLocks/>
            </p:cNvSpPr>
            <p:nvPr/>
          </p:nvSpPr>
          <p:spPr>
            <a:xfrm>
              <a:off x="1543045" y="5060548"/>
              <a:ext cx="792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agree</a:t>
              </a:r>
            </a:p>
          </p:txBody>
        </p:sp>
        <p:sp>
          <p:nvSpPr>
            <p:cNvPr id="22" name="Rectangle 21"/>
            <p:cNvSpPr/>
            <p:nvPr/>
          </p:nvSpPr>
          <p:spPr>
            <a:xfrm>
              <a:off x="2574485" y="5093625"/>
              <a:ext cx="169116" cy="169116"/>
            </a:xfrm>
            <a:prstGeom prst="rect">
              <a:avLst/>
            </a:prstGeom>
            <a:solidFill>
              <a:srgbClr val="01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23" name="Title 1"/>
            <p:cNvSpPr txBox="1">
              <a:spLocks/>
            </p:cNvSpPr>
            <p:nvPr/>
          </p:nvSpPr>
          <p:spPr>
            <a:xfrm>
              <a:off x="2708253" y="5056582"/>
              <a:ext cx="90737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agree</a:t>
              </a:r>
            </a:p>
          </p:txBody>
        </p:sp>
        <p:sp>
          <p:nvSpPr>
            <p:cNvPr id="24" name="Rectangle 23"/>
            <p:cNvSpPr/>
            <p:nvPr/>
          </p:nvSpPr>
          <p:spPr>
            <a:xfrm>
              <a:off x="3748537" y="5093625"/>
              <a:ext cx="169116" cy="169116"/>
            </a:xfrm>
            <a:prstGeom prst="rect">
              <a:avLst/>
            </a:prstGeom>
            <a:solidFill>
              <a:srgbClr val="26A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25" name="Title 1"/>
            <p:cNvSpPr txBox="1">
              <a:spLocks/>
            </p:cNvSpPr>
            <p:nvPr/>
          </p:nvSpPr>
          <p:spPr>
            <a:xfrm>
              <a:off x="3886488"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Neither agree </a:t>
              </a:r>
            </a:p>
            <a:p>
              <a:r>
                <a:rPr lang="en-NZ" sz="800" b="0" dirty="0">
                  <a:solidFill>
                    <a:prstClr val="black">
                      <a:lumMod val="50000"/>
                      <a:lumOff val="50000"/>
                    </a:prstClr>
                  </a:solidFill>
                  <a:latin typeface="Calibri Light" panose="020F0302020204030204"/>
                </a:rPr>
                <a:t>nor disagree</a:t>
              </a:r>
            </a:p>
          </p:txBody>
        </p:sp>
        <p:sp>
          <p:nvSpPr>
            <p:cNvPr id="26" name="Rectangle 25"/>
            <p:cNvSpPr/>
            <p:nvPr/>
          </p:nvSpPr>
          <p:spPr>
            <a:xfrm>
              <a:off x="4922588" y="5093625"/>
              <a:ext cx="169116" cy="16911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27" name="Title 1"/>
            <p:cNvSpPr txBox="1">
              <a:spLocks/>
            </p:cNvSpPr>
            <p:nvPr/>
          </p:nvSpPr>
          <p:spPr>
            <a:xfrm>
              <a:off x="5074625"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disagree</a:t>
              </a:r>
            </a:p>
          </p:txBody>
        </p:sp>
        <p:sp>
          <p:nvSpPr>
            <p:cNvPr id="28" name="Rectangle 27"/>
            <p:cNvSpPr/>
            <p:nvPr/>
          </p:nvSpPr>
          <p:spPr>
            <a:xfrm>
              <a:off x="6096640" y="5093625"/>
              <a:ext cx="169116" cy="169116"/>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29" name="Title 1"/>
            <p:cNvSpPr txBox="1">
              <a:spLocks/>
            </p:cNvSpPr>
            <p:nvPr/>
          </p:nvSpPr>
          <p:spPr>
            <a:xfrm>
              <a:off x="6242344"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disagree</a:t>
              </a:r>
            </a:p>
          </p:txBody>
        </p:sp>
        <p:sp>
          <p:nvSpPr>
            <p:cNvPr id="30" name="Rectangle 29"/>
            <p:cNvSpPr/>
            <p:nvPr/>
          </p:nvSpPr>
          <p:spPr>
            <a:xfrm>
              <a:off x="7270691" y="5093625"/>
              <a:ext cx="169116" cy="16911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grpSp>
        <p:nvGrpSpPr>
          <p:cNvPr id="33" name="Group 32"/>
          <p:cNvGrpSpPr/>
          <p:nvPr/>
        </p:nvGrpSpPr>
        <p:grpSpPr>
          <a:xfrm>
            <a:off x="345576" y="286396"/>
            <a:ext cx="253234" cy="243653"/>
            <a:chOff x="-1492250" y="4989513"/>
            <a:chExt cx="587375" cy="565150"/>
          </a:xfrm>
          <a:solidFill>
            <a:schemeClr val="bg1"/>
          </a:solidFill>
        </p:grpSpPr>
        <p:sp>
          <p:nvSpPr>
            <p:cNvPr id="34" name="Freeform 10"/>
            <p:cNvSpPr>
              <a:spLocks/>
            </p:cNvSpPr>
            <p:nvPr/>
          </p:nvSpPr>
          <p:spPr bwMode="auto">
            <a:xfrm>
              <a:off x="-1492250" y="4989513"/>
              <a:ext cx="146050" cy="565150"/>
            </a:xfrm>
            <a:custGeom>
              <a:avLst/>
              <a:gdLst>
                <a:gd name="T0" fmla="*/ 255 w 446"/>
                <a:gd name="T1" fmla="*/ 1279 h 1723"/>
                <a:gd name="T2" fmla="*/ 255 w 446"/>
                <a:gd name="T3" fmla="*/ 32 h 1723"/>
                <a:gd name="T4" fmla="*/ 223 w 446"/>
                <a:gd name="T5" fmla="*/ 0 h 1723"/>
                <a:gd name="T6" fmla="*/ 191 w 446"/>
                <a:gd name="T7" fmla="*/ 32 h 1723"/>
                <a:gd name="T8" fmla="*/ 191 w 446"/>
                <a:gd name="T9" fmla="*/ 1279 h 1723"/>
                <a:gd name="T10" fmla="*/ 0 w 446"/>
                <a:gd name="T11" fmla="*/ 1500 h 1723"/>
                <a:gd name="T12" fmla="*/ 223 w 446"/>
                <a:gd name="T13" fmla="*/ 1723 h 1723"/>
                <a:gd name="T14" fmla="*/ 446 w 446"/>
                <a:gd name="T15" fmla="*/ 1500 h 1723"/>
                <a:gd name="T16" fmla="*/ 255 w 446"/>
                <a:gd name="T17" fmla="*/ 1279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1723">
                  <a:moveTo>
                    <a:pt x="255" y="1279"/>
                  </a:moveTo>
                  <a:cubicBezTo>
                    <a:pt x="255" y="32"/>
                    <a:pt x="255" y="32"/>
                    <a:pt x="255" y="32"/>
                  </a:cubicBezTo>
                  <a:cubicBezTo>
                    <a:pt x="255" y="14"/>
                    <a:pt x="241" y="0"/>
                    <a:pt x="223" y="0"/>
                  </a:cubicBezTo>
                  <a:cubicBezTo>
                    <a:pt x="205" y="0"/>
                    <a:pt x="191" y="14"/>
                    <a:pt x="191" y="32"/>
                  </a:cubicBezTo>
                  <a:cubicBezTo>
                    <a:pt x="191" y="1279"/>
                    <a:pt x="191" y="1279"/>
                    <a:pt x="191" y="1279"/>
                  </a:cubicBezTo>
                  <a:cubicBezTo>
                    <a:pt x="83" y="1294"/>
                    <a:pt x="0" y="1387"/>
                    <a:pt x="0" y="1500"/>
                  </a:cubicBezTo>
                  <a:cubicBezTo>
                    <a:pt x="0" y="1623"/>
                    <a:pt x="100" y="1723"/>
                    <a:pt x="223" y="1723"/>
                  </a:cubicBezTo>
                  <a:cubicBezTo>
                    <a:pt x="346" y="1723"/>
                    <a:pt x="446" y="1623"/>
                    <a:pt x="446" y="1500"/>
                  </a:cubicBezTo>
                  <a:cubicBezTo>
                    <a:pt x="446" y="1387"/>
                    <a:pt x="363" y="1294"/>
                    <a:pt x="255" y="1279"/>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35" name="Freeform 11"/>
            <p:cNvSpPr>
              <a:spLocks/>
            </p:cNvSpPr>
            <p:nvPr/>
          </p:nvSpPr>
          <p:spPr bwMode="auto">
            <a:xfrm>
              <a:off x="-1276350" y="4989513"/>
              <a:ext cx="150813" cy="565150"/>
            </a:xfrm>
            <a:custGeom>
              <a:avLst/>
              <a:gdLst>
                <a:gd name="T0" fmla="*/ 268 w 460"/>
                <a:gd name="T1" fmla="*/ 628 h 1723"/>
                <a:gd name="T2" fmla="*/ 268 w 460"/>
                <a:gd name="T3" fmla="*/ 32 h 1723"/>
                <a:gd name="T4" fmla="*/ 236 w 460"/>
                <a:gd name="T5" fmla="*/ 0 h 1723"/>
                <a:gd name="T6" fmla="*/ 204 w 460"/>
                <a:gd name="T7" fmla="*/ 32 h 1723"/>
                <a:gd name="T8" fmla="*/ 204 w 460"/>
                <a:gd name="T9" fmla="*/ 626 h 1723"/>
                <a:gd name="T10" fmla="*/ 0 w 460"/>
                <a:gd name="T11" fmla="*/ 855 h 1723"/>
                <a:gd name="T12" fmla="*/ 204 w 460"/>
                <a:gd name="T13" fmla="*/ 1083 h 1723"/>
                <a:gd name="T14" fmla="*/ 204 w 460"/>
                <a:gd name="T15" fmla="*/ 1691 h 1723"/>
                <a:gd name="T16" fmla="*/ 236 w 460"/>
                <a:gd name="T17" fmla="*/ 1723 h 1723"/>
                <a:gd name="T18" fmla="*/ 268 w 460"/>
                <a:gd name="T19" fmla="*/ 1691 h 1723"/>
                <a:gd name="T20" fmla="*/ 268 w 460"/>
                <a:gd name="T21" fmla="*/ 1081 h 1723"/>
                <a:gd name="T22" fmla="*/ 460 w 460"/>
                <a:gd name="T23" fmla="*/ 855 h 1723"/>
                <a:gd name="T24" fmla="*/ 268 w 460"/>
                <a:gd name="T25" fmla="*/ 62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1723">
                  <a:moveTo>
                    <a:pt x="268" y="628"/>
                  </a:moveTo>
                  <a:cubicBezTo>
                    <a:pt x="268" y="32"/>
                    <a:pt x="268" y="32"/>
                    <a:pt x="268" y="32"/>
                  </a:cubicBezTo>
                  <a:cubicBezTo>
                    <a:pt x="268" y="14"/>
                    <a:pt x="254" y="0"/>
                    <a:pt x="236" y="0"/>
                  </a:cubicBezTo>
                  <a:cubicBezTo>
                    <a:pt x="219" y="0"/>
                    <a:pt x="204" y="14"/>
                    <a:pt x="204" y="32"/>
                  </a:cubicBezTo>
                  <a:cubicBezTo>
                    <a:pt x="204" y="626"/>
                    <a:pt x="204" y="626"/>
                    <a:pt x="204" y="626"/>
                  </a:cubicBezTo>
                  <a:cubicBezTo>
                    <a:pt x="89" y="639"/>
                    <a:pt x="0" y="737"/>
                    <a:pt x="0" y="855"/>
                  </a:cubicBezTo>
                  <a:cubicBezTo>
                    <a:pt x="0" y="973"/>
                    <a:pt x="89" y="1071"/>
                    <a:pt x="204" y="1083"/>
                  </a:cubicBezTo>
                  <a:cubicBezTo>
                    <a:pt x="204" y="1691"/>
                    <a:pt x="204" y="1691"/>
                    <a:pt x="204" y="1691"/>
                  </a:cubicBezTo>
                  <a:cubicBezTo>
                    <a:pt x="204" y="1709"/>
                    <a:pt x="219" y="1723"/>
                    <a:pt x="236" y="1723"/>
                  </a:cubicBezTo>
                  <a:cubicBezTo>
                    <a:pt x="254" y="1723"/>
                    <a:pt x="268" y="1709"/>
                    <a:pt x="268" y="1691"/>
                  </a:cubicBezTo>
                  <a:cubicBezTo>
                    <a:pt x="268" y="1081"/>
                    <a:pt x="268" y="1081"/>
                    <a:pt x="268" y="1081"/>
                  </a:cubicBezTo>
                  <a:cubicBezTo>
                    <a:pt x="377" y="1063"/>
                    <a:pt x="460" y="968"/>
                    <a:pt x="460" y="855"/>
                  </a:cubicBezTo>
                  <a:cubicBezTo>
                    <a:pt x="460" y="741"/>
                    <a:pt x="377" y="647"/>
                    <a:pt x="268" y="628"/>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36" name="Freeform 12"/>
            <p:cNvSpPr>
              <a:spLocks/>
            </p:cNvSpPr>
            <p:nvPr/>
          </p:nvSpPr>
          <p:spPr bwMode="auto">
            <a:xfrm>
              <a:off x="-1052513" y="4989513"/>
              <a:ext cx="147638" cy="565150"/>
            </a:xfrm>
            <a:custGeom>
              <a:avLst/>
              <a:gdLst>
                <a:gd name="T0" fmla="*/ 447 w 447"/>
                <a:gd name="T1" fmla="*/ 223 h 1723"/>
                <a:gd name="T2" fmla="*/ 223 w 447"/>
                <a:gd name="T3" fmla="*/ 0 h 1723"/>
                <a:gd name="T4" fmla="*/ 0 w 447"/>
                <a:gd name="T5" fmla="*/ 223 h 1723"/>
                <a:gd name="T6" fmla="*/ 192 w 447"/>
                <a:gd name="T7" fmla="*/ 444 h 1723"/>
                <a:gd name="T8" fmla="*/ 192 w 447"/>
                <a:gd name="T9" fmla="*/ 1691 h 1723"/>
                <a:gd name="T10" fmla="*/ 223 w 447"/>
                <a:gd name="T11" fmla="*/ 1723 h 1723"/>
                <a:gd name="T12" fmla="*/ 255 w 447"/>
                <a:gd name="T13" fmla="*/ 1691 h 1723"/>
                <a:gd name="T14" fmla="*/ 255 w 447"/>
                <a:gd name="T15" fmla="*/ 444 h 1723"/>
                <a:gd name="T16" fmla="*/ 447 w 447"/>
                <a:gd name="T17" fmla="*/ 223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1723">
                  <a:moveTo>
                    <a:pt x="447" y="223"/>
                  </a:moveTo>
                  <a:cubicBezTo>
                    <a:pt x="447" y="100"/>
                    <a:pt x="347" y="0"/>
                    <a:pt x="223" y="0"/>
                  </a:cubicBezTo>
                  <a:cubicBezTo>
                    <a:pt x="100" y="0"/>
                    <a:pt x="0" y="100"/>
                    <a:pt x="0" y="223"/>
                  </a:cubicBezTo>
                  <a:cubicBezTo>
                    <a:pt x="0" y="335"/>
                    <a:pt x="83" y="428"/>
                    <a:pt x="192" y="444"/>
                  </a:cubicBezTo>
                  <a:cubicBezTo>
                    <a:pt x="192" y="1691"/>
                    <a:pt x="192" y="1691"/>
                    <a:pt x="192" y="1691"/>
                  </a:cubicBezTo>
                  <a:cubicBezTo>
                    <a:pt x="192" y="1709"/>
                    <a:pt x="206" y="1723"/>
                    <a:pt x="223" y="1723"/>
                  </a:cubicBezTo>
                  <a:cubicBezTo>
                    <a:pt x="241" y="1723"/>
                    <a:pt x="255" y="1709"/>
                    <a:pt x="255" y="1691"/>
                  </a:cubicBezTo>
                  <a:cubicBezTo>
                    <a:pt x="255" y="444"/>
                    <a:pt x="255" y="444"/>
                    <a:pt x="255" y="444"/>
                  </a:cubicBezTo>
                  <a:cubicBezTo>
                    <a:pt x="363" y="428"/>
                    <a:pt x="447" y="335"/>
                    <a:pt x="447" y="223"/>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sp>
        <p:nvSpPr>
          <p:cNvPr id="37" name="Title 1"/>
          <p:cNvSpPr txBox="1">
            <a:spLocks/>
          </p:cNvSpPr>
          <p:nvPr/>
        </p:nvSpPr>
        <p:spPr>
          <a:xfrm>
            <a:off x="193703" y="1687876"/>
            <a:ext cx="7131033" cy="239237"/>
          </a:xfrm>
          <a:prstGeom prst="rect">
            <a:avLst/>
          </a:prstGeom>
        </p:spPr>
        <p:txBody>
          <a:bodyPr anchor="ctr">
            <a:noAutofit/>
          </a:bodyPr>
          <a:lstStyle>
            <a:defPPr>
              <a:defRPr lang="en-US"/>
            </a:defPPr>
            <a:lvl1pPr>
              <a:lnSpc>
                <a:spcPct val="90000"/>
              </a:lnSpc>
              <a:spcBef>
                <a:spcPct val="0"/>
              </a:spcBef>
              <a:buNone/>
              <a:defRPr sz="1400" b="0" i="1">
                <a:solidFill>
                  <a:prstClr val="black">
                    <a:lumMod val="50000"/>
                    <a:lumOff val="50000"/>
                  </a:prstClr>
                </a:solidFill>
                <a:ea typeface="Tahoma" panose="020B0604030504040204" pitchFamily="34" charset="0"/>
                <a:cs typeface="Arial" panose="020B0604020202020204" pitchFamily="34" charset="0"/>
              </a:defRPr>
            </a:lvl1pPr>
          </a:lstStyle>
          <a:p>
            <a:r>
              <a:rPr lang="en-NZ" dirty="0"/>
              <a:t>Q. What I do now will help to keep me and my household safe during a disaster </a:t>
            </a:r>
          </a:p>
        </p:txBody>
      </p:sp>
      <p:sp>
        <p:nvSpPr>
          <p:cNvPr id="110" name="Oval 109"/>
          <p:cNvSpPr/>
          <p:nvPr/>
        </p:nvSpPr>
        <p:spPr>
          <a:xfrm>
            <a:off x="209549" y="149244"/>
            <a:ext cx="517957" cy="51795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09" name="Table 108"/>
          <p:cNvGraphicFramePr>
            <a:graphicFrameLocks noGrp="1"/>
          </p:cNvGraphicFramePr>
          <p:nvPr>
            <p:extLst>
              <p:ext uri="{D42A27DB-BD31-4B8C-83A1-F6EECF244321}">
                <p14:modId xmlns:p14="http://schemas.microsoft.com/office/powerpoint/2010/main" val="637023514"/>
              </p:ext>
            </p:extLst>
          </p:nvPr>
        </p:nvGraphicFramePr>
        <p:xfrm>
          <a:off x="9907238" y="1771441"/>
          <a:ext cx="2232000" cy="1800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tblGrid>
              <a:tr h="686442">
                <a:tc>
                  <a:txBody>
                    <a:bodyPr/>
                    <a:lstStyle/>
                    <a:p>
                      <a:pPr algn="ctr"/>
                      <a:r>
                        <a:rPr lang="en-NZ" sz="1050" b="0" dirty="0">
                          <a:solidFill>
                            <a:prstClr val="black">
                              <a:lumMod val="50000"/>
                              <a:lumOff val="50000"/>
                            </a:prstClr>
                          </a:solidFill>
                          <a:latin typeface="+mn-lt"/>
                        </a:rPr>
                        <a:t>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50" b="0" dirty="0">
                          <a:solidFill>
                            <a:prstClr val="black">
                              <a:lumMod val="50000"/>
                              <a:lumOff val="50000"/>
                            </a:prstClr>
                          </a:solidFill>
                          <a:latin typeface="+mn-lt"/>
                        </a:rPr>
                        <a:t>disagree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86%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87%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32" name="Rectangle 31"/>
          <p:cNvSpPr/>
          <p:nvPr/>
        </p:nvSpPr>
        <p:spPr>
          <a:xfrm>
            <a:off x="0" y="4214949"/>
            <a:ext cx="12192000" cy="2159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TextBox 39"/>
          <p:cNvSpPr txBox="1"/>
          <p:nvPr/>
        </p:nvSpPr>
        <p:spPr>
          <a:xfrm>
            <a:off x="9334001" y="5168431"/>
            <a:ext cx="432000" cy="230832"/>
          </a:xfrm>
          <a:prstGeom prst="rect">
            <a:avLst/>
          </a:prstGeom>
          <a:noFill/>
        </p:spPr>
        <p:txBody>
          <a:bodyPr wrap="square" rtlCol="0">
            <a:spAutoFit/>
          </a:bodyPr>
          <a:lstStyle/>
          <a:p>
            <a:pPr algn="ctr"/>
            <a:r>
              <a:rPr lang="en-NZ" sz="900" dirty="0" smtClean="0">
                <a:solidFill>
                  <a:schemeClr val="tx1">
                    <a:lumMod val="65000"/>
                    <a:lumOff val="35000"/>
                  </a:schemeClr>
                </a:solidFill>
              </a:rPr>
              <a:t>20%</a:t>
            </a:r>
            <a:endParaRPr lang="en-NZ" sz="900" dirty="0">
              <a:solidFill>
                <a:schemeClr val="tx1">
                  <a:lumMod val="65000"/>
                  <a:lumOff val="35000"/>
                </a:schemeClr>
              </a:solidFill>
            </a:endParaRPr>
          </a:p>
        </p:txBody>
      </p:sp>
      <p:sp>
        <p:nvSpPr>
          <p:cNvPr id="41" name="TextBox 40"/>
          <p:cNvSpPr txBox="1"/>
          <p:nvPr/>
        </p:nvSpPr>
        <p:spPr>
          <a:xfrm>
            <a:off x="2405911" y="5168431"/>
            <a:ext cx="432000" cy="230832"/>
          </a:xfrm>
          <a:prstGeom prst="rect">
            <a:avLst/>
          </a:prstGeom>
          <a:noFill/>
        </p:spPr>
        <p:txBody>
          <a:bodyPr wrap="square" rtlCol="0">
            <a:spAutoFit/>
          </a:bodyPr>
          <a:lstStyle/>
          <a:p>
            <a:pPr algn="ctr"/>
            <a:r>
              <a:rPr lang="en-NZ" sz="900" dirty="0" smtClean="0">
                <a:solidFill>
                  <a:schemeClr val="tx1">
                    <a:lumMod val="65000"/>
                    <a:lumOff val="35000"/>
                  </a:schemeClr>
                </a:solidFill>
              </a:rPr>
              <a:t>0</a:t>
            </a:r>
            <a:r>
              <a:rPr lang="en-NZ" sz="900" dirty="0">
                <a:solidFill>
                  <a:schemeClr val="tx1">
                    <a:lumMod val="65000"/>
                    <a:lumOff val="35000"/>
                  </a:schemeClr>
                </a:solidFill>
              </a:rPr>
              <a:t>%</a:t>
            </a:r>
          </a:p>
        </p:txBody>
      </p:sp>
      <p:cxnSp>
        <p:nvCxnSpPr>
          <p:cNvPr id="42" name="Straight Connector 41"/>
          <p:cNvCxnSpPr/>
          <p:nvPr/>
        </p:nvCxnSpPr>
        <p:spPr>
          <a:xfrm>
            <a:off x="2626345"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54612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640000" y="5503305"/>
            <a:ext cx="691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869956" y="5167083"/>
            <a:ext cx="432000" cy="230832"/>
          </a:xfrm>
          <a:prstGeom prst="rect">
            <a:avLst/>
          </a:prstGeom>
          <a:noFill/>
        </p:spPr>
        <p:txBody>
          <a:bodyPr wrap="square" rtlCol="0">
            <a:spAutoFit/>
          </a:bodyPr>
          <a:lstStyle/>
          <a:p>
            <a:pPr algn="ctr"/>
            <a:r>
              <a:rPr lang="en-NZ" sz="900" dirty="0" smtClean="0">
                <a:solidFill>
                  <a:schemeClr val="tx1">
                    <a:lumMod val="65000"/>
                    <a:lumOff val="35000"/>
                  </a:schemeClr>
                </a:solidFill>
              </a:rPr>
              <a:t>10%</a:t>
            </a:r>
            <a:endParaRPr lang="en-NZ" sz="900" dirty="0">
              <a:solidFill>
                <a:schemeClr val="tx1">
                  <a:lumMod val="65000"/>
                  <a:lumOff val="35000"/>
                </a:schemeClr>
              </a:solidFill>
            </a:endParaRPr>
          </a:p>
        </p:txBody>
      </p:sp>
      <p:sp>
        <p:nvSpPr>
          <p:cNvPr id="47" name="TextBox 46"/>
          <p:cNvSpPr txBox="1"/>
          <p:nvPr/>
        </p:nvSpPr>
        <p:spPr>
          <a:xfrm>
            <a:off x="39533" y="4280391"/>
            <a:ext cx="11702009" cy="261610"/>
          </a:xfrm>
          <a:prstGeom prst="rect">
            <a:avLst/>
          </a:prstGeom>
          <a:noFill/>
        </p:spPr>
        <p:txBody>
          <a:bodyPr wrap="square" rtlCol="0">
            <a:spAutoFit/>
          </a:bodyPr>
          <a:lstStyle/>
          <a:p>
            <a:r>
              <a:rPr lang="en-NZ" sz="1100" dirty="0">
                <a:solidFill>
                  <a:srgbClr val="7F7F7F"/>
                </a:solidFill>
              </a:rPr>
              <a:t>The following groups are most likely to think it is difficult to prepare for a disaster: Those </a:t>
            </a:r>
            <a:r>
              <a:rPr lang="en-NZ" sz="1100" dirty="0" smtClean="0">
                <a:solidFill>
                  <a:srgbClr val="7F7F7F"/>
                </a:solidFill>
              </a:rPr>
              <a:t>who live alone and those in low income households.</a:t>
            </a:r>
            <a:endParaRPr lang="en-NZ" sz="1100" dirty="0">
              <a:solidFill>
                <a:srgbClr val="7F7F7F"/>
              </a:solidFill>
            </a:endParaRPr>
          </a:p>
        </p:txBody>
      </p:sp>
      <p:sp>
        <p:nvSpPr>
          <p:cNvPr id="48" name="TextBox 47"/>
          <p:cNvSpPr txBox="1"/>
          <p:nvPr/>
        </p:nvSpPr>
        <p:spPr>
          <a:xfrm>
            <a:off x="3200667" y="4821604"/>
            <a:ext cx="2286000" cy="415498"/>
          </a:xfrm>
          <a:prstGeom prst="rect">
            <a:avLst/>
          </a:prstGeom>
          <a:noFill/>
        </p:spPr>
        <p:txBody>
          <a:bodyPr wrap="square" rtlCol="0">
            <a:spAutoFit/>
          </a:bodyPr>
          <a:lstStyle/>
          <a:p>
            <a:pPr algn="ctr"/>
            <a:r>
              <a:rPr lang="en-NZ" sz="1050" b="1" dirty="0">
                <a:solidFill>
                  <a:schemeClr val="tx1">
                    <a:lumMod val="65000"/>
                    <a:lumOff val="35000"/>
                  </a:schemeClr>
                </a:solidFill>
              </a:rPr>
              <a:t>Average for all New Zealanders </a:t>
            </a:r>
          </a:p>
          <a:p>
            <a:pPr algn="ctr"/>
            <a:r>
              <a:rPr lang="en-NZ" sz="1050" b="1" dirty="0" smtClean="0">
                <a:solidFill>
                  <a:schemeClr val="tx1">
                    <a:lumMod val="65000"/>
                    <a:lumOff val="35000"/>
                  </a:schemeClr>
                </a:solidFill>
              </a:rPr>
              <a:t>disagree 5%</a:t>
            </a:r>
            <a:endParaRPr lang="en-NZ" sz="1050" b="1" dirty="0">
              <a:solidFill>
                <a:schemeClr val="tx1">
                  <a:lumMod val="65000"/>
                  <a:lumOff val="35000"/>
                </a:schemeClr>
              </a:solidFill>
            </a:endParaRPr>
          </a:p>
        </p:txBody>
      </p:sp>
      <p:cxnSp>
        <p:nvCxnSpPr>
          <p:cNvPr id="50" name="Straight Connector 49"/>
          <p:cNvCxnSpPr/>
          <p:nvPr/>
        </p:nvCxnSpPr>
        <p:spPr>
          <a:xfrm>
            <a:off x="4356291" y="5239639"/>
            <a:ext cx="0" cy="9360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666398" y="5860608"/>
            <a:ext cx="1130107" cy="369332"/>
          </a:xfrm>
          <a:prstGeom prst="rect">
            <a:avLst/>
          </a:prstGeom>
          <a:noFill/>
        </p:spPr>
        <p:txBody>
          <a:bodyPr wrap="square" rtlCol="0">
            <a:spAutoFit/>
          </a:bodyPr>
          <a:lstStyle/>
          <a:p>
            <a:r>
              <a:rPr lang="en-NZ" sz="900" dirty="0" smtClean="0">
                <a:solidFill>
                  <a:schemeClr val="tx1">
                    <a:lumMod val="65000"/>
                    <a:lumOff val="35000"/>
                  </a:schemeClr>
                </a:solidFill>
              </a:rPr>
              <a:t>Women</a:t>
            </a:r>
            <a:endParaRPr lang="en-NZ" sz="900" dirty="0">
              <a:solidFill>
                <a:schemeClr val="tx1">
                  <a:lumMod val="65000"/>
                  <a:lumOff val="35000"/>
                </a:schemeClr>
              </a:solidFill>
            </a:endParaRPr>
          </a:p>
          <a:p>
            <a:r>
              <a:rPr lang="en-NZ" sz="900" dirty="0">
                <a:solidFill>
                  <a:schemeClr val="tx1">
                    <a:lumMod val="65000"/>
                    <a:lumOff val="35000"/>
                  </a:schemeClr>
                </a:solidFill>
              </a:rPr>
              <a:t>6</a:t>
            </a:r>
            <a:r>
              <a:rPr lang="en-NZ" sz="900" dirty="0" smtClean="0">
                <a:solidFill>
                  <a:schemeClr val="tx1">
                    <a:lumMod val="65000"/>
                    <a:lumOff val="35000"/>
                  </a:schemeClr>
                </a:solidFill>
              </a:rPr>
              <a:t>%</a:t>
            </a:r>
            <a:endParaRPr lang="en-NZ" sz="900" dirty="0">
              <a:solidFill>
                <a:schemeClr val="tx1">
                  <a:lumMod val="65000"/>
                  <a:lumOff val="35000"/>
                </a:schemeClr>
              </a:solidFill>
            </a:endParaRPr>
          </a:p>
        </p:txBody>
      </p:sp>
      <p:cxnSp>
        <p:nvCxnSpPr>
          <p:cNvPr id="56" name="Straight Connector 55"/>
          <p:cNvCxnSpPr/>
          <p:nvPr/>
        </p:nvCxnSpPr>
        <p:spPr>
          <a:xfrm>
            <a:off x="6086236"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700858" y="5560455"/>
            <a:ext cx="0" cy="612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189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4214949"/>
            <a:ext cx="12192000" cy="2159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TextBox 46"/>
          <p:cNvSpPr txBox="1"/>
          <p:nvPr/>
        </p:nvSpPr>
        <p:spPr>
          <a:xfrm>
            <a:off x="7030033"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30%</a:t>
            </a:r>
          </a:p>
        </p:txBody>
      </p:sp>
      <p:sp>
        <p:nvSpPr>
          <p:cNvPr id="48" name="TextBox 47"/>
          <p:cNvSpPr txBox="1"/>
          <p:nvPr/>
        </p:nvSpPr>
        <p:spPr>
          <a:xfrm>
            <a:off x="9334001"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40%</a:t>
            </a:r>
          </a:p>
        </p:txBody>
      </p:sp>
      <p:sp>
        <p:nvSpPr>
          <p:cNvPr id="49" name="TextBox 48"/>
          <p:cNvSpPr txBox="1"/>
          <p:nvPr/>
        </p:nvSpPr>
        <p:spPr>
          <a:xfrm>
            <a:off x="2405911"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10%</a:t>
            </a:r>
          </a:p>
        </p:txBody>
      </p:sp>
      <p:cxnSp>
        <p:nvCxnSpPr>
          <p:cNvPr id="52" name="Straight Connector 51"/>
          <p:cNvCxnSpPr/>
          <p:nvPr/>
        </p:nvCxnSpPr>
        <p:spPr>
          <a:xfrm>
            <a:off x="2626345"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54612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640000" y="5503305"/>
            <a:ext cx="691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717972" y="5167083"/>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20%</a:t>
            </a:r>
          </a:p>
        </p:txBody>
      </p:sp>
      <p:sp>
        <p:nvSpPr>
          <p:cNvPr id="83" name="TextBox 82"/>
          <p:cNvSpPr txBox="1"/>
          <p:nvPr/>
        </p:nvSpPr>
        <p:spPr>
          <a:xfrm>
            <a:off x="39533" y="4280391"/>
            <a:ext cx="11596813" cy="261610"/>
          </a:xfrm>
          <a:prstGeom prst="rect">
            <a:avLst/>
          </a:prstGeom>
          <a:noFill/>
        </p:spPr>
        <p:txBody>
          <a:bodyPr wrap="square" rtlCol="0">
            <a:spAutoFit/>
          </a:bodyPr>
          <a:lstStyle/>
          <a:p>
            <a:r>
              <a:rPr lang="en-NZ" sz="1100" dirty="0">
                <a:solidFill>
                  <a:srgbClr val="7F7F7F"/>
                </a:solidFill>
              </a:rPr>
              <a:t>The following groups are most likely to agree people will be there to help following a disaster, so they don't really need to prepare: Those who do not own their own home and Māori.</a:t>
            </a:r>
          </a:p>
        </p:txBody>
      </p:sp>
      <p:sp>
        <p:nvSpPr>
          <p:cNvPr id="86" name="TextBox 85"/>
          <p:cNvSpPr txBox="1"/>
          <p:nvPr/>
        </p:nvSpPr>
        <p:spPr>
          <a:xfrm>
            <a:off x="2194129" y="4813512"/>
            <a:ext cx="2286000" cy="415498"/>
          </a:xfrm>
          <a:prstGeom prst="rect">
            <a:avLst/>
          </a:prstGeom>
          <a:noFill/>
        </p:spPr>
        <p:txBody>
          <a:bodyPr wrap="square" rtlCol="0">
            <a:spAutoFit/>
          </a:bodyPr>
          <a:lstStyle/>
          <a:p>
            <a:pPr algn="ctr"/>
            <a:r>
              <a:rPr lang="en-NZ" sz="1050" b="1" dirty="0">
                <a:solidFill>
                  <a:schemeClr val="tx1">
                    <a:lumMod val="65000"/>
                    <a:lumOff val="35000"/>
                  </a:schemeClr>
                </a:solidFill>
              </a:rPr>
              <a:t>Average for all New Zealanders </a:t>
            </a:r>
          </a:p>
          <a:p>
            <a:pPr algn="ctr"/>
            <a:r>
              <a:rPr lang="en-NZ" sz="1050" b="1" dirty="0">
                <a:solidFill>
                  <a:schemeClr val="tx1">
                    <a:lumMod val="65000"/>
                    <a:lumOff val="35000"/>
                  </a:schemeClr>
                </a:solidFill>
              </a:rPr>
              <a:t>disagree 12%</a:t>
            </a:r>
          </a:p>
        </p:txBody>
      </p:sp>
      <p:cxnSp>
        <p:nvCxnSpPr>
          <p:cNvPr id="87" name="Straight Connector 86"/>
          <p:cNvCxnSpPr/>
          <p:nvPr/>
        </p:nvCxnSpPr>
        <p:spPr>
          <a:xfrm>
            <a:off x="3084710" y="5231547"/>
            <a:ext cx="0" cy="9360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88818" y="136797"/>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No personal responsibility</a:t>
            </a:r>
          </a:p>
        </p:txBody>
      </p:sp>
      <p:sp>
        <p:nvSpPr>
          <p:cNvPr id="17" name="Title 1"/>
          <p:cNvSpPr txBox="1">
            <a:spLocks/>
          </p:cNvSpPr>
          <p:nvPr/>
        </p:nvSpPr>
        <p:spPr>
          <a:xfrm>
            <a:off x="458060" y="6499315"/>
            <a:ext cx="887644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Q6a_1 How much do you agree or disagree with each of the following statements… people will be there to help following a disaster, so I don't really need to prepare in advance  </a:t>
            </a:r>
          </a:p>
          <a:p>
            <a:r>
              <a:rPr lang="en-NZ" sz="900" b="0" dirty="0">
                <a:solidFill>
                  <a:prstClr val="black">
                    <a:lumMod val="50000"/>
                    <a:lumOff val="50000"/>
                  </a:prstClr>
                </a:solidFill>
                <a:latin typeface="Calibri" panose="020F0502020204030204"/>
              </a:rPr>
              <a:t>Base: All respondents (2017 n=1,000, 2016 n=1,000)</a:t>
            </a:r>
          </a:p>
        </p:txBody>
      </p:sp>
      <p:graphicFrame>
        <p:nvGraphicFramePr>
          <p:cNvPr id="42" name="Chart 41"/>
          <p:cNvGraphicFramePr/>
          <p:nvPr>
            <p:extLst>
              <p:ext uri="{D42A27DB-BD31-4B8C-83A1-F6EECF244321}">
                <p14:modId xmlns:p14="http://schemas.microsoft.com/office/powerpoint/2010/main" val="3863795907"/>
              </p:ext>
            </p:extLst>
          </p:nvPr>
        </p:nvGraphicFramePr>
        <p:xfrm>
          <a:off x="480236" y="2042491"/>
          <a:ext cx="9972000" cy="198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41" name="Straight Connector 40"/>
          <p:cNvCxnSpPr/>
          <p:nvPr/>
        </p:nvCxnSpPr>
        <p:spPr>
          <a:xfrm>
            <a:off x="275053" y="229483"/>
            <a:ext cx="363675" cy="3388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a:xfrm>
            <a:off x="193704" y="1739244"/>
            <a:ext cx="7131033" cy="239237"/>
          </a:xfrm>
          <a:prstGeom prst="rect">
            <a:avLst/>
          </a:prstGeom>
        </p:spPr>
        <p:txBody>
          <a:bodyPr anchor="ctr">
            <a:noAutofit/>
          </a:bodyPr>
          <a:lstStyle>
            <a:defPPr>
              <a:defRPr lang="en-US"/>
            </a:defPPr>
            <a:lvl1pPr>
              <a:lnSpc>
                <a:spcPct val="90000"/>
              </a:lnSpc>
              <a:spcBef>
                <a:spcPct val="0"/>
              </a:spcBef>
              <a:buNone/>
              <a:defRPr sz="1400" b="0" i="1">
                <a:solidFill>
                  <a:prstClr val="black">
                    <a:lumMod val="50000"/>
                    <a:lumOff val="50000"/>
                  </a:prstClr>
                </a:solidFill>
                <a:ea typeface="Tahoma" panose="020B0604030504040204" pitchFamily="34" charset="0"/>
                <a:cs typeface="Arial" panose="020B0604020202020204" pitchFamily="34" charset="0"/>
              </a:defRPr>
            </a:lvl1pPr>
          </a:lstStyle>
          <a:p>
            <a:r>
              <a:rPr lang="en-NZ" dirty="0"/>
              <a:t>Q. People will be there to help following a disaster, so I don't really need to prepare in advance </a:t>
            </a:r>
          </a:p>
        </p:txBody>
      </p:sp>
      <p:sp>
        <p:nvSpPr>
          <p:cNvPr id="104" name="Title 1"/>
          <p:cNvSpPr txBox="1">
            <a:spLocks/>
          </p:cNvSpPr>
          <p:nvPr/>
        </p:nvSpPr>
        <p:spPr>
          <a:xfrm>
            <a:off x="193704" y="876481"/>
            <a:ext cx="11312496" cy="571469"/>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This barrier now impacts more New Zealanders than it did in 2016 (12% in 2017 up from 8% in </a:t>
            </a:r>
            <a:r>
              <a:rPr lang="en-NZ" dirty="0"/>
              <a:t>2016) </a:t>
            </a:r>
            <a:r>
              <a:rPr lang="en-NZ" dirty="0" smtClean="0"/>
              <a:t>but most </a:t>
            </a:r>
            <a:r>
              <a:rPr lang="en-NZ" dirty="0"/>
              <a:t>people </a:t>
            </a:r>
            <a:r>
              <a:rPr lang="en-NZ" dirty="0" smtClean="0"/>
              <a:t>continue to have </a:t>
            </a:r>
            <a:r>
              <a:rPr lang="en-NZ" dirty="0"/>
              <a:t>sense of responsibility when it comes to preparing for a disaster and as such this barrier affects relatively few people. </a:t>
            </a:r>
          </a:p>
        </p:txBody>
      </p:sp>
      <p:sp>
        <p:nvSpPr>
          <p:cNvPr id="106" name="Oval 105"/>
          <p:cNvSpPr/>
          <p:nvPr/>
        </p:nvSpPr>
        <p:spPr>
          <a:xfrm>
            <a:off x="209549" y="126210"/>
            <a:ext cx="517957" cy="51795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07" name="Table 106"/>
          <p:cNvGraphicFramePr>
            <a:graphicFrameLocks noGrp="1"/>
          </p:cNvGraphicFramePr>
          <p:nvPr>
            <p:extLst>
              <p:ext uri="{D42A27DB-BD31-4B8C-83A1-F6EECF244321}">
                <p14:modId xmlns:p14="http://schemas.microsoft.com/office/powerpoint/2010/main" val="2008733770"/>
              </p:ext>
            </p:extLst>
          </p:nvPr>
        </p:nvGraphicFramePr>
        <p:xfrm>
          <a:off x="9907238" y="1771441"/>
          <a:ext cx="2232000" cy="1800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tblGrid>
              <a:tr h="686442">
                <a:tc>
                  <a:txBody>
                    <a:bodyPr/>
                    <a:lstStyle/>
                    <a:p>
                      <a:pPr algn="ctr"/>
                      <a:r>
                        <a:rPr lang="en-NZ" sz="1050" b="0" dirty="0">
                          <a:solidFill>
                            <a:prstClr val="black">
                              <a:lumMod val="50000"/>
                              <a:lumOff val="50000"/>
                            </a:prstClr>
                          </a:solidFill>
                          <a:latin typeface="+mn-lt"/>
                        </a:rPr>
                        <a:t>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50" b="0" dirty="0">
                          <a:solidFill>
                            <a:prstClr val="black">
                              <a:lumMod val="50000"/>
                              <a:lumOff val="50000"/>
                            </a:prstClr>
                          </a:solidFill>
                          <a:latin typeface="+mn-lt"/>
                        </a:rPr>
                        <a:t>disagree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12%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82%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84%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pSp>
        <p:nvGrpSpPr>
          <p:cNvPr id="108" name="Group 107"/>
          <p:cNvGrpSpPr/>
          <p:nvPr/>
        </p:nvGrpSpPr>
        <p:grpSpPr>
          <a:xfrm>
            <a:off x="2126849" y="3789488"/>
            <a:ext cx="7296934" cy="243203"/>
            <a:chOff x="1400433" y="5056582"/>
            <a:chExt cx="7296934" cy="243203"/>
          </a:xfrm>
        </p:grpSpPr>
        <p:sp>
          <p:nvSpPr>
            <p:cNvPr id="109" name="Title 1"/>
            <p:cNvSpPr txBox="1">
              <a:spLocks/>
            </p:cNvSpPr>
            <p:nvPr/>
          </p:nvSpPr>
          <p:spPr>
            <a:xfrm>
              <a:off x="7413303"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Don’t know</a:t>
              </a:r>
            </a:p>
          </p:txBody>
        </p:sp>
        <p:sp>
          <p:nvSpPr>
            <p:cNvPr id="110" name="Rectangle 109"/>
            <p:cNvSpPr/>
            <p:nvPr/>
          </p:nvSpPr>
          <p:spPr>
            <a:xfrm>
              <a:off x="1400433" y="5093625"/>
              <a:ext cx="169116" cy="169116"/>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11" name="Title 1"/>
            <p:cNvSpPr txBox="1">
              <a:spLocks/>
            </p:cNvSpPr>
            <p:nvPr/>
          </p:nvSpPr>
          <p:spPr>
            <a:xfrm>
              <a:off x="1543045" y="5060548"/>
              <a:ext cx="792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agree</a:t>
              </a:r>
            </a:p>
          </p:txBody>
        </p:sp>
        <p:sp>
          <p:nvSpPr>
            <p:cNvPr id="112" name="Rectangle 111"/>
            <p:cNvSpPr/>
            <p:nvPr/>
          </p:nvSpPr>
          <p:spPr>
            <a:xfrm>
              <a:off x="2574485" y="5093625"/>
              <a:ext cx="169116" cy="169116"/>
            </a:xfrm>
            <a:prstGeom prst="rect">
              <a:avLst/>
            </a:prstGeom>
            <a:solidFill>
              <a:srgbClr val="01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13" name="Title 1"/>
            <p:cNvSpPr txBox="1">
              <a:spLocks/>
            </p:cNvSpPr>
            <p:nvPr/>
          </p:nvSpPr>
          <p:spPr>
            <a:xfrm>
              <a:off x="2708253" y="5056582"/>
              <a:ext cx="90737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agree</a:t>
              </a:r>
            </a:p>
          </p:txBody>
        </p:sp>
        <p:sp>
          <p:nvSpPr>
            <p:cNvPr id="114" name="Rectangle 113"/>
            <p:cNvSpPr/>
            <p:nvPr/>
          </p:nvSpPr>
          <p:spPr>
            <a:xfrm>
              <a:off x="3748537" y="5093625"/>
              <a:ext cx="169116" cy="169116"/>
            </a:xfrm>
            <a:prstGeom prst="rect">
              <a:avLst/>
            </a:prstGeom>
            <a:solidFill>
              <a:srgbClr val="26A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15" name="Title 1"/>
            <p:cNvSpPr txBox="1">
              <a:spLocks/>
            </p:cNvSpPr>
            <p:nvPr/>
          </p:nvSpPr>
          <p:spPr>
            <a:xfrm>
              <a:off x="3886488"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Neither agree </a:t>
              </a:r>
            </a:p>
            <a:p>
              <a:r>
                <a:rPr lang="en-NZ" sz="800" b="0" dirty="0">
                  <a:solidFill>
                    <a:prstClr val="black">
                      <a:lumMod val="50000"/>
                      <a:lumOff val="50000"/>
                    </a:prstClr>
                  </a:solidFill>
                  <a:latin typeface="Calibri Light" panose="020F0302020204030204"/>
                </a:rPr>
                <a:t>nor disagree</a:t>
              </a:r>
            </a:p>
          </p:txBody>
        </p:sp>
        <p:sp>
          <p:nvSpPr>
            <p:cNvPr id="116" name="Rectangle 115"/>
            <p:cNvSpPr/>
            <p:nvPr/>
          </p:nvSpPr>
          <p:spPr>
            <a:xfrm>
              <a:off x="4922588" y="5093625"/>
              <a:ext cx="169116" cy="16911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17" name="Title 1"/>
            <p:cNvSpPr txBox="1">
              <a:spLocks/>
            </p:cNvSpPr>
            <p:nvPr/>
          </p:nvSpPr>
          <p:spPr>
            <a:xfrm>
              <a:off x="5074625"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disagree</a:t>
              </a:r>
            </a:p>
          </p:txBody>
        </p:sp>
        <p:sp>
          <p:nvSpPr>
            <p:cNvPr id="118" name="Rectangle 117"/>
            <p:cNvSpPr/>
            <p:nvPr/>
          </p:nvSpPr>
          <p:spPr>
            <a:xfrm>
              <a:off x="6096640" y="5093625"/>
              <a:ext cx="169116" cy="169116"/>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19" name="Title 1"/>
            <p:cNvSpPr txBox="1">
              <a:spLocks/>
            </p:cNvSpPr>
            <p:nvPr/>
          </p:nvSpPr>
          <p:spPr>
            <a:xfrm>
              <a:off x="6242344"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disagree</a:t>
              </a:r>
            </a:p>
          </p:txBody>
        </p:sp>
        <p:sp>
          <p:nvSpPr>
            <p:cNvPr id="120" name="Rectangle 119"/>
            <p:cNvSpPr/>
            <p:nvPr/>
          </p:nvSpPr>
          <p:spPr>
            <a:xfrm>
              <a:off x="7270691" y="5093625"/>
              <a:ext cx="169116" cy="16911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cxnSp>
        <p:nvCxnSpPr>
          <p:cNvPr id="129" name="Straight Connector 128"/>
          <p:cNvCxnSpPr/>
          <p:nvPr/>
        </p:nvCxnSpPr>
        <p:spPr>
          <a:xfrm>
            <a:off x="723887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93665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345989" y="5812983"/>
            <a:ext cx="1130107" cy="369332"/>
          </a:xfrm>
          <a:prstGeom prst="rect">
            <a:avLst/>
          </a:prstGeom>
          <a:noFill/>
        </p:spPr>
        <p:txBody>
          <a:bodyPr wrap="square" rtlCol="0">
            <a:spAutoFit/>
          </a:bodyPr>
          <a:lstStyle/>
          <a:p>
            <a:r>
              <a:rPr lang="en-NZ" sz="900" dirty="0">
                <a:solidFill>
                  <a:schemeClr val="tx1">
                    <a:lumMod val="65000"/>
                    <a:lumOff val="35000"/>
                  </a:schemeClr>
                </a:solidFill>
              </a:rPr>
              <a:t>Māori </a:t>
            </a:r>
          </a:p>
          <a:p>
            <a:r>
              <a:rPr lang="en-NZ" sz="900" dirty="0" smtClean="0">
                <a:solidFill>
                  <a:schemeClr val="tx1">
                    <a:lumMod val="65000"/>
                    <a:lumOff val="35000"/>
                  </a:schemeClr>
                </a:solidFill>
              </a:rPr>
              <a:t>22%</a:t>
            </a:r>
            <a:endParaRPr lang="en-NZ" sz="900" dirty="0">
              <a:solidFill>
                <a:schemeClr val="tx1">
                  <a:lumMod val="65000"/>
                  <a:lumOff val="35000"/>
                </a:schemeClr>
              </a:solidFill>
            </a:endParaRPr>
          </a:p>
        </p:txBody>
      </p:sp>
      <p:cxnSp>
        <p:nvCxnSpPr>
          <p:cNvPr id="89" name="Straight Arrow Connector 88"/>
          <p:cNvCxnSpPr/>
          <p:nvPr/>
        </p:nvCxnSpPr>
        <p:spPr>
          <a:xfrm flipV="1">
            <a:off x="5391581" y="5560455"/>
            <a:ext cx="0" cy="540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427043" y="5780615"/>
            <a:ext cx="1130107" cy="507831"/>
          </a:xfrm>
          <a:prstGeom prst="rect">
            <a:avLst/>
          </a:prstGeom>
          <a:noFill/>
        </p:spPr>
        <p:txBody>
          <a:bodyPr wrap="square" rtlCol="0">
            <a:spAutoFit/>
          </a:bodyPr>
          <a:lstStyle/>
          <a:p>
            <a:r>
              <a:rPr lang="en-NZ" sz="900" dirty="0">
                <a:solidFill>
                  <a:schemeClr val="tx1">
                    <a:lumMod val="65000"/>
                    <a:lumOff val="35000"/>
                  </a:schemeClr>
                </a:solidFill>
              </a:rPr>
              <a:t>Do not own their own home</a:t>
            </a:r>
          </a:p>
          <a:p>
            <a:r>
              <a:rPr lang="en-NZ" sz="900" dirty="0">
                <a:solidFill>
                  <a:schemeClr val="tx1">
                    <a:lumMod val="65000"/>
                    <a:lumOff val="35000"/>
                  </a:schemeClr>
                </a:solidFill>
              </a:rPr>
              <a:t>18%</a:t>
            </a:r>
          </a:p>
        </p:txBody>
      </p:sp>
      <p:cxnSp>
        <p:nvCxnSpPr>
          <p:cNvPr id="91" name="Straight Arrow Connector 90"/>
          <p:cNvCxnSpPr/>
          <p:nvPr/>
        </p:nvCxnSpPr>
        <p:spPr>
          <a:xfrm flipV="1">
            <a:off x="4472635" y="5560455"/>
            <a:ext cx="0" cy="648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0562709" y="4025043"/>
            <a:ext cx="1611389" cy="138499"/>
            <a:chOff x="10025686" y="6141026"/>
            <a:chExt cx="1611389" cy="138499"/>
          </a:xfrm>
        </p:grpSpPr>
        <p:sp>
          <p:nvSpPr>
            <p:cNvPr id="51" name="Rectangle 50"/>
            <p:cNvSpPr/>
            <p:nvPr/>
          </p:nvSpPr>
          <p:spPr>
            <a:xfrm>
              <a:off x="10125075" y="6141026"/>
              <a:ext cx="1512000" cy="138499"/>
            </a:xfrm>
            <a:prstGeom prst="rect">
              <a:avLst/>
            </a:prstGeom>
          </p:spPr>
          <p:txBody>
            <a:bodyPr wrap="square" lIns="0" tIns="0" rIns="0" bIns="0">
              <a:spAutoFit/>
            </a:bodyPr>
            <a:lstStyle/>
            <a:p>
              <a:r>
                <a:rPr lang="en-NZ" sz="900" dirty="0">
                  <a:solidFill>
                    <a:schemeClr val="tx1">
                      <a:lumMod val="50000"/>
                      <a:lumOff val="50000"/>
                    </a:schemeClr>
                  </a:solidFill>
                  <a:latin typeface="Calibri" panose="020F0502020204030204" pitchFamily="34" charset="0"/>
                </a:rPr>
                <a:t>| Significantly </a:t>
              </a:r>
              <a:r>
                <a:rPr lang="en-NZ" sz="900" dirty="0" smtClean="0">
                  <a:solidFill>
                    <a:schemeClr val="tx1">
                      <a:lumMod val="50000"/>
                      <a:lumOff val="50000"/>
                    </a:schemeClr>
                  </a:solidFill>
                  <a:latin typeface="Calibri" panose="020F0502020204030204" pitchFamily="34" charset="0"/>
                </a:rPr>
                <a:t>higher </a:t>
              </a:r>
              <a:r>
                <a:rPr lang="en-NZ" sz="900" dirty="0">
                  <a:solidFill>
                    <a:schemeClr val="tx1">
                      <a:lumMod val="50000"/>
                      <a:lumOff val="50000"/>
                    </a:schemeClr>
                  </a:solidFill>
                  <a:latin typeface="Calibri" panose="020F0502020204030204" pitchFamily="34" charset="0"/>
                </a:rPr>
                <a:t>than 2016</a:t>
              </a:r>
            </a:p>
          </p:txBody>
        </p:sp>
        <p:sp>
          <p:nvSpPr>
            <p:cNvPr id="55" name="Isosceles Triangle 54"/>
            <p:cNvSpPr/>
            <p:nvPr/>
          </p:nvSpPr>
          <p:spPr>
            <a:xfrm>
              <a:off x="10025686" y="6186857"/>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grpSp>
      <p:sp>
        <p:nvSpPr>
          <p:cNvPr id="56" name="Isosceles Triangle 55"/>
          <p:cNvSpPr/>
          <p:nvPr/>
        </p:nvSpPr>
        <p:spPr>
          <a:xfrm>
            <a:off x="10641188" y="2559621"/>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spTree>
    <p:extLst>
      <p:ext uri="{BB962C8B-B14F-4D97-AF65-F5344CB8AC3E}">
        <p14:creationId xmlns:p14="http://schemas.microsoft.com/office/powerpoint/2010/main" val="3257098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4214949"/>
            <a:ext cx="12192000" cy="2159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50" name="Straight Connector 49"/>
          <p:cNvCxnSpPr/>
          <p:nvPr/>
        </p:nvCxnSpPr>
        <p:spPr>
          <a:xfrm>
            <a:off x="954612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030033"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30%</a:t>
            </a:r>
          </a:p>
        </p:txBody>
      </p:sp>
      <p:sp>
        <p:nvSpPr>
          <p:cNvPr id="63" name="TextBox 62"/>
          <p:cNvSpPr txBox="1"/>
          <p:nvPr/>
        </p:nvSpPr>
        <p:spPr>
          <a:xfrm>
            <a:off x="2405911"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10%</a:t>
            </a:r>
          </a:p>
        </p:txBody>
      </p:sp>
      <p:cxnSp>
        <p:nvCxnSpPr>
          <p:cNvPr id="66" name="Straight Connector 65"/>
          <p:cNvCxnSpPr/>
          <p:nvPr/>
        </p:nvCxnSpPr>
        <p:spPr>
          <a:xfrm>
            <a:off x="2626345"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640000" y="5503305"/>
            <a:ext cx="691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4717972" y="5167083"/>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20%</a:t>
            </a:r>
          </a:p>
        </p:txBody>
      </p:sp>
      <p:sp>
        <p:nvSpPr>
          <p:cNvPr id="97" name="TextBox 96"/>
          <p:cNvSpPr txBox="1"/>
          <p:nvPr/>
        </p:nvSpPr>
        <p:spPr>
          <a:xfrm>
            <a:off x="97105" y="4280391"/>
            <a:ext cx="11984304" cy="261610"/>
          </a:xfrm>
          <a:prstGeom prst="rect">
            <a:avLst/>
          </a:prstGeom>
          <a:noFill/>
        </p:spPr>
        <p:txBody>
          <a:bodyPr wrap="square" rtlCol="0">
            <a:spAutoFit/>
          </a:bodyPr>
          <a:lstStyle/>
          <a:p>
            <a:r>
              <a:rPr lang="en-NZ" sz="1100" dirty="0">
                <a:solidFill>
                  <a:srgbClr val="7F7F7F"/>
                </a:solidFill>
              </a:rPr>
              <a:t>The </a:t>
            </a:r>
            <a:r>
              <a:rPr lang="en-NZ" sz="1100" dirty="0" smtClean="0">
                <a:solidFill>
                  <a:srgbClr val="7F7F7F"/>
                </a:solidFill>
              </a:rPr>
              <a:t>groups most </a:t>
            </a:r>
            <a:r>
              <a:rPr lang="en-NZ" sz="1100" dirty="0">
                <a:solidFill>
                  <a:srgbClr val="7F7F7F"/>
                </a:solidFill>
              </a:rPr>
              <a:t>likely to agree there will always be adequate warning before a disaster </a:t>
            </a:r>
            <a:r>
              <a:rPr lang="en-NZ" sz="1100" dirty="0" smtClean="0">
                <a:solidFill>
                  <a:srgbClr val="7F7F7F"/>
                </a:solidFill>
              </a:rPr>
              <a:t>strikes are: Asian, born overseas, studying full time, do not own their own home, under 30, and low income households.</a:t>
            </a:r>
            <a:endParaRPr lang="en-NZ" sz="1100" dirty="0">
              <a:solidFill>
                <a:srgbClr val="7F7F7F"/>
              </a:solidFill>
            </a:endParaRPr>
          </a:p>
        </p:txBody>
      </p:sp>
      <p:sp>
        <p:nvSpPr>
          <p:cNvPr id="104" name="TextBox 103"/>
          <p:cNvSpPr txBox="1"/>
          <p:nvPr/>
        </p:nvSpPr>
        <p:spPr>
          <a:xfrm>
            <a:off x="3812529" y="4813512"/>
            <a:ext cx="2286000" cy="415498"/>
          </a:xfrm>
          <a:prstGeom prst="rect">
            <a:avLst/>
          </a:prstGeom>
          <a:noFill/>
        </p:spPr>
        <p:txBody>
          <a:bodyPr wrap="square" rtlCol="0">
            <a:spAutoFit/>
          </a:bodyPr>
          <a:lstStyle/>
          <a:p>
            <a:pPr algn="ctr"/>
            <a:r>
              <a:rPr lang="en-NZ" sz="1050" b="1" dirty="0">
                <a:solidFill>
                  <a:schemeClr val="tx1">
                    <a:lumMod val="65000"/>
                    <a:lumOff val="35000"/>
                  </a:schemeClr>
                </a:solidFill>
              </a:rPr>
              <a:t>Average for all New Zealanders </a:t>
            </a:r>
          </a:p>
          <a:p>
            <a:pPr algn="ctr"/>
            <a:r>
              <a:rPr lang="en-NZ" sz="1050" b="1" dirty="0">
                <a:solidFill>
                  <a:schemeClr val="tx1">
                    <a:lumMod val="65000"/>
                    <a:lumOff val="35000"/>
                  </a:schemeClr>
                </a:solidFill>
              </a:rPr>
              <a:t>agree 19%</a:t>
            </a:r>
          </a:p>
        </p:txBody>
      </p:sp>
      <p:cxnSp>
        <p:nvCxnSpPr>
          <p:cNvPr id="105" name="Straight Connector 104"/>
          <p:cNvCxnSpPr/>
          <p:nvPr/>
        </p:nvCxnSpPr>
        <p:spPr>
          <a:xfrm>
            <a:off x="4703110" y="5231547"/>
            <a:ext cx="0" cy="9360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5237591" y="5634959"/>
            <a:ext cx="1130107" cy="646331"/>
          </a:xfrm>
          <a:prstGeom prst="rect">
            <a:avLst/>
          </a:prstGeom>
          <a:noFill/>
        </p:spPr>
        <p:txBody>
          <a:bodyPr wrap="square" rtlCol="0">
            <a:spAutoFit/>
          </a:bodyPr>
          <a:lstStyle/>
          <a:p>
            <a:pPr algn="r"/>
            <a:r>
              <a:rPr lang="en-NZ" sz="900" dirty="0">
                <a:solidFill>
                  <a:schemeClr val="tx1">
                    <a:lumMod val="65000"/>
                    <a:lumOff val="35000"/>
                  </a:schemeClr>
                </a:solidFill>
              </a:rPr>
              <a:t>Annual household income under $50,000</a:t>
            </a:r>
          </a:p>
          <a:p>
            <a:pPr algn="r"/>
            <a:r>
              <a:rPr lang="en-NZ" sz="900" dirty="0">
                <a:solidFill>
                  <a:schemeClr val="tx1">
                    <a:lumMod val="65000"/>
                    <a:lumOff val="35000"/>
                  </a:schemeClr>
                </a:solidFill>
              </a:rPr>
              <a:t>26%</a:t>
            </a:r>
          </a:p>
        </p:txBody>
      </p:sp>
      <p:cxnSp>
        <p:nvCxnSpPr>
          <p:cNvPr id="109" name="Straight Arrow Connector 108"/>
          <p:cNvCxnSpPr/>
          <p:nvPr/>
        </p:nvCxnSpPr>
        <p:spPr>
          <a:xfrm flipV="1">
            <a:off x="6318959" y="5560455"/>
            <a:ext cx="0" cy="648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969364" y="5713940"/>
            <a:ext cx="1130107" cy="646331"/>
          </a:xfrm>
          <a:prstGeom prst="rect">
            <a:avLst/>
          </a:prstGeom>
          <a:noFill/>
        </p:spPr>
        <p:txBody>
          <a:bodyPr wrap="square" rtlCol="0">
            <a:spAutoFit/>
          </a:bodyPr>
          <a:lstStyle/>
          <a:p>
            <a:r>
              <a:rPr lang="en-NZ" sz="900" dirty="0">
                <a:solidFill>
                  <a:schemeClr val="tx1">
                    <a:lumMod val="65000"/>
                    <a:lumOff val="35000"/>
                  </a:schemeClr>
                </a:solidFill>
              </a:rPr>
              <a:t>Do not </a:t>
            </a:r>
            <a:endParaRPr lang="en-NZ" sz="900" dirty="0" smtClean="0">
              <a:solidFill>
                <a:schemeClr val="tx1">
                  <a:lumMod val="65000"/>
                  <a:lumOff val="35000"/>
                </a:schemeClr>
              </a:solidFill>
            </a:endParaRPr>
          </a:p>
          <a:p>
            <a:r>
              <a:rPr lang="en-NZ" sz="900" dirty="0">
                <a:solidFill>
                  <a:schemeClr val="tx1">
                    <a:lumMod val="65000"/>
                    <a:lumOff val="35000"/>
                  </a:schemeClr>
                </a:solidFill>
              </a:rPr>
              <a:t>o</a:t>
            </a:r>
            <a:r>
              <a:rPr lang="en-NZ" sz="900" dirty="0" smtClean="0">
                <a:solidFill>
                  <a:schemeClr val="tx1">
                    <a:lumMod val="65000"/>
                    <a:lumOff val="35000"/>
                  </a:schemeClr>
                </a:solidFill>
              </a:rPr>
              <a:t>wn their </a:t>
            </a:r>
          </a:p>
          <a:p>
            <a:r>
              <a:rPr lang="en-NZ" sz="900" dirty="0" smtClean="0">
                <a:solidFill>
                  <a:schemeClr val="tx1">
                    <a:lumMod val="65000"/>
                    <a:lumOff val="35000"/>
                  </a:schemeClr>
                </a:solidFill>
              </a:rPr>
              <a:t>own </a:t>
            </a:r>
            <a:r>
              <a:rPr lang="en-NZ" sz="900" dirty="0">
                <a:solidFill>
                  <a:schemeClr val="tx1">
                    <a:lumMod val="65000"/>
                    <a:lumOff val="35000"/>
                  </a:schemeClr>
                </a:solidFill>
              </a:rPr>
              <a:t>home</a:t>
            </a:r>
          </a:p>
          <a:p>
            <a:r>
              <a:rPr lang="en-NZ" sz="900" dirty="0">
                <a:solidFill>
                  <a:schemeClr val="tx1">
                    <a:lumMod val="65000"/>
                    <a:lumOff val="35000"/>
                  </a:schemeClr>
                </a:solidFill>
              </a:rPr>
              <a:t>29%</a:t>
            </a:r>
          </a:p>
        </p:txBody>
      </p:sp>
      <p:cxnSp>
        <p:nvCxnSpPr>
          <p:cNvPr id="111" name="Straight Arrow Connector 110"/>
          <p:cNvCxnSpPr/>
          <p:nvPr/>
        </p:nvCxnSpPr>
        <p:spPr>
          <a:xfrm flipV="1">
            <a:off x="7014956" y="5560455"/>
            <a:ext cx="0" cy="720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graphicFrame>
        <p:nvGraphicFramePr>
          <p:cNvPr id="23" name="Chart 22"/>
          <p:cNvGraphicFramePr/>
          <p:nvPr>
            <p:extLst>
              <p:ext uri="{D42A27DB-BD31-4B8C-83A1-F6EECF244321}">
                <p14:modId xmlns:p14="http://schemas.microsoft.com/office/powerpoint/2010/main" val="1618524628"/>
              </p:ext>
            </p:extLst>
          </p:nvPr>
        </p:nvGraphicFramePr>
        <p:xfrm>
          <a:off x="480231" y="2034737"/>
          <a:ext cx="9972000" cy="198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27859" y="136797"/>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Time</a:t>
            </a:r>
          </a:p>
        </p:txBody>
      </p:sp>
      <p:sp>
        <p:nvSpPr>
          <p:cNvPr id="7"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Q6a_3 How much do you agree or disagree with each of the following statements… there will always be adequate warning before a disaster strikes  </a:t>
            </a:r>
          </a:p>
          <a:p>
            <a:r>
              <a:rPr lang="en-NZ" sz="900" b="0" dirty="0">
                <a:solidFill>
                  <a:prstClr val="black">
                    <a:lumMod val="50000"/>
                    <a:lumOff val="50000"/>
                  </a:prstClr>
                </a:solidFill>
                <a:latin typeface="Calibri" panose="020F0502020204030204"/>
              </a:rPr>
              <a:t>Base: All respondents (2017 n=1,000, 2016 n=1,000)</a:t>
            </a:r>
          </a:p>
        </p:txBody>
      </p:sp>
      <p:grpSp>
        <p:nvGrpSpPr>
          <p:cNvPr id="52" name="Group 51"/>
          <p:cNvGrpSpPr/>
          <p:nvPr/>
        </p:nvGrpSpPr>
        <p:grpSpPr>
          <a:xfrm>
            <a:off x="280068" y="207237"/>
            <a:ext cx="385336" cy="383710"/>
            <a:chOff x="-1498600" y="4629150"/>
            <a:chExt cx="376237" cy="374650"/>
          </a:xfrm>
          <a:solidFill>
            <a:schemeClr val="bg1"/>
          </a:solidFill>
        </p:grpSpPr>
        <p:sp>
          <p:nvSpPr>
            <p:cNvPr id="53" name="Freeform 25"/>
            <p:cNvSpPr>
              <a:spLocks noEditPoints="1"/>
            </p:cNvSpPr>
            <p:nvPr/>
          </p:nvSpPr>
          <p:spPr bwMode="auto">
            <a:xfrm>
              <a:off x="-1498600" y="4629150"/>
              <a:ext cx="376237" cy="374650"/>
            </a:xfrm>
            <a:custGeom>
              <a:avLst/>
              <a:gdLst>
                <a:gd name="T0" fmla="*/ 1023 w 2046"/>
                <a:gd name="T1" fmla="*/ 0 h 2046"/>
                <a:gd name="T2" fmla="*/ 527 w 2046"/>
                <a:gd name="T3" fmla="*/ 1918 h 2046"/>
                <a:gd name="T4" fmla="*/ 529 w 2046"/>
                <a:gd name="T5" fmla="*/ 1919 h 2046"/>
                <a:gd name="T6" fmla="*/ 1565 w 2046"/>
                <a:gd name="T7" fmla="*/ 1890 h 2046"/>
                <a:gd name="T8" fmla="*/ 1569 w 2046"/>
                <a:gd name="T9" fmla="*/ 1888 h 2046"/>
                <a:gd name="T10" fmla="*/ 1558 w 2046"/>
                <a:gd name="T11" fmla="*/ 1803 h 2046"/>
                <a:gd name="T12" fmla="*/ 1499 w 2046"/>
                <a:gd name="T13" fmla="*/ 1781 h 2046"/>
                <a:gd name="T14" fmla="*/ 1493 w 2046"/>
                <a:gd name="T15" fmla="*/ 1844 h 2046"/>
                <a:gd name="T16" fmla="*/ 1061 w 2046"/>
                <a:gd name="T17" fmla="*/ 1957 h 2046"/>
                <a:gd name="T18" fmla="*/ 984 w 2046"/>
                <a:gd name="T19" fmla="*/ 1957 h 2046"/>
                <a:gd name="T20" fmla="*/ 600 w 2046"/>
                <a:gd name="T21" fmla="*/ 1870 h 2046"/>
                <a:gd name="T22" fmla="*/ 590 w 2046"/>
                <a:gd name="T23" fmla="*/ 1807 h 2046"/>
                <a:gd name="T24" fmla="*/ 532 w 2046"/>
                <a:gd name="T25" fmla="*/ 1832 h 2046"/>
                <a:gd name="T26" fmla="*/ 254 w 2046"/>
                <a:gd name="T27" fmla="*/ 1554 h 2046"/>
                <a:gd name="T28" fmla="*/ 213 w 2046"/>
                <a:gd name="T29" fmla="*/ 1489 h 2046"/>
                <a:gd name="T30" fmla="*/ 77 w 2046"/>
                <a:gd name="T31" fmla="*/ 1063 h 2046"/>
                <a:gd name="T32" fmla="*/ 129 w 2046"/>
                <a:gd name="T33" fmla="*/ 1025 h 2046"/>
                <a:gd name="T34" fmla="*/ 77 w 2046"/>
                <a:gd name="T35" fmla="*/ 986 h 2046"/>
                <a:gd name="T36" fmla="*/ 188 w 2046"/>
                <a:gd name="T37" fmla="*/ 607 h 2046"/>
                <a:gd name="T38" fmla="*/ 240 w 2046"/>
                <a:gd name="T39" fmla="*/ 592 h 2046"/>
                <a:gd name="T40" fmla="*/ 213 w 2046"/>
                <a:gd name="T41" fmla="*/ 534 h 2046"/>
                <a:gd name="T42" fmla="*/ 493 w 2046"/>
                <a:gd name="T43" fmla="*/ 256 h 2046"/>
                <a:gd name="T44" fmla="*/ 546 w 2046"/>
                <a:gd name="T45" fmla="*/ 268 h 2046"/>
                <a:gd name="T46" fmla="*/ 551 w 2046"/>
                <a:gd name="T47" fmla="*/ 203 h 2046"/>
                <a:gd name="T48" fmla="*/ 984 w 2046"/>
                <a:gd name="T49" fmla="*/ 92 h 2046"/>
                <a:gd name="T50" fmla="*/ 1061 w 2046"/>
                <a:gd name="T51" fmla="*/ 92 h 2046"/>
                <a:gd name="T52" fmla="*/ 1447 w 2046"/>
                <a:gd name="T53" fmla="*/ 178 h 2046"/>
                <a:gd name="T54" fmla="*/ 1455 w 2046"/>
                <a:gd name="T55" fmla="*/ 242 h 2046"/>
                <a:gd name="T56" fmla="*/ 1507 w 2046"/>
                <a:gd name="T57" fmla="*/ 227 h 2046"/>
                <a:gd name="T58" fmla="*/ 1802 w 2046"/>
                <a:gd name="T59" fmla="*/ 488 h 2046"/>
                <a:gd name="T60" fmla="*/ 1779 w 2046"/>
                <a:gd name="T61" fmla="*/ 548 h 2046"/>
                <a:gd name="T62" fmla="*/ 1832 w 2046"/>
                <a:gd name="T63" fmla="*/ 561 h 2046"/>
                <a:gd name="T64" fmla="*/ 1968 w 2046"/>
                <a:gd name="T65" fmla="*/ 986 h 2046"/>
                <a:gd name="T66" fmla="*/ 1917 w 2046"/>
                <a:gd name="T67" fmla="*/ 1025 h 2046"/>
                <a:gd name="T68" fmla="*/ 1968 w 2046"/>
                <a:gd name="T69" fmla="*/ 1063 h 2046"/>
                <a:gd name="T70" fmla="*/ 1857 w 2046"/>
                <a:gd name="T71" fmla="*/ 1442 h 2046"/>
                <a:gd name="T72" fmla="*/ 1820 w 2046"/>
                <a:gd name="T73" fmla="*/ 1509 h 2046"/>
                <a:gd name="T74" fmla="*/ 1558 w 2046"/>
                <a:gd name="T75" fmla="*/ 1803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6" h="2046">
                  <a:moveTo>
                    <a:pt x="2046" y="1023"/>
                  </a:moveTo>
                  <a:cubicBezTo>
                    <a:pt x="2046" y="459"/>
                    <a:pt x="1587" y="0"/>
                    <a:pt x="1023" y="0"/>
                  </a:cubicBezTo>
                  <a:cubicBezTo>
                    <a:pt x="458" y="0"/>
                    <a:pt x="0" y="459"/>
                    <a:pt x="0" y="1023"/>
                  </a:cubicBezTo>
                  <a:cubicBezTo>
                    <a:pt x="0" y="1408"/>
                    <a:pt x="213" y="1744"/>
                    <a:pt x="527" y="1918"/>
                  </a:cubicBezTo>
                  <a:cubicBezTo>
                    <a:pt x="528" y="1918"/>
                    <a:pt x="528" y="1919"/>
                    <a:pt x="528" y="1919"/>
                  </a:cubicBezTo>
                  <a:cubicBezTo>
                    <a:pt x="529" y="1919"/>
                    <a:pt x="529" y="1919"/>
                    <a:pt x="529" y="1919"/>
                  </a:cubicBezTo>
                  <a:cubicBezTo>
                    <a:pt x="676" y="2000"/>
                    <a:pt x="844" y="2046"/>
                    <a:pt x="1023" y="2046"/>
                  </a:cubicBezTo>
                  <a:cubicBezTo>
                    <a:pt x="1222" y="2046"/>
                    <a:pt x="1408" y="1989"/>
                    <a:pt x="1565" y="1890"/>
                  </a:cubicBezTo>
                  <a:cubicBezTo>
                    <a:pt x="1566" y="1890"/>
                    <a:pt x="1566" y="1890"/>
                    <a:pt x="1567" y="1889"/>
                  </a:cubicBezTo>
                  <a:cubicBezTo>
                    <a:pt x="1568" y="1889"/>
                    <a:pt x="1568" y="1888"/>
                    <a:pt x="1569" y="1888"/>
                  </a:cubicBezTo>
                  <a:cubicBezTo>
                    <a:pt x="1855" y="1707"/>
                    <a:pt x="2046" y="1387"/>
                    <a:pt x="2046" y="1023"/>
                  </a:cubicBezTo>
                  <a:close/>
                  <a:moveTo>
                    <a:pt x="1558" y="1803"/>
                  </a:moveTo>
                  <a:cubicBezTo>
                    <a:pt x="1552" y="1793"/>
                    <a:pt x="1552" y="1793"/>
                    <a:pt x="1552" y="1793"/>
                  </a:cubicBezTo>
                  <a:cubicBezTo>
                    <a:pt x="1541" y="1775"/>
                    <a:pt x="1517" y="1770"/>
                    <a:pt x="1499" y="1781"/>
                  </a:cubicBezTo>
                  <a:cubicBezTo>
                    <a:pt x="1481" y="1793"/>
                    <a:pt x="1476" y="1816"/>
                    <a:pt x="1487" y="1834"/>
                  </a:cubicBezTo>
                  <a:cubicBezTo>
                    <a:pt x="1493" y="1844"/>
                    <a:pt x="1493" y="1844"/>
                    <a:pt x="1493" y="1844"/>
                  </a:cubicBezTo>
                  <a:cubicBezTo>
                    <a:pt x="1365" y="1918"/>
                    <a:pt x="1218" y="1962"/>
                    <a:pt x="1061" y="1969"/>
                  </a:cubicBezTo>
                  <a:cubicBezTo>
                    <a:pt x="1061" y="1957"/>
                    <a:pt x="1061" y="1957"/>
                    <a:pt x="1061" y="1957"/>
                  </a:cubicBezTo>
                  <a:cubicBezTo>
                    <a:pt x="1061" y="1936"/>
                    <a:pt x="1044" y="1919"/>
                    <a:pt x="1023" y="1919"/>
                  </a:cubicBezTo>
                  <a:cubicBezTo>
                    <a:pt x="1001" y="1919"/>
                    <a:pt x="984" y="1936"/>
                    <a:pt x="984" y="1957"/>
                  </a:cubicBezTo>
                  <a:cubicBezTo>
                    <a:pt x="984" y="1969"/>
                    <a:pt x="984" y="1969"/>
                    <a:pt x="984" y="1969"/>
                  </a:cubicBezTo>
                  <a:cubicBezTo>
                    <a:pt x="846" y="1963"/>
                    <a:pt x="716" y="1928"/>
                    <a:pt x="600" y="1870"/>
                  </a:cubicBezTo>
                  <a:cubicBezTo>
                    <a:pt x="605" y="1859"/>
                    <a:pt x="605" y="1859"/>
                    <a:pt x="605" y="1859"/>
                  </a:cubicBezTo>
                  <a:cubicBezTo>
                    <a:pt x="615" y="1841"/>
                    <a:pt x="609" y="1817"/>
                    <a:pt x="590" y="1807"/>
                  </a:cubicBezTo>
                  <a:cubicBezTo>
                    <a:pt x="572" y="1797"/>
                    <a:pt x="548" y="1804"/>
                    <a:pt x="538" y="1822"/>
                  </a:cubicBezTo>
                  <a:cubicBezTo>
                    <a:pt x="532" y="1832"/>
                    <a:pt x="532" y="1832"/>
                    <a:pt x="532" y="1832"/>
                  </a:cubicBezTo>
                  <a:cubicBezTo>
                    <a:pt x="418" y="1763"/>
                    <a:pt x="320" y="1670"/>
                    <a:pt x="244" y="1560"/>
                  </a:cubicBezTo>
                  <a:cubicBezTo>
                    <a:pt x="254" y="1554"/>
                    <a:pt x="254" y="1554"/>
                    <a:pt x="254" y="1554"/>
                  </a:cubicBezTo>
                  <a:cubicBezTo>
                    <a:pt x="272" y="1543"/>
                    <a:pt x="277" y="1519"/>
                    <a:pt x="266" y="1501"/>
                  </a:cubicBezTo>
                  <a:cubicBezTo>
                    <a:pt x="255" y="1483"/>
                    <a:pt x="231" y="1478"/>
                    <a:pt x="213" y="1489"/>
                  </a:cubicBezTo>
                  <a:cubicBezTo>
                    <a:pt x="203" y="1495"/>
                    <a:pt x="203" y="1495"/>
                    <a:pt x="203" y="1495"/>
                  </a:cubicBezTo>
                  <a:cubicBezTo>
                    <a:pt x="129" y="1367"/>
                    <a:pt x="84" y="1220"/>
                    <a:pt x="77" y="1063"/>
                  </a:cubicBezTo>
                  <a:cubicBezTo>
                    <a:pt x="90" y="1063"/>
                    <a:pt x="90" y="1063"/>
                    <a:pt x="90" y="1063"/>
                  </a:cubicBezTo>
                  <a:cubicBezTo>
                    <a:pt x="111" y="1063"/>
                    <a:pt x="129" y="1046"/>
                    <a:pt x="129" y="1025"/>
                  </a:cubicBezTo>
                  <a:cubicBezTo>
                    <a:pt x="129" y="1004"/>
                    <a:pt x="111" y="986"/>
                    <a:pt x="90" y="986"/>
                  </a:cubicBezTo>
                  <a:cubicBezTo>
                    <a:pt x="77" y="986"/>
                    <a:pt x="77" y="986"/>
                    <a:pt x="77" y="986"/>
                  </a:cubicBezTo>
                  <a:cubicBezTo>
                    <a:pt x="83" y="848"/>
                    <a:pt x="118" y="718"/>
                    <a:pt x="176" y="601"/>
                  </a:cubicBezTo>
                  <a:cubicBezTo>
                    <a:pt x="188" y="607"/>
                    <a:pt x="188" y="607"/>
                    <a:pt x="188" y="607"/>
                  </a:cubicBezTo>
                  <a:cubicBezTo>
                    <a:pt x="194" y="611"/>
                    <a:pt x="200" y="612"/>
                    <a:pt x="206" y="612"/>
                  </a:cubicBezTo>
                  <a:cubicBezTo>
                    <a:pt x="220" y="612"/>
                    <a:pt x="233" y="605"/>
                    <a:pt x="240" y="592"/>
                  </a:cubicBezTo>
                  <a:cubicBezTo>
                    <a:pt x="250" y="574"/>
                    <a:pt x="244" y="550"/>
                    <a:pt x="225" y="540"/>
                  </a:cubicBezTo>
                  <a:cubicBezTo>
                    <a:pt x="213" y="534"/>
                    <a:pt x="213" y="534"/>
                    <a:pt x="213" y="534"/>
                  </a:cubicBezTo>
                  <a:cubicBezTo>
                    <a:pt x="283" y="419"/>
                    <a:pt x="376" y="321"/>
                    <a:pt x="486" y="245"/>
                  </a:cubicBezTo>
                  <a:cubicBezTo>
                    <a:pt x="493" y="256"/>
                    <a:pt x="493" y="256"/>
                    <a:pt x="493" y="256"/>
                  </a:cubicBezTo>
                  <a:cubicBezTo>
                    <a:pt x="501" y="268"/>
                    <a:pt x="513" y="274"/>
                    <a:pt x="526" y="274"/>
                  </a:cubicBezTo>
                  <a:cubicBezTo>
                    <a:pt x="533" y="274"/>
                    <a:pt x="540" y="272"/>
                    <a:pt x="546" y="268"/>
                  </a:cubicBezTo>
                  <a:cubicBezTo>
                    <a:pt x="564" y="257"/>
                    <a:pt x="570" y="233"/>
                    <a:pt x="558" y="215"/>
                  </a:cubicBezTo>
                  <a:cubicBezTo>
                    <a:pt x="551" y="203"/>
                    <a:pt x="551" y="203"/>
                    <a:pt x="551" y="203"/>
                  </a:cubicBezTo>
                  <a:cubicBezTo>
                    <a:pt x="679" y="129"/>
                    <a:pt x="827" y="84"/>
                    <a:pt x="984" y="78"/>
                  </a:cubicBezTo>
                  <a:cubicBezTo>
                    <a:pt x="984" y="92"/>
                    <a:pt x="984" y="92"/>
                    <a:pt x="984" y="92"/>
                  </a:cubicBezTo>
                  <a:cubicBezTo>
                    <a:pt x="984" y="114"/>
                    <a:pt x="1001" y="131"/>
                    <a:pt x="1023" y="131"/>
                  </a:cubicBezTo>
                  <a:cubicBezTo>
                    <a:pt x="1044" y="131"/>
                    <a:pt x="1061" y="114"/>
                    <a:pt x="1061" y="92"/>
                  </a:cubicBezTo>
                  <a:cubicBezTo>
                    <a:pt x="1061" y="78"/>
                    <a:pt x="1061" y="78"/>
                    <a:pt x="1061" y="78"/>
                  </a:cubicBezTo>
                  <a:cubicBezTo>
                    <a:pt x="1199" y="84"/>
                    <a:pt x="1330" y="119"/>
                    <a:pt x="1447" y="178"/>
                  </a:cubicBezTo>
                  <a:cubicBezTo>
                    <a:pt x="1440" y="190"/>
                    <a:pt x="1440" y="190"/>
                    <a:pt x="1440" y="190"/>
                  </a:cubicBezTo>
                  <a:cubicBezTo>
                    <a:pt x="1430" y="209"/>
                    <a:pt x="1436" y="232"/>
                    <a:pt x="1455" y="242"/>
                  </a:cubicBezTo>
                  <a:cubicBezTo>
                    <a:pt x="1461" y="246"/>
                    <a:pt x="1467" y="247"/>
                    <a:pt x="1474" y="247"/>
                  </a:cubicBezTo>
                  <a:cubicBezTo>
                    <a:pt x="1487" y="247"/>
                    <a:pt x="1500" y="240"/>
                    <a:pt x="1507" y="227"/>
                  </a:cubicBezTo>
                  <a:cubicBezTo>
                    <a:pt x="1514" y="215"/>
                    <a:pt x="1514" y="215"/>
                    <a:pt x="1514" y="215"/>
                  </a:cubicBezTo>
                  <a:cubicBezTo>
                    <a:pt x="1628" y="285"/>
                    <a:pt x="1727" y="378"/>
                    <a:pt x="1802" y="488"/>
                  </a:cubicBezTo>
                  <a:cubicBezTo>
                    <a:pt x="1791" y="495"/>
                    <a:pt x="1791" y="495"/>
                    <a:pt x="1791" y="495"/>
                  </a:cubicBezTo>
                  <a:cubicBezTo>
                    <a:pt x="1773" y="507"/>
                    <a:pt x="1768" y="531"/>
                    <a:pt x="1779" y="548"/>
                  </a:cubicBezTo>
                  <a:cubicBezTo>
                    <a:pt x="1786" y="560"/>
                    <a:pt x="1799" y="566"/>
                    <a:pt x="1812" y="566"/>
                  </a:cubicBezTo>
                  <a:cubicBezTo>
                    <a:pt x="1819" y="566"/>
                    <a:pt x="1826" y="565"/>
                    <a:pt x="1832" y="561"/>
                  </a:cubicBezTo>
                  <a:cubicBezTo>
                    <a:pt x="1844" y="553"/>
                    <a:pt x="1844" y="553"/>
                    <a:pt x="1844" y="553"/>
                  </a:cubicBezTo>
                  <a:cubicBezTo>
                    <a:pt x="1917" y="682"/>
                    <a:pt x="1962" y="829"/>
                    <a:pt x="1968" y="986"/>
                  </a:cubicBezTo>
                  <a:cubicBezTo>
                    <a:pt x="1955" y="986"/>
                    <a:pt x="1955" y="986"/>
                    <a:pt x="1955" y="986"/>
                  </a:cubicBezTo>
                  <a:cubicBezTo>
                    <a:pt x="1934" y="986"/>
                    <a:pt x="1917" y="1004"/>
                    <a:pt x="1917" y="1025"/>
                  </a:cubicBezTo>
                  <a:cubicBezTo>
                    <a:pt x="1917" y="1046"/>
                    <a:pt x="1934" y="1063"/>
                    <a:pt x="1955" y="1063"/>
                  </a:cubicBezTo>
                  <a:cubicBezTo>
                    <a:pt x="1968" y="1063"/>
                    <a:pt x="1968" y="1063"/>
                    <a:pt x="1968" y="1063"/>
                  </a:cubicBezTo>
                  <a:cubicBezTo>
                    <a:pt x="1962" y="1201"/>
                    <a:pt x="1927" y="1331"/>
                    <a:pt x="1868" y="1448"/>
                  </a:cubicBezTo>
                  <a:cubicBezTo>
                    <a:pt x="1857" y="1442"/>
                    <a:pt x="1857" y="1442"/>
                    <a:pt x="1857" y="1442"/>
                  </a:cubicBezTo>
                  <a:cubicBezTo>
                    <a:pt x="1839" y="1432"/>
                    <a:pt x="1815" y="1439"/>
                    <a:pt x="1805" y="1457"/>
                  </a:cubicBezTo>
                  <a:cubicBezTo>
                    <a:pt x="1795" y="1476"/>
                    <a:pt x="1801" y="1499"/>
                    <a:pt x="1820" y="1509"/>
                  </a:cubicBezTo>
                  <a:cubicBezTo>
                    <a:pt x="1831" y="1515"/>
                    <a:pt x="1831" y="1515"/>
                    <a:pt x="1831" y="1515"/>
                  </a:cubicBezTo>
                  <a:cubicBezTo>
                    <a:pt x="1761" y="1629"/>
                    <a:pt x="1668" y="1727"/>
                    <a:pt x="1558" y="18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54" name="Freeform 26"/>
            <p:cNvSpPr>
              <a:spLocks/>
            </p:cNvSpPr>
            <p:nvPr/>
          </p:nvSpPr>
          <p:spPr bwMode="auto">
            <a:xfrm>
              <a:off x="-1401763" y="4676775"/>
              <a:ext cx="160337" cy="230188"/>
            </a:xfrm>
            <a:custGeom>
              <a:avLst/>
              <a:gdLst>
                <a:gd name="T0" fmla="*/ 836 w 874"/>
                <a:gd name="T1" fmla="*/ 722 h 1250"/>
                <a:gd name="T2" fmla="*/ 532 w 874"/>
                <a:gd name="T3" fmla="*/ 722 h 1250"/>
                <a:gd name="T4" fmla="*/ 532 w 874"/>
                <a:gd name="T5" fmla="*/ 39 h 1250"/>
                <a:gd name="T6" fmla="*/ 494 w 874"/>
                <a:gd name="T7" fmla="*/ 0 h 1250"/>
                <a:gd name="T8" fmla="*/ 455 w 874"/>
                <a:gd name="T9" fmla="*/ 39 h 1250"/>
                <a:gd name="T10" fmla="*/ 455 w 874"/>
                <a:gd name="T11" fmla="*/ 760 h 1250"/>
                <a:gd name="T12" fmla="*/ 459 w 874"/>
                <a:gd name="T13" fmla="*/ 777 h 1250"/>
                <a:gd name="T14" fmla="*/ 5 w 874"/>
                <a:gd name="T15" fmla="*/ 1228 h 1250"/>
                <a:gd name="T16" fmla="*/ 5 w 874"/>
                <a:gd name="T17" fmla="*/ 1246 h 1250"/>
                <a:gd name="T18" fmla="*/ 14 w 874"/>
                <a:gd name="T19" fmla="*/ 1250 h 1250"/>
                <a:gd name="T20" fmla="*/ 23 w 874"/>
                <a:gd name="T21" fmla="*/ 1246 h 1250"/>
                <a:gd name="T22" fmla="*/ 477 w 874"/>
                <a:gd name="T23" fmla="*/ 795 h 1250"/>
                <a:gd name="T24" fmla="*/ 494 w 874"/>
                <a:gd name="T25" fmla="*/ 799 h 1250"/>
                <a:gd name="T26" fmla="*/ 494 w 874"/>
                <a:gd name="T27" fmla="*/ 799 h 1250"/>
                <a:gd name="T28" fmla="*/ 494 w 874"/>
                <a:gd name="T29" fmla="*/ 799 h 1250"/>
                <a:gd name="T30" fmla="*/ 836 w 874"/>
                <a:gd name="T31" fmla="*/ 799 h 1250"/>
                <a:gd name="T32" fmla="*/ 874 w 874"/>
                <a:gd name="T33" fmla="*/ 760 h 1250"/>
                <a:gd name="T34" fmla="*/ 836 w 874"/>
                <a:gd name="T35" fmla="*/ 722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4" h="1250">
                  <a:moveTo>
                    <a:pt x="836" y="722"/>
                  </a:moveTo>
                  <a:cubicBezTo>
                    <a:pt x="532" y="722"/>
                    <a:pt x="532" y="722"/>
                    <a:pt x="532" y="722"/>
                  </a:cubicBezTo>
                  <a:cubicBezTo>
                    <a:pt x="532" y="39"/>
                    <a:pt x="532" y="39"/>
                    <a:pt x="532" y="39"/>
                  </a:cubicBezTo>
                  <a:cubicBezTo>
                    <a:pt x="532" y="18"/>
                    <a:pt x="515" y="0"/>
                    <a:pt x="494" y="0"/>
                  </a:cubicBezTo>
                  <a:cubicBezTo>
                    <a:pt x="472" y="0"/>
                    <a:pt x="455" y="18"/>
                    <a:pt x="455" y="39"/>
                  </a:cubicBezTo>
                  <a:cubicBezTo>
                    <a:pt x="455" y="760"/>
                    <a:pt x="455" y="760"/>
                    <a:pt x="455" y="760"/>
                  </a:cubicBezTo>
                  <a:cubicBezTo>
                    <a:pt x="455" y="766"/>
                    <a:pt x="457" y="772"/>
                    <a:pt x="459" y="777"/>
                  </a:cubicBezTo>
                  <a:cubicBezTo>
                    <a:pt x="5" y="1228"/>
                    <a:pt x="5" y="1228"/>
                    <a:pt x="5" y="1228"/>
                  </a:cubicBezTo>
                  <a:cubicBezTo>
                    <a:pt x="0" y="1233"/>
                    <a:pt x="0" y="1241"/>
                    <a:pt x="5" y="1246"/>
                  </a:cubicBezTo>
                  <a:cubicBezTo>
                    <a:pt x="8" y="1249"/>
                    <a:pt x="11" y="1250"/>
                    <a:pt x="14" y="1250"/>
                  </a:cubicBezTo>
                  <a:cubicBezTo>
                    <a:pt x="17" y="1250"/>
                    <a:pt x="21" y="1249"/>
                    <a:pt x="23" y="1246"/>
                  </a:cubicBezTo>
                  <a:cubicBezTo>
                    <a:pt x="477" y="795"/>
                    <a:pt x="477" y="795"/>
                    <a:pt x="477" y="795"/>
                  </a:cubicBezTo>
                  <a:cubicBezTo>
                    <a:pt x="482" y="797"/>
                    <a:pt x="488" y="799"/>
                    <a:pt x="494" y="799"/>
                  </a:cubicBezTo>
                  <a:cubicBezTo>
                    <a:pt x="494" y="799"/>
                    <a:pt x="494" y="799"/>
                    <a:pt x="494" y="799"/>
                  </a:cubicBezTo>
                  <a:cubicBezTo>
                    <a:pt x="494" y="799"/>
                    <a:pt x="494" y="799"/>
                    <a:pt x="494" y="799"/>
                  </a:cubicBezTo>
                  <a:cubicBezTo>
                    <a:pt x="836" y="799"/>
                    <a:pt x="836" y="799"/>
                    <a:pt x="836" y="799"/>
                  </a:cubicBezTo>
                  <a:cubicBezTo>
                    <a:pt x="857" y="799"/>
                    <a:pt x="874" y="782"/>
                    <a:pt x="874" y="760"/>
                  </a:cubicBezTo>
                  <a:cubicBezTo>
                    <a:pt x="874" y="739"/>
                    <a:pt x="857" y="722"/>
                    <a:pt x="836" y="7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sp>
        <p:nvSpPr>
          <p:cNvPr id="41" name="Title 1"/>
          <p:cNvSpPr txBox="1">
            <a:spLocks/>
          </p:cNvSpPr>
          <p:nvPr/>
        </p:nvSpPr>
        <p:spPr>
          <a:xfrm>
            <a:off x="193703" y="1739244"/>
            <a:ext cx="7131033" cy="239237"/>
          </a:xfrm>
          <a:prstGeom prst="rect">
            <a:avLst/>
          </a:prstGeom>
        </p:spPr>
        <p:txBody>
          <a:bodyPr anchor="ctr">
            <a:noAutofit/>
          </a:bodyPr>
          <a:lstStyle>
            <a:defPPr>
              <a:defRPr lang="en-US"/>
            </a:defPPr>
            <a:lvl1pPr>
              <a:lnSpc>
                <a:spcPct val="90000"/>
              </a:lnSpc>
              <a:spcBef>
                <a:spcPct val="0"/>
              </a:spcBef>
              <a:buNone/>
              <a:defRPr sz="1400" b="0" i="1">
                <a:solidFill>
                  <a:prstClr val="black">
                    <a:lumMod val="50000"/>
                    <a:lumOff val="50000"/>
                  </a:prstClr>
                </a:solidFill>
                <a:ea typeface="Tahoma" panose="020B0604030504040204" pitchFamily="34" charset="0"/>
                <a:cs typeface="Arial" panose="020B0604020202020204" pitchFamily="34" charset="0"/>
              </a:defRPr>
            </a:lvl1pPr>
          </a:lstStyle>
          <a:p>
            <a:r>
              <a:rPr lang="en-NZ" dirty="0"/>
              <a:t>Q. There will always be adequate warning before a disaster strikes </a:t>
            </a:r>
          </a:p>
        </p:txBody>
      </p:sp>
      <p:sp>
        <p:nvSpPr>
          <p:cNvPr id="132" name="Title 1"/>
          <p:cNvSpPr txBox="1">
            <a:spLocks/>
          </p:cNvSpPr>
          <p:nvPr/>
        </p:nvSpPr>
        <p:spPr>
          <a:xfrm>
            <a:off x="193703" y="803274"/>
            <a:ext cx="11474421" cy="714555"/>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While one in five New </a:t>
            </a:r>
            <a:r>
              <a:rPr lang="en-NZ" dirty="0"/>
              <a:t>Zealanders think there will </a:t>
            </a:r>
            <a:r>
              <a:rPr lang="en-NZ" dirty="0" smtClean="0"/>
              <a:t>always be adequate warning before a disaster occurs, this barrier has relatively little impact on preparedness </a:t>
            </a:r>
            <a:endParaRPr lang="en-NZ" dirty="0"/>
          </a:p>
        </p:txBody>
      </p:sp>
      <p:sp>
        <p:nvSpPr>
          <p:cNvPr id="134" name="Oval 133"/>
          <p:cNvSpPr/>
          <p:nvPr/>
        </p:nvSpPr>
        <p:spPr>
          <a:xfrm>
            <a:off x="209549" y="134678"/>
            <a:ext cx="517957" cy="51795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35" name="Table 134"/>
          <p:cNvGraphicFramePr>
            <a:graphicFrameLocks noGrp="1"/>
          </p:cNvGraphicFramePr>
          <p:nvPr>
            <p:extLst>
              <p:ext uri="{D42A27DB-BD31-4B8C-83A1-F6EECF244321}">
                <p14:modId xmlns:p14="http://schemas.microsoft.com/office/powerpoint/2010/main" val="778623289"/>
              </p:ext>
            </p:extLst>
          </p:nvPr>
        </p:nvGraphicFramePr>
        <p:xfrm>
          <a:off x="9907238" y="1771441"/>
          <a:ext cx="2232000" cy="1800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tblGrid>
              <a:tr h="686442">
                <a:tc>
                  <a:txBody>
                    <a:bodyPr/>
                    <a:lstStyle/>
                    <a:p>
                      <a:pPr algn="ctr"/>
                      <a:r>
                        <a:rPr lang="en-NZ" sz="1050" b="0" dirty="0">
                          <a:solidFill>
                            <a:prstClr val="black">
                              <a:lumMod val="50000"/>
                              <a:lumOff val="50000"/>
                            </a:prstClr>
                          </a:solidFill>
                          <a:latin typeface="+mn-lt"/>
                        </a:rPr>
                        <a:t>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50" b="0" dirty="0">
                          <a:solidFill>
                            <a:prstClr val="black">
                              <a:lumMod val="50000"/>
                              <a:lumOff val="50000"/>
                            </a:prstClr>
                          </a:solidFill>
                          <a:latin typeface="+mn-lt"/>
                        </a:rPr>
                        <a:t>disagree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19%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73%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16%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78%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pSp>
        <p:nvGrpSpPr>
          <p:cNvPr id="165" name="Group 164"/>
          <p:cNvGrpSpPr/>
          <p:nvPr/>
        </p:nvGrpSpPr>
        <p:grpSpPr>
          <a:xfrm>
            <a:off x="2126849" y="3789488"/>
            <a:ext cx="7296934" cy="243203"/>
            <a:chOff x="1400433" y="5056582"/>
            <a:chExt cx="7296934" cy="243203"/>
          </a:xfrm>
        </p:grpSpPr>
        <p:sp>
          <p:nvSpPr>
            <p:cNvPr id="166" name="Title 1"/>
            <p:cNvSpPr txBox="1">
              <a:spLocks/>
            </p:cNvSpPr>
            <p:nvPr/>
          </p:nvSpPr>
          <p:spPr>
            <a:xfrm>
              <a:off x="7413303"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Don’t know</a:t>
              </a:r>
            </a:p>
          </p:txBody>
        </p:sp>
        <p:sp>
          <p:nvSpPr>
            <p:cNvPr id="167" name="Rectangle 166"/>
            <p:cNvSpPr/>
            <p:nvPr/>
          </p:nvSpPr>
          <p:spPr>
            <a:xfrm>
              <a:off x="1400433" y="5093625"/>
              <a:ext cx="169116" cy="169116"/>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68" name="Title 1"/>
            <p:cNvSpPr txBox="1">
              <a:spLocks/>
            </p:cNvSpPr>
            <p:nvPr/>
          </p:nvSpPr>
          <p:spPr>
            <a:xfrm>
              <a:off x="1543045" y="5060548"/>
              <a:ext cx="792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agree</a:t>
              </a:r>
            </a:p>
          </p:txBody>
        </p:sp>
        <p:sp>
          <p:nvSpPr>
            <p:cNvPr id="169" name="Rectangle 168"/>
            <p:cNvSpPr/>
            <p:nvPr/>
          </p:nvSpPr>
          <p:spPr>
            <a:xfrm>
              <a:off x="2574485" y="5093625"/>
              <a:ext cx="169116" cy="169116"/>
            </a:xfrm>
            <a:prstGeom prst="rect">
              <a:avLst/>
            </a:prstGeom>
            <a:solidFill>
              <a:srgbClr val="01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70" name="Title 1"/>
            <p:cNvSpPr txBox="1">
              <a:spLocks/>
            </p:cNvSpPr>
            <p:nvPr/>
          </p:nvSpPr>
          <p:spPr>
            <a:xfrm>
              <a:off x="2708253" y="5056582"/>
              <a:ext cx="90737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agree</a:t>
              </a:r>
            </a:p>
          </p:txBody>
        </p:sp>
        <p:sp>
          <p:nvSpPr>
            <p:cNvPr id="171" name="Rectangle 170"/>
            <p:cNvSpPr/>
            <p:nvPr/>
          </p:nvSpPr>
          <p:spPr>
            <a:xfrm>
              <a:off x="3748537" y="5093625"/>
              <a:ext cx="169116" cy="169116"/>
            </a:xfrm>
            <a:prstGeom prst="rect">
              <a:avLst/>
            </a:prstGeom>
            <a:solidFill>
              <a:srgbClr val="26A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72" name="Title 1"/>
            <p:cNvSpPr txBox="1">
              <a:spLocks/>
            </p:cNvSpPr>
            <p:nvPr/>
          </p:nvSpPr>
          <p:spPr>
            <a:xfrm>
              <a:off x="3886488"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Neither agree </a:t>
              </a:r>
            </a:p>
            <a:p>
              <a:r>
                <a:rPr lang="en-NZ" sz="800" b="0" dirty="0">
                  <a:solidFill>
                    <a:prstClr val="black">
                      <a:lumMod val="50000"/>
                      <a:lumOff val="50000"/>
                    </a:prstClr>
                  </a:solidFill>
                  <a:latin typeface="Calibri Light" panose="020F0302020204030204"/>
                </a:rPr>
                <a:t>nor disagree</a:t>
              </a:r>
            </a:p>
          </p:txBody>
        </p:sp>
        <p:sp>
          <p:nvSpPr>
            <p:cNvPr id="173" name="Rectangle 172"/>
            <p:cNvSpPr/>
            <p:nvPr/>
          </p:nvSpPr>
          <p:spPr>
            <a:xfrm>
              <a:off x="4922588" y="5093625"/>
              <a:ext cx="169116" cy="16911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74" name="Title 1"/>
            <p:cNvSpPr txBox="1">
              <a:spLocks/>
            </p:cNvSpPr>
            <p:nvPr/>
          </p:nvSpPr>
          <p:spPr>
            <a:xfrm>
              <a:off x="5074625"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disagree</a:t>
              </a:r>
            </a:p>
          </p:txBody>
        </p:sp>
        <p:sp>
          <p:nvSpPr>
            <p:cNvPr id="175" name="Rectangle 174"/>
            <p:cNvSpPr/>
            <p:nvPr/>
          </p:nvSpPr>
          <p:spPr>
            <a:xfrm>
              <a:off x="6096640" y="5093625"/>
              <a:ext cx="169116" cy="169116"/>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76" name="Title 1"/>
            <p:cNvSpPr txBox="1">
              <a:spLocks/>
            </p:cNvSpPr>
            <p:nvPr/>
          </p:nvSpPr>
          <p:spPr>
            <a:xfrm>
              <a:off x="6242344"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disagree</a:t>
              </a:r>
            </a:p>
          </p:txBody>
        </p:sp>
        <p:sp>
          <p:nvSpPr>
            <p:cNvPr id="177" name="Rectangle 176"/>
            <p:cNvSpPr/>
            <p:nvPr/>
          </p:nvSpPr>
          <p:spPr>
            <a:xfrm>
              <a:off x="7270691" y="5093625"/>
              <a:ext cx="169116" cy="16911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sp>
        <p:nvSpPr>
          <p:cNvPr id="180" name="TextBox 179"/>
          <p:cNvSpPr txBox="1"/>
          <p:nvPr/>
        </p:nvSpPr>
        <p:spPr>
          <a:xfrm>
            <a:off x="8574425" y="5881006"/>
            <a:ext cx="1130107" cy="369332"/>
          </a:xfrm>
          <a:prstGeom prst="rect">
            <a:avLst/>
          </a:prstGeom>
          <a:noFill/>
        </p:spPr>
        <p:txBody>
          <a:bodyPr wrap="square" rtlCol="0">
            <a:spAutoFit/>
          </a:bodyPr>
          <a:lstStyle/>
          <a:p>
            <a:r>
              <a:rPr lang="en-NZ" sz="900" dirty="0">
                <a:solidFill>
                  <a:schemeClr val="tx1">
                    <a:lumMod val="65000"/>
                    <a:lumOff val="35000"/>
                  </a:schemeClr>
                </a:solidFill>
              </a:rPr>
              <a:t>Asian</a:t>
            </a:r>
          </a:p>
          <a:p>
            <a:r>
              <a:rPr lang="en-NZ" sz="900" dirty="0" smtClean="0">
                <a:solidFill>
                  <a:schemeClr val="tx1">
                    <a:lumMod val="65000"/>
                    <a:lumOff val="35000"/>
                  </a:schemeClr>
                </a:solidFill>
              </a:rPr>
              <a:t>36%</a:t>
            </a:r>
            <a:endParaRPr lang="en-NZ" sz="900" dirty="0">
              <a:solidFill>
                <a:schemeClr val="tx1">
                  <a:lumMod val="65000"/>
                  <a:lumOff val="35000"/>
                </a:schemeClr>
              </a:solidFill>
            </a:endParaRPr>
          </a:p>
        </p:txBody>
      </p:sp>
      <p:sp>
        <p:nvSpPr>
          <p:cNvPr id="185" name="TextBox 184"/>
          <p:cNvSpPr txBox="1"/>
          <p:nvPr/>
        </p:nvSpPr>
        <p:spPr>
          <a:xfrm>
            <a:off x="9309725"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40%</a:t>
            </a:r>
          </a:p>
        </p:txBody>
      </p:sp>
      <p:cxnSp>
        <p:nvCxnSpPr>
          <p:cNvPr id="186" name="Straight Connector 185"/>
          <p:cNvCxnSpPr/>
          <p:nvPr/>
        </p:nvCxnSpPr>
        <p:spPr>
          <a:xfrm>
            <a:off x="723887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6220656" y="5699694"/>
            <a:ext cx="1130107" cy="369332"/>
          </a:xfrm>
          <a:prstGeom prst="rect">
            <a:avLst/>
          </a:prstGeom>
          <a:noFill/>
        </p:spPr>
        <p:txBody>
          <a:bodyPr wrap="square" rtlCol="0">
            <a:spAutoFit/>
          </a:bodyPr>
          <a:lstStyle/>
          <a:p>
            <a:pPr algn="ctr"/>
            <a:r>
              <a:rPr lang="en-NZ" sz="900" dirty="0">
                <a:solidFill>
                  <a:schemeClr val="tx1">
                    <a:lumMod val="65000"/>
                    <a:lumOff val="35000"/>
                  </a:schemeClr>
                </a:solidFill>
              </a:rPr>
              <a:t>Under 30</a:t>
            </a:r>
          </a:p>
          <a:p>
            <a:pPr algn="ctr"/>
            <a:r>
              <a:rPr lang="en-NZ" sz="900" dirty="0">
                <a:solidFill>
                  <a:schemeClr val="tx1">
                    <a:lumMod val="65000"/>
                    <a:lumOff val="35000"/>
                  </a:schemeClr>
                </a:solidFill>
              </a:rPr>
              <a:t>28%</a:t>
            </a:r>
          </a:p>
        </p:txBody>
      </p:sp>
      <p:sp>
        <p:nvSpPr>
          <p:cNvPr id="194" name="TextBox 193"/>
          <p:cNvSpPr txBox="1"/>
          <p:nvPr/>
        </p:nvSpPr>
        <p:spPr>
          <a:xfrm>
            <a:off x="8109203" y="5601159"/>
            <a:ext cx="1000125" cy="507831"/>
          </a:xfrm>
          <a:prstGeom prst="rect">
            <a:avLst/>
          </a:prstGeom>
          <a:noFill/>
        </p:spPr>
        <p:txBody>
          <a:bodyPr wrap="square" rtlCol="0">
            <a:spAutoFit/>
          </a:bodyPr>
          <a:lstStyle/>
          <a:p>
            <a:r>
              <a:rPr lang="en-NZ" sz="900" dirty="0">
                <a:solidFill>
                  <a:schemeClr val="tx1">
                    <a:lumMod val="65000"/>
                    <a:lumOff val="35000"/>
                  </a:schemeClr>
                </a:solidFill>
              </a:rPr>
              <a:t>Born </a:t>
            </a:r>
            <a:endParaRPr lang="en-NZ" sz="900" dirty="0" smtClean="0">
              <a:solidFill>
                <a:schemeClr val="tx1">
                  <a:lumMod val="65000"/>
                  <a:lumOff val="35000"/>
                </a:schemeClr>
              </a:solidFill>
            </a:endParaRPr>
          </a:p>
          <a:p>
            <a:r>
              <a:rPr lang="en-NZ" sz="900" dirty="0" smtClean="0">
                <a:solidFill>
                  <a:schemeClr val="tx1">
                    <a:lumMod val="65000"/>
                    <a:lumOff val="35000"/>
                  </a:schemeClr>
                </a:solidFill>
              </a:rPr>
              <a:t>overseas</a:t>
            </a:r>
            <a:endParaRPr lang="en-NZ" sz="900" dirty="0">
              <a:solidFill>
                <a:schemeClr val="tx1">
                  <a:lumMod val="65000"/>
                  <a:lumOff val="35000"/>
                </a:schemeClr>
              </a:solidFill>
            </a:endParaRPr>
          </a:p>
          <a:p>
            <a:r>
              <a:rPr lang="en-NZ" sz="900" dirty="0">
                <a:solidFill>
                  <a:schemeClr val="tx1">
                    <a:lumMod val="65000"/>
                    <a:lumOff val="35000"/>
                  </a:schemeClr>
                </a:solidFill>
              </a:rPr>
              <a:t>34%</a:t>
            </a:r>
          </a:p>
        </p:txBody>
      </p:sp>
      <p:cxnSp>
        <p:nvCxnSpPr>
          <p:cNvPr id="198" name="Straight Connector 197"/>
          <p:cNvCxnSpPr/>
          <p:nvPr/>
        </p:nvCxnSpPr>
        <p:spPr>
          <a:xfrm>
            <a:off x="493665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V="1">
            <a:off x="8623701" y="5565349"/>
            <a:ext cx="0" cy="612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8166663" y="5565349"/>
            <a:ext cx="0" cy="468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54612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785709" y="5560455"/>
            <a:ext cx="0" cy="144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988119" y="5563059"/>
            <a:ext cx="1000125" cy="507831"/>
          </a:xfrm>
          <a:prstGeom prst="rect">
            <a:avLst/>
          </a:prstGeom>
          <a:noFill/>
        </p:spPr>
        <p:txBody>
          <a:bodyPr wrap="square" rtlCol="0">
            <a:spAutoFit/>
          </a:bodyPr>
          <a:lstStyle/>
          <a:p>
            <a:pPr algn="r"/>
            <a:r>
              <a:rPr lang="en-NZ" sz="900" dirty="0" smtClean="0">
                <a:solidFill>
                  <a:schemeClr val="tx1">
                    <a:lumMod val="65000"/>
                    <a:lumOff val="35000"/>
                  </a:schemeClr>
                </a:solidFill>
              </a:rPr>
              <a:t>Studying full time</a:t>
            </a:r>
            <a:endParaRPr lang="en-NZ" sz="900" dirty="0">
              <a:solidFill>
                <a:schemeClr val="tx1">
                  <a:lumMod val="65000"/>
                  <a:lumOff val="35000"/>
                </a:schemeClr>
              </a:solidFill>
            </a:endParaRPr>
          </a:p>
          <a:p>
            <a:pPr algn="r"/>
            <a:r>
              <a:rPr lang="en-NZ" sz="900" dirty="0" smtClean="0">
                <a:solidFill>
                  <a:schemeClr val="tx1">
                    <a:lumMod val="65000"/>
                    <a:lumOff val="35000"/>
                  </a:schemeClr>
                </a:solidFill>
              </a:rPr>
              <a:t>33%</a:t>
            </a:r>
            <a:endParaRPr lang="en-NZ" sz="900" dirty="0">
              <a:solidFill>
                <a:schemeClr val="tx1">
                  <a:lumMod val="65000"/>
                  <a:lumOff val="35000"/>
                </a:schemeClr>
              </a:solidFill>
            </a:endParaRPr>
          </a:p>
        </p:txBody>
      </p:sp>
      <p:cxnSp>
        <p:nvCxnSpPr>
          <p:cNvPr id="58" name="Straight Arrow Connector 57"/>
          <p:cNvCxnSpPr/>
          <p:nvPr/>
        </p:nvCxnSpPr>
        <p:spPr>
          <a:xfrm flipV="1">
            <a:off x="7931404" y="5565349"/>
            <a:ext cx="0" cy="432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334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5577" y="672855"/>
            <a:ext cx="6800846" cy="1756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cap="all" dirty="0" smtClean="0">
                <a:solidFill>
                  <a:schemeClr val="bg1"/>
                </a:solidFill>
                <a:latin typeface="Arial" panose="020B0604020202020204" pitchFamily="34" charset="0"/>
                <a:cs typeface="Arial" panose="020B0604020202020204" pitchFamily="34" charset="0"/>
              </a:rPr>
              <a:t>Greatest Barriers for those </a:t>
            </a:r>
            <a:r>
              <a:rPr lang="en-NZ" sz="3200" cap="all" dirty="0">
                <a:solidFill>
                  <a:schemeClr val="bg1"/>
                </a:solidFill>
                <a:latin typeface="Arial" panose="020B0604020202020204" pitchFamily="34" charset="0"/>
                <a:cs typeface="Arial" panose="020B0604020202020204" pitchFamily="34" charset="0"/>
              </a:rPr>
              <a:t>most at risk</a:t>
            </a:r>
          </a:p>
        </p:txBody>
      </p:sp>
    </p:spTree>
    <p:extLst>
      <p:ext uri="{BB962C8B-B14F-4D97-AF65-F5344CB8AC3E}">
        <p14:creationId xmlns:p14="http://schemas.microsoft.com/office/powerpoint/2010/main" val="1343860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a:spLocks noGrp="1"/>
          </p:cNvSpPr>
          <p:nvPr>
            <p:ph type="title"/>
          </p:nvPr>
        </p:nvSpPr>
        <p:spPr>
          <a:xfrm>
            <a:off x="209550" y="241300"/>
            <a:ext cx="10515600" cy="606425"/>
          </a:xfrm>
        </p:spPr>
        <p:txBody>
          <a:bodyPr vert="horz" lIns="91440" tIns="45720" rIns="91440" bIns="45720" rtlCol="0" anchor="ctr">
            <a:normAutofit fontScale="90000"/>
          </a:bodyPr>
          <a:lstStyle/>
          <a:p>
            <a:r>
              <a:rPr lang="en-NZ" sz="1800" b="1" dirty="0">
                <a:latin typeface="Arial" panose="020B0604020202020204" pitchFamily="34" charset="0"/>
                <a:cs typeface="Arial" panose="020B0604020202020204" pitchFamily="34" charset="0"/>
              </a:rPr>
              <a:t>The three most at risk groups (i.e. the most under-prepared groups) have similar barriers to the overall </a:t>
            </a:r>
            <a:r>
              <a:rPr lang="en-NZ" sz="1800" b="1" dirty="0" smtClean="0">
                <a:latin typeface="Arial" panose="020B0604020202020204" pitchFamily="34" charset="0"/>
                <a:cs typeface="Arial" panose="020B0604020202020204" pitchFamily="34" charset="0"/>
              </a:rPr>
              <a:t>population.  However, lack of knowledge and time are significantly bigger barriers for these groups</a:t>
            </a:r>
            <a:endParaRPr lang="en-NZ" sz="1800" b="1" dirty="0">
              <a:latin typeface="Arial" panose="020B0604020202020204" pitchFamily="34" charset="0"/>
              <a:cs typeface="Arial" panose="020B0604020202020204" pitchFamily="34" charset="0"/>
            </a:endParaRPr>
          </a:p>
        </p:txBody>
      </p:sp>
      <p:cxnSp>
        <p:nvCxnSpPr>
          <p:cNvPr id="127" name="Straight Connector 126"/>
          <p:cNvCxnSpPr/>
          <p:nvPr/>
        </p:nvCxnSpPr>
        <p:spPr>
          <a:xfrm>
            <a:off x="912000" y="5844652"/>
            <a:ext cx="10368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912000" y="2195322"/>
            <a:ext cx="10368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1" name="Title 1"/>
          <p:cNvSpPr txBox="1">
            <a:spLocks/>
          </p:cNvSpPr>
          <p:nvPr/>
        </p:nvSpPr>
        <p:spPr>
          <a:xfrm>
            <a:off x="1349136" y="2765231"/>
            <a:ext cx="1095632"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400" dirty="0">
                <a:solidFill>
                  <a:srgbClr val="42596E"/>
                </a:solidFill>
                <a:latin typeface="+mn-lt"/>
              </a:rPr>
              <a:t>Barriers</a:t>
            </a:r>
          </a:p>
        </p:txBody>
      </p:sp>
      <p:graphicFrame>
        <p:nvGraphicFramePr>
          <p:cNvPr id="132" name="Table 131"/>
          <p:cNvGraphicFramePr>
            <a:graphicFrameLocks noGrp="1"/>
          </p:cNvGraphicFramePr>
          <p:nvPr>
            <p:extLst>
              <p:ext uri="{D42A27DB-BD31-4B8C-83A1-F6EECF244321}">
                <p14:modId xmlns:p14="http://schemas.microsoft.com/office/powerpoint/2010/main" val="468852354"/>
              </p:ext>
            </p:extLst>
          </p:nvPr>
        </p:nvGraphicFramePr>
        <p:xfrm>
          <a:off x="2975760" y="2248592"/>
          <a:ext cx="6507869" cy="4032000"/>
        </p:xfrm>
        <a:graphic>
          <a:graphicData uri="http://schemas.openxmlformats.org/drawingml/2006/table">
            <a:tbl>
              <a:tblPr>
                <a:tableStyleId>{5C22544A-7EE6-4342-B048-85BDC9FD1C3A}</a:tableStyleId>
              </a:tblPr>
              <a:tblGrid>
                <a:gridCol w="1609258">
                  <a:extLst>
                    <a:ext uri="{9D8B030D-6E8A-4147-A177-3AD203B41FA5}">
                      <a16:colId xmlns:a16="http://schemas.microsoft.com/office/drawing/2014/main" xmlns="" val="20000"/>
                    </a:ext>
                  </a:extLst>
                </a:gridCol>
                <a:gridCol w="4898611">
                  <a:extLst>
                    <a:ext uri="{9D8B030D-6E8A-4147-A177-3AD203B41FA5}">
                      <a16:colId xmlns:a16="http://schemas.microsoft.com/office/drawing/2014/main" xmlns="" val="20001"/>
                    </a:ext>
                  </a:extLst>
                </a:gridCol>
              </a:tblGrid>
              <a:tr h="448000">
                <a:tc>
                  <a:txBody>
                    <a:bodyPr/>
                    <a:lstStyle/>
                    <a:p>
                      <a:pPr algn="l" fontAlgn="b"/>
                      <a:r>
                        <a:rPr lang="en-NZ" sz="1000" b="1" u="none" strike="noStrike" dirty="0">
                          <a:solidFill>
                            <a:srgbClr val="42596E"/>
                          </a:solidFill>
                          <a:effectLst/>
                        </a:rPr>
                        <a:t>Lack of knowledge</a:t>
                      </a:r>
                      <a:endParaRPr lang="en-NZ" sz="10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NZ" sz="10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48000">
                <a:tc>
                  <a:txBody>
                    <a:bodyPr/>
                    <a:lstStyle/>
                    <a:p>
                      <a:pPr algn="l" fontAlgn="b"/>
                      <a:r>
                        <a:rPr lang="en-NZ" sz="1000" b="1" u="none" strike="noStrike" dirty="0">
                          <a:solidFill>
                            <a:srgbClr val="42596E"/>
                          </a:solidFill>
                          <a:effectLst/>
                        </a:rPr>
                        <a:t>Likelihood of event</a:t>
                      </a:r>
                      <a:endParaRPr lang="en-NZ" sz="10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NZ" sz="10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48000">
                <a:tc>
                  <a:txBody>
                    <a:bodyPr/>
                    <a:lstStyle/>
                    <a:p>
                      <a:pPr algn="l" fontAlgn="b"/>
                      <a:r>
                        <a:rPr lang="en-NZ" sz="1000" b="1" u="none" strike="noStrike" dirty="0">
                          <a:solidFill>
                            <a:srgbClr val="42596E"/>
                          </a:solidFill>
                          <a:effectLst/>
                        </a:rPr>
                        <a:t>Optimism</a:t>
                      </a:r>
                      <a:endParaRPr lang="en-NZ" sz="10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NZ" sz="10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48000">
                <a:tc>
                  <a:txBody>
                    <a:bodyPr/>
                    <a:lstStyle/>
                    <a:p>
                      <a:pPr algn="l" fontAlgn="b"/>
                      <a:r>
                        <a:rPr lang="en-NZ" sz="1000" b="1" u="none" strike="noStrike" dirty="0">
                          <a:solidFill>
                            <a:srgbClr val="42596E"/>
                          </a:solidFill>
                          <a:effectLst/>
                        </a:rPr>
                        <a:t>Effort</a:t>
                      </a:r>
                      <a:endParaRPr lang="en-NZ" sz="10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NZ" sz="10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48000">
                <a:tc>
                  <a:txBody>
                    <a:bodyPr/>
                    <a:lstStyle/>
                    <a:p>
                      <a:r>
                        <a:rPr lang="en-NZ" sz="1000" b="1" i="0" u="none" strike="noStrike" kern="1200" dirty="0">
                          <a:solidFill>
                            <a:srgbClr val="42596E"/>
                          </a:solidFill>
                          <a:effectLst/>
                          <a:latin typeface="Calibri" panose="020F0502020204030204" pitchFamily="34" charset="0"/>
                          <a:ea typeface="+mn-ea"/>
                          <a:cs typeface="+mn-cs"/>
                        </a:rPr>
                        <a:t>Low priority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NZ" sz="10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4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NZ" sz="1000" b="1" i="0" u="none" strike="noStrike" dirty="0">
                          <a:solidFill>
                            <a:srgbClr val="42596E"/>
                          </a:solidFill>
                          <a:effectLst/>
                          <a:latin typeface="Calibri" panose="020F0502020204030204" pitchFamily="34" charset="0"/>
                        </a:rPr>
                        <a:t>Control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NZ" sz="10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48000">
                <a:tc>
                  <a:txBody>
                    <a:bodyPr/>
                    <a:lstStyle/>
                    <a:p>
                      <a:pPr algn="l" fontAlgn="b"/>
                      <a:r>
                        <a:rPr lang="en-NZ" sz="1000" b="1" u="none" strike="noStrike" dirty="0">
                          <a:solidFill>
                            <a:srgbClr val="42596E"/>
                          </a:solidFill>
                          <a:effectLst/>
                        </a:rPr>
                        <a:t>No personal responsibility</a:t>
                      </a:r>
                      <a:endParaRPr lang="en-NZ" sz="10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NZ" sz="10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48000">
                <a:tc>
                  <a:txBody>
                    <a:bodyPr/>
                    <a:lstStyle/>
                    <a:p>
                      <a:pPr algn="l" fontAlgn="b"/>
                      <a:r>
                        <a:rPr lang="en-NZ" sz="1000" b="1" u="none" strike="noStrike" dirty="0">
                          <a:solidFill>
                            <a:srgbClr val="42596E"/>
                          </a:solidFill>
                          <a:effectLst/>
                        </a:rPr>
                        <a:t>Time</a:t>
                      </a:r>
                      <a:endParaRPr lang="en-NZ" sz="10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NZ" sz="10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48000">
                <a:tc>
                  <a:txBody>
                    <a:bodyPr/>
                    <a:lstStyle/>
                    <a:p>
                      <a:pPr algn="l" fontAlgn="b"/>
                      <a:endParaRPr lang="en-NZ" sz="10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NZ" sz="1000" b="0" i="1" u="none" strike="noStrike" dirty="0">
                        <a:solidFill>
                          <a:schemeClr val="tx1">
                            <a:lumMod val="65000"/>
                            <a:lumOff val="3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grpSp>
        <p:nvGrpSpPr>
          <p:cNvPr id="137" name="Group 136"/>
          <p:cNvGrpSpPr>
            <a:grpSpLocks noChangeAspect="1"/>
          </p:cNvGrpSpPr>
          <p:nvPr/>
        </p:nvGrpSpPr>
        <p:grpSpPr>
          <a:xfrm>
            <a:off x="2637484" y="4606367"/>
            <a:ext cx="216000" cy="216000"/>
            <a:chOff x="444843" y="5449997"/>
            <a:chExt cx="428250" cy="428250"/>
          </a:xfrm>
        </p:grpSpPr>
        <p:sp>
          <p:nvSpPr>
            <p:cNvPr id="138" name="Oval 137"/>
            <p:cNvSpPr/>
            <p:nvPr/>
          </p:nvSpPr>
          <p:spPr>
            <a:xfrm>
              <a:off x="444843" y="5449997"/>
              <a:ext cx="428250" cy="428250"/>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39" name="Group 138"/>
            <p:cNvGrpSpPr/>
            <p:nvPr/>
          </p:nvGrpSpPr>
          <p:grpSpPr>
            <a:xfrm>
              <a:off x="525185" y="5540088"/>
              <a:ext cx="253234" cy="243653"/>
              <a:chOff x="-1492250" y="4989513"/>
              <a:chExt cx="587375" cy="565150"/>
            </a:xfrm>
          </p:grpSpPr>
          <p:sp>
            <p:nvSpPr>
              <p:cNvPr id="140" name="Freeform 10"/>
              <p:cNvSpPr>
                <a:spLocks/>
              </p:cNvSpPr>
              <p:nvPr/>
            </p:nvSpPr>
            <p:spPr bwMode="auto">
              <a:xfrm>
                <a:off x="-1492250" y="4989513"/>
                <a:ext cx="146050" cy="565150"/>
              </a:xfrm>
              <a:custGeom>
                <a:avLst/>
                <a:gdLst>
                  <a:gd name="T0" fmla="*/ 255 w 446"/>
                  <a:gd name="T1" fmla="*/ 1279 h 1723"/>
                  <a:gd name="T2" fmla="*/ 255 w 446"/>
                  <a:gd name="T3" fmla="*/ 32 h 1723"/>
                  <a:gd name="T4" fmla="*/ 223 w 446"/>
                  <a:gd name="T5" fmla="*/ 0 h 1723"/>
                  <a:gd name="T6" fmla="*/ 191 w 446"/>
                  <a:gd name="T7" fmla="*/ 32 h 1723"/>
                  <a:gd name="T8" fmla="*/ 191 w 446"/>
                  <a:gd name="T9" fmla="*/ 1279 h 1723"/>
                  <a:gd name="T10" fmla="*/ 0 w 446"/>
                  <a:gd name="T11" fmla="*/ 1500 h 1723"/>
                  <a:gd name="T12" fmla="*/ 223 w 446"/>
                  <a:gd name="T13" fmla="*/ 1723 h 1723"/>
                  <a:gd name="T14" fmla="*/ 446 w 446"/>
                  <a:gd name="T15" fmla="*/ 1500 h 1723"/>
                  <a:gd name="T16" fmla="*/ 255 w 446"/>
                  <a:gd name="T17" fmla="*/ 1279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1723">
                    <a:moveTo>
                      <a:pt x="255" y="1279"/>
                    </a:moveTo>
                    <a:cubicBezTo>
                      <a:pt x="255" y="32"/>
                      <a:pt x="255" y="32"/>
                      <a:pt x="255" y="32"/>
                    </a:cubicBezTo>
                    <a:cubicBezTo>
                      <a:pt x="255" y="14"/>
                      <a:pt x="241" y="0"/>
                      <a:pt x="223" y="0"/>
                    </a:cubicBezTo>
                    <a:cubicBezTo>
                      <a:pt x="205" y="0"/>
                      <a:pt x="191" y="14"/>
                      <a:pt x="191" y="32"/>
                    </a:cubicBezTo>
                    <a:cubicBezTo>
                      <a:pt x="191" y="1279"/>
                      <a:pt x="191" y="1279"/>
                      <a:pt x="191" y="1279"/>
                    </a:cubicBezTo>
                    <a:cubicBezTo>
                      <a:pt x="83" y="1294"/>
                      <a:pt x="0" y="1387"/>
                      <a:pt x="0" y="1500"/>
                    </a:cubicBezTo>
                    <a:cubicBezTo>
                      <a:pt x="0" y="1623"/>
                      <a:pt x="100" y="1723"/>
                      <a:pt x="223" y="1723"/>
                    </a:cubicBezTo>
                    <a:cubicBezTo>
                      <a:pt x="346" y="1723"/>
                      <a:pt x="446" y="1623"/>
                      <a:pt x="446" y="1500"/>
                    </a:cubicBezTo>
                    <a:cubicBezTo>
                      <a:pt x="446" y="1387"/>
                      <a:pt x="363" y="1294"/>
                      <a:pt x="255" y="1279"/>
                    </a:cubicBezTo>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41" name="Freeform 11"/>
              <p:cNvSpPr>
                <a:spLocks/>
              </p:cNvSpPr>
              <p:nvPr/>
            </p:nvSpPr>
            <p:spPr bwMode="auto">
              <a:xfrm>
                <a:off x="-1276350" y="4989513"/>
                <a:ext cx="150813" cy="565150"/>
              </a:xfrm>
              <a:custGeom>
                <a:avLst/>
                <a:gdLst>
                  <a:gd name="T0" fmla="*/ 268 w 460"/>
                  <a:gd name="T1" fmla="*/ 628 h 1723"/>
                  <a:gd name="T2" fmla="*/ 268 w 460"/>
                  <a:gd name="T3" fmla="*/ 32 h 1723"/>
                  <a:gd name="T4" fmla="*/ 236 w 460"/>
                  <a:gd name="T5" fmla="*/ 0 h 1723"/>
                  <a:gd name="T6" fmla="*/ 204 w 460"/>
                  <a:gd name="T7" fmla="*/ 32 h 1723"/>
                  <a:gd name="T8" fmla="*/ 204 w 460"/>
                  <a:gd name="T9" fmla="*/ 626 h 1723"/>
                  <a:gd name="T10" fmla="*/ 0 w 460"/>
                  <a:gd name="T11" fmla="*/ 855 h 1723"/>
                  <a:gd name="T12" fmla="*/ 204 w 460"/>
                  <a:gd name="T13" fmla="*/ 1083 h 1723"/>
                  <a:gd name="T14" fmla="*/ 204 w 460"/>
                  <a:gd name="T15" fmla="*/ 1691 h 1723"/>
                  <a:gd name="T16" fmla="*/ 236 w 460"/>
                  <a:gd name="T17" fmla="*/ 1723 h 1723"/>
                  <a:gd name="T18" fmla="*/ 268 w 460"/>
                  <a:gd name="T19" fmla="*/ 1691 h 1723"/>
                  <a:gd name="T20" fmla="*/ 268 w 460"/>
                  <a:gd name="T21" fmla="*/ 1081 h 1723"/>
                  <a:gd name="T22" fmla="*/ 460 w 460"/>
                  <a:gd name="T23" fmla="*/ 855 h 1723"/>
                  <a:gd name="T24" fmla="*/ 268 w 460"/>
                  <a:gd name="T25" fmla="*/ 62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1723">
                    <a:moveTo>
                      <a:pt x="268" y="628"/>
                    </a:moveTo>
                    <a:cubicBezTo>
                      <a:pt x="268" y="32"/>
                      <a:pt x="268" y="32"/>
                      <a:pt x="268" y="32"/>
                    </a:cubicBezTo>
                    <a:cubicBezTo>
                      <a:pt x="268" y="14"/>
                      <a:pt x="254" y="0"/>
                      <a:pt x="236" y="0"/>
                    </a:cubicBezTo>
                    <a:cubicBezTo>
                      <a:pt x="219" y="0"/>
                      <a:pt x="204" y="14"/>
                      <a:pt x="204" y="32"/>
                    </a:cubicBezTo>
                    <a:cubicBezTo>
                      <a:pt x="204" y="626"/>
                      <a:pt x="204" y="626"/>
                      <a:pt x="204" y="626"/>
                    </a:cubicBezTo>
                    <a:cubicBezTo>
                      <a:pt x="89" y="639"/>
                      <a:pt x="0" y="737"/>
                      <a:pt x="0" y="855"/>
                    </a:cubicBezTo>
                    <a:cubicBezTo>
                      <a:pt x="0" y="973"/>
                      <a:pt x="89" y="1071"/>
                      <a:pt x="204" y="1083"/>
                    </a:cubicBezTo>
                    <a:cubicBezTo>
                      <a:pt x="204" y="1691"/>
                      <a:pt x="204" y="1691"/>
                      <a:pt x="204" y="1691"/>
                    </a:cubicBezTo>
                    <a:cubicBezTo>
                      <a:pt x="204" y="1709"/>
                      <a:pt x="219" y="1723"/>
                      <a:pt x="236" y="1723"/>
                    </a:cubicBezTo>
                    <a:cubicBezTo>
                      <a:pt x="254" y="1723"/>
                      <a:pt x="268" y="1709"/>
                      <a:pt x="268" y="1691"/>
                    </a:cubicBezTo>
                    <a:cubicBezTo>
                      <a:pt x="268" y="1081"/>
                      <a:pt x="268" y="1081"/>
                      <a:pt x="268" y="1081"/>
                    </a:cubicBezTo>
                    <a:cubicBezTo>
                      <a:pt x="377" y="1063"/>
                      <a:pt x="460" y="968"/>
                      <a:pt x="460" y="855"/>
                    </a:cubicBezTo>
                    <a:cubicBezTo>
                      <a:pt x="460" y="741"/>
                      <a:pt x="377" y="647"/>
                      <a:pt x="268" y="628"/>
                    </a:cubicBezTo>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42" name="Freeform 12"/>
              <p:cNvSpPr>
                <a:spLocks/>
              </p:cNvSpPr>
              <p:nvPr/>
            </p:nvSpPr>
            <p:spPr bwMode="auto">
              <a:xfrm>
                <a:off x="-1052513" y="4989513"/>
                <a:ext cx="147638" cy="565150"/>
              </a:xfrm>
              <a:custGeom>
                <a:avLst/>
                <a:gdLst>
                  <a:gd name="T0" fmla="*/ 447 w 447"/>
                  <a:gd name="T1" fmla="*/ 223 h 1723"/>
                  <a:gd name="T2" fmla="*/ 223 w 447"/>
                  <a:gd name="T3" fmla="*/ 0 h 1723"/>
                  <a:gd name="T4" fmla="*/ 0 w 447"/>
                  <a:gd name="T5" fmla="*/ 223 h 1723"/>
                  <a:gd name="T6" fmla="*/ 192 w 447"/>
                  <a:gd name="T7" fmla="*/ 444 h 1723"/>
                  <a:gd name="T8" fmla="*/ 192 w 447"/>
                  <a:gd name="T9" fmla="*/ 1691 h 1723"/>
                  <a:gd name="T10" fmla="*/ 223 w 447"/>
                  <a:gd name="T11" fmla="*/ 1723 h 1723"/>
                  <a:gd name="T12" fmla="*/ 255 w 447"/>
                  <a:gd name="T13" fmla="*/ 1691 h 1723"/>
                  <a:gd name="T14" fmla="*/ 255 w 447"/>
                  <a:gd name="T15" fmla="*/ 444 h 1723"/>
                  <a:gd name="T16" fmla="*/ 447 w 447"/>
                  <a:gd name="T17" fmla="*/ 223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1723">
                    <a:moveTo>
                      <a:pt x="447" y="223"/>
                    </a:moveTo>
                    <a:cubicBezTo>
                      <a:pt x="447" y="100"/>
                      <a:pt x="347" y="0"/>
                      <a:pt x="223" y="0"/>
                    </a:cubicBezTo>
                    <a:cubicBezTo>
                      <a:pt x="100" y="0"/>
                      <a:pt x="0" y="100"/>
                      <a:pt x="0" y="223"/>
                    </a:cubicBezTo>
                    <a:cubicBezTo>
                      <a:pt x="0" y="335"/>
                      <a:pt x="83" y="428"/>
                      <a:pt x="192" y="444"/>
                    </a:cubicBezTo>
                    <a:cubicBezTo>
                      <a:pt x="192" y="1691"/>
                      <a:pt x="192" y="1691"/>
                      <a:pt x="192" y="1691"/>
                    </a:cubicBezTo>
                    <a:cubicBezTo>
                      <a:pt x="192" y="1709"/>
                      <a:pt x="206" y="1723"/>
                      <a:pt x="223" y="1723"/>
                    </a:cubicBezTo>
                    <a:cubicBezTo>
                      <a:pt x="241" y="1723"/>
                      <a:pt x="255" y="1709"/>
                      <a:pt x="255" y="1691"/>
                    </a:cubicBezTo>
                    <a:cubicBezTo>
                      <a:pt x="255" y="444"/>
                      <a:pt x="255" y="444"/>
                      <a:pt x="255" y="444"/>
                    </a:cubicBezTo>
                    <a:cubicBezTo>
                      <a:pt x="363" y="428"/>
                      <a:pt x="447" y="335"/>
                      <a:pt x="447" y="223"/>
                    </a:cubicBezTo>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cxnSp>
        <p:nvCxnSpPr>
          <p:cNvPr id="143" name="Straight Connector 142"/>
          <p:cNvCxnSpPr/>
          <p:nvPr/>
        </p:nvCxnSpPr>
        <p:spPr>
          <a:xfrm>
            <a:off x="2302989" y="2204847"/>
            <a:ext cx="0" cy="3636000"/>
          </a:xfrm>
          <a:prstGeom prst="line">
            <a:avLst/>
          </a:prstGeom>
          <a:ln w="19050">
            <a:solidFill>
              <a:srgbClr val="42596E"/>
            </a:solidFill>
            <a:prstDash val="solid"/>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2635388" y="2367636"/>
            <a:ext cx="220199" cy="220199"/>
            <a:chOff x="2050252" y="1922539"/>
            <a:chExt cx="220199" cy="220199"/>
          </a:xfrm>
        </p:grpSpPr>
        <p:sp>
          <p:nvSpPr>
            <p:cNvPr id="145" name="Oval 144"/>
            <p:cNvSpPr/>
            <p:nvPr/>
          </p:nvSpPr>
          <p:spPr>
            <a:xfrm>
              <a:off x="2050252" y="1922539"/>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6" name="Freeform 16"/>
            <p:cNvSpPr>
              <a:spLocks noEditPoints="1"/>
            </p:cNvSpPr>
            <p:nvPr/>
          </p:nvSpPr>
          <p:spPr bwMode="auto">
            <a:xfrm>
              <a:off x="2085537" y="1951010"/>
              <a:ext cx="156960" cy="170173"/>
            </a:xfrm>
            <a:custGeom>
              <a:avLst/>
              <a:gdLst>
                <a:gd name="T0" fmla="*/ 1390 w 1638"/>
                <a:gd name="T1" fmla="*/ 278 h 1779"/>
                <a:gd name="T2" fmla="*/ 746 w 1638"/>
                <a:gd name="T3" fmla="*/ 20 h 1779"/>
                <a:gd name="T4" fmla="*/ 150 w 1638"/>
                <a:gd name="T5" fmla="*/ 443 h 1779"/>
                <a:gd name="T6" fmla="*/ 158 w 1638"/>
                <a:gd name="T7" fmla="*/ 622 h 1779"/>
                <a:gd name="T8" fmla="*/ 152 w 1638"/>
                <a:gd name="T9" fmla="*/ 784 h 1779"/>
                <a:gd name="T10" fmla="*/ 53 w 1638"/>
                <a:gd name="T11" fmla="*/ 942 h 1779"/>
                <a:gd name="T12" fmla="*/ 75 w 1638"/>
                <a:gd name="T13" fmla="*/ 1030 h 1779"/>
                <a:gd name="T14" fmla="*/ 153 w 1638"/>
                <a:gd name="T15" fmla="*/ 1042 h 1779"/>
                <a:gd name="T16" fmla="*/ 133 w 1638"/>
                <a:gd name="T17" fmla="*/ 1117 h 1779"/>
                <a:gd name="T18" fmla="*/ 165 w 1638"/>
                <a:gd name="T19" fmla="*/ 1160 h 1779"/>
                <a:gd name="T20" fmla="*/ 186 w 1638"/>
                <a:gd name="T21" fmla="*/ 1188 h 1779"/>
                <a:gd name="T22" fmla="*/ 155 w 1638"/>
                <a:gd name="T23" fmla="*/ 1220 h 1779"/>
                <a:gd name="T24" fmla="*/ 190 w 1638"/>
                <a:gd name="T25" fmla="*/ 1268 h 1779"/>
                <a:gd name="T26" fmla="*/ 215 w 1638"/>
                <a:gd name="T27" fmla="*/ 1358 h 1779"/>
                <a:gd name="T28" fmla="*/ 273 w 1638"/>
                <a:gd name="T29" fmla="*/ 1495 h 1779"/>
                <a:gd name="T30" fmla="*/ 466 w 1638"/>
                <a:gd name="T31" fmla="*/ 1465 h 1779"/>
                <a:gd name="T32" fmla="*/ 514 w 1638"/>
                <a:gd name="T33" fmla="*/ 1491 h 1779"/>
                <a:gd name="T34" fmla="*/ 553 w 1638"/>
                <a:gd name="T35" fmla="*/ 1739 h 1779"/>
                <a:gd name="T36" fmla="*/ 1212 w 1638"/>
                <a:gd name="T37" fmla="*/ 1569 h 1779"/>
                <a:gd name="T38" fmla="*/ 1174 w 1638"/>
                <a:gd name="T39" fmla="*/ 1265 h 1779"/>
                <a:gd name="T40" fmla="*/ 1283 w 1638"/>
                <a:gd name="T41" fmla="*/ 1030 h 1779"/>
                <a:gd name="T42" fmla="*/ 1390 w 1638"/>
                <a:gd name="T43" fmla="*/ 278 h 1779"/>
                <a:gd name="T44" fmla="*/ 1286 w 1638"/>
                <a:gd name="T45" fmla="*/ 826 h 1779"/>
                <a:gd name="T46" fmla="*/ 941 w 1638"/>
                <a:gd name="T47" fmla="*/ 748 h 1779"/>
                <a:gd name="T48" fmla="*/ 584 w 1638"/>
                <a:gd name="T49" fmla="*/ 639 h 1779"/>
                <a:gd name="T50" fmla="*/ 264 w 1638"/>
                <a:gd name="T51" fmla="*/ 489 h 1779"/>
                <a:gd name="T52" fmla="*/ 581 w 1638"/>
                <a:gd name="T53" fmla="*/ 118 h 1779"/>
                <a:gd name="T54" fmla="*/ 1293 w 1638"/>
                <a:gd name="T55" fmla="*/ 292 h 1779"/>
                <a:gd name="T56" fmla="*/ 1286 w 1638"/>
                <a:gd name="T57" fmla="*/ 826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8" h="1779">
                  <a:moveTo>
                    <a:pt x="1390" y="278"/>
                  </a:moveTo>
                  <a:cubicBezTo>
                    <a:pt x="1390" y="278"/>
                    <a:pt x="1240" y="0"/>
                    <a:pt x="746" y="20"/>
                  </a:cubicBezTo>
                  <a:cubicBezTo>
                    <a:pt x="746" y="20"/>
                    <a:pt x="218" y="28"/>
                    <a:pt x="150" y="443"/>
                  </a:cubicBezTo>
                  <a:cubicBezTo>
                    <a:pt x="150" y="443"/>
                    <a:pt x="133" y="551"/>
                    <a:pt x="158" y="622"/>
                  </a:cubicBezTo>
                  <a:cubicBezTo>
                    <a:pt x="158" y="622"/>
                    <a:pt x="201" y="717"/>
                    <a:pt x="152" y="784"/>
                  </a:cubicBezTo>
                  <a:cubicBezTo>
                    <a:pt x="152" y="784"/>
                    <a:pt x="60" y="934"/>
                    <a:pt x="53" y="942"/>
                  </a:cubicBezTo>
                  <a:cubicBezTo>
                    <a:pt x="53" y="942"/>
                    <a:pt x="0" y="1014"/>
                    <a:pt x="75" y="1030"/>
                  </a:cubicBezTo>
                  <a:cubicBezTo>
                    <a:pt x="75" y="1030"/>
                    <a:pt x="117" y="1042"/>
                    <a:pt x="153" y="1042"/>
                  </a:cubicBezTo>
                  <a:cubicBezTo>
                    <a:pt x="153" y="1042"/>
                    <a:pt x="140" y="1102"/>
                    <a:pt x="133" y="1117"/>
                  </a:cubicBezTo>
                  <a:cubicBezTo>
                    <a:pt x="133" y="1117"/>
                    <a:pt x="122" y="1148"/>
                    <a:pt x="165" y="1160"/>
                  </a:cubicBezTo>
                  <a:cubicBezTo>
                    <a:pt x="165" y="1160"/>
                    <a:pt x="198" y="1177"/>
                    <a:pt x="186" y="1188"/>
                  </a:cubicBezTo>
                  <a:cubicBezTo>
                    <a:pt x="186" y="1188"/>
                    <a:pt x="165" y="1195"/>
                    <a:pt x="155" y="1220"/>
                  </a:cubicBezTo>
                  <a:cubicBezTo>
                    <a:pt x="155" y="1220"/>
                    <a:pt x="153" y="1255"/>
                    <a:pt x="190" y="1268"/>
                  </a:cubicBezTo>
                  <a:cubicBezTo>
                    <a:pt x="190" y="1268"/>
                    <a:pt x="236" y="1288"/>
                    <a:pt x="215" y="1358"/>
                  </a:cubicBezTo>
                  <a:cubicBezTo>
                    <a:pt x="215" y="1358"/>
                    <a:pt x="168" y="1463"/>
                    <a:pt x="273" y="1495"/>
                  </a:cubicBezTo>
                  <a:cubicBezTo>
                    <a:pt x="273" y="1495"/>
                    <a:pt x="381" y="1513"/>
                    <a:pt x="466" y="1465"/>
                  </a:cubicBezTo>
                  <a:cubicBezTo>
                    <a:pt x="466" y="1465"/>
                    <a:pt x="504" y="1440"/>
                    <a:pt x="514" y="1491"/>
                  </a:cubicBezTo>
                  <a:cubicBezTo>
                    <a:pt x="514" y="1491"/>
                    <a:pt x="551" y="1699"/>
                    <a:pt x="553" y="1739"/>
                  </a:cubicBezTo>
                  <a:cubicBezTo>
                    <a:pt x="553" y="1739"/>
                    <a:pt x="1099" y="1779"/>
                    <a:pt x="1212" y="1569"/>
                  </a:cubicBezTo>
                  <a:cubicBezTo>
                    <a:pt x="1174" y="1265"/>
                    <a:pt x="1174" y="1265"/>
                    <a:pt x="1174" y="1265"/>
                  </a:cubicBezTo>
                  <a:cubicBezTo>
                    <a:pt x="1174" y="1265"/>
                    <a:pt x="1149" y="1152"/>
                    <a:pt x="1283" y="1030"/>
                  </a:cubicBezTo>
                  <a:cubicBezTo>
                    <a:pt x="1283" y="1030"/>
                    <a:pt x="1638" y="694"/>
                    <a:pt x="1390" y="278"/>
                  </a:cubicBezTo>
                  <a:close/>
                  <a:moveTo>
                    <a:pt x="1286" y="826"/>
                  </a:moveTo>
                  <a:cubicBezTo>
                    <a:pt x="1286" y="826"/>
                    <a:pt x="1160" y="967"/>
                    <a:pt x="941" y="748"/>
                  </a:cubicBezTo>
                  <a:cubicBezTo>
                    <a:pt x="941" y="748"/>
                    <a:pt x="850" y="631"/>
                    <a:pt x="584" y="639"/>
                  </a:cubicBezTo>
                  <a:cubicBezTo>
                    <a:pt x="584" y="639"/>
                    <a:pt x="338" y="679"/>
                    <a:pt x="264" y="489"/>
                  </a:cubicBezTo>
                  <a:cubicBezTo>
                    <a:pt x="264" y="489"/>
                    <a:pt x="178" y="247"/>
                    <a:pt x="581" y="118"/>
                  </a:cubicBezTo>
                  <a:cubicBezTo>
                    <a:pt x="581" y="118"/>
                    <a:pt x="1000" y="1"/>
                    <a:pt x="1293" y="292"/>
                  </a:cubicBezTo>
                  <a:cubicBezTo>
                    <a:pt x="1293" y="292"/>
                    <a:pt x="1539" y="562"/>
                    <a:pt x="1286" y="826"/>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147" name="Group 146"/>
          <p:cNvGrpSpPr/>
          <p:nvPr/>
        </p:nvGrpSpPr>
        <p:grpSpPr>
          <a:xfrm>
            <a:off x="2635388" y="2809952"/>
            <a:ext cx="220199" cy="220199"/>
            <a:chOff x="2050252" y="3409848"/>
            <a:chExt cx="220199" cy="220199"/>
          </a:xfrm>
        </p:grpSpPr>
        <p:sp>
          <p:nvSpPr>
            <p:cNvPr id="148" name="Oval 147"/>
            <p:cNvSpPr/>
            <p:nvPr/>
          </p:nvSpPr>
          <p:spPr>
            <a:xfrm>
              <a:off x="2050252" y="3409848"/>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49" name="Group 148"/>
            <p:cNvGrpSpPr/>
            <p:nvPr/>
          </p:nvGrpSpPr>
          <p:grpSpPr>
            <a:xfrm>
              <a:off x="2120999" y="3454619"/>
              <a:ext cx="81242" cy="137840"/>
              <a:chOff x="-1371600" y="3859213"/>
              <a:chExt cx="476250" cy="808037"/>
            </a:xfrm>
          </p:grpSpPr>
          <p:sp>
            <p:nvSpPr>
              <p:cNvPr id="150" name="Freeform 30"/>
              <p:cNvSpPr>
                <a:spLocks noEditPoints="1"/>
              </p:cNvSpPr>
              <p:nvPr/>
            </p:nvSpPr>
            <p:spPr bwMode="auto">
              <a:xfrm>
                <a:off x="-1330325" y="3910013"/>
                <a:ext cx="393700" cy="708025"/>
              </a:xfrm>
              <a:custGeom>
                <a:avLst/>
                <a:gdLst>
                  <a:gd name="T0" fmla="*/ 448 w 747"/>
                  <a:gd name="T1" fmla="*/ 688 h 1341"/>
                  <a:gd name="T2" fmla="*/ 448 w 747"/>
                  <a:gd name="T3" fmla="*/ 653 h 1341"/>
                  <a:gd name="T4" fmla="*/ 709 w 747"/>
                  <a:gd name="T5" fmla="*/ 0 h 1341"/>
                  <a:gd name="T6" fmla="*/ 39 w 747"/>
                  <a:gd name="T7" fmla="*/ 0 h 1341"/>
                  <a:gd name="T8" fmla="*/ 299 w 747"/>
                  <a:gd name="T9" fmla="*/ 653 h 1341"/>
                  <a:gd name="T10" fmla="*/ 299 w 747"/>
                  <a:gd name="T11" fmla="*/ 688 h 1341"/>
                  <a:gd name="T12" fmla="*/ 39 w 747"/>
                  <a:gd name="T13" fmla="*/ 1341 h 1341"/>
                  <a:gd name="T14" fmla="*/ 709 w 747"/>
                  <a:gd name="T15" fmla="*/ 1341 h 1341"/>
                  <a:gd name="T16" fmla="*/ 448 w 747"/>
                  <a:gd name="T17" fmla="*/ 688 h 1341"/>
                  <a:gd name="T18" fmla="*/ 654 w 747"/>
                  <a:gd name="T19" fmla="*/ 1293 h 1341"/>
                  <a:gd name="T20" fmla="*/ 93 w 747"/>
                  <a:gd name="T21" fmla="*/ 1293 h 1341"/>
                  <a:gd name="T22" fmla="*/ 311 w 747"/>
                  <a:gd name="T23" fmla="*/ 687 h 1341"/>
                  <a:gd name="T24" fmla="*/ 311 w 747"/>
                  <a:gd name="T25" fmla="*/ 654 h 1341"/>
                  <a:gd name="T26" fmla="*/ 93 w 747"/>
                  <a:gd name="T27" fmla="*/ 48 h 1341"/>
                  <a:gd name="T28" fmla="*/ 654 w 747"/>
                  <a:gd name="T29" fmla="*/ 48 h 1341"/>
                  <a:gd name="T30" fmla="*/ 436 w 747"/>
                  <a:gd name="T31" fmla="*/ 654 h 1341"/>
                  <a:gd name="T32" fmla="*/ 436 w 747"/>
                  <a:gd name="T33" fmla="*/ 687 h 1341"/>
                  <a:gd name="T34" fmla="*/ 654 w 747"/>
                  <a:gd name="T35" fmla="*/ 1293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7" h="1341">
                    <a:moveTo>
                      <a:pt x="448" y="688"/>
                    </a:moveTo>
                    <a:cubicBezTo>
                      <a:pt x="448" y="664"/>
                      <a:pt x="448" y="677"/>
                      <a:pt x="448" y="653"/>
                    </a:cubicBezTo>
                    <a:cubicBezTo>
                      <a:pt x="747" y="447"/>
                      <a:pt x="709" y="0"/>
                      <a:pt x="709" y="0"/>
                    </a:cubicBezTo>
                    <a:cubicBezTo>
                      <a:pt x="39" y="0"/>
                      <a:pt x="39" y="0"/>
                      <a:pt x="39" y="0"/>
                    </a:cubicBezTo>
                    <a:cubicBezTo>
                      <a:pt x="39" y="0"/>
                      <a:pt x="0" y="447"/>
                      <a:pt x="299" y="653"/>
                    </a:cubicBezTo>
                    <a:cubicBezTo>
                      <a:pt x="299" y="677"/>
                      <a:pt x="299" y="664"/>
                      <a:pt x="299" y="688"/>
                    </a:cubicBezTo>
                    <a:cubicBezTo>
                      <a:pt x="0" y="894"/>
                      <a:pt x="39" y="1341"/>
                      <a:pt x="39" y="1341"/>
                    </a:cubicBezTo>
                    <a:cubicBezTo>
                      <a:pt x="709" y="1341"/>
                      <a:pt x="709" y="1341"/>
                      <a:pt x="709" y="1341"/>
                    </a:cubicBezTo>
                    <a:cubicBezTo>
                      <a:pt x="709" y="1341"/>
                      <a:pt x="747" y="894"/>
                      <a:pt x="448" y="688"/>
                    </a:cubicBezTo>
                    <a:close/>
                    <a:moveTo>
                      <a:pt x="654" y="1293"/>
                    </a:moveTo>
                    <a:cubicBezTo>
                      <a:pt x="93" y="1293"/>
                      <a:pt x="93" y="1293"/>
                      <a:pt x="93" y="1293"/>
                    </a:cubicBezTo>
                    <a:cubicBezTo>
                      <a:pt x="93" y="1293"/>
                      <a:pt x="61" y="878"/>
                      <a:pt x="311" y="687"/>
                    </a:cubicBezTo>
                    <a:cubicBezTo>
                      <a:pt x="311" y="665"/>
                      <a:pt x="311" y="676"/>
                      <a:pt x="311" y="654"/>
                    </a:cubicBezTo>
                    <a:cubicBezTo>
                      <a:pt x="61" y="463"/>
                      <a:pt x="93" y="48"/>
                      <a:pt x="93" y="48"/>
                    </a:cubicBezTo>
                    <a:cubicBezTo>
                      <a:pt x="654" y="48"/>
                      <a:pt x="654" y="48"/>
                      <a:pt x="654" y="48"/>
                    </a:cubicBezTo>
                    <a:cubicBezTo>
                      <a:pt x="654" y="48"/>
                      <a:pt x="687" y="463"/>
                      <a:pt x="436" y="654"/>
                    </a:cubicBezTo>
                    <a:cubicBezTo>
                      <a:pt x="436" y="676"/>
                      <a:pt x="436" y="665"/>
                      <a:pt x="436" y="687"/>
                    </a:cubicBezTo>
                    <a:cubicBezTo>
                      <a:pt x="687" y="878"/>
                      <a:pt x="654" y="1293"/>
                      <a:pt x="654" y="1293"/>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51" name="Freeform 31"/>
              <p:cNvSpPr>
                <a:spLocks/>
              </p:cNvSpPr>
              <p:nvPr/>
            </p:nvSpPr>
            <p:spPr bwMode="auto">
              <a:xfrm>
                <a:off x="-1260475" y="4033838"/>
                <a:ext cx="254000" cy="223837"/>
              </a:xfrm>
              <a:custGeom>
                <a:avLst/>
                <a:gdLst>
                  <a:gd name="T0" fmla="*/ 187 w 481"/>
                  <a:gd name="T1" fmla="*/ 408 h 426"/>
                  <a:gd name="T2" fmla="*/ 0 w 481"/>
                  <a:gd name="T3" fmla="*/ 25 h 426"/>
                  <a:gd name="T4" fmla="*/ 481 w 481"/>
                  <a:gd name="T5" fmla="*/ 25 h 426"/>
                  <a:gd name="T6" fmla="*/ 294 w 481"/>
                  <a:gd name="T7" fmla="*/ 408 h 426"/>
                  <a:gd name="T8" fmla="*/ 241 w 481"/>
                  <a:gd name="T9" fmla="*/ 426 h 426"/>
                  <a:gd name="T10" fmla="*/ 187 w 481"/>
                  <a:gd name="T11" fmla="*/ 408 h 426"/>
                </a:gdLst>
                <a:ahLst/>
                <a:cxnLst>
                  <a:cxn ang="0">
                    <a:pos x="T0" y="T1"/>
                  </a:cxn>
                  <a:cxn ang="0">
                    <a:pos x="T2" y="T3"/>
                  </a:cxn>
                  <a:cxn ang="0">
                    <a:pos x="T4" y="T5"/>
                  </a:cxn>
                  <a:cxn ang="0">
                    <a:pos x="T6" y="T7"/>
                  </a:cxn>
                  <a:cxn ang="0">
                    <a:pos x="T8" y="T9"/>
                  </a:cxn>
                  <a:cxn ang="0">
                    <a:pos x="T10" y="T11"/>
                  </a:cxn>
                </a:cxnLst>
                <a:rect l="0" t="0" r="r" b="b"/>
                <a:pathLst>
                  <a:path w="481" h="426">
                    <a:moveTo>
                      <a:pt x="187" y="408"/>
                    </a:moveTo>
                    <a:cubicBezTo>
                      <a:pt x="16" y="308"/>
                      <a:pt x="3" y="0"/>
                      <a:pt x="0" y="25"/>
                    </a:cubicBezTo>
                    <a:cubicBezTo>
                      <a:pt x="481" y="25"/>
                      <a:pt x="481" y="25"/>
                      <a:pt x="481" y="25"/>
                    </a:cubicBezTo>
                    <a:cubicBezTo>
                      <a:pt x="478" y="0"/>
                      <a:pt x="465" y="308"/>
                      <a:pt x="294" y="408"/>
                    </a:cubicBezTo>
                    <a:cubicBezTo>
                      <a:pt x="294" y="408"/>
                      <a:pt x="261" y="426"/>
                      <a:pt x="241" y="426"/>
                    </a:cubicBezTo>
                    <a:cubicBezTo>
                      <a:pt x="220" y="426"/>
                      <a:pt x="187" y="408"/>
                      <a:pt x="187" y="408"/>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52" name="Rectangle 32"/>
              <p:cNvSpPr>
                <a:spLocks noChangeArrowheads="1"/>
              </p:cNvSpPr>
              <p:nvPr/>
            </p:nvSpPr>
            <p:spPr bwMode="auto">
              <a:xfrm>
                <a:off x="-1371600" y="3859213"/>
                <a:ext cx="476250" cy="34925"/>
              </a:xfrm>
              <a:prstGeom prst="rect">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53" name="Rectangle 33"/>
              <p:cNvSpPr>
                <a:spLocks noChangeArrowheads="1"/>
              </p:cNvSpPr>
              <p:nvPr/>
            </p:nvSpPr>
            <p:spPr bwMode="auto">
              <a:xfrm>
                <a:off x="-1371600" y="4632325"/>
                <a:ext cx="476250" cy="34925"/>
              </a:xfrm>
              <a:prstGeom prst="rect">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54" name="Rectangle 34"/>
              <p:cNvSpPr>
                <a:spLocks noChangeArrowheads="1"/>
              </p:cNvSpPr>
              <p:nvPr/>
            </p:nvSpPr>
            <p:spPr bwMode="auto">
              <a:xfrm>
                <a:off x="-1354138" y="3910013"/>
                <a:ext cx="20638" cy="708025"/>
              </a:xfrm>
              <a:prstGeom prst="rect">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55" name="Rectangle 35"/>
              <p:cNvSpPr>
                <a:spLocks noChangeArrowheads="1"/>
              </p:cNvSpPr>
              <p:nvPr/>
            </p:nvSpPr>
            <p:spPr bwMode="auto">
              <a:xfrm>
                <a:off x="-931863" y="3910013"/>
                <a:ext cx="19050" cy="708025"/>
              </a:xfrm>
              <a:prstGeom prst="rect">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grpSp>
        <p:nvGrpSpPr>
          <p:cNvPr id="176" name="Group 175"/>
          <p:cNvGrpSpPr/>
          <p:nvPr/>
        </p:nvGrpSpPr>
        <p:grpSpPr>
          <a:xfrm>
            <a:off x="2635388" y="4155701"/>
            <a:ext cx="220199" cy="220199"/>
            <a:chOff x="2050252" y="2517462"/>
            <a:chExt cx="220199" cy="220199"/>
          </a:xfrm>
        </p:grpSpPr>
        <p:sp>
          <p:nvSpPr>
            <p:cNvPr id="177" name="Oval 176"/>
            <p:cNvSpPr/>
            <p:nvPr/>
          </p:nvSpPr>
          <p:spPr>
            <a:xfrm>
              <a:off x="2050252" y="2517462"/>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8" name="Down Arrow 177"/>
            <p:cNvSpPr/>
            <p:nvPr/>
          </p:nvSpPr>
          <p:spPr>
            <a:xfrm>
              <a:off x="2106215" y="2565177"/>
              <a:ext cx="110811" cy="139151"/>
            </a:xfrm>
            <a:prstGeom prst="downArrow">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79" name="Group 178"/>
          <p:cNvGrpSpPr/>
          <p:nvPr/>
        </p:nvGrpSpPr>
        <p:grpSpPr>
          <a:xfrm>
            <a:off x="2635388" y="5498259"/>
            <a:ext cx="220199" cy="220199"/>
            <a:chOff x="2050252" y="3112385"/>
            <a:chExt cx="220199" cy="220199"/>
          </a:xfrm>
        </p:grpSpPr>
        <p:sp>
          <p:nvSpPr>
            <p:cNvPr id="180" name="Oval 179"/>
            <p:cNvSpPr/>
            <p:nvPr/>
          </p:nvSpPr>
          <p:spPr>
            <a:xfrm>
              <a:off x="2050252" y="3112385"/>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81" name="Group 180"/>
            <p:cNvGrpSpPr/>
            <p:nvPr/>
          </p:nvGrpSpPr>
          <p:grpSpPr>
            <a:xfrm>
              <a:off x="2071015" y="3133525"/>
              <a:ext cx="178673" cy="177919"/>
              <a:chOff x="-1498600" y="4629150"/>
              <a:chExt cx="376237" cy="374650"/>
            </a:xfrm>
          </p:grpSpPr>
          <p:sp>
            <p:nvSpPr>
              <p:cNvPr id="182" name="Freeform 25"/>
              <p:cNvSpPr>
                <a:spLocks noEditPoints="1"/>
              </p:cNvSpPr>
              <p:nvPr/>
            </p:nvSpPr>
            <p:spPr bwMode="auto">
              <a:xfrm>
                <a:off x="-1498600" y="4629150"/>
                <a:ext cx="376237" cy="374650"/>
              </a:xfrm>
              <a:custGeom>
                <a:avLst/>
                <a:gdLst>
                  <a:gd name="T0" fmla="*/ 1023 w 2046"/>
                  <a:gd name="T1" fmla="*/ 0 h 2046"/>
                  <a:gd name="T2" fmla="*/ 527 w 2046"/>
                  <a:gd name="T3" fmla="*/ 1918 h 2046"/>
                  <a:gd name="T4" fmla="*/ 529 w 2046"/>
                  <a:gd name="T5" fmla="*/ 1919 h 2046"/>
                  <a:gd name="T6" fmla="*/ 1565 w 2046"/>
                  <a:gd name="T7" fmla="*/ 1890 h 2046"/>
                  <a:gd name="T8" fmla="*/ 1569 w 2046"/>
                  <a:gd name="T9" fmla="*/ 1888 h 2046"/>
                  <a:gd name="T10" fmla="*/ 1558 w 2046"/>
                  <a:gd name="T11" fmla="*/ 1803 h 2046"/>
                  <a:gd name="T12" fmla="*/ 1499 w 2046"/>
                  <a:gd name="T13" fmla="*/ 1781 h 2046"/>
                  <a:gd name="T14" fmla="*/ 1493 w 2046"/>
                  <a:gd name="T15" fmla="*/ 1844 h 2046"/>
                  <a:gd name="T16" fmla="*/ 1061 w 2046"/>
                  <a:gd name="T17" fmla="*/ 1957 h 2046"/>
                  <a:gd name="T18" fmla="*/ 984 w 2046"/>
                  <a:gd name="T19" fmla="*/ 1957 h 2046"/>
                  <a:gd name="T20" fmla="*/ 600 w 2046"/>
                  <a:gd name="T21" fmla="*/ 1870 h 2046"/>
                  <a:gd name="T22" fmla="*/ 590 w 2046"/>
                  <a:gd name="T23" fmla="*/ 1807 h 2046"/>
                  <a:gd name="T24" fmla="*/ 532 w 2046"/>
                  <a:gd name="T25" fmla="*/ 1832 h 2046"/>
                  <a:gd name="T26" fmla="*/ 254 w 2046"/>
                  <a:gd name="T27" fmla="*/ 1554 h 2046"/>
                  <a:gd name="T28" fmla="*/ 213 w 2046"/>
                  <a:gd name="T29" fmla="*/ 1489 h 2046"/>
                  <a:gd name="T30" fmla="*/ 77 w 2046"/>
                  <a:gd name="T31" fmla="*/ 1063 h 2046"/>
                  <a:gd name="T32" fmla="*/ 129 w 2046"/>
                  <a:gd name="T33" fmla="*/ 1025 h 2046"/>
                  <a:gd name="T34" fmla="*/ 77 w 2046"/>
                  <a:gd name="T35" fmla="*/ 986 h 2046"/>
                  <a:gd name="T36" fmla="*/ 188 w 2046"/>
                  <a:gd name="T37" fmla="*/ 607 h 2046"/>
                  <a:gd name="T38" fmla="*/ 240 w 2046"/>
                  <a:gd name="T39" fmla="*/ 592 h 2046"/>
                  <a:gd name="T40" fmla="*/ 213 w 2046"/>
                  <a:gd name="T41" fmla="*/ 534 h 2046"/>
                  <a:gd name="T42" fmla="*/ 493 w 2046"/>
                  <a:gd name="T43" fmla="*/ 256 h 2046"/>
                  <a:gd name="T44" fmla="*/ 546 w 2046"/>
                  <a:gd name="T45" fmla="*/ 268 h 2046"/>
                  <a:gd name="T46" fmla="*/ 551 w 2046"/>
                  <a:gd name="T47" fmla="*/ 203 h 2046"/>
                  <a:gd name="T48" fmla="*/ 984 w 2046"/>
                  <a:gd name="T49" fmla="*/ 92 h 2046"/>
                  <a:gd name="T50" fmla="*/ 1061 w 2046"/>
                  <a:gd name="T51" fmla="*/ 92 h 2046"/>
                  <a:gd name="T52" fmla="*/ 1447 w 2046"/>
                  <a:gd name="T53" fmla="*/ 178 h 2046"/>
                  <a:gd name="T54" fmla="*/ 1455 w 2046"/>
                  <a:gd name="T55" fmla="*/ 242 h 2046"/>
                  <a:gd name="T56" fmla="*/ 1507 w 2046"/>
                  <a:gd name="T57" fmla="*/ 227 h 2046"/>
                  <a:gd name="T58" fmla="*/ 1802 w 2046"/>
                  <a:gd name="T59" fmla="*/ 488 h 2046"/>
                  <a:gd name="T60" fmla="*/ 1779 w 2046"/>
                  <a:gd name="T61" fmla="*/ 548 h 2046"/>
                  <a:gd name="T62" fmla="*/ 1832 w 2046"/>
                  <a:gd name="T63" fmla="*/ 561 h 2046"/>
                  <a:gd name="T64" fmla="*/ 1968 w 2046"/>
                  <a:gd name="T65" fmla="*/ 986 h 2046"/>
                  <a:gd name="T66" fmla="*/ 1917 w 2046"/>
                  <a:gd name="T67" fmla="*/ 1025 h 2046"/>
                  <a:gd name="T68" fmla="*/ 1968 w 2046"/>
                  <a:gd name="T69" fmla="*/ 1063 h 2046"/>
                  <a:gd name="T70" fmla="*/ 1857 w 2046"/>
                  <a:gd name="T71" fmla="*/ 1442 h 2046"/>
                  <a:gd name="T72" fmla="*/ 1820 w 2046"/>
                  <a:gd name="T73" fmla="*/ 1509 h 2046"/>
                  <a:gd name="T74" fmla="*/ 1558 w 2046"/>
                  <a:gd name="T75" fmla="*/ 1803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6" h="2046">
                    <a:moveTo>
                      <a:pt x="2046" y="1023"/>
                    </a:moveTo>
                    <a:cubicBezTo>
                      <a:pt x="2046" y="459"/>
                      <a:pt x="1587" y="0"/>
                      <a:pt x="1023" y="0"/>
                    </a:cubicBezTo>
                    <a:cubicBezTo>
                      <a:pt x="458" y="0"/>
                      <a:pt x="0" y="459"/>
                      <a:pt x="0" y="1023"/>
                    </a:cubicBezTo>
                    <a:cubicBezTo>
                      <a:pt x="0" y="1408"/>
                      <a:pt x="213" y="1744"/>
                      <a:pt x="527" y="1918"/>
                    </a:cubicBezTo>
                    <a:cubicBezTo>
                      <a:pt x="528" y="1918"/>
                      <a:pt x="528" y="1919"/>
                      <a:pt x="528" y="1919"/>
                    </a:cubicBezTo>
                    <a:cubicBezTo>
                      <a:pt x="529" y="1919"/>
                      <a:pt x="529" y="1919"/>
                      <a:pt x="529" y="1919"/>
                    </a:cubicBezTo>
                    <a:cubicBezTo>
                      <a:pt x="676" y="2000"/>
                      <a:pt x="844" y="2046"/>
                      <a:pt x="1023" y="2046"/>
                    </a:cubicBezTo>
                    <a:cubicBezTo>
                      <a:pt x="1222" y="2046"/>
                      <a:pt x="1408" y="1989"/>
                      <a:pt x="1565" y="1890"/>
                    </a:cubicBezTo>
                    <a:cubicBezTo>
                      <a:pt x="1566" y="1890"/>
                      <a:pt x="1566" y="1890"/>
                      <a:pt x="1567" y="1889"/>
                    </a:cubicBezTo>
                    <a:cubicBezTo>
                      <a:pt x="1568" y="1889"/>
                      <a:pt x="1568" y="1888"/>
                      <a:pt x="1569" y="1888"/>
                    </a:cubicBezTo>
                    <a:cubicBezTo>
                      <a:pt x="1855" y="1707"/>
                      <a:pt x="2046" y="1387"/>
                      <a:pt x="2046" y="1023"/>
                    </a:cubicBezTo>
                    <a:close/>
                    <a:moveTo>
                      <a:pt x="1558" y="1803"/>
                    </a:moveTo>
                    <a:cubicBezTo>
                      <a:pt x="1552" y="1793"/>
                      <a:pt x="1552" y="1793"/>
                      <a:pt x="1552" y="1793"/>
                    </a:cubicBezTo>
                    <a:cubicBezTo>
                      <a:pt x="1541" y="1775"/>
                      <a:pt x="1517" y="1770"/>
                      <a:pt x="1499" y="1781"/>
                    </a:cubicBezTo>
                    <a:cubicBezTo>
                      <a:pt x="1481" y="1793"/>
                      <a:pt x="1476" y="1816"/>
                      <a:pt x="1487" y="1834"/>
                    </a:cubicBezTo>
                    <a:cubicBezTo>
                      <a:pt x="1493" y="1844"/>
                      <a:pt x="1493" y="1844"/>
                      <a:pt x="1493" y="1844"/>
                    </a:cubicBezTo>
                    <a:cubicBezTo>
                      <a:pt x="1365" y="1918"/>
                      <a:pt x="1218" y="1962"/>
                      <a:pt x="1061" y="1969"/>
                    </a:cubicBezTo>
                    <a:cubicBezTo>
                      <a:pt x="1061" y="1957"/>
                      <a:pt x="1061" y="1957"/>
                      <a:pt x="1061" y="1957"/>
                    </a:cubicBezTo>
                    <a:cubicBezTo>
                      <a:pt x="1061" y="1936"/>
                      <a:pt x="1044" y="1919"/>
                      <a:pt x="1023" y="1919"/>
                    </a:cubicBezTo>
                    <a:cubicBezTo>
                      <a:pt x="1001" y="1919"/>
                      <a:pt x="984" y="1936"/>
                      <a:pt x="984" y="1957"/>
                    </a:cubicBezTo>
                    <a:cubicBezTo>
                      <a:pt x="984" y="1969"/>
                      <a:pt x="984" y="1969"/>
                      <a:pt x="984" y="1969"/>
                    </a:cubicBezTo>
                    <a:cubicBezTo>
                      <a:pt x="846" y="1963"/>
                      <a:pt x="716" y="1928"/>
                      <a:pt x="600" y="1870"/>
                    </a:cubicBezTo>
                    <a:cubicBezTo>
                      <a:pt x="605" y="1859"/>
                      <a:pt x="605" y="1859"/>
                      <a:pt x="605" y="1859"/>
                    </a:cubicBezTo>
                    <a:cubicBezTo>
                      <a:pt x="615" y="1841"/>
                      <a:pt x="609" y="1817"/>
                      <a:pt x="590" y="1807"/>
                    </a:cubicBezTo>
                    <a:cubicBezTo>
                      <a:pt x="572" y="1797"/>
                      <a:pt x="548" y="1804"/>
                      <a:pt x="538" y="1822"/>
                    </a:cubicBezTo>
                    <a:cubicBezTo>
                      <a:pt x="532" y="1832"/>
                      <a:pt x="532" y="1832"/>
                      <a:pt x="532" y="1832"/>
                    </a:cubicBezTo>
                    <a:cubicBezTo>
                      <a:pt x="418" y="1763"/>
                      <a:pt x="320" y="1670"/>
                      <a:pt x="244" y="1560"/>
                    </a:cubicBezTo>
                    <a:cubicBezTo>
                      <a:pt x="254" y="1554"/>
                      <a:pt x="254" y="1554"/>
                      <a:pt x="254" y="1554"/>
                    </a:cubicBezTo>
                    <a:cubicBezTo>
                      <a:pt x="272" y="1543"/>
                      <a:pt x="277" y="1519"/>
                      <a:pt x="266" y="1501"/>
                    </a:cubicBezTo>
                    <a:cubicBezTo>
                      <a:pt x="255" y="1483"/>
                      <a:pt x="231" y="1478"/>
                      <a:pt x="213" y="1489"/>
                    </a:cubicBezTo>
                    <a:cubicBezTo>
                      <a:pt x="203" y="1495"/>
                      <a:pt x="203" y="1495"/>
                      <a:pt x="203" y="1495"/>
                    </a:cubicBezTo>
                    <a:cubicBezTo>
                      <a:pt x="129" y="1367"/>
                      <a:pt x="84" y="1220"/>
                      <a:pt x="77" y="1063"/>
                    </a:cubicBezTo>
                    <a:cubicBezTo>
                      <a:pt x="90" y="1063"/>
                      <a:pt x="90" y="1063"/>
                      <a:pt x="90" y="1063"/>
                    </a:cubicBezTo>
                    <a:cubicBezTo>
                      <a:pt x="111" y="1063"/>
                      <a:pt x="129" y="1046"/>
                      <a:pt x="129" y="1025"/>
                    </a:cubicBezTo>
                    <a:cubicBezTo>
                      <a:pt x="129" y="1004"/>
                      <a:pt x="111" y="986"/>
                      <a:pt x="90" y="986"/>
                    </a:cubicBezTo>
                    <a:cubicBezTo>
                      <a:pt x="77" y="986"/>
                      <a:pt x="77" y="986"/>
                      <a:pt x="77" y="986"/>
                    </a:cubicBezTo>
                    <a:cubicBezTo>
                      <a:pt x="83" y="848"/>
                      <a:pt x="118" y="718"/>
                      <a:pt x="176" y="601"/>
                    </a:cubicBezTo>
                    <a:cubicBezTo>
                      <a:pt x="188" y="607"/>
                      <a:pt x="188" y="607"/>
                      <a:pt x="188" y="607"/>
                    </a:cubicBezTo>
                    <a:cubicBezTo>
                      <a:pt x="194" y="611"/>
                      <a:pt x="200" y="612"/>
                      <a:pt x="206" y="612"/>
                    </a:cubicBezTo>
                    <a:cubicBezTo>
                      <a:pt x="220" y="612"/>
                      <a:pt x="233" y="605"/>
                      <a:pt x="240" y="592"/>
                    </a:cubicBezTo>
                    <a:cubicBezTo>
                      <a:pt x="250" y="574"/>
                      <a:pt x="244" y="550"/>
                      <a:pt x="225" y="540"/>
                    </a:cubicBezTo>
                    <a:cubicBezTo>
                      <a:pt x="213" y="534"/>
                      <a:pt x="213" y="534"/>
                      <a:pt x="213" y="534"/>
                    </a:cubicBezTo>
                    <a:cubicBezTo>
                      <a:pt x="283" y="419"/>
                      <a:pt x="376" y="321"/>
                      <a:pt x="486" y="245"/>
                    </a:cubicBezTo>
                    <a:cubicBezTo>
                      <a:pt x="493" y="256"/>
                      <a:pt x="493" y="256"/>
                      <a:pt x="493" y="256"/>
                    </a:cubicBezTo>
                    <a:cubicBezTo>
                      <a:pt x="501" y="268"/>
                      <a:pt x="513" y="274"/>
                      <a:pt x="526" y="274"/>
                    </a:cubicBezTo>
                    <a:cubicBezTo>
                      <a:pt x="533" y="274"/>
                      <a:pt x="540" y="272"/>
                      <a:pt x="546" y="268"/>
                    </a:cubicBezTo>
                    <a:cubicBezTo>
                      <a:pt x="564" y="257"/>
                      <a:pt x="570" y="233"/>
                      <a:pt x="558" y="215"/>
                    </a:cubicBezTo>
                    <a:cubicBezTo>
                      <a:pt x="551" y="203"/>
                      <a:pt x="551" y="203"/>
                      <a:pt x="551" y="203"/>
                    </a:cubicBezTo>
                    <a:cubicBezTo>
                      <a:pt x="679" y="129"/>
                      <a:pt x="827" y="84"/>
                      <a:pt x="984" y="78"/>
                    </a:cubicBezTo>
                    <a:cubicBezTo>
                      <a:pt x="984" y="92"/>
                      <a:pt x="984" y="92"/>
                      <a:pt x="984" y="92"/>
                    </a:cubicBezTo>
                    <a:cubicBezTo>
                      <a:pt x="984" y="114"/>
                      <a:pt x="1001" y="131"/>
                      <a:pt x="1023" y="131"/>
                    </a:cubicBezTo>
                    <a:cubicBezTo>
                      <a:pt x="1044" y="131"/>
                      <a:pt x="1061" y="114"/>
                      <a:pt x="1061" y="92"/>
                    </a:cubicBezTo>
                    <a:cubicBezTo>
                      <a:pt x="1061" y="78"/>
                      <a:pt x="1061" y="78"/>
                      <a:pt x="1061" y="78"/>
                    </a:cubicBezTo>
                    <a:cubicBezTo>
                      <a:pt x="1199" y="84"/>
                      <a:pt x="1330" y="119"/>
                      <a:pt x="1447" y="178"/>
                    </a:cubicBezTo>
                    <a:cubicBezTo>
                      <a:pt x="1440" y="190"/>
                      <a:pt x="1440" y="190"/>
                      <a:pt x="1440" y="190"/>
                    </a:cubicBezTo>
                    <a:cubicBezTo>
                      <a:pt x="1430" y="209"/>
                      <a:pt x="1436" y="232"/>
                      <a:pt x="1455" y="242"/>
                    </a:cubicBezTo>
                    <a:cubicBezTo>
                      <a:pt x="1461" y="246"/>
                      <a:pt x="1467" y="247"/>
                      <a:pt x="1474" y="247"/>
                    </a:cubicBezTo>
                    <a:cubicBezTo>
                      <a:pt x="1487" y="247"/>
                      <a:pt x="1500" y="240"/>
                      <a:pt x="1507" y="227"/>
                    </a:cubicBezTo>
                    <a:cubicBezTo>
                      <a:pt x="1514" y="215"/>
                      <a:pt x="1514" y="215"/>
                      <a:pt x="1514" y="215"/>
                    </a:cubicBezTo>
                    <a:cubicBezTo>
                      <a:pt x="1628" y="285"/>
                      <a:pt x="1727" y="378"/>
                      <a:pt x="1802" y="488"/>
                    </a:cubicBezTo>
                    <a:cubicBezTo>
                      <a:pt x="1791" y="495"/>
                      <a:pt x="1791" y="495"/>
                      <a:pt x="1791" y="495"/>
                    </a:cubicBezTo>
                    <a:cubicBezTo>
                      <a:pt x="1773" y="507"/>
                      <a:pt x="1768" y="531"/>
                      <a:pt x="1779" y="548"/>
                    </a:cubicBezTo>
                    <a:cubicBezTo>
                      <a:pt x="1786" y="560"/>
                      <a:pt x="1799" y="566"/>
                      <a:pt x="1812" y="566"/>
                    </a:cubicBezTo>
                    <a:cubicBezTo>
                      <a:pt x="1819" y="566"/>
                      <a:pt x="1826" y="565"/>
                      <a:pt x="1832" y="561"/>
                    </a:cubicBezTo>
                    <a:cubicBezTo>
                      <a:pt x="1844" y="553"/>
                      <a:pt x="1844" y="553"/>
                      <a:pt x="1844" y="553"/>
                    </a:cubicBezTo>
                    <a:cubicBezTo>
                      <a:pt x="1917" y="682"/>
                      <a:pt x="1962" y="829"/>
                      <a:pt x="1968" y="986"/>
                    </a:cubicBezTo>
                    <a:cubicBezTo>
                      <a:pt x="1955" y="986"/>
                      <a:pt x="1955" y="986"/>
                      <a:pt x="1955" y="986"/>
                    </a:cubicBezTo>
                    <a:cubicBezTo>
                      <a:pt x="1934" y="986"/>
                      <a:pt x="1917" y="1004"/>
                      <a:pt x="1917" y="1025"/>
                    </a:cubicBezTo>
                    <a:cubicBezTo>
                      <a:pt x="1917" y="1046"/>
                      <a:pt x="1934" y="1063"/>
                      <a:pt x="1955" y="1063"/>
                    </a:cubicBezTo>
                    <a:cubicBezTo>
                      <a:pt x="1968" y="1063"/>
                      <a:pt x="1968" y="1063"/>
                      <a:pt x="1968" y="1063"/>
                    </a:cubicBezTo>
                    <a:cubicBezTo>
                      <a:pt x="1962" y="1201"/>
                      <a:pt x="1927" y="1331"/>
                      <a:pt x="1868" y="1448"/>
                    </a:cubicBezTo>
                    <a:cubicBezTo>
                      <a:pt x="1857" y="1442"/>
                      <a:pt x="1857" y="1442"/>
                      <a:pt x="1857" y="1442"/>
                    </a:cubicBezTo>
                    <a:cubicBezTo>
                      <a:pt x="1839" y="1432"/>
                      <a:pt x="1815" y="1439"/>
                      <a:pt x="1805" y="1457"/>
                    </a:cubicBezTo>
                    <a:cubicBezTo>
                      <a:pt x="1795" y="1476"/>
                      <a:pt x="1801" y="1499"/>
                      <a:pt x="1820" y="1509"/>
                    </a:cubicBezTo>
                    <a:cubicBezTo>
                      <a:pt x="1831" y="1515"/>
                      <a:pt x="1831" y="1515"/>
                      <a:pt x="1831" y="1515"/>
                    </a:cubicBezTo>
                    <a:cubicBezTo>
                      <a:pt x="1761" y="1629"/>
                      <a:pt x="1668" y="1727"/>
                      <a:pt x="1558" y="1803"/>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83" name="Freeform 26"/>
              <p:cNvSpPr>
                <a:spLocks/>
              </p:cNvSpPr>
              <p:nvPr/>
            </p:nvSpPr>
            <p:spPr bwMode="auto">
              <a:xfrm>
                <a:off x="-1401763" y="4676775"/>
                <a:ext cx="160337" cy="230188"/>
              </a:xfrm>
              <a:custGeom>
                <a:avLst/>
                <a:gdLst>
                  <a:gd name="T0" fmla="*/ 836 w 874"/>
                  <a:gd name="T1" fmla="*/ 722 h 1250"/>
                  <a:gd name="T2" fmla="*/ 532 w 874"/>
                  <a:gd name="T3" fmla="*/ 722 h 1250"/>
                  <a:gd name="T4" fmla="*/ 532 w 874"/>
                  <a:gd name="T5" fmla="*/ 39 h 1250"/>
                  <a:gd name="T6" fmla="*/ 494 w 874"/>
                  <a:gd name="T7" fmla="*/ 0 h 1250"/>
                  <a:gd name="T8" fmla="*/ 455 w 874"/>
                  <a:gd name="T9" fmla="*/ 39 h 1250"/>
                  <a:gd name="T10" fmla="*/ 455 w 874"/>
                  <a:gd name="T11" fmla="*/ 760 h 1250"/>
                  <a:gd name="T12" fmla="*/ 459 w 874"/>
                  <a:gd name="T13" fmla="*/ 777 h 1250"/>
                  <a:gd name="T14" fmla="*/ 5 w 874"/>
                  <a:gd name="T15" fmla="*/ 1228 h 1250"/>
                  <a:gd name="T16" fmla="*/ 5 w 874"/>
                  <a:gd name="T17" fmla="*/ 1246 h 1250"/>
                  <a:gd name="T18" fmla="*/ 14 w 874"/>
                  <a:gd name="T19" fmla="*/ 1250 h 1250"/>
                  <a:gd name="T20" fmla="*/ 23 w 874"/>
                  <a:gd name="T21" fmla="*/ 1246 h 1250"/>
                  <a:gd name="T22" fmla="*/ 477 w 874"/>
                  <a:gd name="T23" fmla="*/ 795 h 1250"/>
                  <a:gd name="T24" fmla="*/ 494 w 874"/>
                  <a:gd name="T25" fmla="*/ 799 h 1250"/>
                  <a:gd name="T26" fmla="*/ 494 w 874"/>
                  <a:gd name="T27" fmla="*/ 799 h 1250"/>
                  <a:gd name="T28" fmla="*/ 494 w 874"/>
                  <a:gd name="T29" fmla="*/ 799 h 1250"/>
                  <a:gd name="T30" fmla="*/ 836 w 874"/>
                  <a:gd name="T31" fmla="*/ 799 h 1250"/>
                  <a:gd name="T32" fmla="*/ 874 w 874"/>
                  <a:gd name="T33" fmla="*/ 760 h 1250"/>
                  <a:gd name="T34" fmla="*/ 836 w 874"/>
                  <a:gd name="T35" fmla="*/ 722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4" h="1250">
                    <a:moveTo>
                      <a:pt x="836" y="722"/>
                    </a:moveTo>
                    <a:cubicBezTo>
                      <a:pt x="532" y="722"/>
                      <a:pt x="532" y="722"/>
                      <a:pt x="532" y="722"/>
                    </a:cubicBezTo>
                    <a:cubicBezTo>
                      <a:pt x="532" y="39"/>
                      <a:pt x="532" y="39"/>
                      <a:pt x="532" y="39"/>
                    </a:cubicBezTo>
                    <a:cubicBezTo>
                      <a:pt x="532" y="18"/>
                      <a:pt x="515" y="0"/>
                      <a:pt x="494" y="0"/>
                    </a:cubicBezTo>
                    <a:cubicBezTo>
                      <a:pt x="472" y="0"/>
                      <a:pt x="455" y="18"/>
                      <a:pt x="455" y="39"/>
                    </a:cubicBezTo>
                    <a:cubicBezTo>
                      <a:pt x="455" y="760"/>
                      <a:pt x="455" y="760"/>
                      <a:pt x="455" y="760"/>
                    </a:cubicBezTo>
                    <a:cubicBezTo>
                      <a:pt x="455" y="766"/>
                      <a:pt x="457" y="772"/>
                      <a:pt x="459" y="777"/>
                    </a:cubicBezTo>
                    <a:cubicBezTo>
                      <a:pt x="5" y="1228"/>
                      <a:pt x="5" y="1228"/>
                      <a:pt x="5" y="1228"/>
                    </a:cubicBezTo>
                    <a:cubicBezTo>
                      <a:pt x="0" y="1233"/>
                      <a:pt x="0" y="1241"/>
                      <a:pt x="5" y="1246"/>
                    </a:cubicBezTo>
                    <a:cubicBezTo>
                      <a:pt x="8" y="1249"/>
                      <a:pt x="11" y="1250"/>
                      <a:pt x="14" y="1250"/>
                    </a:cubicBezTo>
                    <a:cubicBezTo>
                      <a:pt x="17" y="1250"/>
                      <a:pt x="21" y="1249"/>
                      <a:pt x="23" y="1246"/>
                    </a:cubicBezTo>
                    <a:cubicBezTo>
                      <a:pt x="477" y="795"/>
                      <a:pt x="477" y="795"/>
                      <a:pt x="477" y="795"/>
                    </a:cubicBezTo>
                    <a:cubicBezTo>
                      <a:pt x="482" y="797"/>
                      <a:pt x="488" y="799"/>
                      <a:pt x="494" y="799"/>
                    </a:cubicBezTo>
                    <a:cubicBezTo>
                      <a:pt x="494" y="799"/>
                      <a:pt x="494" y="799"/>
                      <a:pt x="494" y="799"/>
                    </a:cubicBezTo>
                    <a:cubicBezTo>
                      <a:pt x="494" y="799"/>
                      <a:pt x="494" y="799"/>
                      <a:pt x="494" y="799"/>
                    </a:cubicBezTo>
                    <a:cubicBezTo>
                      <a:pt x="836" y="799"/>
                      <a:pt x="836" y="799"/>
                      <a:pt x="836" y="799"/>
                    </a:cubicBezTo>
                    <a:cubicBezTo>
                      <a:pt x="857" y="799"/>
                      <a:pt x="874" y="782"/>
                      <a:pt x="874" y="760"/>
                    </a:cubicBezTo>
                    <a:cubicBezTo>
                      <a:pt x="874" y="739"/>
                      <a:pt x="857" y="722"/>
                      <a:pt x="836" y="722"/>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grpSp>
        <p:nvGrpSpPr>
          <p:cNvPr id="184" name="Group 183"/>
          <p:cNvGrpSpPr/>
          <p:nvPr/>
        </p:nvGrpSpPr>
        <p:grpSpPr>
          <a:xfrm>
            <a:off x="2635388" y="5043733"/>
            <a:ext cx="220199" cy="220199"/>
            <a:chOff x="2050252" y="2814924"/>
            <a:chExt cx="220199" cy="220199"/>
          </a:xfrm>
        </p:grpSpPr>
        <p:sp>
          <p:nvSpPr>
            <p:cNvPr id="185" name="Oval 184"/>
            <p:cNvSpPr/>
            <p:nvPr/>
          </p:nvSpPr>
          <p:spPr>
            <a:xfrm>
              <a:off x="2050252" y="2814924"/>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86" name="Straight Connector 185"/>
            <p:cNvCxnSpPr>
              <a:stCxn id="185" idx="1"/>
              <a:endCxn id="185" idx="5"/>
            </p:cNvCxnSpPr>
            <p:nvPr/>
          </p:nvCxnSpPr>
          <p:spPr>
            <a:xfrm>
              <a:off x="2082499" y="2847171"/>
              <a:ext cx="155705" cy="155705"/>
            </a:xfrm>
            <a:prstGeom prst="line">
              <a:avLst/>
            </a:prstGeom>
            <a:ln w="19050">
              <a:solidFill>
                <a:srgbClr val="42596E"/>
              </a:solidFill>
            </a:ln>
          </p:spPr>
          <p:style>
            <a:lnRef idx="1">
              <a:schemeClr val="accent1"/>
            </a:lnRef>
            <a:fillRef idx="0">
              <a:schemeClr val="accent1"/>
            </a:fillRef>
            <a:effectRef idx="0">
              <a:schemeClr val="accent1"/>
            </a:effectRef>
            <a:fontRef idx="minor">
              <a:schemeClr val="tx1"/>
            </a:fontRef>
          </p:style>
        </p:cxnSp>
      </p:grpSp>
      <p:graphicFrame>
        <p:nvGraphicFramePr>
          <p:cNvPr id="192" name="Chart 191"/>
          <p:cNvGraphicFramePr/>
          <p:nvPr>
            <p:extLst>
              <p:ext uri="{D42A27DB-BD31-4B8C-83A1-F6EECF244321}">
                <p14:modId xmlns:p14="http://schemas.microsoft.com/office/powerpoint/2010/main" val="2140645227"/>
              </p:ext>
            </p:extLst>
          </p:nvPr>
        </p:nvGraphicFramePr>
        <p:xfrm>
          <a:off x="4658239" y="2044558"/>
          <a:ext cx="1279982"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3" name="Chart 192"/>
          <p:cNvGraphicFramePr/>
          <p:nvPr>
            <p:extLst>
              <p:ext uri="{D42A27DB-BD31-4B8C-83A1-F6EECF244321}">
                <p14:modId xmlns:p14="http://schemas.microsoft.com/office/powerpoint/2010/main" val="893313615"/>
              </p:ext>
            </p:extLst>
          </p:nvPr>
        </p:nvGraphicFramePr>
        <p:xfrm>
          <a:off x="6137842" y="2044558"/>
          <a:ext cx="1279982"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4" name="Chart 193"/>
          <p:cNvGraphicFramePr/>
          <p:nvPr>
            <p:extLst>
              <p:ext uri="{D42A27DB-BD31-4B8C-83A1-F6EECF244321}">
                <p14:modId xmlns:p14="http://schemas.microsoft.com/office/powerpoint/2010/main" val="3302057964"/>
              </p:ext>
            </p:extLst>
          </p:nvPr>
        </p:nvGraphicFramePr>
        <p:xfrm>
          <a:off x="7617445" y="2044558"/>
          <a:ext cx="1279982" cy="396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201" name="Group 200"/>
          <p:cNvGrpSpPr>
            <a:grpSpLocks noChangeAspect="1"/>
          </p:cNvGrpSpPr>
          <p:nvPr/>
        </p:nvGrpSpPr>
        <p:grpSpPr>
          <a:xfrm>
            <a:off x="6191168" y="1633217"/>
            <a:ext cx="432000" cy="432000"/>
            <a:chOff x="1421724" y="1518894"/>
            <a:chExt cx="914400" cy="914400"/>
          </a:xfrm>
        </p:grpSpPr>
        <p:sp>
          <p:nvSpPr>
            <p:cNvPr id="202" name="Freeform 201"/>
            <p:cNvSpPr>
              <a:spLocks noEditPoints="1"/>
            </p:cNvSpPr>
            <p:nvPr/>
          </p:nvSpPr>
          <p:spPr bwMode="auto">
            <a:xfrm>
              <a:off x="1553880" y="1668450"/>
              <a:ext cx="630881" cy="606568"/>
            </a:xfrm>
            <a:custGeom>
              <a:avLst/>
              <a:gdLst>
                <a:gd name="T0" fmla="*/ 1974 w 2113"/>
                <a:gd name="T1" fmla="*/ 0 h 2031"/>
                <a:gd name="T2" fmla="*/ 770 w 2113"/>
                <a:gd name="T3" fmla="*/ 201 h 2031"/>
                <a:gd name="T4" fmla="*/ 642 w 2113"/>
                <a:gd name="T5" fmla="*/ 327 h 2031"/>
                <a:gd name="T6" fmla="*/ 1185 w 2113"/>
                <a:gd name="T7" fmla="*/ 731 h 2031"/>
                <a:gd name="T8" fmla="*/ 781 w 2113"/>
                <a:gd name="T9" fmla="*/ 2031 h 2031"/>
                <a:gd name="T10" fmla="*/ 1460 w 2113"/>
                <a:gd name="T11" fmla="*/ 1533 h 2031"/>
                <a:gd name="T12" fmla="*/ 1379 w 2113"/>
                <a:gd name="T13" fmla="*/ 930 h 2031"/>
                <a:gd name="T14" fmla="*/ 1785 w 2113"/>
                <a:gd name="T15" fmla="*/ 1470 h 2031"/>
                <a:gd name="T16" fmla="*/ 1898 w 2113"/>
                <a:gd name="T17" fmla="*/ 1386 h 2031"/>
                <a:gd name="T18" fmla="*/ 2072 w 2113"/>
                <a:gd name="T19" fmla="*/ 236 h 2031"/>
                <a:gd name="T20" fmla="*/ 1071 w 2113"/>
                <a:gd name="T21" fmla="*/ 776 h 2031"/>
                <a:gd name="T22" fmla="*/ 347 w 2113"/>
                <a:gd name="T23" fmla="*/ 883 h 2031"/>
                <a:gd name="T24" fmla="*/ 523 w 2113"/>
                <a:gd name="T25" fmla="*/ 998 h 2031"/>
                <a:gd name="T26" fmla="*/ 173 w 2113"/>
                <a:gd name="T27" fmla="*/ 1234 h 2031"/>
                <a:gd name="T28" fmla="*/ 781 w 2113"/>
                <a:gd name="T29" fmla="*/ 1933 h 2031"/>
                <a:gd name="T30" fmla="*/ 398 w 2113"/>
                <a:gd name="T31" fmla="*/ 1419 h 2031"/>
                <a:gd name="T32" fmla="*/ 411 w 2113"/>
                <a:gd name="T33" fmla="*/ 1422 h 2031"/>
                <a:gd name="T34" fmla="*/ 411 w 2113"/>
                <a:gd name="T35" fmla="*/ 1422 h 2031"/>
                <a:gd name="T36" fmla="*/ 412 w 2113"/>
                <a:gd name="T37" fmla="*/ 1422 h 2031"/>
                <a:gd name="T38" fmla="*/ 412 w 2113"/>
                <a:gd name="T39" fmla="*/ 1422 h 2031"/>
                <a:gd name="T40" fmla="*/ 591 w 2113"/>
                <a:gd name="T41" fmla="*/ 1523 h 2031"/>
                <a:gd name="T42" fmla="*/ 653 w 2113"/>
                <a:gd name="T43" fmla="*/ 1676 h 2031"/>
                <a:gd name="T44" fmla="*/ 735 w 2113"/>
                <a:gd name="T45" fmla="*/ 1856 h 2031"/>
                <a:gd name="T46" fmla="*/ 889 w 2113"/>
                <a:gd name="T47" fmla="*/ 1600 h 2031"/>
                <a:gd name="T48" fmla="*/ 913 w 2113"/>
                <a:gd name="T49" fmla="*/ 1311 h 2031"/>
                <a:gd name="T50" fmla="*/ 647 w 2113"/>
                <a:gd name="T51" fmla="*/ 1250 h 2031"/>
                <a:gd name="T52" fmla="*/ 545 w 2113"/>
                <a:gd name="T53" fmla="*/ 1255 h 2031"/>
                <a:gd name="T54" fmla="*/ 616 w 2113"/>
                <a:gd name="T55" fmla="*/ 958 h 2031"/>
                <a:gd name="T56" fmla="*/ 447 w 2113"/>
                <a:gd name="T57" fmla="*/ 803 h 2031"/>
                <a:gd name="T58" fmla="*/ 777 w 2113"/>
                <a:gd name="T59" fmla="*/ 847 h 2031"/>
                <a:gd name="T60" fmla="*/ 840 w 2113"/>
                <a:gd name="T61" fmla="*/ 897 h 2031"/>
                <a:gd name="T62" fmla="*/ 712 w 2113"/>
                <a:gd name="T63" fmla="*/ 1023 h 2031"/>
                <a:gd name="T64" fmla="*/ 1053 w 2113"/>
                <a:gd name="T65" fmla="*/ 1374 h 2031"/>
                <a:gd name="T66" fmla="*/ 1202 w 2113"/>
                <a:gd name="T67" fmla="*/ 1316 h 2031"/>
                <a:gd name="T68" fmla="*/ 1226 w 2113"/>
                <a:gd name="T69" fmla="*/ 1476 h 2031"/>
                <a:gd name="T70" fmla="*/ 1216 w 2113"/>
                <a:gd name="T71" fmla="*/ 1753 h 2031"/>
                <a:gd name="T72" fmla="*/ 725 w 2113"/>
                <a:gd name="T73" fmla="*/ 1518 h 2031"/>
                <a:gd name="T74" fmla="*/ 608 w 2113"/>
                <a:gd name="T75" fmla="*/ 1391 h 2031"/>
                <a:gd name="T76" fmla="*/ 850 w 2113"/>
                <a:gd name="T77" fmla="*/ 1439 h 2031"/>
                <a:gd name="T78" fmla="*/ 801 w 2113"/>
                <a:gd name="T79" fmla="*/ 1753 h 2031"/>
                <a:gd name="T80" fmla="*/ 1324 w 2113"/>
                <a:gd name="T81" fmla="*/ 1284 h 2031"/>
                <a:gd name="T82" fmla="*/ 1185 w 2113"/>
                <a:gd name="T83" fmla="*/ 1123 h 2031"/>
                <a:gd name="T84" fmla="*/ 2003 w 2113"/>
                <a:gd name="T85" fmla="*/ 167 h 2031"/>
                <a:gd name="T86" fmla="*/ 1810 w 2113"/>
                <a:gd name="T87" fmla="*/ 1335 h 2031"/>
                <a:gd name="T88" fmla="*/ 1470 w 2113"/>
                <a:gd name="T89" fmla="*/ 729 h 2031"/>
                <a:gd name="T90" fmla="*/ 1097 w 2113"/>
                <a:gd name="T91" fmla="*/ 1073 h 2031"/>
                <a:gd name="T92" fmla="*/ 1109 w 2113"/>
                <a:gd name="T93" fmla="*/ 1270 h 2031"/>
                <a:gd name="T94" fmla="*/ 842 w 2113"/>
                <a:gd name="T95" fmla="*/ 1003 h 2031"/>
                <a:gd name="T96" fmla="*/ 1040 w 2113"/>
                <a:gd name="T97" fmla="*/ 1015 h 2031"/>
                <a:gd name="T98" fmla="*/ 1358 w 2113"/>
                <a:gd name="T99" fmla="*/ 606 h 2031"/>
                <a:gd name="T100" fmla="*/ 1562 w 2113"/>
                <a:gd name="T101" fmla="*/ 461 h 2031"/>
                <a:gd name="T102" fmla="*/ 2003 w 2113"/>
                <a:gd name="T103" fmla="*/ 109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3" h="2031">
                  <a:moveTo>
                    <a:pt x="2113" y="138"/>
                  </a:moveTo>
                  <a:cubicBezTo>
                    <a:pt x="2113" y="101"/>
                    <a:pt x="2098" y="66"/>
                    <a:pt x="2072" y="40"/>
                  </a:cubicBezTo>
                  <a:cubicBezTo>
                    <a:pt x="2046" y="14"/>
                    <a:pt x="2011" y="0"/>
                    <a:pt x="1974" y="0"/>
                  </a:cubicBezTo>
                  <a:cubicBezTo>
                    <a:pt x="1937" y="0"/>
                    <a:pt x="1902" y="14"/>
                    <a:pt x="1876" y="40"/>
                  </a:cubicBezTo>
                  <a:cubicBezTo>
                    <a:pt x="1556" y="360"/>
                    <a:pt x="1556" y="360"/>
                    <a:pt x="1556" y="360"/>
                  </a:cubicBezTo>
                  <a:cubicBezTo>
                    <a:pt x="770" y="201"/>
                    <a:pt x="770" y="201"/>
                    <a:pt x="770" y="201"/>
                  </a:cubicBezTo>
                  <a:cubicBezTo>
                    <a:pt x="754" y="198"/>
                    <a:pt x="738" y="203"/>
                    <a:pt x="726" y="214"/>
                  </a:cubicBezTo>
                  <a:cubicBezTo>
                    <a:pt x="656" y="285"/>
                    <a:pt x="656" y="285"/>
                    <a:pt x="656" y="285"/>
                  </a:cubicBezTo>
                  <a:cubicBezTo>
                    <a:pt x="644" y="296"/>
                    <a:pt x="639" y="312"/>
                    <a:pt x="642" y="327"/>
                  </a:cubicBezTo>
                  <a:cubicBezTo>
                    <a:pt x="644" y="343"/>
                    <a:pt x="654" y="356"/>
                    <a:pt x="668" y="363"/>
                  </a:cubicBezTo>
                  <a:cubicBezTo>
                    <a:pt x="1253" y="663"/>
                    <a:pt x="1253" y="663"/>
                    <a:pt x="1253" y="663"/>
                  </a:cubicBezTo>
                  <a:cubicBezTo>
                    <a:pt x="1185" y="731"/>
                    <a:pt x="1185" y="731"/>
                    <a:pt x="1185" y="731"/>
                  </a:cubicBezTo>
                  <a:cubicBezTo>
                    <a:pt x="904" y="538"/>
                    <a:pt x="522" y="570"/>
                    <a:pt x="278" y="814"/>
                  </a:cubicBezTo>
                  <a:cubicBezTo>
                    <a:pt x="0" y="1092"/>
                    <a:pt x="0" y="1544"/>
                    <a:pt x="278" y="1822"/>
                  </a:cubicBezTo>
                  <a:cubicBezTo>
                    <a:pt x="412" y="1956"/>
                    <a:pt x="591" y="2031"/>
                    <a:pt x="781" y="2031"/>
                  </a:cubicBezTo>
                  <a:cubicBezTo>
                    <a:pt x="781" y="2031"/>
                    <a:pt x="781" y="2031"/>
                    <a:pt x="781" y="2031"/>
                  </a:cubicBezTo>
                  <a:cubicBezTo>
                    <a:pt x="972" y="2031"/>
                    <a:pt x="1151" y="1956"/>
                    <a:pt x="1285" y="1822"/>
                  </a:cubicBezTo>
                  <a:cubicBezTo>
                    <a:pt x="1368" y="1739"/>
                    <a:pt x="1426" y="1639"/>
                    <a:pt x="1460" y="1533"/>
                  </a:cubicBezTo>
                  <a:cubicBezTo>
                    <a:pt x="1461" y="1530"/>
                    <a:pt x="1462" y="1528"/>
                    <a:pt x="1463" y="1525"/>
                  </a:cubicBezTo>
                  <a:cubicBezTo>
                    <a:pt x="1464" y="1522"/>
                    <a:pt x="1464" y="1520"/>
                    <a:pt x="1464" y="1517"/>
                  </a:cubicBezTo>
                  <a:cubicBezTo>
                    <a:pt x="1520" y="1322"/>
                    <a:pt x="1493" y="1106"/>
                    <a:pt x="1379" y="930"/>
                  </a:cubicBezTo>
                  <a:cubicBezTo>
                    <a:pt x="1449" y="859"/>
                    <a:pt x="1449" y="859"/>
                    <a:pt x="1449" y="859"/>
                  </a:cubicBezTo>
                  <a:cubicBezTo>
                    <a:pt x="1749" y="1444"/>
                    <a:pt x="1749" y="1444"/>
                    <a:pt x="1749" y="1444"/>
                  </a:cubicBezTo>
                  <a:cubicBezTo>
                    <a:pt x="1756" y="1458"/>
                    <a:pt x="1769" y="1468"/>
                    <a:pt x="1785" y="1470"/>
                  </a:cubicBezTo>
                  <a:cubicBezTo>
                    <a:pt x="1787" y="1471"/>
                    <a:pt x="1790" y="1471"/>
                    <a:pt x="1792" y="1471"/>
                  </a:cubicBezTo>
                  <a:cubicBezTo>
                    <a:pt x="1805" y="1471"/>
                    <a:pt x="1818" y="1466"/>
                    <a:pt x="1827" y="1457"/>
                  </a:cubicBezTo>
                  <a:cubicBezTo>
                    <a:pt x="1898" y="1386"/>
                    <a:pt x="1898" y="1386"/>
                    <a:pt x="1898" y="1386"/>
                  </a:cubicBezTo>
                  <a:cubicBezTo>
                    <a:pt x="1909" y="1374"/>
                    <a:pt x="1914" y="1358"/>
                    <a:pt x="1911" y="1342"/>
                  </a:cubicBezTo>
                  <a:cubicBezTo>
                    <a:pt x="1752" y="556"/>
                    <a:pt x="1752" y="556"/>
                    <a:pt x="1752" y="556"/>
                  </a:cubicBezTo>
                  <a:cubicBezTo>
                    <a:pt x="2072" y="236"/>
                    <a:pt x="2072" y="236"/>
                    <a:pt x="2072" y="236"/>
                  </a:cubicBezTo>
                  <a:cubicBezTo>
                    <a:pt x="2098" y="210"/>
                    <a:pt x="2113" y="175"/>
                    <a:pt x="2113" y="138"/>
                  </a:cubicBezTo>
                  <a:close/>
                  <a:moveTo>
                    <a:pt x="830" y="706"/>
                  </a:moveTo>
                  <a:cubicBezTo>
                    <a:pt x="913" y="712"/>
                    <a:pt x="995" y="735"/>
                    <a:pt x="1071" y="776"/>
                  </a:cubicBezTo>
                  <a:cubicBezTo>
                    <a:pt x="830" y="753"/>
                    <a:pt x="830" y="753"/>
                    <a:pt x="830" y="753"/>
                  </a:cubicBezTo>
                  <a:lnTo>
                    <a:pt x="830" y="706"/>
                  </a:lnTo>
                  <a:close/>
                  <a:moveTo>
                    <a:pt x="347" y="883"/>
                  </a:moveTo>
                  <a:cubicBezTo>
                    <a:pt x="348" y="882"/>
                    <a:pt x="350" y="881"/>
                    <a:pt x="351" y="880"/>
                  </a:cubicBezTo>
                  <a:cubicBezTo>
                    <a:pt x="450" y="904"/>
                    <a:pt x="450" y="904"/>
                    <a:pt x="450" y="904"/>
                  </a:cubicBezTo>
                  <a:cubicBezTo>
                    <a:pt x="523" y="998"/>
                    <a:pt x="523" y="998"/>
                    <a:pt x="523" y="998"/>
                  </a:cubicBezTo>
                  <a:cubicBezTo>
                    <a:pt x="458" y="1209"/>
                    <a:pt x="458" y="1209"/>
                    <a:pt x="458" y="1209"/>
                  </a:cubicBezTo>
                  <a:cubicBezTo>
                    <a:pt x="394" y="1314"/>
                    <a:pt x="394" y="1314"/>
                    <a:pt x="394" y="1314"/>
                  </a:cubicBezTo>
                  <a:cubicBezTo>
                    <a:pt x="173" y="1234"/>
                    <a:pt x="173" y="1234"/>
                    <a:pt x="173" y="1234"/>
                  </a:cubicBezTo>
                  <a:cubicBezTo>
                    <a:pt x="191" y="1106"/>
                    <a:pt x="248" y="982"/>
                    <a:pt x="347" y="883"/>
                  </a:cubicBezTo>
                  <a:close/>
                  <a:moveTo>
                    <a:pt x="1216" y="1753"/>
                  </a:moveTo>
                  <a:cubicBezTo>
                    <a:pt x="1100" y="1869"/>
                    <a:pt x="946" y="1933"/>
                    <a:pt x="781" y="1933"/>
                  </a:cubicBezTo>
                  <a:cubicBezTo>
                    <a:pt x="617" y="1933"/>
                    <a:pt x="463" y="1869"/>
                    <a:pt x="347" y="1753"/>
                  </a:cubicBezTo>
                  <a:cubicBezTo>
                    <a:pt x="232" y="1637"/>
                    <a:pt x="172" y="1487"/>
                    <a:pt x="168" y="1336"/>
                  </a:cubicBezTo>
                  <a:cubicBezTo>
                    <a:pt x="398" y="1419"/>
                    <a:pt x="398" y="1419"/>
                    <a:pt x="398" y="1419"/>
                  </a:cubicBezTo>
                  <a:cubicBezTo>
                    <a:pt x="402" y="1421"/>
                    <a:pt x="406" y="1422"/>
                    <a:pt x="411" y="1422"/>
                  </a:cubicBezTo>
                  <a:cubicBezTo>
                    <a:pt x="411" y="1422"/>
                    <a:pt x="411" y="1422"/>
                    <a:pt x="411" y="1422"/>
                  </a:cubicBezTo>
                  <a:cubicBezTo>
                    <a:pt x="411" y="1422"/>
                    <a:pt x="411" y="1422"/>
                    <a:pt x="411" y="1422"/>
                  </a:cubicBezTo>
                  <a:cubicBezTo>
                    <a:pt x="411" y="1422"/>
                    <a:pt x="411" y="1422"/>
                    <a:pt x="411" y="1422"/>
                  </a:cubicBezTo>
                  <a:cubicBezTo>
                    <a:pt x="411" y="1422"/>
                    <a:pt x="411" y="1422"/>
                    <a:pt x="411" y="1422"/>
                  </a:cubicBezTo>
                  <a:cubicBezTo>
                    <a:pt x="411" y="1422"/>
                    <a:pt x="411" y="1422"/>
                    <a:pt x="411" y="1422"/>
                  </a:cubicBezTo>
                  <a:cubicBezTo>
                    <a:pt x="411" y="1422"/>
                    <a:pt x="411" y="1422"/>
                    <a:pt x="411" y="1422"/>
                  </a:cubicBezTo>
                  <a:cubicBezTo>
                    <a:pt x="411" y="1422"/>
                    <a:pt x="412" y="1422"/>
                    <a:pt x="412" y="1422"/>
                  </a:cubicBezTo>
                  <a:cubicBezTo>
                    <a:pt x="412" y="1422"/>
                    <a:pt x="412" y="1422"/>
                    <a:pt x="412" y="1422"/>
                  </a:cubicBezTo>
                  <a:cubicBezTo>
                    <a:pt x="412" y="1422"/>
                    <a:pt x="412" y="1422"/>
                    <a:pt x="412" y="1422"/>
                  </a:cubicBezTo>
                  <a:cubicBezTo>
                    <a:pt x="412" y="1422"/>
                    <a:pt x="412" y="1422"/>
                    <a:pt x="412" y="1422"/>
                  </a:cubicBezTo>
                  <a:cubicBezTo>
                    <a:pt x="412" y="1422"/>
                    <a:pt x="412" y="1422"/>
                    <a:pt x="412" y="1422"/>
                  </a:cubicBezTo>
                  <a:cubicBezTo>
                    <a:pt x="412" y="1422"/>
                    <a:pt x="412" y="1422"/>
                    <a:pt x="412" y="1422"/>
                  </a:cubicBezTo>
                  <a:cubicBezTo>
                    <a:pt x="510" y="1428"/>
                    <a:pt x="510" y="1428"/>
                    <a:pt x="510" y="1428"/>
                  </a:cubicBezTo>
                  <a:cubicBezTo>
                    <a:pt x="591" y="1523"/>
                    <a:pt x="591" y="1523"/>
                    <a:pt x="591" y="1523"/>
                  </a:cubicBezTo>
                  <a:cubicBezTo>
                    <a:pt x="594" y="1526"/>
                    <a:pt x="597" y="1529"/>
                    <a:pt x="600" y="1532"/>
                  </a:cubicBezTo>
                  <a:cubicBezTo>
                    <a:pt x="632" y="1554"/>
                    <a:pt x="632" y="1554"/>
                    <a:pt x="632" y="1554"/>
                  </a:cubicBezTo>
                  <a:cubicBezTo>
                    <a:pt x="636" y="1580"/>
                    <a:pt x="644" y="1628"/>
                    <a:pt x="653" y="1676"/>
                  </a:cubicBezTo>
                  <a:cubicBezTo>
                    <a:pt x="659" y="1711"/>
                    <a:pt x="665" y="1747"/>
                    <a:pt x="671" y="1773"/>
                  </a:cubicBezTo>
                  <a:cubicBezTo>
                    <a:pt x="679" y="1816"/>
                    <a:pt x="687" y="1857"/>
                    <a:pt x="726" y="1857"/>
                  </a:cubicBezTo>
                  <a:cubicBezTo>
                    <a:pt x="729" y="1857"/>
                    <a:pt x="732" y="1857"/>
                    <a:pt x="735" y="1856"/>
                  </a:cubicBezTo>
                  <a:cubicBezTo>
                    <a:pt x="743" y="1856"/>
                    <a:pt x="857" y="1846"/>
                    <a:pt x="857" y="1846"/>
                  </a:cubicBezTo>
                  <a:cubicBezTo>
                    <a:pt x="883" y="1844"/>
                    <a:pt x="903" y="1821"/>
                    <a:pt x="902" y="1794"/>
                  </a:cubicBezTo>
                  <a:cubicBezTo>
                    <a:pt x="889" y="1600"/>
                    <a:pt x="889" y="1600"/>
                    <a:pt x="889" y="1600"/>
                  </a:cubicBezTo>
                  <a:cubicBezTo>
                    <a:pt x="947" y="1460"/>
                    <a:pt x="947" y="1460"/>
                    <a:pt x="947" y="1460"/>
                  </a:cubicBezTo>
                  <a:cubicBezTo>
                    <a:pt x="951" y="1449"/>
                    <a:pt x="952" y="1438"/>
                    <a:pt x="948" y="1427"/>
                  </a:cubicBezTo>
                  <a:cubicBezTo>
                    <a:pt x="913" y="1311"/>
                    <a:pt x="913" y="1311"/>
                    <a:pt x="913" y="1311"/>
                  </a:cubicBezTo>
                  <a:cubicBezTo>
                    <a:pt x="908" y="1293"/>
                    <a:pt x="893" y="1280"/>
                    <a:pt x="875" y="1277"/>
                  </a:cubicBezTo>
                  <a:cubicBezTo>
                    <a:pt x="682" y="1243"/>
                    <a:pt x="682" y="1243"/>
                    <a:pt x="682" y="1243"/>
                  </a:cubicBezTo>
                  <a:cubicBezTo>
                    <a:pt x="670" y="1241"/>
                    <a:pt x="657" y="1243"/>
                    <a:pt x="647" y="1250"/>
                  </a:cubicBezTo>
                  <a:cubicBezTo>
                    <a:pt x="521" y="1330"/>
                    <a:pt x="521" y="1330"/>
                    <a:pt x="521" y="1330"/>
                  </a:cubicBezTo>
                  <a:cubicBezTo>
                    <a:pt x="499" y="1329"/>
                    <a:pt x="499" y="1329"/>
                    <a:pt x="499" y="1329"/>
                  </a:cubicBezTo>
                  <a:cubicBezTo>
                    <a:pt x="545" y="1255"/>
                    <a:pt x="545" y="1255"/>
                    <a:pt x="545" y="1255"/>
                  </a:cubicBezTo>
                  <a:cubicBezTo>
                    <a:pt x="547" y="1251"/>
                    <a:pt x="549" y="1248"/>
                    <a:pt x="550" y="1244"/>
                  </a:cubicBezTo>
                  <a:cubicBezTo>
                    <a:pt x="624" y="1002"/>
                    <a:pt x="624" y="1002"/>
                    <a:pt x="624" y="1002"/>
                  </a:cubicBezTo>
                  <a:cubicBezTo>
                    <a:pt x="629" y="987"/>
                    <a:pt x="626" y="971"/>
                    <a:pt x="616" y="958"/>
                  </a:cubicBezTo>
                  <a:cubicBezTo>
                    <a:pt x="517" y="831"/>
                    <a:pt x="517" y="831"/>
                    <a:pt x="517" y="831"/>
                  </a:cubicBezTo>
                  <a:cubicBezTo>
                    <a:pt x="510" y="822"/>
                    <a:pt x="501" y="816"/>
                    <a:pt x="490" y="813"/>
                  </a:cubicBezTo>
                  <a:cubicBezTo>
                    <a:pt x="447" y="803"/>
                    <a:pt x="447" y="803"/>
                    <a:pt x="447" y="803"/>
                  </a:cubicBezTo>
                  <a:cubicBezTo>
                    <a:pt x="534" y="746"/>
                    <a:pt x="632" y="714"/>
                    <a:pt x="732" y="706"/>
                  </a:cubicBezTo>
                  <a:cubicBezTo>
                    <a:pt x="732" y="798"/>
                    <a:pt x="732" y="798"/>
                    <a:pt x="732" y="798"/>
                  </a:cubicBezTo>
                  <a:cubicBezTo>
                    <a:pt x="732" y="823"/>
                    <a:pt x="752" y="844"/>
                    <a:pt x="777" y="847"/>
                  </a:cubicBezTo>
                  <a:cubicBezTo>
                    <a:pt x="1044" y="872"/>
                    <a:pt x="1044" y="872"/>
                    <a:pt x="1044" y="872"/>
                  </a:cubicBezTo>
                  <a:cubicBezTo>
                    <a:pt x="989" y="927"/>
                    <a:pt x="989" y="927"/>
                    <a:pt x="989" y="927"/>
                  </a:cubicBezTo>
                  <a:cubicBezTo>
                    <a:pt x="840" y="897"/>
                    <a:pt x="840" y="897"/>
                    <a:pt x="840" y="897"/>
                  </a:cubicBezTo>
                  <a:cubicBezTo>
                    <a:pt x="824" y="894"/>
                    <a:pt x="808" y="899"/>
                    <a:pt x="796" y="910"/>
                  </a:cubicBezTo>
                  <a:cubicBezTo>
                    <a:pt x="725" y="981"/>
                    <a:pt x="725" y="981"/>
                    <a:pt x="725" y="981"/>
                  </a:cubicBezTo>
                  <a:cubicBezTo>
                    <a:pt x="714" y="992"/>
                    <a:pt x="709" y="1008"/>
                    <a:pt x="712" y="1023"/>
                  </a:cubicBezTo>
                  <a:cubicBezTo>
                    <a:pt x="714" y="1039"/>
                    <a:pt x="724" y="1052"/>
                    <a:pt x="738" y="1059"/>
                  </a:cubicBezTo>
                  <a:cubicBezTo>
                    <a:pt x="946" y="1166"/>
                    <a:pt x="946" y="1166"/>
                    <a:pt x="946" y="1166"/>
                  </a:cubicBezTo>
                  <a:cubicBezTo>
                    <a:pt x="1053" y="1374"/>
                    <a:pt x="1053" y="1374"/>
                    <a:pt x="1053" y="1374"/>
                  </a:cubicBezTo>
                  <a:cubicBezTo>
                    <a:pt x="1060" y="1388"/>
                    <a:pt x="1073" y="1398"/>
                    <a:pt x="1089" y="1400"/>
                  </a:cubicBezTo>
                  <a:cubicBezTo>
                    <a:pt x="1104" y="1403"/>
                    <a:pt x="1120" y="1398"/>
                    <a:pt x="1131" y="1387"/>
                  </a:cubicBezTo>
                  <a:cubicBezTo>
                    <a:pt x="1202" y="1316"/>
                    <a:pt x="1202" y="1316"/>
                    <a:pt x="1202" y="1316"/>
                  </a:cubicBezTo>
                  <a:cubicBezTo>
                    <a:pt x="1206" y="1312"/>
                    <a:pt x="1209" y="1308"/>
                    <a:pt x="1211" y="1303"/>
                  </a:cubicBezTo>
                  <a:cubicBezTo>
                    <a:pt x="1226" y="1312"/>
                    <a:pt x="1226" y="1312"/>
                    <a:pt x="1226" y="1312"/>
                  </a:cubicBezTo>
                  <a:cubicBezTo>
                    <a:pt x="1226" y="1476"/>
                    <a:pt x="1226" y="1476"/>
                    <a:pt x="1226" y="1476"/>
                  </a:cubicBezTo>
                  <a:cubicBezTo>
                    <a:pt x="1226" y="1498"/>
                    <a:pt x="1241" y="1517"/>
                    <a:pt x="1263" y="1523"/>
                  </a:cubicBezTo>
                  <a:cubicBezTo>
                    <a:pt x="1351" y="1546"/>
                    <a:pt x="1351" y="1546"/>
                    <a:pt x="1351" y="1546"/>
                  </a:cubicBezTo>
                  <a:cubicBezTo>
                    <a:pt x="1321" y="1622"/>
                    <a:pt x="1276" y="1692"/>
                    <a:pt x="1216" y="1753"/>
                  </a:cubicBezTo>
                  <a:close/>
                  <a:moveTo>
                    <a:pt x="801" y="1753"/>
                  </a:moveTo>
                  <a:cubicBezTo>
                    <a:pt x="789" y="1754"/>
                    <a:pt x="778" y="1755"/>
                    <a:pt x="767" y="1755"/>
                  </a:cubicBezTo>
                  <a:cubicBezTo>
                    <a:pt x="757" y="1704"/>
                    <a:pt x="740" y="1607"/>
                    <a:pt x="725" y="1518"/>
                  </a:cubicBezTo>
                  <a:cubicBezTo>
                    <a:pt x="723" y="1505"/>
                    <a:pt x="716" y="1493"/>
                    <a:pt x="705" y="1486"/>
                  </a:cubicBezTo>
                  <a:cubicBezTo>
                    <a:pt x="662" y="1455"/>
                    <a:pt x="662" y="1455"/>
                    <a:pt x="662" y="1455"/>
                  </a:cubicBezTo>
                  <a:cubicBezTo>
                    <a:pt x="608" y="1391"/>
                    <a:pt x="608" y="1391"/>
                    <a:pt x="608" y="1391"/>
                  </a:cubicBezTo>
                  <a:cubicBezTo>
                    <a:pt x="684" y="1343"/>
                    <a:pt x="684" y="1343"/>
                    <a:pt x="684" y="1343"/>
                  </a:cubicBezTo>
                  <a:cubicBezTo>
                    <a:pt x="828" y="1368"/>
                    <a:pt x="828" y="1368"/>
                    <a:pt x="828" y="1368"/>
                  </a:cubicBezTo>
                  <a:cubicBezTo>
                    <a:pt x="850" y="1439"/>
                    <a:pt x="850" y="1439"/>
                    <a:pt x="850" y="1439"/>
                  </a:cubicBezTo>
                  <a:cubicBezTo>
                    <a:pt x="794" y="1573"/>
                    <a:pt x="794" y="1573"/>
                    <a:pt x="794" y="1573"/>
                  </a:cubicBezTo>
                  <a:cubicBezTo>
                    <a:pt x="791" y="1580"/>
                    <a:pt x="790" y="1588"/>
                    <a:pt x="790" y="1595"/>
                  </a:cubicBezTo>
                  <a:lnTo>
                    <a:pt x="801" y="1753"/>
                  </a:lnTo>
                  <a:close/>
                  <a:moveTo>
                    <a:pt x="1380" y="1452"/>
                  </a:moveTo>
                  <a:cubicBezTo>
                    <a:pt x="1324" y="1438"/>
                    <a:pt x="1324" y="1438"/>
                    <a:pt x="1324" y="1438"/>
                  </a:cubicBezTo>
                  <a:cubicBezTo>
                    <a:pt x="1324" y="1284"/>
                    <a:pt x="1324" y="1284"/>
                    <a:pt x="1324" y="1284"/>
                  </a:cubicBezTo>
                  <a:cubicBezTo>
                    <a:pt x="1324" y="1267"/>
                    <a:pt x="1315" y="1251"/>
                    <a:pt x="1300" y="1242"/>
                  </a:cubicBezTo>
                  <a:cubicBezTo>
                    <a:pt x="1197" y="1180"/>
                    <a:pt x="1197" y="1180"/>
                    <a:pt x="1197" y="1180"/>
                  </a:cubicBezTo>
                  <a:cubicBezTo>
                    <a:pt x="1185" y="1123"/>
                    <a:pt x="1185" y="1123"/>
                    <a:pt x="1185" y="1123"/>
                  </a:cubicBezTo>
                  <a:cubicBezTo>
                    <a:pt x="1308" y="1001"/>
                    <a:pt x="1308" y="1001"/>
                    <a:pt x="1308" y="1001"/>
                  </a:cubicBezTo>
                  <a:cubicBezTo>
                    <a:pt x="1391" y="1138"/>
                    <a:pt x="1413" y="1301"/>
                    <a:pt x="1380" y="1452"/>
                  </a:cubicBezTo>
                  <a:close/>
                  <a:moveTo>
                    <a:pt x="2003" y="167"/>
                  </a:moveTo>
                  <a:cubicBezTo>
                    <a:pt x="1665" y="505"/>
                    <a:pt x="1665" y="505"/>
                    <a:pt x="1665" y="505"/>
                  </a:cubicBezTo>
                  <a:cubicBezTo>
                    <a:pt x="1653" y="517"/>
                    <a:pt x="1648" y="534"/>
                    <a:pt x="1651" y="550"/>
                  </a:cubicBezTo>
                  <a:cubicBezTo>
                    <a:pt x="1810" y="1335"/>
                    <a:pt x="1810" y="1335"/>
                    <a:pt x="1810" y="1335"/>
                  </a:cubicBezTo>
                  <a:cubicBezTo>
                    <a:pt x="1805" y="1340"/>
                    <a:pt x="1805" y="1340"/>
                    <a:pt x="1805" y="1340"/>
                  </a:cubicBezTo>
                  <a:cubicBezTo>
                    <a:pt x="1506" y="755"/>
                    <a:pt x="1506" y="755"/>
                    <a:pt x="1506" y="755"/>
                  </a:cubicBezTo>
                  <a:cubicBezTo>
                    <a:pt x="1499" y="741"/>
                    <a:pt x="1485" y="731"/>
                    <a:pt x="1470" y="729"/>
                  </a:cubicBezTo>
                  <a:cubicBezTo>
                    <a:pt x="1467" y="728"/>
                    <a:pt x="1465" y="728"/>
                    <a:pt x="1462" y="728"/>
                  </a:cubicBezTo>
                  <a:cubicBezTo>
                    <a:pt x="1449" y="728"/>
                    <a:pt x="1437" y="733"/>
                    <a:pt x="1428" y="742"/>
                  </a:cubicBezTo>
                  <a:cubicBezTo>
                    <a:pt x="1097" y="1073"/>
                    <a:pt x="1097" y="1073"/>
                    <a:pt x="1097" y="1073"/>
                  </a:cubicBezTo>
                  <a:cubicBezTo>
                    <a:pt x="1086" y="1084"/>
                    <a:pt x="1081" y="1101"/>
                    <a:pt x="1084" y="1117"/>
                  </a:cubicBezTo>
                  <a:cubicBezTo>
                    <a:pt x="1114" y="1266"/>
                    <a:pt x="1114" y="1266"/>
                    <a:pt x="1114" y="1266"/>
                  </a:cubicBezTo>
                  <a:cubicBezTo>
                    <a:pt x="1109" y="1270"/>
                    <a:pt x="1109" y="1270"/>
                    <a:pt x="1109" y="1270"/>
                  </a:cubicBezTo>
                  <a:cubicBezTo>
                    <a:pt x="1026" y="1107"/>
                    <a:pt x="1026" y="1107"/>
                    <a:pt x="1026" y="1107"/>
                  </a:cubicBezTo>
                  <a:cubicBezTo>
                    <a:pt x="1022" y="1098"/>
                    <a:pt x="1014" y="1091"/>
                    <a:pt x="1005" y="1086"/>
                  </a:cubicBezTo>
                  <a:cubicBezTo>
                    <a:pt x="842" y="1003"/>
                    <a:pt x="842" y="1003"/>
                    <a:pt x="842" y="1003"/>
                  </a:cubicBezTo>
                  <a:cubicBezTo>
                    <a:pt x="847" y="998"/>
                    <a:pt x="847" y="998"/>
                    <a:pt x="847" y="998"/>
                  </a:cubicBezTo>
                  <a:cubicBezTo>
                    <a:pt x="995" y="1028"/>
                    <a:pt x="995" y="1028"/>
                    <a:pt x="995" y="1028"/>
                  </a:cubicBezTo>
                  <a:cubicBezTo>
                    <a:pt x="1011" y="1032"/>
                    <a:pt x="1028" y="1027"/>
                    <a:pt x="1040" y="1015"/>
                  </a:cubicBezTo>
                  <a:cubicBezTo>
                    <a:pt x="1370" y="685"/>
                    <a:pt x="1370" y="685"/>
                    <a:pt x="1370" y="685"/>
                  </a:cubicBezTo>
                  <a:cubicBezTo>
                    <a:pt x="1381" y="674"/>
                    <a:pt x="1386" y="658"/>
                    <a:pt x="1384" y="642"/>
                  </a:cubicBezTo>
                  <a:cubicBezTo>
                    <a:pt x="1381" y="627"/>
                    <a:pt x="1371" y="614"/>
                    <a:pt x="1358" y="606"/>
                  </a:cubicBezTo>
                  <a:cubicBezTo>
                    <a:pt x="772" y="307"/>
                    <a:pt x="772" y="307"/>
                    <a:pt x="772" y="307"/>
                  </a:cubicBezTo>
                  <a:cubicBezTo>
                    <a:pt x="777" y="302"/>
                    <a:pt x="777" y="302"/>
                    <a:pt x="777" y="302"/>
                  </a:cubicBezTo>
                  <a:cubicBezTo>
                    <a:pt x="1562" y="461"/>
                    <a:pt x="1562" y="461"/>
                    <a:pt x="1562" y="461"/>
                  </a:cubicBezTo>
                  <a:cubicBezTo>
                    <a:pt x="1579" y="464"/>
                    <a:pt x="1595" y="459"/>
                    <a:pt x="1607" y="448"/>
                  </a:cubicBezTo>
                  <a:cubicBezTo>
                    <a:pt x="1945" y="109"/>
                    <a:pt x="1945" y="109"/>
                    <a:pt x="1945" y="109"/>
                  </a:cubicBezTo>
                  <a:cubicBezTo>
                    <a:pt x="1960" y="94"/>
                    <a:pt x="1987" y="94"/>
                    <a:pt x="2003" y="109"/>
                  </a:cubicBezTo>
                  <a:cubicBezTo>
                    <a:pt x="2010" y="117"/>
                    <a:pt x="2015" y="127"/>
                    <a:pt x="2015" y="138"/>
                  </a:cubicBezTo>
                  <a:cubicBezTo>
                    <a:pt x="2015" y="149"/>
                    <a:pt x="2010" y="159"/>
                    <a:pt x="2003" y="167"/>
                  </a:cubicBez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sp>
          <p:nvSpPr>
            <p:cNvPr id="203" name="Oval 202"/>
            <p:cNvSpPr/>
            <p:nvPr/>
          </p:nvSpPr>
          <p:spPr>
            <a:xfrm>
              <a:off x="1421724" y="1518894"/>
              <a:ext cx="914400" cy="914400"/>
            </a:xfrm>
            <a:prstGeom prst="ellipse">
              <a:avLst/>
            </a:prstGeom>
            <a:noFill/>
            <a:ln w="28575">
              <a:solidFill>
                <a:srgbClr val="01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19" name="Group 218"/>
          <p:cNvGrpSpPr>
            <a:grpSpLocks noChangeAspect="1"/>
          </p:cNvGrpSpPr>
          <p:nvPr/>
        </p:nvGrpSpPr>
        <p:grpSpPr>
          <a:xfrm>
            <a:off x="4729969" y="1633217"/>
            <a:ext cx="432000" cy="432000"/>
            <a:chOff x="5004487" y="4276190"/>
            <a:chExt cx="914400" cy="914400"/>
          </a:xfrm>
        </p:grpSpPr>
        <p:sp>
          <p:nvSpPr>
            <p:cNvPr id="220" name="Oval 219"/>
            <p:cNvSpPr/>
            <p:nvPr/>
          </p:nvSpPr>
          <p:spPr>
            <a:xfrm>
              <a:off x="5004487" y="4276190"/>
              <a:ext cx="914400" cy="914400"/>
            </a:xfrm>
            <a:prstGeom prst="ellipse">
              <a:avLst/>
            </a:prstGeom>
            <a:noFill/>
            <a:ln w="28575">
              <a:solidFill>
                <a:srgbClr val="01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21" name="Group 220"/>
            <p:cNvGrpSpPr/>
            <p:nvPr/>
          </p:nvGrpSpPr>
          <p:grpSpPr>
            <a:xfrm>
              <a:off x="5200553" y="4377626"/>
              <a:ext cx="488897" cy="718759"/>
              <a:chOff x="-1306513" y="2590800"/>
              <a:chExt cx="1543050" cy="2268538"/>
            </a:xfrm>
          </p:grpSpPr>
          <p:sp>
            <p:nvSpPr>
              <p:cNvPr id="222" name="Freeform 15"/>
              <p:cNvSpPr>
                <a:spLocks/>
              </p:cNvSpPr>
              <p:nvPr/>
            </p:nvSpPr>
            <p:spPr bwMode="auto">
              <a:xfrm>
                <a:off x="-592138" y="2590800"/>
                <a:ext cx="828675" cy="1260475"/>
              </a:xfrm>
              <a:custGeom>
                <a:avLst/>
                <a:gdLst>
                  <a:gd name="T0" fmla="*/ 13 w 769"/>
                  <a:gd name="T1" fmla="*/ 22 h 1171"/>
                  <a:gd name="T2" fmla="*/ 65 w 769"/>
                  <a:gd name="T3" fmla="*/ 116 h 1171"/>
                  <a:gd name="T4" fmla="*/ 168 w 769"/>
                  <a:gd name="T5" fmla="*/ 287 h 1171"/>
                  <a:gd name="T6" fmla="*/ 203 w 769"/>
                  <a:gd name="T7" fmla="*/ 298 h 1171"/>
                  <a:gd name="T8" fmla="*/ 232 w 769"/>
                  <a:gd name="T9" fmla="*/ 321 h 1171"/>
                  <a:gd name="T10" fmla="*/ 219 w 769"/>
                  <a:gd name="T11" fmla="*/ 338 h 1171"/>
                  <a:gd name="T12" fmla="*/ 241 w 769"/>
                  <a:gd name="T13" fmla="*/ 406 h 1171"/>
                  <a:gd name="T14" fmla="*/ 287 w 769"/>
                  <a:gd name="T15" fmla="*/ 546 h 1171"/>
                  <a:gd name="T16" fmla="*/ 289 w 769"/>
                  <a:gd name="T17" fmla="*/ 580 h 1171"/>
                  <a:gd name="T18" fmla="*/ 269 w 769"/>
                  <a:gd name="T19" fmla="*/ 635 h 1171"/>
                  <a:gd name="T20" fmla="*/ 184 w 769"/>
                  <a:gd name="T21" fmla="*/ 751 h 1171"/>
                  <a:gd name="T22" fmla="*/ 190 w 769"/>
                  <a:gd name="T23" fmla="*/ 829 h 1171"/>
                  <a:gd name="T24" fmla="*/ 304 w 769"/>
                  <a:gd name="T25" fmla="*/ 899 h 1171"/>
                  <a:gd name="T26" fmla="*/ 324 w 769"/>
                  <a:gd name="T27" fmla="*/ 1001 h 1171"/>
                  <a:gd name="T28" fmla="*/ 293 w 769"/>
                  <a:gd name="T29" fmla="*/ 1069 h 1171"/>
                  <a:gd name="T30" fmla="*/ 260 w 769"/>
                  <a:gd name="T31" fmla="*/ 1103 h 1171"/>
                  <a:gd name="T32" fmla="*/ 265 w 769"/>
                  <a:gd name="T33" fmla="*/ 1119 h 1171"/>
                  <a:gd name="T34" fmla="*/ 316 w 769"/>
                  <a:gd name="T35" fmla="*/ 1135 h 1171"/>
                  <a:gd name="T36" fmla="*/ 357 w 769"/>
                  <a:gd name="T37" fmla="*/ 1163 h 1171"/>
                  <a:gd name="T38" fmla="*/ 447 w 769"/>
                  <a:gd name="T39" fmla="*/ 1082 h 1171"/>
                  <a:gd name="T40" fmla="*/ 492 w 769"/>
                  <a:gd name="T41" fmla="*/ 994 h 1171"/>
                  <a:gd name="T42" fmla="*/ 529 w 769"/>
                  <a:gd name="T43" fmla="*/ 946 h 1171"/>
                  <a:gd name="T44" fmla="*/ 557 w 769"/>
                  <a:gd name="T45" fmla="*/ 842 h 1171"/>
                  <a:gd name="T46" fmla="*/ 581 w 769"/>
                  <a:gd name="T47" fmla="*/ 778 h 1171"/>
                  <a:gd name="T48" fmla="*/ 674 w 769"/>
                  <a:gd name="T49" fmla="*/ 776 h 1171"/>
                  <a:gd name="T50" fmla="*/ 694 w 769"/>
                  <a:gd name="T51" fmla="*/ 703 h 1171"/>
                  <a:gd name="T52" fmla="*/ 743 w 769"/>
                  <a:gd name="T53" fmla="*/ 649 h 1171"/>
                  <a:gd name="T54" fmla="*/ 743 w 769"/>
                  <a:gd name="T55" fmla="*/ 601 h 1171"/>
                  <a:gd name="T56" fmla="*/ 769 w 769"/>
                  <a:gd name="T57" fmla="*/ 543 h 1171"/>
                  <a:gd name="T58" fmla="*/ 731 w 769"/>
                  <a:gd name="T59" fmla="*/ 518 h 1171"/>
                  <a:gd name="T60" fmla="*/ 611 w 769"/>
                  <a:gd name="T61" fmla="*/ 584 h 1171"/>
                  <a:gd name="T62" fmla="*/ 513 w 769"/>
                  <a:gd name="T63" fmla="*/ 548 h 1171"/>
                  <a:gd name="T64" fmla="*/ 459 w 769"/>
                  <a:gd name="T65" fmla="*/ 516 h 1171"/>
                  <a:gd name="T66" fmla="*/ 432 w 769"/>
                  <a:gd name="T67" fmla="*/ 438 h 1171"/>
                  <a:gd name="T68" fmla="*/ 418 w 769"/>
                  <a:gd name="T69" fmla="*/ 390 h 1171"/>
                  <a:gd name="T70" fmla="*/ 400 w 769"/>
                  <a:gd name="T71" fmla="*/ 373 h 1171"/>
                  <a:gd name="T72" fmla="*/ 363 w 769"/>
                  <a:gd name="T73" fmla="*/ 348 h 1171"/>
                  <a:gd name="T74" fmla="*/ 383 w 769"/>
                  <a:gd name="T75" fmla="*/ 425 h 1171"/>
                  <a:gd name="T76" fmla="*/ 365 w 769"/>
                  <a:gd name="T77" fmla="*/ 448 h 1171"/>
                  <a:gd name="T78" fmla="*/ 358 w 769"/>
                  <a:gd name="T79" fmla="*/ 417 h 1171"/>
                  <a:gd name="T80" fmla="*/ 317 w 769"/>
                  <a:gd name="T81" fmla="*/ 395 h 1171"/>
                  <a:gd name="T82" fmla="*/ 293 w 769"/>
                  <a:gd name="T83" fmla="*/ 407 h 1171"/>
                  <a:gd name="T84" fmla="*/ 278 w 769"/>
                  <a:gd name="T85" fmla="*/ 436 h 1171"/>
                  <a:gd name="T86" fmla="*/ 280 w 769"/>
                  <a:gd name="T87" fmla="*/ 406 h 1171"/>
                  <a:gd name="T88" fmla="*/ 282 w 769"/>
                  <a:gd name="T89" fmla="*/ 366 h 1171"/>
                  <a:gd name="T90" fmla="*/ 291 w 769"/>
                  <a:gd name="T91" fmla="*/ 325 h 1171"/>
                  <a:gd name="T92" fmla="*/ 260 w 769"/>
                  <a:gd name="T93" fmla="*/ 257 h 1171"/>
                  <a:gd name="T94" fmla="*/ 260 w 769"/>
                  <a:gd name="T95" fmla="*/ 212 h 1171"/>
                  <a:gd name="T96" fmla="*/ 253 w 769"/>
                  <a:gd name="T97" fmla="*/ 171 h 1171"/>
                  <a:gd name="T98" fmla="*/ 238 w 769"/>
                  <a:gd name="T99" fmla="*/ 149 h 1171"/>
                  <a:gd name="T100" fmla="*/ 204 w 769"/>
                  <a:gd name="T101" fmla="*/ 130 h 1171"/>
                  <a:gd name="T102" fmla="*/ 185 w 769"/>
                  <a:gd name="T103" fmla="*/ 105 h 1171"/>
                  <a:gd name="T104" fmla="*/ 158 w 769"/>
                  <a:gd name="T105" fmla="*/ 95 h 1171"/>
                  <a:gd name="T106" fmla="*/ 117 w 769"/>
                  <a:gd name="T107" fmla="*/ 84 h 1171"/>
                  <a:gd name="T108" fmla="*/ 93 w 769"/>
                  <a:gd name="T109" fmla="*/ 76 h 1171"/>
                  <a:gd name="T110" fmla="*/ 53 w 769"/>
                  <a:gd name="T111" fmla="*/ 31 h 1171"/>
                  <a:gd name="T112" fmla="*/ 60 w 769"/>
                  <a:gd name="T113" fmla="*/ 6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9" h="1171">
                    <a:moveTo>
                      <a:pt x="36" y="1"/>
                    </a:moveTo>
                    <a:cubicBezTo>
                      <a:pt x="17" y="4"/>
                      <a:pt x="16" y="4"/>
                      <a:pt x="12" y="3"/>
                    </a:cubicBezTo>
                    <a:cubicBezTo>
                      <a:pt x="4" y="0"/>
                      <a:pt x="0" y="1"/>
                      <a:pt x="0" y="6"/>
                    </a:cubicBezTo>
                    <a:cubicBezTo>
                      <a:pt x="0" y="8"/>
                      <a:pt x="3" y="11"/>
                      <a:pt x="13" y="22"/>
                    </a:cubicBezTo>
                    <a:cubicBezTo>
                      <a:pt x="28" y="36"/>
                      <a:pt x="35" y="45"/>
                      <a:pt x="48" y="63"/>
                    </a:cubicBezTo>
                    <a:cubicBezTo>
                      <a:pt x="52" y="69"/>
                      <a:pt x="57" y="76"/>
                      <a:pt x="59" y="78"/>
                    </a:cubicBezTo>
                    <a:cubicBezTo>
                      <a:pt x="72" y="91"/>
                      <a:pt x="73" y="93"/>
                      <a:pt x="73" y="97"/>
                    </a:cubicBezTo>
                    <a:cubicBezTo>
                      <a:pt x="73" y="102"/>
                      <a:pt x="71" y="106"/>
                      <a:pt x="65" y="116"/>
                    </a:cubicBezTo>
                    <a:cubicBezTo>
                      <a:pt x="61" y="123"/>
                      <a:pt x="60" y="125"/>
                      <a:pt x="60" y="129"/>
                    </a:cubicBezTo>
                    <a:cubicBezTo>
                      <a:pt x="60" y="135"/>
                      <a:pt x="63" y="139"/>
                      <a:pt x="78" y="159"/>
                    </a:cubicBezTo>
                    <a:cubicBezTo>
                      <a:pt x="84" y="168"/>
                      <a:pt x="100" y="191"/>
                      <a:pt x="112" y="209"/>
                    </a:cubicBezTo>
                    <a:cubicBezTo>
                      <a:pt x="140" y="251"/>
                      <a:pt x="142" y="254"/>
                      <a:pt x="168" y="287"/>
                    </a:cubicBezTo>
                    <a:cubicBezTo>
                      <a:pt x="183" y="306"/>
                      <a:pt x="186" y="311"/>
                      <a:pt x="192" y="323"/>
                    </a:cubicBezTo>
                    <a:cubicBezTo>
                      <a:pt x="198" y="336"/>
                      <a:pt x="201" y="338"/>
                      <a:pt x="206" y="333"/>
                    </a:cubicBezTo>
                    <a:cubicBezTo>
                      <a:pt x="213" y="325"/>
                      <a:pt x="213" y="317"/>
                      <a:pt x="206" y="304"/>
                    </a:cubicBezTo>
                    <a:cubicBezTo>
                      <a:pt x="204" y="301"/>
                      <a:pt x="203" y="298"/>
                      <a:pt x="203" y="298"/>
                    </a:cubicBezTo>
                    <a:cubicBezTo>
                      <a:pt x="203" y="298"/>
                      <a:pt x="216" y="296"/>
                      <a:pt x="221" y="296"/>
                    </a:cubicBezTo>
                    <a:cubicBezTo>
                      <a:pt x="226" y="296"/>
                      <a:pt x="226" y="296"/>
                      <a:pt x="226" y="296"/>
                    </a:cubicBezTo>
                    <a:cubicBezTo>
                      <a:pt x="226" y="304"/>
                      <a:pt x="226" y="304"/>
                      <a:pt x="226" y="304"/>
                    </a:cubicBezTo>
                    <a:cubicBezTo>
                      <a:pt x="227" y="313"/>
                      <a:pt x="228" y="316"/>
                      <a:pt x="232" y="321"/>
                    </a:cubicBezTo>
                    <a:cubicBezTo>
                      <a:pt x="235" y="325"/>
                      <a:pt x="238" y="334"/>
                      <a:pt x="239" y="342"/>
                    </a:cubicBezTo>
                    <a:cubicBezTo>
                      <a:pt x="239" y="348"/>
                      <a:pt x="239" y="348"/>
                      <a:pt x="239" y="348"/>
                    </a:cubicBezTo>
                    <a:cubicBezTo>
                      <a:pt x="237" y="347"/>
                      <a:pt x="237" y="347"/>
                      <a:pt x="237" y="347"/>
                    </a:cubicBezTo>
                    <a:cubicBezTo>
                      <a:pt x="229" y="342"/>
                      <a:pt x="224" y="339"/>
                      <a:pt x="219" y="338"/>
                    </a:cubicBezTo>
                    <a:cubicBezTo>
                      <a:pt x="215" y="337"/>
                      <a:pt x="214" y="337"/>
                      <a:pt x="211" y="339"/>
                    </a:cubicBezTo>
                    <a:cubicBezTo>
                      <a:pt x="208" y="340"/>
                      <a:pt x="207" y="341"/>
                      <a:pt x="207" y="344"/>
                    </a:cubicBezTo>
                    <a:cubicBezTo>
                      <a:pt x="207" y="348"/>
                      <a:pt x="207" y="349"/>
                      <a:pt x="211" y="354"/>
                    </a:cubicBezTo>
                    <a:cubicBezTo>
                      <a:pt x="216" y="363"/>
                      <a:pt x="235" y="395"/>
                      <a:pt x="241" y="406"/>
                    </a:cubicBezTo>
                    <a:cubicBezTo>
                      <a:pt x="244" y="413"/>
                      <a:pt x="248" y="421"/>
                      <a:pt x="250" y="429"/>
                    </a:cubicBezTo>
                    <a:cubicBezTo>
                      <a:pt x="254" y="442"/>
                      <a:pt x="258" y="451"/>
                      <a:pt x="263" y="459"/>
                    </a:cubicBezTo>
                    <a:cubicBezTo>
                      <a:pt x="269" y="468"/>
                      <a:pt x="271" y="473"/>
                      <a:pt x="276" y="500"/>
                    </a:cubicBezTo>
                    <a:cubicBezTo>
                      <a:pt x="280" y="522"/>
                      <a:pt x="285" y="544"/>
                      <a:pt x="287" y="546"/>
                    </a:cubicBezTo>
                    <a:cubicBezTo>
                      <a:pt x="288" y="546"/>
                      <a:pt x="291" y="547"/>
                      <a:pt x="294" y="546"/>
                    </a:cubicBezTo>
                    <a:cubicBezTo>
                      <a:pt x="300" y="546"/>
                      <a:pt x="300" y="546"/>
                      <a:pt x="296" y="547"/>
                    </a:cubicBezTo>
                    <a:cubicBezTo>
                      <a:pt x="291" y="549"/>
                      <a:pt x="287" y="552"/>
                      <a:pt x="284" y="554"/>
                    </a:cubicBezTo>
                    <a:cubicBezTo>
                      <a:pt x="277" y="561"/>
                      <a:pt x="279" y="572"/>
                      <a:pt x="289" y="580"/>
                    </a:cubicBezTo>
                    <a:cubicBezTo>
                      <a:pt x="299" y="588"/>
                      <a:pt x="298" y="588"/>
                      <a:pt x="296" y="589"/>
                    </a:cubicBezTo>
                    <a:cubicBezTo>
                      <a:pt x="295" y="589"/>
                      <a:pt x="291" y="590"/>
                      <a:pt x="287" y="591"/>
                    </a:cubicBezTo>
                    <a:cubicBezTo>
                      <a:pt x="275" y="593"/>
                      <a:pt x="272" y="596"/>
                      <a:pt x="272" y="611"/>
                    </a:cubicBezTo>
                    <a:cubicBezTo>
                      <a:pt x="272" y="620"/>
                      <a:pt x="271" y="624"/>
                      <a:pt x="269" y="635"/>
                    </a:cubicBezTo>
                    <a:cubicBezTo>
                      <a:pt x="266" y="645"/>
                      <a:pt x="265" y="650"/>
                      <a:pt x="264" y="662"/>
                    </a:cubicBezTo>
                    <a:cubicBezTo>
                      <a:pt x="263" y="684"/>
                      <a:pt x="258" y="701"/>
                      <a:pt x="248" y="716"/>
                    </a:cubicBezTo>
                    <a:cubicBezTo>
                      <a:pt x="240" y="727"/>
                      <a:pt x="235" y="730"/>
                      <a:pt x="214" y="735"/>
                    </a:cubicBezTo>
                    <a:cubicBezTo>
                      <a:pt x="205" y="737"/>
                      <a:pt x="201" y="739"/>
                      <a:pt x="184" y="751"/>
                    </a:cubicBezTo>
                    <a:cubicBezTo>
                      <a:pt x="169" y="762"/>
                      <a:pt x="156" y="774"/>
                      <a:pt x="153" y="779"/>
                    </a:cubicBezTo>
                    <a:cubicBezTo>
                      <a:pt x="149" y="786"/>
                      <a:pt x="148" y="789"/>
                      <a:pt x="151" y="796"/>
                    </a:cubicBezTo>
                    <a:cubicBezTo>
                      <a:pt x="154" y="811"/>
                      <a:pt x="162" y="822"/>
                      <a:pt x="172" y="827"/>
                    </a:cubicBezTo>
                    <a:cubicBezTo>
                      <a:pt x="177" y="829"/>
                      <a:pt x="177" y="829"/>
                      <a:pt x="190" y="829"/>
                    </a:cubicBezTo>
                    <a:cubicBezTo>
                      <a:pt x="202" y="829"/>
                      <a:pt x="203" y="830"/>
                      <a:pt x="207" y="832"/>
                    </a:cubicBezTo>
                    <a:cubicBezTo>
                      <a:pt x="211" y="834"/>
                      <a:pt x="226" y="848"/>
                      <a:pt x="240" y="861"/>
                    </a:cubicBezTo>
                    <a:cubicBezTo>
                      <a:pt x="251" y="873"/>
                      <a:pt x="260" y="878"/>
                      <a:pt x="271" y="880"/>
                    </a:cubicBezTo>
                    <a:cubicBezTo>
                      <a:pt x="280" y="882"/>
                      <a:pt x="295" y="890"/>
                      <a:pt x="304" y="899"/>
                    </a:cubicBezTo>
                    <a:cubicBezTo>
                      <a:pt x="310" y="904"/>
                      <a:pt x="312" y="906"/>
                      <a:pt x="319" y="907"/>
                    </a:cubicBezTo>
                    <a:cubicBezTo>
                      <a:pt x="330" y="909"/>
                      <a:pt x="331" y="913"/>
                      <a:pt x="328" y="939"/>
                    </a:cubicBezTo>
                    <a:cubicBezTo>
                      <a:pt x="328" y="948"/>
                      <a:pt x="327" y="965"/>
                      <a:pt x="326" y="977"/>
                    </a:cubicBezTo>
                    <a:cubicBezTo>
                      <a:pt x="326" y="988"/>
                      <a:pt x="325" y="999"/>
                      <a:pt x="324" y="1001"/>
                    </a:cubicBezTo>
                    <a:cubicBezTo>
                      <a:pt x="324" y="1003"/>
                      <a:pt x="322" y="1008"/>
                      <a:pt x="319" y="1013"/>
                    </a:cubicBezTo>
                    <a:cubicBezTo>
                      <a:pt x="317" y="1017"/>
                      <a:pt x="313" y="1026"/>
                      <a:pt x="311" y="1033"/>
                    </a:cubicBezTo>
                    <a:cubicBezTo>
                      <a:pt x="308" y="1040"/>
                      <a:pt x="304" y="1049"/>
                      <a:pt x="301" y="1053"/>
                    </a:cubicBezTo>
                    <a:cubicBezTo>
                      <a:pt x="299" y="1057"/>
                      <a:pt x="295" y="1064"/>
                      <a:pt x="293" y="1069"/>
                    </a:cubicBezTo>
                    <a:cubicBezTo>
                      <a:pt x="290" y="1073"/>
                      <a:pt x="288" y="1078"/>
                      <a:pt x="286" y="1079"/>
                    </a:cubicBezTo>
                    <a:cubicBezTo>
                      <a:pt x="285" y="1081"/>
                      <a:pt x="280" y="1084"/>
                      <a:pt x="275" y="1086"/>
                    </a:cubicBezTo>
                    <a:cubicBezTo>
                      <a:pt x="270" y="1089"/>
                      <a:pt x="266" y="1092"/>
                      <a:pt x="264" y="1093"/>
                    </a:cubicBezTo>
                    <a:cubicBezTo>
                      <a:pt x="262" y="1095"/>
                      <a:pt x="260" y="1099"/>
                      <a:pt x="260" y="1103"/>
                    </a:cubicBezTo>
                    <a:cubicBezTo>
                      <a:pt x="260" y="1104"/>
                      <a:pt x="258" y="1107"/>
                      <a:pt x="257" y="1109"/>
                    </a:cubicBezTo>
                    <a:cubicBezTo>
                      <a:pt x="255" y="1112"/>
                      <a:pt x="254" y="1115"/>
                      <a:pt x="254" y="1115"/>
                    </a:cubicBezTo>
                    <a:cubicBezTo>
                      <a:pt x="254" y="1115"/>
                      <a:pt x="254" y="1116"/>
                      <a:pt x="255" y="1118"/>
                    </a:cubicBezTo>
                    <a:cubicBezTo>
                      <a:pt x="257" y="1119"/>
                      <a:pt x="258" y="1120"/>
                      <a:pt x="265" y="1119"/>
                    </a:cubicBezTo>
                    <a:cubicBezTo>
                      <a:pt x="270" y="1119"/>
                      <a:pt x="277" y="1119"/>
                      <a:pt x="282" y="1119"/>
                    </a:cubicBezTo>
                    <a:cubicBezTo>
                      <a:pt x="291" y="1118"/>
                      <a:pt x="290" y="1117"/>
                      <a:pt x="294" y="1127"/>
                    </a:cubicBezTo>
                    <a:cubicBezTo>
                      <a:pt x="296" y="1133"/>
                      <a:pt x="301" y="1138"/>
                      <a:pt x="305" y="1139"/>
                    </a:cubicBezTo>
                    <a:cubicBezTo>
                      <a:pt x="309" y="1139"/>
                      <a:pt x="312" y="1139"/>
                      <a:pt x="316" y="1135"/>
                    </a:cubicBezTo>
                    <a:cubicBezTo>
                      <a:pt x="320" y="1132"/>
                      <a:pt x="324" y="1132"/>
                      <a:pt x="326" y="1135"/>
                    </a:cubicBezTo>
                    <a:cubicBezTo>
                      <a:pt x="326" y="1136"/>
                      <a:pt x="328" y="1140"/>
                      <a:pt x="328" y="1144"/>
                    </a:cubicBezTo>
                    <a:cubicBezTo>
                      <a:pt x="330" y="1155"/>
                      <a:pt x="332" y="1161"/>
                      <a:pt x="336" y="1165"/>
                    </a:cubicBezTo>
                    <a:cubicBezTo>
                      <a:pt x="341" y="1171"/>
                      <a:pt x="346" y="1171"/>
                      <a:pt x="357" y="1163"/>
                    </a:cubicBezTo>
                    <a:cubicBezTo>
                      <a:pt x="362" y="1159"/>
                      <a:pt x="368" y="1155"/>
                      <a:pt x="372" y="1153"/>
                    </a:cubicBezTo>
                    <a:cubicBezTo>
                      <a:pt x="385" y="1147"/>
                      <a:pt x="391" y="1143"/>
                      <a:pt x="406" y="1127"/>
                    </a:cubicBezTo>
                    <a:cubicBezTo>
                      <a:pt x="415" y="1119"/>
                      <a:pt x="425" y="1110"/>
                      <a:pt x="428" y="1107"/>
                    </a:cubicBezTo>
                    <a:cubicBezTo>
                      <a:pt x="439" y="1098"/>
                      <a:pt x="443" y="1093"/>
                      <a:pt x="447" y="1082"/>
                    </a:cubicBezTo>
                    <a:cubicBezTo>
                      <a:pt x="449" y="1075"/>
                      <a:pt x="451" y="1072"/>
                      <a:pt x="456" y="1064"/>
                    </a:cubicBezTo>
                    <a:cubicBezTo>
                      <a:pt x="461" y="1056"/>
                      <a:pt x="464" y="1050"/>
                      <a:pt x="468" y="1033"/>
                    </a:cubicBezTo>
                    <a:cubicBezTo>
                      <a:pt x="472" y="1019"/>
                      <a:pt x="473" y="1017"/>
                      <a:pt x="481" y="1008"/>
                    </a:cubicBezTo>
                    <a:cubicBezTo>
                      <a:pt x="485" y="1004"/>
                      <a:pt x="490" y="998"/>
                      <a:pt x="492" y="994"/>
                    </a:cubicBezTo>
                    <a:cubicBezTo>
                      <a:pt x="494" y="991"/>
                      <a:pt x="499" y="985"/>
                      <a:pt x="502" y="981"/>
                    </a:cubicBezTo>
                    <a:cubicBezTo>
                      <a:pt x="508" y="974"/>
                      <a:pt x="510" y="971"/>
                      <a:pt x="514" y="961"/>
                    </a:cubicBezTo>
                    <a:cubicBezTo>
                      <a:pt x="516" y="959"/>
                      <a:pt x="518" y="956"/>
                      <a:pt x="521" y="953"/>
                    </a:cubicBezTo>
                    <a:cubicBezTo>
                      <a:pt x="523" y="951"/>
                      <a:pt x="527" y="948"/>
                      <a:pt x="529" y="946"/>
                    </a:cubicBezTo>
                    <a:cubicBezTo>
                      <a:pt x="539" y="938"/>
                      <a:pt x="541" y="935"/>
                      <a:pt x="547" y="914"/>
                    </a:cubicBezTo>
                    <a:cubicBezTo>
                      <a:pt x="552" y="900"/>
                      <a:pt x="560" y="883"/>
                      <a:pt x="566" y="873"/>
                    </a:cubicBezTo>
                    <a:cubicBezTo>
                      <a:pt x="578" y="855"/>
                      <a:pt x="580" y="844"/>
                      <a:pt x="570" y="845"/>
                    </a:cubicBezTo>
                    <a:cubicBezTo>
                      <a:pt x="559" y="846"/>
                      <a:pt x="559" y="846"/>
                      <a:pt x="557" y="842"/>
                    </a:cubicBezTo>
                    <a:cubicBezTo>
                      <a:pt x="557" y="839"/>
                      <a:pt x="556" y="835"/>
                      <a:pt x="556" y="826"/>
                    </a:cubicBezTo>
                    <a:cubicBezTo>
                      <a:pt x="556" y="810"/>
                      <a:pt x="557" y="806"/>
                      <a:pt x="565" y="799"/>
                    </a:cubicBezTo>
                    <a:cubicBezTo>
                      <a:pt x="568" y="796"/>
                      <a:pt x="572" y="791"/>
                      <a:pt x="574" y="787"/>
                    </a:cubicBezTo>
                    <a:cubicBezTo>
                      <a:pt x="576" y="783"/>
                      <a:pt x="579" y="779"/>
                      <a:pt x="581" y="778"/>
                    </a:cubicBezTo>
                    <a:cubicBezTo>
                      <a:pt x="584" y="773"/>
                      <a:pt x="593" y="770"/>
                      <a:pt x="606" y="767"/>
                    </a:cubicBezTo>
                    <a:cubicBezTo>
                      <a:pt x="612" y="766"/>
                      <a:pt x="622" y="764"/>
                      <a:pt x="627" y="763"/>
                    </a:cubicBezTo>
                    <a:cubicBezTo>
                      <a:pt x="642" y="760"/>
                      <a:pt x="643" y="760"/>
                      <a:pt x="652" y="766"/>
                    </a:cubicBezTo>
                    <a:cubicBezTo>
                      <a:pt x="666" y="777"/>
                      <a:pt x="669" y="779"/>
                      <a:pt x="674" y="776"/>
                    </a:cubicBezTo>
                    <a:cubicBezTo>
                      <a:pt x="676" y="774"/>
                      <a:pt x="679" y="768"/>
                      <a:pt x="680" y="761"/>
                    </a:cubicBezTo>
                    <a:cubicBezTo>
                      <a:pt x="682" y="753"/>
                      <a:pt x="685" y="723"/>
                      <a:pt x="685" y="711"/>
                    </a:cubicBezTo>
                    <a:cubicBezTo>
                      <a:pt x="684" y="702"/>
                      <a:pt x="684" y="702"/>
                      <a:pt x="686" y="702"/>
                    </a:cubicBezTo>
                    <a:cubicBezTo>
                      <a:pt x="687" y="703"/>
                      <a:pt x="690" y="703"/>
                      <a:pt x="694" y="703"/>
                    </a:cubicBezTo>
                    <a:cubicBezTo>
                      <a:pt x="699" y="704"/>
                      <a:pt x="699" y="704"/>
                      <a:pt x="699" y="704"/>
                    </a:cubicBezTo>
                    <a:cubicBezTo>
                      <a:pt x="709" y="697"/>
                      <a:pt x="709" y="697"/>
                      <a:pt x="709" y="697"/>
                    </a:cubicBezTo>
                    <a:cubicBezTo>
                      <a:pt x="714" y="693"/>
                      <a:pt x="722" y="687"/>
                      <a:pt x="727" y="685"/>
                    </a:cubicBezTo>
                    <a:cubicBezTo>
                      <a:pt x="747" y="673"/>
                      <a:pt x="750" y="667"/>
                      <a:pt x="743" y="649"/>
                    </a:cubicBezTo>
                    <a:cubicBezTo>
                      <a:pt x="740" y="641"/>
                      <a:pt x="740" y="640"/>
                      <a:pt x="740" y="633"/>
                    </a:cubicBezTo>
                    <a:cubicBezTo>
                      <a:pt x="741" y="627"/>
                      <a:pt x="741" y="624"/>
                      <a:pt x="744" y="618"/>
                    </a:cubicBezTo>
                    <a:cubicBezTo>
                      <a:pt x="746" y="614"/>
                      <a:pt x="747" y="609"/>
                      <a:pt x="747" y="607"/>
                    </a:cubicBezTo>
                    <a:cubicBezTo>
                      <a:pt x="747" y="605"/>
                      <a:pt x="747" y="604"/>
                      <a:pt x="743" y="601"/>
                    </a:cubicBezTo>
                    <a:cubicBezTo>
                      <a:pt x="737" y="597"/>
                      <a:pt x="736" y="595"/>
                      <a:pt x="740" y="590"/>
                    </a:cubicBezTo>
                    <a:cubicBezTo>
                      <a:pt x="742" y="587"/>
                      <a:pt x="746" y="580"/>
                      <a:pt x="750" y="575"/>
                    </a:cubicBezTo>
                    <a:cubicBezTo>
                      <a:pt x="754" y="569"/>
                      <a:pt x="759" y="562"/>
                      <a:pt x="761" y="559"/>
                    </a:cubicBezTo>
                    <a:cubicBezTo>
                      <a:pt x="766" y="553"/>
                      <a:pt x="768" y="549"/>
                      <a:pt x="769" y="543"/>
                    </a:cubicBezTo>
                    <a:cubicBezTo>
                      <a:pt x="769" y="538"/>
                      <a:pt x="769" y="537"/>
                      <a:pt x="767" y="534"/>
                    </a:cubicBezTo>
                    <a:cubicBezTo>
                      <a:pt x="763" y="530"/>
                      <a:pt x="760" y="529"/>
                      <a:pt x="750" y="528"/>
                    </a:cubicBezTo>
                    <a:cubicBezTo>
                      <a:pt x="737" y="528"/>
                      <a:pt x="737" y="528"/>
                      <a:pt x="735" y="523"/>
                    </a:cubicBezTo>
                    <a:cubicBezTo>
                      <a:pt x="735" y="521"/>
                      <a:pt x="733" y="519"/>
                      <a:pt x="731" y="518"/>
                    </a:cubicBezTo>
                    <a:cubicBezTo>
                      <a:pt x="723" y="513"/>
                      <a:pt x="695" y="516"/>
                      <a:pt x="681" y="523"/>
                    </a:cubicBezTo>
                    <a:cubicBezTo>
                      <a:pt x="670" y="529"/>
                      <a:pt x="664" y="536"/>
                      <a:pt x="653" y="555"/>
                    </a:cubicBezTo>
                    <a:cubicBezTo>
                      <a:pt x="641" y="576"/>
                      <a:pt x="637" y="580"/>
                      <a:pt x="624" y="582"/>
                    </a:cubicBezTo>
                    <a:cubicBezTo>
                      <a:pt x="619" y="582"/>
                      <a:pt x="614" y="583"/>
                      <a:pt x="611" y="584"/>
                    </a:cubicBezTo>
                    <a:cubicBezTo>
                      <a:pt x="606" y="586"/>
                      <a:pt x="606" y="586"/>
                      <a:pt x="601" y="585"/>
                    </a:cubicBezTo>
                    <a:cubicBezTo>
                      <a:pt x="598" y="584"/>
                      <a:pt x="590" y="580"/>
                      <a:pt x="583" y="577"/>
                    </a:cubicBezTo>
                    <a:cubicBezTo>
                      <a:pt x="573" y="573"/>
                      <a:pt x="565" y="570"/>
                      <a:pt x="555" y="567"/>
                    </a:cubicBezTo>
                    <a:cubicBezTo>
                      <a:pt x="539" y="563"/>
                      <a:pt x="538" y="563"/>
                      <a:pt x="513" y="548"/>
                    </a:cubicBezTo>
                    <a:cubicBezTo>
                      <a:pt x="490" y="534"/>
                      <a:pt x="487" y="533"/>
                      <a:pt x="474" y="528"/>
                    </a:cubicBezTo>
                    <a:cubicBezTo>
                      <a:pt x="468" y="527"/>
                      <a:pt x="462" y="524"/>
                      <a:pt x="460" y="523"/>
                    </a:cubicBezTo>
                    <a:cubicBezTo>
                      <a:pt x="457" y="522"/>
                      <a:pt x="449" y="515"/>
                      <a:pt x="452" y="516"/>
                    </a:cubicBezTo>
                    <a:cubicBezTo>
                      <a:pt x="457" y="517"/>
                      <a:pt x="457" y="517"/>
                      <a:pt x="459" y="516"/>
                    </a:cubicBezTo>
                    <a:cubicBezTo>
                      <a:pt x="463" y="513"/>
                      <a:pt x="462" y="511"/>
                      <a:pt x="455" y="503"/>
                    </a:cubicBezTo>
                    <a:cubicBezTo>
                      <a:pt x="447" y="494"/>
                      <a:pt x="445" y="490"/>
                      <a:pt x="442" y="476"/>
                    </a:cubicBezTo>
                    <a:cubicBezTo>
                      <a:pt x="440" y="469"/>
                      <a:pt x="438" y="458"/>
                      <a:pt x="435" y="451"/>
                    </a:cubicBezTo>
                    <a:cubicBezTo>
                      <a:pt x="432" y="438"/>
                      <a:pt x="432" y="438"/>
                      <a:pt x="432" y="438"/>
                    </a:cubicBezTo>
                    <a:cubicBezTo>
                      <a:pt x="432" y="420"/>
                      <a:pt x="432" y="420"/>
                      <a:pt x="432" y="420"/>
                    </a:cubicBezTo>
                    <a:cubicBezTo>
                      <a:pt x="433" y="401"/>
                      <a:pt x="432" y="396"/>
                      <a:pt x="429" y="394"/>
                    </a:cubicBezTo>
                    <a:cubicBezTo>
                      <a:pt x="427" y="392"/>
                      <a:pt x="423" y="392"/>
                      <a:pt x="417" y="394"/>
                    </a:cubicBezTo>
                    <a:cubicBezTo>
                      <a:pt x="409" y="396"/>
                      <a:pt x="410" y="395"/>
                      <a:pt x="418" y="390"/>
                    </a:cubicBezTo>
                    <a:cubicBezTo>
                      <a:pt x="430" y="385"/>
                      <a:pt x="432" y="383"/>
                      <a:pt x="432" y="380"/>
                    </a:cubicBezTo>
                    <a:cubicBezTo>
                      <a:pt x="432" y="378"/>
                      <a:pt x="431" y="377"/>
                      <a:pt x="430" y="376"/>
                    </a:cubicBezTo>
                    <a:cubicBezTo>
                      <a:pt x="426" y="373"/>
                      <a:pt x="415" y="373"/>
                      <a:pt x="404" y="375"/>
                    </a:cubicBezTo>
                    <a:cubicBezTo>
                      <a:pt x="402" y="376"/>
                      <a:pt x="401" y="375"/>
                      <a:pt x="400" y="373"/>
                    </a:cubicBezTo>
                    <a:cubicBezTo>
                      <a:pt x="399" y="371"/>
                      <a:pt x="398" y="369"/>
                      <a:pt x="398" y="361"/>
                    </a:cubicBezTo>
                    <a:cubicBezTo>
                      <a:pt x="398" y="347"/>
                      <a:pt x="397" y="345"/>
                      <a:pt x="378" y="335"/>
                    </a:cubicBezTo>
                    <a:cubicBezTo>
                      <a:pt x="363" y="328"/>
                      <a:pt x="356" y="327"/>
                      <a:pt x="354" y="331"/>
                    </a:cubicBezTo>
                    <a:cubicBezTo>
                      <a:pt x="353" y="334"/>
                      <a:pt x="355" y="339"/>
                      <a:pt x="363" y="348"/>
                    </a:cubicBezTo>
                    <a:cubicBezTo>
                      <a:pt x="370" y="356"/>
                      <a:pt x="371" y="357"/>
                      <a:pt x="374" y="367"/>
                    </a:cubicBezTo>
                    <a:cubicBezTo>
                      <a:pt x="378" y="379"/>
                      <a:pt x="378" y="379"/>
                      <a:pt x="375" y="389"/>
                    </a:cubicBezTo>
                    <a:cubicBezTo>
                      <a:pt x="372" y="395"/>
                      <a:pt x="372" y="399"/>
                      <a:pt x="372" y="402"/>
                    </a:cubicBezTo>
                    <a:cubicBezTo>
                      <a:pt x="373" y="407"/>
                      <a:pt x="378" y="419"/>
                      <a:pt x="383" y="425"/>
                    </a:cubicBezTo>
                    <a:cubicBezTo>
                      <a:pt x="386" y="429"/>
                      <a:pt x="389" y="434"/>
                      <a:pt x="389" y="435"/>
                    </a:cubicBezTo>
                    <a:cubicBezTo>
                      <a:pt x="389" y="435"/>
                      <a:pt x="387" y="438"/>
                      <a:pt x="384" y="441"/>
                    </a:cubicBezTo>
                    <a:cubicBezTo>
                      <a:pt x="382" y="444"/>
                      <a:pt x="378" y="448"/>
                      <a:pt x="376" y="450"/>
                    </a:cubicBezTo>
                    <a:cubicBezTo>
                      <a:pt x="375" y="453"/>
                      <a:pt x="368" y="452"/>
                      <a:pt x="365" y="448"/>
                    </a:cubicBezTo>
                    <a:cubicBezTo>
                      <a:pt x="358" y="442"/>
                      <a:pt x="358" y="442"/>
                      <a:pt x="358" y="442"/>
                    </a:cubicBezTo>
                    <a:cubicBezTo>
                      <a:pt x="359" y="437"/>
                      <a:pt x="359" y="437"/>
                      <a:pt x="359" y="437"/>
                    </a:cubicBezTo>
                    <a:cubicBezTo>
                      <a:pt x="359" y="434"/>
                      <a:pt x="360" y="429"/>
                      <a:pt x="360" y="426"/>
                    </a:cubicBezTo>
                    <a:cubicBezTo>
                      <a:pt x="360" y="422"/>
                      <a:pt x="360" y="420"/>
                      <a:pt x="358" y="417"/>
                    </a:cubicBezTo>
                    <a:cubicBezTo>
                      <a:pt x="355" y="411"/>
                      <a:pt x="352" y="409"/>
                      <a:pt x="343" y="410"/>
                    </a:cubicBezTo>
                    <a:cubicBezTo>
                      <a:pt x="339" y="410"/>
                      <a:pt x="335" y="411"/>
                      <a:pt x="334" y="411"/>
                    </a:cubicBezTo>
                    <a:cubicBezTo>
                      <a:pt x="332" y="411"/>
                      <a:pt x="331" y="411"/>
                      <a:pt x="331" y="410"/>
                    </a:cubicBezTo>
                    <a:cubicBezTo>
                      <a:pt x="326" y="395"/>
                      <a:pt x="322" y="390"/>
                      <a:pt x="317" y="395"/>
                    </a:cubicBezTo>
                    <a:cubicBezTo>
                      <a:pt x="315" y="396"/>
                      <a:pt x="314" y="397"/>
                      <a:pt x="309" y="395"/>
                    </a:cubicBezTo>
                    <a:cubicBezTo>
                      <a:pt x="306" y="394"/>
                      <a:pt x="302" y="393"/>
                      <a:pt x="300" y="393"/>
                    </a:cubicBezTo>
                    <a:cubicBezTo>
                      <a:pt x="294" y="391"/>
                      <a:pt x="293" y="392"/>
                      <a:pt x="293" y="396"/>
                    </a:cubicBezTo>
                    <a:cubicBezTo>
                      <a:pt x="294" y="398"/>
                      <a:pt x="293" y="403"/>
                      <a:pt x="293" y="407"/>
                    </a:cubicBezTo>
                    <a:cubicBezTo>
                      <a:pt x="292" y="411"/>
                      <a:pt x="291" y="417"/>
                      <a:pt x="291" y="422"/>
                    </a:cubicBezTo>
                    <a:cubicBezTo>
                      <a:pt x="291" y="426"/>
                      <a:pt x="291" y="430"/>
                      <a:pt x="291" y="431"/>
                    </a:cubicBezTo>
                    <a:cubicBezTo>
                      <a:pt x="290" y="431"/>
                      <a:pt x="288" y="432"/>
                      <a:pt x="286" y="433"/>
                    </a:cubicBezTo>
                    <a:cubicBezTo>
                      <a:pt x="284" y="434"/>
                      <a:pt x="280" y="435"/>
                      <a:pt x="278" y="436"/>
                    </a:cubicBezTo>
                    <a:cubicBezTo>
                      <a:pt x="276" y="437"/>
                      <a:pt x="275" y="437"/>
                      <a:pt x="274" y="437"/>
                    </a:cubicBezTo>
                    <a:cubicBezTo>
                      <a:pt x="273" y="435"/>
                      <a:pt x="269" y="425"/>
                      <a:pt x="269" y="423"/>
                    </a:cubicBezTo>
                    <a:cubicBezTo>
                      <a:pt x="269" y="421"/>
                      <a:pt x="270" y="419"/>
                      <a:pt x="273" y="417"/>
                    </a:cubicBezTo>
                    <a:cubicBezTo>
                      <a:pt x="275" y="414"/>
                      <a:pt x="278" y="410"/>
                      <a:pt x="280" y="406"/>
                    </a:cubicBezTo>
                    <a:cubicBezTo>
                      <a:pt x="282" y="402"/>
                      <a:pt x="284" y="398"/>
                      <a:pt x="288" y="394"/>
                    </a:cubicBezTo>
                    <a:cubicBezTo>
                      <a:pt x="291" y="391"/>
                      <a:pt x="294" y="387"/>
                      <a:pt x="294" y="386"/>
                    </a:cubicBezTo>
                    <a:cubicBezTo>
                      <a:pt x="295" y="382"/>
                      <a:pt x="291" y="374"/>
                      <a:pt x="286" y="371"/>
                    </a:cubicBezTo>
                    <a:cubicBezTo>
                      <a:pt x="284" y="369"/>
                      <a:pt x="282" y="367"/>
                      <a:pt x="282" y="366"/>
                    </a:cubicBezTo>
                    <a:cubicBezTo>
                      <a:pt x="282" y="365"/>
                      <a:pt x="284" y="361"/>
                      <a:pt x="285" y="356"/>
                    </a:cubicBezTo>
                    <a:cubicBezTo>
                      <a:pt x="288" y="348"/>
                      <a:pt x="288" y="347"/>
                      <a:pt x="287" y="338"/>
                    </a:cubicBezTo>
                    <a:cubicBezTo>
                      <a:pt x="287" y="328"/>
                      <a:pt x="287" y="328"/>
                      <a:pt x="287" y="328"/>
                    </a:cubicBezTo>
                    <a:cubicBezTo>
                      <a:pt x="291" y="325"/>
                      <a:pt x="291" y="325"/>
                      <a:pt x="291" y="325"/>
                    </a:cubicBezTo>
                    <a:cubicBezTo>
                      <a:pt x="301" y="317"/>
                      <a:pt x="301" y="316"/>
                      <a:pt x="301" y="311"/>
                    </a:cubicBezTo>
                    <a:cubicBezTo>
                      <a:pt x="300" y="305"/>
                      <a:pt x="296" y="298"/>
                      <a:pt x="286" y="288"/>
                    </a:cubicBezTo>
                    <a:cubicBezTo>
                      <a:pt x="282" y="283"/>
                      <a:pt x="275" y="275"/>
                      <a:pt x="271" y="270"/>
                    </a:cubicBezTo>
                    <a:cubicBezTo>
                      <a:pt x="267" y="265"/>
                      <a:pt x="262" y="259"/>
                      <a:pt x="260" y="257"/>
                    </a:cubicBezTo>
                    <a:cubicBezTo>
                      <a:pt x="257" y="254"/>
                      <a:pt x="257" y="254"/>
                      <a:pt x="256" y="245"/>
                    </a:cubicBezTo>
                    <a:cubicBezTo>
                      <a:pt x="256" y="240"/>
                      <a:pt x="255" y="235"/>
                      <a:pt x="255" y="234"/>
                    </a:cubicBezTo>
                    <a:cubicBezTo>
                      <a:pt x="254" y="232"/>
                      <a:pt x="260" y="233"/>
                      <a:pt x="262" y="229"/>
                    </a:cubicBezTo>
                    <a:cubicBezTo>
                      <a:pt x="264" y="224"/>
                      <a:pt x="264" y="220"/>
                      <a:pt x="260" y="212"/>
                    </a:cubicBezTo>
                    <a:cubicBezTo>
                      <a:pt x="256" y="204"/>
                      <a:pt x="256" y="203"/>
                      <a:pt x="260" y="203"/>
                    </a:cubicBezTo>
                    <a:cubicBezTo>
                      <a:pt x="263" y="203"/>
                      <a:pt x="267" y="199"/>
                      <a:pt x="268" y="196"/>
                    </a:cubicBezTo>
                    <a:cubicBezTo>
                      <a:pt x="271" y="190"/>
                      <a:pt x="269" y="187"/>
                      <a:pt x="259" y="180"/>
                    </a:cubicBezTo>
                    <a:cubicBezTo>
                      <a:pt x="252" y="176"/>
                      <a:pt x="252" y="175"/>
                      <a:pt x="253" y="171"/>
                    </a:cubicBezTo>
                    <a:cubicBezTo>
                      <a:pt x="254" y="166"/>
                      <a:pt x="253" y="163"/>
                      <a:pt x="250" y="162"/>
                    </a:cubicBezTo>
                    <a:cubicBezTo>
                      <a:pt x="249" y="161"/>
                      <a:pt x="246" y="160"/>
                      <a:pt x="243" y="160"/>
                    </a:cubicBezTo>
                    <a:cubicBezTo>
                      <a:pt x="238" y="160"/>
                      <a:pt x="238" y="160"/>
                      <a:pt x="238" y="160"/>
                    </a:cubicBezTo>
                    <a:cubicBezTo>
                      <a:pt x="238" y="149"/>
                      <a:pt x="238" y="149"/>
                      <a:pt x="238" y="149"/>
                    </a:cubicBezTo>
                    <a:cubicBezTo>
                      <a:pt x="238" y="130"/>
                      <a:pt x="233" y="124"/>
                      <a:pt x="222" y="132"/>
                    </a:cubicBezTo>
                    <a:cubicBezTo>
                      <a:pt x="217" y="135"/>
                      <a:pt x="208" y="140"/>
                      <a:pt x="206" y="140"/>
                    </a:cubicBezTo>
                    <a:cubicBezTo>
                      <a:pt x="205" y="140"/>
                      <a:pt x="204" y="138"/>
                      <a:pt x="200" y="131"/>
                    </a:cubicBezTo>
                    <a:cubicBezTo>
                      <a:pt x="200" y="131"/>
                      <a:pt x="202" y="130"/>
                      <a:pt x="204" y="130"/>
                    </a:cubicBezTo>
                    <a:cubicBezTo>
                      <a:pt x="211" y="129"/>
                      <a:pt x="214" y="124"/>
                      <a:pt x="210" y="120"/>
                    </a:cubicBezTo>
                    <a:cubicBezTo>
                      <a:pt x="208" y="119"/>
                      <a:pt x="200" y="116"/>
                      <a:pt x="197" y="116"/>
                    </a:cubicBezTo>
                    <a:cubicBezTo>
                      <a:pt x="197" y="116"/>
                      <a:pt x="194" y="115"/>
                      <a:pt x="192" y="114"/>
                    </a:cubicBezTo>
                    <a:cubicBezTo>
                      <a:pt x="189" y="112"/>
                      <a:pt x="188" y="110"/>
                      <a:pt x="185" y="105"/>
                    </a:cubicBezTo>
                    <a:cubicBezTo>
                      <a:pt x="182" y="98"/>
                      <a:pt x="181" y="97"/>
                      <a:pt x="176" y="95"/>
                    </a:cubicBezTo>
                    <a:cubicBezTo>
                      <a:pt x="173" y="94"/>
                      <a:pt x="169" y="92"/>
                      <a:pt x="167" y="92"/>
                    </a:cubicBezTo>
                    <a:cubicBezTo>
                      <a:pt x="165" y="92"/>
                      <a:pt x="164" y="92"/>
                      <a:pt x="161" y="94"/>
                    </a:cubicBezTo>
                    <a:cubicBezTo>
                      <a:pt x="158" y="95"/>
                      <a:pt x="158" y="95"/>
                      <a:pt x="158" y="95"/>
                    </a:cubicBezTo>
                    <a:cubicBezTo>
                      <a:pt x="156" y="86"/>
                      <a:pt x="141" y="84"/>
                      <a:pt x="126" y="89"/>
                    </a:cubicBezTo>
                    <a:cubicBezTo>
                      <a:pt x="121" y="90"/>
                      <a:pt x="116" y="92"/>
                      <a:pt x="115" y="92"/>
                    </a:cubicBezTo>
                    <a:cubicBezTo>
                      <a:pt x="112" y="92"/>
                      <a:pt x="111" y="91"/>
                      <a:pt x="111" y="90"/>
                    </a:cubicBezTo>
                    <a:cubicBezTo>
                      <a:pt x="112" y="89"/>
                      <a:pt x="114" y="86"/>
                      <a:pt x="117" y="84"/>
                    </a:cubicBezTo>
                    <a:cubicBezTo>
                      <a:pt x="121" y="80"/>
                      <a:pt x="123" y="79"/>
                      <a:pt x="123" y="77"/>
                    </a:cubicBezTo>
                    <a:cubicBezTo>
                      <a:pt x="123" y="71"/>
                      <a:pt x="116" y="63"/>
                      <a:pt x="110" y="64"/>
                    </a:cubicBezTo>
                    <a:cubicBezTo>
                      <a:pt x="106" y="65"/>
                      <a:pt x="98" y="69"/>
                      <a:pt x="96" y="71"/>
                    </a:cubicBezTo>
                    <a:cubicBezTo>
                      <a:pt x="94" y="72"/>
                      <a:pt x="93" y="75"/>
                      <a:pt x="93" y="76"/>
                    </a:cubicBezTo>
                    <a:cubicBezTo>
                      <a:pt x="92" y="79"/>
                      <a:pt x="92" y="79"/>
                      <a:pt x="92" y="79"/>
                    </a:cubicBezTo>
                    <a:cubicBezTo>
                      <a:pt x="85" y="72"/>
                      <a:pt x="85" y="72"/>
                      <a:pt x="85" y="72"/>
                    </a:cubicBezTo>
                    <a:cubicBezTo>
                      <a:pt x="76" y="63"/>
                      <a:pt x="70" y="55"/>
                      <a:pt x="64" y="45"/>
                    </a:cubicBezTo>
                    <a:cubicBezTo>
                      <a:pt x="61" y="40"/>
                      <a:pt x="57" y="36"/>
                      <a:pt x="53" y="31"/>
                    </a:cubicBezTo>
                    <a:cubicBezTo>
                      <a:pt x="46" y="25"/>
                      <a:pt x="46" y="25"/>
                      <a:pt x="46" y="25"/>
                    </a:cubicBezTo>
                    <a:cubicBezTo>
                      <a:pt x="50" y="24"/>
                      <a:pt x="50" y="24"/>
                      <a:pt x="50" y="24"/>
                    </a:cubicBezTo>
                    <a:cubicBezTo>
                      <a:pt x="56" y="23"/>
                      <a:pt x="59" y="20"/>
                      <a:pt x="60" y="14"/>
                    </a:cubicBezTo>
                    <a:cubicBezTo>
                      <a:pt x="61" y="10"/>
                      <a:pt x="61" y="9"/>
                      <a:pt x="60" y="6"/>
                    </a:cubicBezTo>
                    <a:cubicBezTo>
                      <a:pt x="59" y="4"/>
                      <a:pt x="57" y="2"/>
                      <a:pt x="56" y="1"/>
                    </a:cubicBezTo>
                    <a:cubicBezTo>
                      <a:pt x="53" y="0"/>
                      <a:pt x="46" y="0"/>
                      <a:pt x="36" y="1"/>
                    </a:cubicBez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sp>
            <p:nvSpPr>
              <p:cNvPr id="223" name="Freeform 16"/>
              <p:cNvSpPr>
                <a:spLocks/>
              </p:cNvSpPr>
              <p:nvPr/>
            </p:nvSpPr>
            <p:spPr bwMode="auto">
              <a:xfrm>
                <a:off x="-1306513" y="3638550"/>
                <a:ext cx="965200" cy="1101725"/>
              </a:xfrm>
              <a:custGeom>
                <a:avLst/>
                <a:gdLst>
                  <a:gd name="T0" fmla="*/ 643 w 898"/>
                  <a:gd name="T1" fmla="*/ 44 h 1024"/>
                  <a:gd name="T2" fmla="*/ 615 w 898"/>
                  <a:gd name="T3" fmla="*/ 107 h 1024"/>
                  <a:gd name="T4" fmla="*/ 547 w 898"/>
                  <a:gd name="T5" fmla="*/ 206 h 1024"/>
                  <a:gd name="T6" fmla="*/ 528 w 898"/>
                  <a:gd name="T7" fmla="*/ 268 h 1024"/>
                  <a:gd name="T8" fmla="*/ 487 w 898"/>
                  <a:gd name="T9" fmla="*/ 373 h 1024"/>
                  <a:gd name="T10" fmla="*/ 410 w 898"/>
                  <a:gd name="T11" fmla="*/ 441 h 1024"/>
                  <a:gd name="T12" fmla="*/ 352 w 898"/>
                  <a:gd name="T13" fmla="*/ 505 h 1024"/>
                  <a:gd name="T14" fmla="*/ 239 w 898"/>
                  <a:gd name="T15" fmla="*/ 589 h 1024"/>
                  <a:gd name="T16" fmla="*/ 186 w 898"/>
                  <a:gd name="T17" fmla="*/ 607 h 1024"/>
                  <a:gd name="T18" fmla="*/ 131 w 898"/>
                  <a:gd name="T19" fmla="*/ 692 h 1024"/>
                  <a:gd name="T20" fmla="*/ 72 w 898"/>
                  <a:gd name="T21" fmla="*/ 756 h 1024"/>
                  <a:gd name="T22" fmla="*/ 64 w 898"/>
                  <a:gd name="T23" fmla="*/ 764 h 1024"/>
                  <a:gd name="T24" fmla="*/ 43 w 898"/>
                  <a:gd name="T25" fmla="*/ 795 h 1024"/>
                  <a:gd name="T26" fmla="*/ 31 w 898"/>
                  <a:gd name="T27" fmla="*/ 838 h 1024"/>
                  <a:gd name="T28" fmla="*/ 21 w 898"/>
                  <a:gd name="T29" fmla="*/ 856 h 1024"/>
                  <a:gd name="T30" fmla="*/ 23 w 898"/>
                  <a:gd name="T31" fmla="*/ 891 h 1024"/>
                  <a:gd name="T32" fmla="*/ 19 w 898"/>
                  <a:gd name="T33" fmla="*/ 940 h 1024"/>
                  <a:gd name="T34" fmla="*/ 31 w 898"/>
                  <a:gd name="T35" fmla="*/ 943 h 1024"/>
                  <a:gd name="T36" fmla="*/ 56 w 898"/>
                  <a:gd name="T37" fmla="*/ 970 h 1024"/>
                  <a:gd name="T38" fmla="*/ 116 w 898"/>
                  <a:gd name="T39" fmla="*/ 953 h 1024"/>
                  <a:gd name="T40" fmla="*/ 155 w 898"/>
                  <a:gd name="T41" fmla="*/ 984 h 1024"/>
                  <a:gd name="T42" fmla="*/ 207 w 898"/>
                  <a:gd name="T43" fmla="*/ 983 h 1024"/>
                  <a:gd name="T44" fmla="*/ 230 w 898"/>
                  <a:gd name="T45" fmla="*/ 1023 h 1024"/>
                  <a:gd name="T46" fmla="*/ 274 w 898"/>
                  <a:gd name="T47" fmla="*/ 1018 h 1024"/>
                  <a:gd name="T48" fmla="*/ 347 w 898"/>
                  <a:gd name="T49" fmla="*/ 1013 h 1024"/>
                  <a:gd name="T50" fmla="*/ 393 w 898"/>
                  <a:gd name="T51" fmla="*/ 970 h 1024"/>
                  <a:gd name="T52" fmla="*/ 437 w 898"/>
                  <a:gd name="T53" fmla="*/ 919 h 1024"/>
                  <a:gd name="T54" fmla="*/ 496 w 898"/>
                  <a:gd name="T55" fmla="*/ 875 h 1024"/>
                  <a:gd name="T56" fmla="*/ 492 w 898"/>
                  <a:gd name="T57" fmla="*/ 813 h 1024"/>
                  <a:gd name="T58" fmla="*/ 526 w 898"/>
                  <a:gd name="T59" fmla="*/ 736 h 1024"/>
                  <a:gd name="T60" fmla="*/ 533 w 898"/>
                  <a:gd name="T61" fmla="*/ 667 h 1024"/>
                  <a:gd name="T62" fmla="*/ 589 w 898"/>
                  <a:gd name="T63" fmla="*/ 595 h 1024"/>
                  <a:gd name="T64" fmla="*/ 664 w 898"/>
                  <a:gd name="T65" fmla="*/ 547 h 1024"/>
                  <a:gd name="T66" fmla="*/ 707 w 898"/>
                  <a:gd name="T67" fmla="*/ 556 h 1024"/>
                  <a:gd name="T68" fmla="*/ 734 w 898"/>
                  <a:gd name="T69" fmla="*/ 555 h 1024"/>
                  <a:gd name="T70" fmla="*/ 745 w 898"/>
                  <a:gd name="T71" fmla="*/ 519 h 1024"/>
                  <a:gd name="T72" fmla="*/ 700 w 898"/>
                  <a:gd name="T73" fmla="*/ 498 h 1024"/>
                  <a:gd name="T74" fmla="*/ 779 w 898"/>
                  <a:gd name="T75" fmla="*/ 375 h 1024"/>
                  <a:gd name="T76" fmla="*/ 825 w 898"/>
                  <a:gd name="T77" fmla="*/ 304 h 1024"/>
                  <a:gd name="T78" fmla="*/ 851 w 898"/>
                  <a:gd name="T79" fmla="*/ 257 h 1024"/>
                  <a:gd name="T80" fmla="*/ 868 w 898"/>
                  <a:gd name="T81" fmla="*/ 192 h 1024"/>
                  <a:gd name="T82" fmla="*/ 859 w 898"/>
                  <a:gd name="T83" fmla="*/ 168 h 1024"/>
                  <a:gd name="T84" fmla="*/ 888 w 898"/>
                  <a:gd name="T85" fmla="*/ 132 h 1024"/>
                  <a:gd name="T86" fmla="*/ 880 w 898"/>
                  <a:gd name="T87" fmla="*/ 104 h 1024"/>
                  <a:gd name="T88" fmla="*/ 867 w 898"/>
                  <a:gd name="T89" fmla="*/ 89 h 1024"/>
                  <a:gd name="T90" fmla="*/ 854 w 898"/>
                  <a:gd name="T91" fmla="*/ 76 h 1024"/>
                  <a:gd name="T92" fmla="*/ 837 w 898"/>
                  <a:gd name="T93" fmla="*/ 56 h 1024"/>
                  <a:gd name="T94" fmla="*/ 798 w 898"/>
                  <a:gd name="T95" fmla="*/ 92 h 1024"/>
                  <a:gd name="T96" fmla="*/ 744 w 898"/>
                  <a:gd name="T97" fmla="*/ 137 h 1024"/>
                  <a:gd name="T98" fmla="*/ 741 w 898"/>
                  <a:gd name="T99" fmla="*/ 104 h 1024"/>
                  <a:gd name="T100" fmla="*/ 725 w 898"/>
                  <a:gd name="T101" fmla="*/ 50 h 1024"/>
                  <a:gd name="T102" fmla="*/ 681 w 898"/>
                  <a:gd name="T103" fmla="*/ 3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8" h="1024">
                    <a:moveTo>
                      <a:pt x="671" y="4"/>
                    </a:moveTo>
                    <a:cubicBezTo>
                      <a:pt x="669" y="5"/>
                      <a:pt x="667" y="10"/>
                      <a:pt x="665" y="19"/>
                    </a:cubicBezTo>
                    <a:cubicBezTo>
                      <a:pt x="664" y="23"/>
                      <a:pt x="662" y="27"/>
                      <a:pt x="662" y="29"/>
                    </a:cubicBezTo>
                    <a:cubicBezTo>
                      <a:pt x="660" y="34"/>
                      <a:pt x="654" y="39"/>
                      <a:pt x="643" y="44"/>
                    </a:cubicBezTo>
                    <a:cubicBezTo>
                      <a:pt x="632" y="49"/>
                      <a:pt x="628" y="52"/>
                      <a:pt x="624" y="58"/>
                    </a:cubicBezTo>
                    <a:cubicBezTo>
                      <a:pt x="623" y="60"/>
                      <a:pt x="621" y="62"/>
                      <a:pt x="619" y="63"/>
                    </a:cubicBezTo>
                    <a:cubicBezTo>
                      <a:pt x="613" y="66"/>
                      <a:pt x="612" y="69"/>
                      <a:pt x="612" y="85"/>
                    </a:cubicBezTo>
                    <a:cubicBezTo>
                      <a:pt x="613" y="93"/>
                      <a:pt x="614" y="101"/>
                      <a:pt x="615" y="107"/>
                    </a:cubicBezTo>
                    <a:cubicBezTo>
                      <a:pt x="617" y="118"/>
                      <a:pt x="617" y="122"/>
                      <a:pt x="611" y="141"/>
                    </a:cubicBezTo>
                    <a:cubicBezTo>
                      <a:pt x="602" y="169"/>
                      <a:pt x="590" y="196"/>
                      <a:pt x="583" y="203"/>
                    </a:cubicBezTo>
                    <a:cubicBezTo>
                      <a:pt x="577" y="210"/>
                      <a:pt x="575" y="210"/>
                      <a:pt x="565" y="208"/>
                    </a:cubicBezTo>
                    <a:cubicBezTo>
                      <a:pt x="553" y="205"/>
                      <a:pt x="551" y="204"/>
                      <a:pt x="547" y="206"/>
                    </a:cubicBezTo>
                    <a:cubicBezTo>
                      <a:pt x="543" y="208"/>
                      <a:pt x="541" y="210"/>
                      <a:pt x="541" y="215"/>
                    </a:cubicBezTo>
                    <a:cubicBezTo>
                      <a:pt x="541" y="217"/>
                      <a:pt x="540" y="224"/>
                      <a:pt x="538" y="231"/>
                    </a:cubicBezTo>
                    <a:cubicBezTo>
                      <a:pt x="536" y="238"/>
                      <a:pt x="534" y="247"/>
                      <a:pt x="533" y="252"/>
                    </a:cubicBezTo>
                    <a:cubicBezTo>
                      <a:pt x="531" y="257"/>
                      <a:pt x="529" y="264"/>
                      <a:pt x="528" y="268"/>
                    </a:cubicBezTo>
                    <a:cubicBezTo>
                      <a:pt x="524" y="277"/>
                      <a:pt x="523" y="282"/>
                      <a:pt x="522" y="295"/>
                    </a:cubicBezTo>
                    <a:cubicBezTo>
                      <a:pt x="521" y="308"/>
                      <a:pt x="519" y="313"/>
                      <a:pt x="511" y="323"/>
                    </a:cubicBezTo>
                    <a:cubicBezTo>
                      <a:pt x="504" y="332"/>
                      <a:pt x="501" y="339"/>
                      <a:pt x="501" y="347"/>
                    </a:cubicBezTo>
                    <a:cubicBezTo>
                      <a:pt x="501" y="353"/>
                      <a:pt x="499" y="357"/>
                      <a:pt x="487" y="373"/>
                    </a:cubicBezTo>
                    <a:cubicBezTo>
                      <a:pt x="463" y="404"/>
                      <a:pt x="459" y="408"/>
                      <a:pt x="449" y="412"/>
                    </a:cubicBezTo>
                    <a:cubicBezTo>
                      <a:pt x="443" y="415"/>
                      <a:pt x="440" y="417"/>
                      <a:pt x="434" y="423"/>
                    </a:cubicBezTo>
                    <a:cubicBezTo>
                      <a:pt x="430" y="427"/>
                      <a:pt x="424" y="431"/>
                      <a:pt x="421" y="433"/>
                    </a:cubicBezTo>
                    <a:cubicBezTo>
                      <a:pt x="417" y="435"/>
                      <a:pt x="413" y="438"/>
                      <a:pt x="410" y="441"/>
                    </a:cubicBezTo>
                    <a:cubicBezTo>
                      <a:pt x="408" y="444"/>
                      <a:pt x="405" y="447"/>
                      <a:pt x="404" y="447"/>
                    </a:cubicBezTo>
                    <a:cubicBezTo>
                      <a:pt x="401" y="448"/>
                      <a:pt x="392" y="456"/>
                      <a:pt x="373" y="474"/>
                    </a:cubicBezTo>
                    <a:cubicBezTo>
                      <a:pt x="354" y="491"/>
                      <a:pt x="355" y="490"/>
                      <a:pt x="354" y="497"/>
                    </a:cubicBezTo>
                    <a:cubicBezTo>
                      <a:pt x="354" y="500"/>
                      <a:pt x="353" y="503"/>
                      <a:pt x="352" y="505"/>
                    </a:cubicBezTo>
                    <a:cubicBezTo>
                      <a:pt x="350" y="508"/>
                      <a:pt x="344" y="512"/>
                      <a:pt x="328" y="519"/>
                    </a:cubicBezTo>
                    <a:cubicBezTo>
                      <a:pt x="295" y="536"/>
                      <a:pt x="272" y="554"/>
                      <a:pt x="265" y="568"/>
                    </a:cubicBezTo>
                    <a:cubicBezTo>
                      <a:pt x="262" y="572"/>
                      <a:pt x="259" y="576"/>
                      <a:pt x="254" y="582"/>
                    </a:cubicBezTo>
                    <a:cubicBezTo>
                      <a:pt x="246" y="590"/>
                      <a:pt x="243" y="591"/>
                      <a:pt x="239" y="589"/>
                    </a:cubicBezTo>
                    <a:cubicBezTo>
                      <a:pt x="232" y="584"/>
                      <a:pt x="229" y="583"/>
                      <a:pt x="223" y="583"/>
                    </a:cubicBezTo>
                    <a:cubicBezTo>
                      <a:pt x="218" y="583"/>
                      <a:pt x="217" y="583"/>
                      <a:pt x="212" y="586"/>
                    </a:cubicBezTo>
                    <a:cubicBezTo>
                      <a:pt x="209" y="588"/>
                      <a:pt x="204" y="591"/>
                      <a:pt x="200" y="592"/>
                    </a:cubicBezTo>
                    <a:cubicBezTo>
                      <a:pt x="190" y="595"/>
                      <a:pt x="187" y="598"/>
                      <a:pt x="186" y="607"/>
                    </a:cubicBezTo>
                    <a:cubicBezTo>
                      <a:pt x="186" y="610"/>
                      <a:pt x="185" y="614"/>
                      <a:pt x="184" y="616"/>
                    </a:cubicBezTo>
                    <a:cubicBezTo>
                      <a:pt x="180" y="623"/>
                      <a:pt x="167" y="639"/>
                      <a:pt x="160" y="645"/>
                    </a:cubicBezTo>
                    <a:cubicBezTo>
                      <a:pt x="148" y="656"/>
                      <a:pt x="145" y="661"/>
                      <a:pt x="140" y="677"/>
                    </a:cubicBezTo>
                    <a:cubicBezTo>
                      <a:pt x="137" y="688"/>
                      <a:pt x="137" y="689"/>
                      <a:pt x="131" y="692"/>
                    </a:cubicBezTo>
                    <a:cubicBezTo>
                      <a:pt x="124" y="695"/>
                      <a:pt x="122" y="697"/>
                      <a:pt x="113" y="709"/>
                    </a:cubicBezTo>
                    <a:cubicBezTo>
                      <a:pt x="104" y="719"/>
                      <a:pt x="103" y="720"/>
                      <a:pt x="88" y="729"/>
                    </a:cubicBezTo>
                    <a:cubicBezTo>
                      <a:pt x="74" y="737"/>
                      <a:pt x="71" y="739"/>
                      <a:pt x="69" y="743"/>
                    </a:cubicBezTo>
                    <a:cubicBezTo>
                      <a:pt x="67" y="748"/>
                      <a:pt x="68" y="751"/>
                      <a:pt x="72" y="756"/>
                    </a:cubicBezTo>
                    <a:cubicBezTo>
                      <a:pt x="75" y="759"/>
                      <a:pt x="77" y="763"/>
                      <a:pt x="79" y="766"/>
                    </a:cubicBezTo>
                    <a:cubicBezTo>
                      <a:pt x="81" y="770"/>
                      <a:pt x="81" y="770"/>
                      <a:pt x="81" y="770"/>
                    </a:cubicBezTo>
                    <a:cubicBezTo>
                      <a:pt x="76" y="766"/>
                      <a:pt x="76" y="766"/>
                      <a:pt x="76" y="766"/>
                    </a:cubicBezTo>
                    <a:cubicBezTo>
                      <a:pt x="70" y="761"/>
                      <a:pt x="66" y="761"/>
                      <a:pt x="64" y="764"/>
                    </a:cubicBezTo>
                    <a:cubicBezTo>
                      <a:pt x="63" y="766"/>
                      <a:pt x="63" y="767"/>
                      <a:pt x="64" y="774"/>
                    </a:cubicBezTo>
                    <a:cubicBezTo>
                      <a:pt x="65" y="778"/>
                      <a:pt x="66" y="782"/>
                      <a:pt x="66" y="783"/>
                    </a:cubicBezTo>
                    <a:cubicBezTo>
                      <a:pt x="67" y="785"/>
                      <a:pt x="67" y="785"/>
                      <a:pt x="62" y="785"/>
                    </a:cubicBezTo>
                    <a:cubicBezTo>
                      <a:pt x="51" y="785"/>
                      <a:pt x="45" y="788"/>
                      <a:pt x="43" y="795"/>
                    </a:cubicBezTo>
                    <a:cubicBezTo>
                      <a:pt x="42" y="800"/>
                      <a:pt x="42" y="808"/>
                      <a:pt x="43" y="811"/>
                    </a:cubicBezTo>
                    <a:cubicBezTo>
                      <a:pt x="43" y="812"/>
                      <a:pt x="43" y="812"/>
                      <a:pt x="40" y="812"/>
                    </a:cubicBezTo>
                    <a:cubicBezTo>
                      <a:pt x="36" y="811"/>
                      <a:pt x="32" y="813"/>
                      <a:pt x="31" y="817"/>
                    </a:cubicBezTo>
                    <a:cubicBezTo>
                      <a:pt x="29" y="821"/>
                      <a:pt x="29" y="834"/>
                      <a:pt x="31" y="838"/>
                    </a:cubicBezTo>
                    <a:cubicBezTo>
                      <a:pt x="32" y="841"/>
                      <a:pt x="32" y="841"/>
                      <a:pt x="32" y="841"/>
                    </a:cubicBezTo>
                    <a:cubicBezTo>
                      <a:pt x="29" y="842"/>
                      <a:pt x="29" y="842"/>
                      <a:pt x="29" y="842"/>
                    </a:cubicBezTo>
                    <a:cubicBezTo>
                      <a:pt x="23" y="843"/>
                      <a:pt x="20" y="845"/>
                      <a:pt x="19" y="848"/>
                    </a:cubicBezTo>
                    <a:cubicBezTo>
                      <a:pt x="18" y="850"/>
                      <a:pt x="18" y="851"/>
                      <a:pt x="21" y="856"/>
                    </a:cubicBezTo>
                    <a:cubicBezTo>
                      <a:pt x="22" y="859"/>
                      <a:pt x="24" y="862"/>
                      <a:pt x="24" y="863"/>
                    </a:cubicBezTo>
                    <a:cubicBezTo>
                      <a:pt x="24" y="864"/>
                      <a:pt x="18" y="868"/>
                      <a:pt x="13" y="870"/>
                    </a:cubicBezTo>
                    <a:cubicBezTo>
                      <a:pt x="5" y="873"/>
                      <a:pt x="4" y="874"/>
                      <a:pt x="4" y="878"/>
                    </a:cubicBezTo>
                    <a:cubicBezTo>
                      <a:pt x="4" y="883"/>
                      <a:pt x="11" y="888"/>
                      <a:pt x="23" y="891"/>
                    </a:cubicBezTo>
                    <a:cubicBezTo>
                      <a:pt x="27" y="892"/>
                      <a:pt x="26" y="893"/>
                      <a:pt x="20" y="894"/>
                    </a:cubicBezTo>
                    <a:cubicBezTo>
                      <a:pt x="9" y="896"/>
                      <a:pt x="0" y="906"/>
                      <a:pt x="0" y="916"/>
                    </a:cubicBezTo>
                    <a:cubicBezTo>
                      <a:pt x="0" y="923"/>
                      <a:pt x="7" y="941"/>
                      <a:pt x="11" y="943"/>
                    </a:cubicBezTo>
                    <a:cubicBezTo>
                      <a:pt x="14" y="944"/>
                      <a:pt x="17" y="943"/>
                      <a:pt x="19" y="940"/>
                    </a:cubicBezTo>
                    <a:cubicBezTo>
                      <a:pt x="21" y="938"/>
                      <a:pt x="21" y="938"/>
                      <a:pt x="21" y="938"/>
                    </a:cubicBezTo>
                    <a:cubicBezTo>
                      <a:pt x="24" y="940"/>
                      <a:pt x="24" y="940"/>
                      <a:pt x="24" y="940"/>
                    </a:cubicBezTo>
                    <a:cubicBezTo>
                      <a:pt x="26" y="942"/>
                      <a:pt x="27" y="943"/>
                      <a:pt x="29" y="943"/>
                    </a:cubicBezTo>
                    <a:cubicBezTo>
                      <a:pt x="31" y="942"/>
                      <a:pt x="31" y="943"/>
                      <a:pt x="31" y="943"/>
                    </a:cubicBezTo>
                    <a:cubicBezTo>
                      <a:pt x="31" y="944"/>
                      <a:pt x="29" y="946"/>
                      <a:pt x="28" y="948"/>
                    </a:cubicBezTo>
                    <a:cubicBezTo>
                      <a:pt x="23" y="956"/>
                      <a:pt x="25" y="961"/>
                      <a:pt x="36" y="967"/>
                    </a:cubicBezTo>
                    <a:cubicBezTo>
                      <a:pt x="44" y="970"/>
                      <a:pt x="44" y="970"/>
                      <a:pt x="44" y="970"/>
                    </a:cubicBezTo>
                    <a:cubicBezTo>
                      <a:pt x="56" y="970"/>
                      <a:pt x="56" y="970"/>
                      <a:pt x="56" y="970"/>
                    </a:cubicBezTo>
                    <a:cubicBezTo>
                      <a:pt x="63" y="970"/>
                      <a:pt x="72" y="971"/>
                      <a:pt x="75" y="971"/>
                    </a:cubicBezTo>
                    <a:cubicBezTo>
                      <a:pt x="81" y="972"/>
                      <a:pt x="84" y="972"/>
                      <a:pt x="93" y="971"/>
                    </a:cubicBezTo>
                    <a:cubicBezTo>
                      <a:pt x="110" y="969"/>
                      <a:pt x="112" y="967"/>
                      <a:pt x="115" y="957"/>
                    </a:cubicBezTo>
                    <a:cubicBezTo>
                      <a:pt x="116" y="953"/>
                      <a:pt x="116" y="953"/>
                      <a:pt x="116" y="953"/>
                    </a:cubicBezTo>
                    <a:cubicBezTo>
                      <a:pt x="125" y="953"/>
                      <a:pt x="125" y="953"/>
                      <a:pt x="125" y="953"/>
                    </a:cubicBezTo>
                    <a:cubicBezTo>
                      <a:pt x="135" y="953"/>
                      <a:pt x="138" y="954"/>
                      <a:pt x="153" y="967"/>
                    </a:cubicBezTo>
                    <a:cubicBezTo>
                      <a:pt x="153" y="967"/>
                      <a:pt x="153" y="971"/>
                      <a:pt x="153" y="975"/>
                    </a:cubicBezTo>
                    <a:cubicBezTo>
                      <a:pt x="153" y="982"/>
                      <a:pt x="153" y="983"/>
                      <a:pt x="155" y="984"/>
                    </a:cubicBezTo>
                    <a:cubicBezTo>
                      <a:pt x="157" y="986"/>
                      <a:pt x="160" y="986"/>
                      <a:pt x="165" y="987"/>
                    </a:cubicBezTo>
                    <a:cubicBezTo>
                      <a:pt x="174" y="987"/>
                      <a:pt x="180" y="985"/>
                      <a:pt x="191" y="980"/>
                    </a:cubicBezTo>
                    <a:cubicBezTo>
                      <a:pt x="197" y="977"/>
                      <a:pt x="200" y="976"/>
                      <a:pt x="201" y="977"/>
                    </a:cubicBezTo>
                    <a:cubicBezTo>
                      <a:pt x="202" y="977"/>
                      <a:pt x="205" y="980"/>
                      <a:pt x="207" y="983"/>
                    </a:cubicBezTo>
                    <a:cubicBezTo>
                      <a:pt x="211" y="988"/>
                      <a:pt x="212" y="989"/>
                      <a:pt x="211" y="991"/>
                    </a:cubicBezTo>
                    <a:cubicBezTo>
                      <a:pt x="211" y="993"/>
                      <a:pt x="211" y="996"/>
                      <a:pt x="210" y="997"/>
                    </a:cubicBezTo>
                    <a:cubicBezTo>
                      <a:pt x="209" y="1002"/>
                      <a:pt x="213" y="1010"/>
                      <a:pt x="218" y="1016"/>
                    </a:cubicBezTo>
                    <a:cubicBezTo>
                      <a:pt x="223" y="1021"/>
                      <a:pt x="227" y="1023"/>
                      <a:pt x="230" y="1023"/>
                    </a:cubicBezTo>
                    <a:cubicBezTo>
                      <a:pt x="233" y="1023"/>
                      <a:pt x="256" y="1015"/>
                      <a:pt x="259" y="1012"/>
                    </a:cubicBezTo>
                    <a:cubicBezTo>
                      <a:pt x="262" y="1010"/>
                      <a:pt x="262" y="1010"/>
                      <a:pt x="262" y="1010"/>
                    </a:cubicBezTo>
                    <a:cubicBezTo>
                      <a:pt x="267" y="1012"/>
                      <a:pt x="267" y="1012"/>
                      <a:pt x="267" y="1012"/>
                    </a:cubicBezTo>
                    <a:cubicBezTo>
                      <a:pt x="270" y="1014"/>
                      <a:pt x="272" y="1015"/>
                      <a:pt x="274" y="1018"/>
                    </a:cubicBezTo>
                    <a:cubicBezTo>
                      <a:pt x="275" y="1020"/>
                      <a:pt x="277" y="1022"/>
                      <a:pt x="279" y="1023"/>
                    </a:cubicBezTo>
                    <a:cubicBezTo>
                      <a:pt x="283" y="1024"/>
                      <a:pt x="291" y="1023"/>
                      <a:pt x="303" y="1020"/>
                    </a:cubicBezTo>
                    <a:cubicBezTo>
                      <a:pt x="313" y="1018"/>
                      <a:pt x="317" y="1017"/>
                      <a:pt x="320" y="1017"/>
                    </a:cubicBezTo>
                    <a:cubicBezTo>
                      <a:pt x="331" y="1019"/>
                      <a:pt x="330" y="1019"/>
                      <a:pt x="347" y="1013"/>
                    </a:cubicBezTo>
                    <a:cubicBezTo>
                      <a:pt x="356" y="1009"/>
                      <a:pt x="367" y="1006"/>
                      <a:pt x="371" y="1004"/>
                    </a:cubicBezTo>
                    <a:cubicBezTo>
                      <a:pt x="375" y="1003"/>
                      <a:pt x="379" y="1001"/>
                      <a:pt x="381" y="1000"/>
                    </a:cubicBezTo>
                    <a:cubicBezTo>
                      <a:pt x="386" y="997"/>
                      <a:pt x="391" y="983"/>
                      <a:pt x="388" y="979"/>
                    </a:cubicBezTo>
                    <a:cubicBezTo>
                      <a:pt x="388" y="977"/>
                      <a:pt x="388" y="976"/>
                      <a:pt x="393" y="970"/>
                    </a:cubicBezTo>
                    <a:cubicBezTo>
                      <a:pt x="396" y="966"/>
                      <a:pt x="400" y="960"/>
                      <a:pt x="402" y="958"/>
                    </a:cubicBezTo>
                    <a:cubicBezTo>
                      <a:pt x="405" y="952"/>
                      <a:pt x="407" y="950"/>
                      <a:pt x="417" y="945"/>
                    </a:cubicBezTo>
                    <a:cubicBezTo>
                      <a:pt x="422" y="943"/>
                      <a:pt x="426" y="940"/>
                      <a:pt x="430" y="937"/>
                    </a:cubicBezTo>
                    <a:cubicBezTo>
                      <a:pt x="435" y="931"/>
                      <a:pt x="437" y="928"/>
                      <a:pt x="437" y="919"/>
                    </a:cubicBezTo>
                    <a:cubicBezTo>
                      <a:pt x="437" y="916"/>
                      <a:pt x="437" y="912"/>
                      <a:pt x="438" y="910"/>
                    </a:cubicBezTo>
                    <a:cubicBezTo>
                      <a:pt x="439" y="904"/>
                      <a:pt x="449" y="898"/>
                      <a:pt x="465" y="895"/>
                    </a:cubicBezTo>
                    <a:cubicBezTo>
                      <a:pt x="473" y="893"/>
                      <a:pt x="475" y="892"/>
                      <a:pt x="485" y="886"/>
                    </a:cubicBezTo>
                    <a:cubicBezTo>
                      <a:pt x="494" y="881"/>
                      <a:pt x="496" y="879"/>
                      <a:pt x="496" y="875"/>
                    </a:cubicBezTo>
                    <a:cubicBezTo>
                      <a:pt x="496" y="871"/>
                      <a:pt x="494" y="869"/>
                      <a:pt x="486" y="865"/>
                    </a:cubicBezTo>
                    <a:cubicBezTo>
                      <a:pt x="472" y="858"/>
                      <a:pt x="471" y="856"/>
                      <a:pt x="477" y="851"/>
                    </a:cubicBezTo>
                    <a:cubicBezTo>
                      <a:pt x="488" y="841"/>
                      <a:pt x="489" y="840"/>
                      <a:pt x="489" y="826"/>
                    </a:cubicBezTo>
                    <a:cubicBezTo>
                      <a:pt x="490" y="818"/>
                      <a:pt x="491" y="815"/>
                      <a:pt x="492" y="813"/>
                    </a:cubicBezTo>
                    <a:cubicBezTo>
                      <a:pt x="494" y="810"/>
                      <a:pt x="494" y="807"/>
                      <a:pt x="495" y="800"/>
                    </a:cubicBezTo>
                    <a:cubicBezTo>
                      <a:pt x="496" y="789"/>
                      <a:pt x="497" y="787"/>
                      <a:pt x="506" y="774"/>
                    </a:cubicBezTo>
                    <a:cubicBezTo>
                      <a:pt x="513" y="765"/>
                      <a:pt x="515" y="760"/>
                      <a:pt x="520" y="748"/>
                    </a:cubicBezTo>
                    <a:cubicBezTo>
                      <a:pt x="522" y="744"/>
                      <a:pt x="525" y="738"/>
                      <a:pt x="526" y="736"/>
                    </a:cubicBezTo>
                    <a:cubicBezTo>
                      <a:pt x="529" y="731"/>
                      <a:pt x="533" y="719"/>
                      <a:pt x="534" y="713"/>
                    </a:cubicBezTo>
                    <a:cubicBezTo>
                      <a:pt x="534" y="709"/>
                      <a:pt x="534" y="705"/>
                      <a:pt x="533" y="701"/>
                    </a:cubicBezTo>
                    <a:cubicBezTo>
                      <a:pt x="532" y="697"/>
                      <a:pt x="531" y="690"/>
                      <a:pt x="531" y="686"/>
                    </a:cubicBezTo>
                    <a:cubicBezTo>
                      <a:pt x="530" y="678"/>
                      <a:pt x="531" y="676"/>
                      <a:pt x="533" y="667"/>
                    </a:cubicBezTo>
                    <a:cubicBezTo>
                      <a:pt x="535" y="660"/>
                      <a:pt x="535" y="657"/>
                      <a:pt x="535" y="652"/>
                    </a:cubicBezTo>
                    <a:cubicBezTo>
                      <a:pt x="533" y="632"/>
                      <a:pt x="533" y="632"/>
                      <a:pt x="541" y="627"/>
                    </a:cubicBezTo>
                    <a:cubicBezTo>
                      <a:pt x="549" y="623"/>
                      <a:pt x="556" y="619"/>
                      <a:pt x="570" y="610"/>
                    </a:cubicBezTo>
                    <a:cubicBezTo>
                      <a:pt x="579" y="604"/>
                      <a:pt x="584" y="600"/>
                      <a:pt x="589" y="595"/>
                    </a:cubicBezTo>
                    <a:cubicBezTo>
                      <a:pt x="595" y="587"/>
                      <a:pt x="600" y="584"/>
                      <a:pt x="610" y="582"/>
                    </a:cubicBezTo>
                    <a:cubicBezTo>
                      <a:pt x="620" y="579"/>
                      <a:pt x="626" y="576"/>
                      <a:pt x="632" y="570"/>
                    </a:cubicBezTo>
                    <a:cubicBezTo>
                      <a:pt x="638" y="565"/>
                      <a:pt x="642" y="563"/>
                      <a:pt x="650" y="561"/>
                    </a:cubicBezTo>
                    <a:cubicBezTo>
                      <a:pt x="660" y="559"/>
                      <a:pt x="663" y="556"/>
                      <a:pt x="664" y="547"/>
                    </a:cubicBezTo>
                    <a:cubicBezTo>
                      <a:pt x="664" y="540"/>
                      <a:pt x="666" y="533"/>
                      <a:pt x="667" y="533"/>
                    </a:cubicBezTo>
                    <a:cubicBezTo>
                      <a:pt x="667" y="533"/>
                      <a:pt x="670" y="534"/>
                      <a:pt x="673" y="536"/>
                    </a:cubicBezTo>
                    <a:cubicBezTo>
                      <a:pt x="676" y="538"/>
                      <a:pt x="682" y="541"/>
                      <a:pt x="686" y="542"/>
                    </a:cubicBezTo>
                    <a:cubicBezTo>
                      <a:pt x="696" y="547"/>
                      <a:pt x="699" y="549"/>
                      <a:pt x="707" y="556"/>
                    </a:cubicBezTo>
                    <a:cubicBezTo>
                      <a:pt x="717" y="564"/>
                      <a:pt x="719" y="565"/>
                      <a:pt x="722" y="562"/>
                    </a:cubicBezTo>
                    <a:cubicBezTo>
                      <a:pt x="724" y="561"/>
                      <a:pt x="725" y="558"/>
                      <a:pt x="726" y="553"/>
                    </a:cubicBezTo>
                    <a:cubicBezTo>
                      <a:pt x="726" y="553"/>
                      <a:pt x="732" y="550"/>
                      <a:pt x="733" y="551"/>
                    </a:cubicBezTo>
                    <a:cubicBezTo>
                      <a:pt x="733" y="552"/>
                      <a:pt x="733" y="554"/>
                      <a:pt x="734" y="555"/>
                    </a:cubicBezTo>
                    <a:cubicBezTo>
                      <a:pt x="734" y="557"/>
                      <a:pt x="735" y="558"/>
                      <a:pt x="736" y="559"/>
                    </a:cubicBezTo>
                    <a:cubicBezTo>
                      <a:pt x="738" y="559"/>
                      <a:pt x="739" y="559"/>
                      <a:pt x="742" y="557"/>
                    </a:cubicBezTo>
                    <a:cubicBezTo>
                      <a:pt x="748" y="553"/>
                      <a:pt x="752" y="546"/>
                      <a:pt x="752" y="538"/>
                    </a:cubicBezTo>
                    <a:cubicBezTo>
                      <a:pt x="752" y="531"/>
                      <a:pt x="751" y="528"/>
                      <a:pt x="745" y="519"/>
                    </a:cubicBezTo>
                    <a:cubicBezTo>
                      <a:pt x="739" y="509"/>
                      <a:pt x="738" y="508"/>
                      <a:pt x="726" y="508"/>
                    </a:cubicBezTo>
                    <a:cubicBezTo>
                      <a:pt x="721" y="508"/>
                      <a:pt x="715" y="509"/>
                      <a:pt x="713" y="510"/>
                    </a:cubicBezTo>
                    <a:cubicBezTo>
                      <a:pt x="710" y="510"/>
                      <a:pt x="707" y="511"/>
                      <a:pt x="707" y="511"/>
                    </a:cubicBezTo>
                    <a:cubicBezTo>
                      <a:pt x="705" y="510"/>
                      <a:pt x="701" y="503"/>
                      <a:pt x="700" y="498"/>
                    </a:cubicBezTo>
                    <a:cubicBezTo>
                      <a:pt x="697" y="488"/>
                      <a:pt x="698" y="465"/>
                      <a:pt x="702" y="454"/>
                    </a:cubicBezTo>
                    <a:cubicBezTo>
                      <a:pt x="704" y="448"/>
                      <a:pt x="707" y="446"/>
                      <a:pt x="721" y="440"/>
                    </a:cubicBezTo>
                    <a:cubicBezTo>
                      <a:pt x="735" y="434"/>
                      <a:pt x="743" y="429"/>
                      <a:pt x="753" y="417"/>
                    </a:cubicBezTo>
                    <a:cubicBezTo>
                      <a:pt x="771" y="398"/>
                      <a:pt x="776" y="390"/>
                      <a:pt x="779" y="375"/>
                    </a:cubicBezTo>
                    <a:cubicBezTo>
                      <a:pt x="781" y="365"/>
                      <a:pt x="783" y="360"/>
                      <a:pt x="790" y="350"/>
                    </a:cubicBezTo>
                    <a:cubicBezTo>
                      <a:pt x="793" y="346"/>
                      <a:pt x="796" y="340"/>
                      <a:pt x="798" y="335"/>
                    </a:cubicBezTo>
                    <a:cubicBezTo>
                      <a:pt x="803" y="322"/>
                      <a:pt x="805" y="318"/>
                      <a:pt x="808" y="315"/>
                    </a:cubicBezTo>
                    <a:cubicBezTo>
                      <a:pt x="810" y="314"/>
                      <a:pt x="817" y="309"/>
                      <a:pt x="825" y="304"/>
                    </a:cubicBezTo>
                    <a:cubicBezTo>
                      <a:pt x="833" y="300"/>
                      <a:pt x="840" y="294"/>
                      <a:pt x="842" y="293"/>
                    </a:cubicBezTo>
                    <a:cubicBezTo>
                      <a:pt x="845" y="290"/>
                      <a:pt x="845" y="290"/>
                      <a:pt x="845" y="282"/>
                    </a:cubicBezTo>
                    <a:cubicBezTo>
                      <a:pt x="845" y="275"/>
                      <a:pt x="845" y="273"/>
                      <a:pt x="848" y="268"/>
                    </a:cubicBezTo>
                    <a:cubicBezTo>
                      <a:pt x="849" y="265"/>
                      <a:pt x="851" y="260"/>
                      <a:pt x="851" y="257"/>
                    </a:cubicBezTo>
                    <a:cubicBezTo>
                      <a:pt x="852" y="253"/>
                      <a:pt x="853" y="251"/>
                      <a:pt x="857" y="248"/>
                    </a:cubicBezTo>
                    <a:cubicBezTo>
                      <a:pt x="875" y="231"/>
                      <a:pt x="883" y="222"/>
                      <a:pt x="883" y="214"/>
                    </a:cubicBezTo>
                    <a:cubicBezTo>
                      <a:pt x="883" y="208"/>
                      <a:pt x="879" y="199"/>
                      <a:pt x="875" y="195"/>
                    </a:cubicBezTo>
                    <a:cubicBezTo>
                      <a:pt x="872" y="192"/>
                      <a:pt x="872" y="192"/>
                      <a:pt x="868" y="192"/>
                    </a:cubicBezTo>
                    <a:cubicBezTo>
                      <a:pt x="866" y="193"/>
                      <a:pt x="864" y="193"/>
                      <a:pt x="863" y="194"/>
                    </a:cubicBezTo>
                    <a:cubicBezTo>
                      <a:pt x="862" y="194"/>
                      <a:pt x="863" y="192"/>
                      <a:pt x="865" y="191"/>
                    </a:cubicBezTo>
                    <a:cubicBezTo>
                      <a:pt x="870" y="186"/>
                      <a:pt x="872" y="182"/>
                      <a:pt x="870" y="178"/>
                    </a:cubicBezTo>
                    <a:cubicBezTo>
                      <a:pt x="869" y="174"/>
                      <a:pt x="863" y="169"/>
                      <a:pt x="859" y="168"/>
                    </a:cubicBezTo>
                    <a:cubicBezTo>
                      <a:pt x="856" y="167"/>
                      <a:pt x="855" y="166"/>
                      <a:pt x="855" y="165"/>
                    </a:cubicBezTo>
                    <a:cubicBezTo>
                      <a:pt x="855" y="162"/>
                      <a:pt x="857" y="154"/>
                      <a:pt x="859" y="151"/>
                    </a:cubicBezTo>
                    <a:cubicBezTo>
                      <a:pt x="860" y="148"/>
                      <a:pt x="861" y="147"/>
                      <a:pt x="866" y="146"/>
                    </a:cubicBezTo>
                    <a:cubicBezTo>
                      <a:pt x="876" y="144"/>
                      <a:pt x="881" y="141"/>
                      <a:pt x="888" y="132"/>
                    </a:cubicBezTo>
                    <a:cubicBezTo>
                      <a:pt x="896" y="121"/>
                      <a:pt x="898" y="117"/>
                      <a:pt x="896" y="114"/>
                    </a:cubicBezTo>
                    <a:cubicBezTo>
                      <a:pt x="895" y="111"/>
                      <a:pt x="892" y="111"/>
                      <a:pt x="884" y="114"/>
                    </a:cubicBezTo>
                    <a:cubicBezTo>
                      <a:pt x="880" y="115"/>
                      <a:pt x="876" y="116"/>
                      <a:pt x="876" y="116"/>
                    </a:cubicBezTo>
                    <a:cubicBezTo>
                      <a:pt x="876" y="115"/>
                      <a:pt x="877" y="110"/>
                      <a:pt x="880" y="104"/>
                    </a:cubicBezTo>
                    <a:cubicBezTo>
                      <a:pt x="882" y="98"/>
                      <a:pt x="884" y="93"/>
                      <a:pt x="884" y="92"/>
                    </a:cubicBezTo>
                    <a:cubicBezTo>
                      <a:pt x="884" y="89"/>
                      <a:pt x="881" y="86"/>
                      <a:pt x="879" y="86"/>
                    </a:cubicBezTo>
                    <a:cubicBezTo>
                      <a:pt x="878" y="86"/>
                      <a:pt x="875" y="87"/>
                      <a:pt x="872" y="88"/>
                    </a:cubicBezTo>
                    <a:cubicBezTo>
                      <a:pt x="867" y="89"/>
                      <a:pt x="867" y="89"/>
                      <a:pt x="867" y="89"/>
                    </a:cubicBezTo>
                    <a:cubicBezTo>
                      <a:pt x="867" y="86"/>
                      <a:pt x="867" y="86"/>
                      <a:pt x="867" y="86"/>
                    </a:cubicBezTo>
                    <a:cubicBezTo>
                      <a:pt x="868" y="83"/>
                      <a:pt x="867" y="82"/>
                      <a:pt x="866" y="81"/>
                    </a:cubicBezTo>
                    <a:cubicBezTo>
                      <a:pt x="864" y="79"/>
                      <a:pt x="859" y="80"/>
                      <a:pt x="857" y="79"/>
                    </a:cubicBezTo>
                    <a:cubicBezTo>
                      <a:pt x="857" y="77"/>
                      <a:pt x="855" y="76"/>
                      <a:pt x="854" y="76"/>
                    </a:cubicBezTo>
                    <a:cubicBezTo>
                      <a:pt x="853" y="76"/>
                      <a:pt x="846" y="78"/>
                      <a:pt x="839" y="80"/>
                    </a:cubicBezTo>
                    <a:cubicBezTo>
                      <a:pt x="833" y="82"/>
                      <a:pt x="827" y="83"/>
                      <a:pt x="827" y="83"/>
                    </a:cubicBezTo>
                    <a:cubicBezTo>
                      <a:pt x="828" y="83"/>
                      <a:pt x="829" y="80"/>
                      <a:pt x="830" y="77"/>
                    </a:cubicBezTo>
                    <a:cubicBezTo>
                      <a:pt x="834" y="70"/>
                      <a:pt x="837" y="61"/>
                      <a:pt x="837" y="56"/>
                    </a:cubicBezTo>
                    <a:cubicBezTo>
                      <a:pt x="837" y="46"/>
                      <a:pt x="829" y="37"/>
                      <a:pt x="823" y="41"/>
                    </a:cubicBezTo>
                    <a:cubicBezTo>
                      <a:pt x="820" y="42"/>
                      <a:pt x="819" y="45"/>
                      <a:pt x="818" y="53"/>
                    </a:cubicBezTo>
                    <a:cubicBezTo>
                      <a:pt x="817" y="63"/>
                      <a:pt x="815" y="67"/>
                      <a:pt x="807" y="77"/>
                    </a:cubicBezTo>
                    <a:cubicBezTo>
                      <a:pt x="803" y="83"/>
                      <a:pt x="800" y="88"/>
                      <a:pt x="798" y="92"/>
                    </a:cubicBezTo>
                    <a:cubicBezTo>
                      <a:pt x="794" y="103"/>
                      <a:pt x="791" y="105"/>
                      <a:pt x="782" y="109"/>
                    </a:cubicBezTo>
                    <a:cubicBezTo>
                      <a:pt x="771" y="113"/>
                      <a:pt x="769" y="114"/>
                      <a:pt x="764" y="121"/>
                    </a:cubicBezTo>
                    <a:cubicBezTo>
                      <a:pt x="755" y="133"/>
                      <a:pt x="748" y="140"/>
                      <a:pt x="747" y="140"/>
                    </a:cubicBezTo>
                    <a:cubicBezTo>
                      <a:pt x="747" y="140"/>
                      <a:pt x="745" y="139"/>
                      <a:pt x="744" y="137"/>
                    </a:cubicBezTo>
                    <a:cubicBezTo>
                      <a:pt x="743" y="135"/>
                      <a:pt x="740" y="132"/>
                      <a:pt x="738" y="130"/>
                    </a:cubicBezTo>
                    <a:cubicBezTo>
                      <a:pt x="734" y="127"/>
                      <a:pt x="734" y="127"/>
                      <a:pt x="734" y="127"/>
                    </a:cubicBezTo>
                    <a:cubicBezTo>
                      <a:pt x="737" y="120"/>
                      <a:pt x="737" y="120"/>
                      <a:pt x="737" y="120"/>
                    </a:cubicBezTo>
                    <a:cubicBezTo>
                      <a:pt x="741" y="113"/>
                      <a:pt x="741" y="113"/>
                      <a:pt x="741" y="104"/>
                    </a:cubicBezTo>
                    <a:cubicBezTo>
                      <a:pt x="741" y="94"/>
                      <a:pt x="739" y="90"/>
                      <a:pt x="733" y="85"/>
                    </a:cubicBezTo>
                    <a:cubicBezTo>
                      <a:pt x="730" y="84"/>
                      <a:pt x="729" y="83"/>
                      <a:pt x="729" y="82"/>
                    </a:cubicBezTo>
                    <a:cubicBezTo>
                      <a:pt x="729" y="82"/>
                      <a:pt x="730" y="79"/>
                      <a:pt x="731" y="76"/>
                    </a:cubicBezTo>
                    <a:cubicBezTo>
                      <a:pt x="738" y="64"/>
                      <a:pt x="735" y="50"/>
                      <a:pt x="725" y="50"/>
                    </a:cubicBezTo>
                    <a:cubicBezTo>
                      <a:pt x="722" y="50"/>
                      <a:pt x="715" y="54"/>
                      <a:pt x="711" y="59"/>
                    </a:cubicBezTo>
                    <a:cubicBezTo>
                      <a:pt x="709" y="62"/>
                      <a:pt x="708" y="64"/>
                      <a:pt x="707" y="64"/>
                    </a:cubicBezTo>
                    <a:cubicBezTo>
                      <a:pt x="707" y="64"/>
                      <a:pt x="693" y="52"/>
                      <a:pt x="687" y="45"/>
                    </a:cubicBezTo>
                    <a:cubicBezTo>
                      <a:pt x="683" y="42"/>
                      <a:pt x="681" y="39"/>
                      <a:pt x="681" y="38"/>
                    </a:cubicBezTo>
                    <a:cubicBezTo>
                      <a:pt x="682" y="37"/>
                      <a:pt x="684" y="35"/>
                      <a:pt x="687" y="33"/>
                    </a:cubicBezTo>
                    <a:cubicBezTo>
                      <a:pt x="695" y="28"/>
                      <a:pt x="696" y="21"/>
                      <a:pt x="690" y="11"/>
                    </a:cubicBezTo>
                    <a:cubicBezTo>
                      <a:pt x="685" y="4"/>
                      <a:pt x="676" y="0"/>
                      <a:pt x="671" y="4"/>
                    </a:cubicBez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sp>
            <p:nvSpPr>
              <p:cNvPr id="224" name="Freeform 17"/>
              <p:cNvSpPr>
                <a:spLocks/>
              </p:cNvSpPr>
              <p:nvPr/>
            </p:nvSpPr>
            <p:spPr bwMode="auto">
              <a:xfrm>
                <a:off x="-1166813" y="4738688"/>
                <a:ext cx="100013" cy="120650"/>
              </a:xfrm>
              <a:custGeom>
                <a:avLst/>
                <a:gdLst>
                  <a:gd name="T0" fmla="*/ 33 w 93"/>
                  <a:gd name="T1" fmla="*/ 3 h 113"/>
                  <a:gd name="T2" fmla="*/ 27 w 93"/>
                  <a:gd name="T3" fmla="*/ 8 h 113"/>
                  <a:gd name="T4" fmla="*/ 31 w 93"/>
                  <a:gd name="T5" fmla="*/ 34 h 113"/>
                  <a:gd name="T6" fmla="*/ 31 w 93"/>
                  <a:gd name="T7" fmla="*/ 45 h 113"/>
                  <a:gd name="T8" fmla="*/ 25 w 93"/>
                  <a:gd name="T9" fmla="*/ 59 h 113"/>
                  <a:gd name="T10" fmla="*/ 20 w 93"/>
                  <a:gd name="T11" fmla="*/ 64 h 113"/>
                  <a:gd name="T12" fmla="*/ 14 w 93"/>
                  <a:gd name="T13" fmla="*/ 80 h 113"/>
                  <a:gd name="T14" fmla="*/ 16 w 93"/>
                  <a:gd name="T15" fmla="*/ 85 h 113"/>
                  <a:gd name="T16" fmla="*/ 10 w 93"/>
                  <a:gd name="T17" fmla="*/ 89 h 113"/>
                  <a:gd name="T18" fmla="*/ 4 w 93"/>
                  <a:gd name="T19" fmla="*/ 94 h 113"/>
                  <a:gd name="T20" fmla="*/ 23 w 93"/>
                  <a:gd name="T21" fmla="*/ 107 h 113"/>
                  <a:gd name="T22" fmla="*/ 26 w 93"/>
                  <a:gd name="T23" fmla="*/ 102 h 113"/>
                  <a:gd name="T24" fmla="*/ 30 w 93"/>
                  <a:gd name="T25" fmla="*/ 97 h 113"/>
                  <a:gd name="T26" fmla="*/ 36 w 93"/>
                  <a:gd name="T27" fmla="*/ 93 h 113"/>
                  <a:gd name="T28" fmla="*/ 44 w 93"/>
                  <a:gd name="T29" fmla="*/ 91 h 113"/>
                  <a:gd name="T30" fmla="*/ 63 w 93"/>
                  <a:gd name="T31" fmla="*/ 82 h 113"/>
                  <a:gd name="T32" fmla="*/ 64 w 93"/>
                  <a:gd name="T33" fmla="*/ 79 h 113"/>
                  <a:gd name="T34" fmla="*/ 74 w 93"/>
                  <a:gd name="T35" fmla="*/ 78 h 113"/>
                  <a:gd name="T36" fmla="*/ 86 w 93"/>
                  <a:gd name="T37" fmla="*/ 76 h 113"/>
                  <a:gd name="T38" fmla="*/ 88 w 93"/>
                  <a:gd name="T39" fmla="*/ 72 h 113"/>
                  <a:gd name="T40" fmla="*/ 91 w 93"/>
                  <a:gd name="T41" fmla="*/ 65 h 113"/>
                  <a:gd name="T42" fmla="*/ 93 w 93"/>
                  <a:gd name="T43" fmla="*/ 59 h 113"/>
                  <a:gd name="T44" fmla="*/ 74 w 93"/>
                  <a:gd name="T45" fmla="*/ 49 h 113"/>
                  <a:gd name="T46" fmla="*/ 71 w 93"/>
                  <a:gd name="T47" fmla="*/ 49 h 113"/>
                  <a:gd name="T48" fmla="*/ 66 w 93"/>
                  <a:gd name="T49" fmla="*/ 46 h 113"/>
                  <a:gd name="T50" fmla="*/ 68 w 93"/>
                  <a:gd name="T51" fmla="*/ 44 h 113"/>
                  <a:gd name="T52" fmla="*/ 77 w 93"/>
                  <a:gd name="T53" fmla="*/ 45 h 113"/>
                  <a:gd name="T54" fmla="*/ 85 w 93"/>
                  <a:gd name="T55" fmla="*/ 38 h 113"/>
                  <a:gd name="T56" fmla="*/ 75 w 93"/>
                  <a:gd name="T57" fmla="*/ 27 h 113"/>
                  <a:gd name="T58" fmla="*/ 66 w 93"/>
                  <a:gd name="T59" fmla="*/ 17 h 113"/>
                  <a:gd name="T60" fmla="*/ 51 w 93"/>
                  <a:gd name="T61" fmla="*/ 3 h 113"/>
                  <a:gd name="T62" fmla="*/ 33 w 93"/>
                  <a:gd name="T63"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113">
                    <a:moveTo>
                      <a:pt x="33" y="3"/>
                    </a:moveTo>
                    <a:cubicBezTo>
                      <a:pt x="30" y="5"/>
                      <a:pt x="28" y="7"/>
                      <a:pt x="27" y="8"/>
                    </a:cubicBezTo>
                    <a:cubicBezTo>
                      <a:pt x="25" y="12"/>
                      <a:pt x="27" y="25"/>
                      <a:pt x="31" y="34"/>
                    </a:cubicBezTo>
                    <a:cubicBezTo>
                      <a:pt x="34" y="41"/>
                      <a:pt x="34" y="43"/>
                      <a:pt x="31" y="45"/>
                    </a:cubicBezTo>
                    <a:cubicBezTo>
                      <a:pt x="25" y="49"/>
                      <a:pt x="23" y="52"/>
                      <a:pt x="25" y="59"/>
                    </a:cubicBezTo>
                    <a:cubicBezTo>
                      <a:pt x="27" y="62"/>
                      <a:pt x="26" y="63"/>
                      <a:pt x="20" y="64"/>
                    </a:cubicBezTo>
                    <a:cubicBezTo>
                      <a:pt x="14" y="66"/>
                      <a:pt x="12" y="72"/>
                      <a:pt x="14" y="80"/>
                    </a:cubicBezTo>
                    <a:cubicBezTo>
                      <a:pt x="15" y="83"/>
                      <a:pt x="16" y="85"/>
                      <a:pt x="16" y="85"/>
                    </a:cubicBezTo>
                    <a:cubicBezTo>
                      <a:pt x="16" y="85"/>
                      <a:pt x="13" y="87"/>
                      <a:pt x="10" y="89"/>
                    </a:cubicBezTo>
                    <a:cubicBezTo>
                      <a:pt x="7" y="91"/>
                      <a:pt x="4" y="93"/>
                      <a:pt x="4" y="94"/>
                    </a:cubicBezTo>
                    <a:cubicBezTo>
                      <a:pt x="0" y="103"/>
                      <a:pt x="15" y="113"/>
                      <a:pt x="23" y="107"/>
                    </a:cubicBezTo>
                    <a:cubicBezTo>
                      <a:pt x="24" y="106"/>
                      <a:pt x="26" y="104"/>
                      <a:pt x="26" y="102"/>
                    </a:cubicBezTo>
                    <a:cubicBezTo>
                      <a:pt x="27" y="100"/>
                      <a:pt x="28" y="99"/>
                      <a:pt x="30" y="97"/>
                    </a:cubicBezTo>
                    <a:cubicBezTo>
                      <a:pt x="32" y="96"/>
                      <a:pt x="35" y="94"/>
                      <a:pt x="36" y="93"/>
                    </a:cubicBezTo>
                    <a:cubicBezTo>
                      <a:pt x="38" y="92"/>
                      <a:pt x="40" y="91"/>
                      <a:pt x="44" y="91"/>
                    </a:cubicBezTo>
                    <a:cubicBezTo>
                      <a:pt x="53" y="91"/>
                      <a:pt x="60" y="88"/>
                      <a:pt x="63" y="82"/>
                    </a:cubicBezTo>
                    <a:cubicBezTo>
                      <a:pt x="64" y="79"/>
                      <a:pt x="64" y="79"/>
                      <a:pt x="64" y="79"/>
                    </a:cubicBezTo>
                    <a:cubicBezTo>
                      <a:pt x="74" y="78"/>
                      <a:pt x="74" y="78"/>
                      <a:pt x="74" y="78"/>
                    </a:cubicBezTo>
                    <a:cubicBezTo>
                      <a:pt x="82" y="78"/>
                      <a:pt x="84" y="78"/>
                      <a:pt x="86" y="76"/>
                    </a:cubicBezTo>
                    <a:cubicBezTo>
                      <a:pt x="87" y="75"/>
                      <a:pt x="88" y="73"/>
                      <a:pt x="88" y="72"/>
                    </a:cubicBezTo>
                    <a:cubicBezTo>
                      <a:pt x="89" y="70"/>
                      <a:pt x="90" y="67"/>
                      <a:pt x="91" y="65"/>
                    </a:cubicBezTo>
                    <a:cubicBezTo>
                      <a:pt x="92" y="62"/>
                      <a:pt x="93" y="59"/>
                      <a:pt x="93" y="59"/>
                    </a:cubicBezTo>
                    <a:cubicBezTo>
                      <a:pt x="93" y="53"/>
                      <a:pt x="77" y="45"/>
                      <a:pt x="74" y="49"/>
                    </a:cubicBezTo>
                    <a:cubicBezTo>
                      <a:pt x="72" y="51"/>
                      <a:pt x="72" y="51"/>
                      <a:pt x="71" y="49"/>
                    </a:cubicBezTo>
                    <a:cubicBezTo>
                      <a:pt x="69" y="48"/>
                      <a:pt x="67" y="47"/>
                      <a:pt x="66" y="46"/>
                    </a:cubicBezTo>
                    <a:cubicBezTo>
                      <a:pt x="62" y="44"/>
                      <a:pt x="63" y="43"/>
                      <a:pt x="68" y="44"/>
                    </a:cubicBezTo>
                    <a:cubicBezTo>
                      <a:pt x="71" y="45"/>
                      <a:pt x="74" y="45"/>
                      <a:pt x="77" y="45"/>
                    </a:cubicBezTo>
                    <a:cubicBezTo>
                      <a:pt x="84" y="45"/>
                      <a:pt x="87" y="43"/>
                      <a:pt x="85" y="38"/>
                    </a:cubicBezTo>
                    <a:cubicBezTo>
                      <a:pt x="84" y="35"/>
                      <a:pt x="82" y="33"/>
                      <a:pt x="75" y="27"/>
                    </a:cubicBezTo>
                    <a:cubicBezTo>
                      <a:pt x="72" y="25"/>
                      <a:pt x="68" y="20"/>
                      <a:pt x="66" y="17"/>
                    </a:cubicBezTo>
                    <a:cubicBezTo>
                      <a:pt x="61" y="9"/>
                      <a:pt x="58" y="6"/>
                      <a:pt x="51" y="3"/>
                    </a:cubicBezTo>
                    <a:cubicBezTo>
                      <a:pt x="42" y="0"/>
                      <a:pt x="39" y="0"/>
                      <a:pt x="33" y="3"/>
                    </a:cubicBez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grpSp>
      <p:sp>
        <p:nvSpPr>
          <p:cNvPr id="225" name="Title 1"/>
          <p:cNvSpPr txBox="1">
            <a:spLocks/>
          </p:cNvSpPr>
          <p:nvPr/>
        </p:nvSpPr>
        <p:spPr>
          <a:xfrm>
            <a:off x="4126719" y="1252496"/>
            <a:ext cx="1646532" cy="239237"/>
          </a:xfrm>
          <a:prstGeom prst="rect">
            <a:avLst/>
          </a:prstGeom>
        </p:spPr>
        <p:txBody>
          <a:bodyPr anchor="t">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200" dirty="0">
                <a:solidFill>
                  <a:schemeClr val="tx1">
                    <a:lumMod val="50000"/>
                    <a:lumOff val="50000"/>
                  </a:schemeClr>
                </a:solidFill>
                <a:latin typeface="Calibri" panose="020F0502020204030204"/>
              </a:rPr>
              <a:t>All New </a:t>
            </a:r>
          </a:p>
          <a:p>
            <a:pPr algn="ctr"/>
            <a:r>
              <a:rPr lang="en-NZ" sz="1200" dirty="0">
                <a:solidFill>
                  <a:schemeClr val="tx1">
                    <a:lumMod val="50000"/>
                    <a:lumOff val="50000"/>
                  </a:schemeClr>
                </a:solidFill>
                <a:latin typeface="Calibri" panose="020F0502020204030204"/>
              </a:rPr>
              <a:t>Zealanders</a:t>
            </a:r>
          </a:p>
        </p:txBody>
      </p:sp>
      <p:sp>
        <p:nvSpPr>
          <p:cNvPr id="226" name="Title 1"/>
          <p:cNvSpPr txBox="1">
            <a:spLocks/>
          </p:cNvSpPr>
          <p:nvPr/>
        </p:nvSpPr>
        <p:spPr>
          <a:xfrm>
            <a:off x="5581412" y="1252496"/>
            <a:ext cx="1646532" cy="239237"/>
          </a:xfrm>
          <a:prstGeom prst="rect">
            <a:avLst/>
          </a:prstGeom>
        </p:spPr>
        <p:txBody>
          <a:bodyPr anchor="t">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200" dirty="0">
                <a:solidFill>
                  <a:schemeClr val="tx1">
                    <a:lumMod val="50000"/>
                    <a:lumOff val="50000"/>
                  </a:schemeClr>
                </a:solidFill>
                <a:latin typeface="Calibri" panose="020F0502020204030204"/>
              </a:rPr>
              <a:t>Born </a:t>
            </a:r>
          </a:p>
          <a:p>
            <a:pPr algn="ctr"/>
            <a:r>
              <a:rPr lang="en-NZ" sz="1200" dirty="0">
                <a:solidFill>
                  <a:schemeClr val="tx1">
                    <a:lumMod val="50000"/>
                    <a:lumOff val="50000"/>
                  </a:schemeClr>
                </a:solidFill>
                <a:latin typeface="Calibri" panose="020F0502020204030204"/>
              </a:rPr>
              <a:t>overseas</a:t>
            </a:r>
          </a:p>
        </p:txBody>
      </p:sp>
      <p:sp>
        <p:nvSpPr>
          <p:cNvPr id="227" name="Title 1"/>
          <p:cNvSpPr txBox="1">
            <a:spLocks/>
          </p:cNvSpPr>
          <p:nvPr/>
        </p:nvSpPr>
        <p:spPr>
          <a:xfrm>
            <a:off x="7036105" y="1252496"/>
            <a:ext cx="1646532" cy="239237"/>
          </a:xfrm>
          <a:prstGeom prst="rect">
            <a:avLst/>
          </a:prstGeom>
        </p:spPr>
        <p:txBody>
          <a:bodyPr anchor="t">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200" dirty="0" smtClean="0">
                <a:solidFill>
                  <a:schemeClr val="tx1">
                    <a:lumMod val="50000"/>
                    <a:lumOff val="50000"/>
                  </a:schemeClr>
                </a:solidFill>
                <a:latin typeface="Calibri" panose="020F0502020204030204"/>
              </a:rPr>
              <a:t>Under </a:t>
            </a:r>
          </a:p>
          <a:p>
            <a:pPr algn="ctr"/>
            <a:r>
              <a:rPr lang="en-NZ" sz="1200" dirty="0" smtClean="0">
                <a:solidFill>
                  <a:schemeClr val="tx1">
                    <a:lumMod val="50000"/>
                    <a:lumOff val="50000"/>
                  </a:schemeClr>
                </a:solidFill>
                <a:latin typeface="Calibri" panose="020F0502020204030204"/>
              </a:rPr>
              <a:t>30</a:t>
            </a:r>
            <a:endParaRPr lang="en-NZ" sz="1200" dirty="0">
              <a:solidFill>
                <a:schemeClr val="tx1">
                  <a:lumMod val="50000"/>
                  <a:lumOff val="50000"/>
                </a:schemeClr>
              </a:solidFill>
              <a:latin typeface="Calibri" panose="020F0502020204030204"/>
            </a:endParaRPr>
          </a:p>
        </p:txBody>
      </p:sp>
      <p:sp>
        <p:nvSpPr>
          <p:cNvPr id="228" name="Title 1"/>
          <p:cNvSpPr txBox="1">
            <a:spLocks/>
          </p:cNvSpPr>
          <p:nvPr/>
        </p:nvSpPr>
        <p:spPr>
          <a:xfrm>
            <a:off x="8490797" y="1252496"/>
            <a:ext cx="1646532" cy="239237"/>
          </a:xfrm>
          <a:prstGeom prst="rect">
            <a:avLst/>
          </a:prstGeom>
        </p:spPr>
        <p:txBody>
          <a:bodyPr anchor="t">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200" dirty="0" smtClean="0">
                <a:solidFill>
                  <a:schemeClr val="tx1">
                    <a:lumMod val="50000"/>
                    <a:lumOff val="50000"/>
                  </a:schemeClr>
                </a:solidFill>
                <a:latin typeface="Calibri" panose="020F0502020204030204"/>
              </a:rPr>
              <a:t>Do not own their </a:t>
            </a:r>
          </a:p>
          <a:p>
            <a:pPr algn="ctr"/>
            <a:r>
              <a:rPr lang="en-NZ" sz="1200" dirty="0" smtClean="0">
                <a:solidFill>
                  <a:schemeClr val="tx1">
                    <a:lumMod val="50000"/>
                    <a:lumOff val="50000"/>
                  </a:schemeClr>
                </a:solidFill>
                <a:latin typeface="Calibri" panose="020F0502020204030204"/>
              </a:rPr>
              <a:t>own home</a:t>
            </a:r>
            <a:endParaRPr lang="en-NZ" sz="1200" dirty="0">
              <a:solidFill>
                <a:schemeClr val="tx1">
                  <a:lumMod val="50000"/>
                  <a:lumOff val="50000"/>
                </a:schemeClr>
              </a:solidFill>
              <a:latin typeface="Calibri" panose="020F0502020204030204"/>
            </a:endParaRPr>
          </a:p>
        </p:txBody>
      </p:sp>
      <p:graphicFrame>
        <p:nvGraphicFramePr>
          <p:cNvPr id="229" name="Chart 228"/>
          <p:cNvGraphicFramePr/>
          <p:nvPr>
            <p:extLst>
              <p:ext uri="{D42A27DB-BD31-4B8C-83A1-F6EECF244321}">
                <p14:modId xmlns:p14="http://schemas.microsoft.com/office/powerpoint/2010/main" val="16631891"/>
              </p:ext>
            </p:extLst>
          </p:nvPr>
        </p:nvGraphicFramePr>
        <p:xfrm>
          <a:off x="9097051" y="2044558"/>
          <a:ext cx="1204061" cy="3960000"/>
        </p:xfrm>
        <a:graphic>
          <a:graphicData uri="http://schemas.openxmlformats.org/drawingml/2006/chart">
            <c:chart xmlns:c="http://schemas.openxmlformats.org/drawingml/2006/chart" xmlns:r="http://schemas.openxmlformats.org/officeDocument/2006/relationships" r:id="rId5"/>
          </a:graphicData>
        </a:graphic>
      </p:graphicFrame>
      <p:sp>
        <p:nvSpPr>
          <p:cNvPr id="230" name="Rectangle 229"/>
          <p:cNvSpPr/>
          <p:nvPr/>
        </p:nvSpPr>
        <p:spPr>
          <a:xfrm>
            <a:off x="696576" y="6490619"/>
            <a:ext cx="2412000" cy="153888"/>
          </a:xfrm>
          <a:prstGeom prst="rect">
            <a:avLst/>
          </a:prstGeom>
        </p:spPr>
        <p:txBody>
          <a:bodyPr wrap="square" lIns="0" tIns="0" rIns="0" bIns="0">
            <a:spAutoFit/>
          </a:bodyPr>
          <a:lstStyle/>
          <a:p>
            <a:r>
              <a:rPr lang="en-NZ" sz="1000" dirty="0">
                <a:solidFill>
                  <a:schemeClr val="tx1">
                    <a:lumMod val="75000"/>
                    <a:lumOff val="25000"/>
                  </a:schemeClr>
                </a:solidFill>
                <a:latin typeface="Calibri" panose="020F0502020204030204" pitchFamily="34" charset="0"/>
              </a:rPr>
              <a:t>| Significantly more of a barrier than average</a:t>
            </a:r>
          </a:p>
        </p:txBody>
      </p:sp>
      <p:sp>
        <p:nvSpPr>
          <p:cNvPr id="231" name="Rectangle 230"/>
          <p:cNvSpPr/>
          <p:nvPr/>
        </p:nvSpPr>
        <p:spPr>
          <a:xfrm>
            <a:off x="562207" y="6522563"/>
            <a:ext cx="90000" cy="9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232" name="Oval 231"/>
          <p:cNvSpPr/>
          <p:nvPr/>
        </p:nvSpPr>
        <p:spPr>
          <a:xfrm>
            <a:off x="2635388" y="3692447"/>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33" name="Group 232"/>
          <p:cNvGrpSpPr/>
          <p:nvPr/>
        </p:nvGrpSpPr>
        <p:grpSpPr>
          <a:xfrm>
            <a:off x="2680166" y="3738403"/>
            <a:ext cx="151191" cy="153015"/>
            <a:chOff x="-1363663" y="3033712"/>
            <a:chExt cx="1316037" cy="1331913"/>
          </a:xfrm>
          <a:solidFill>
            <a:srgbClr val="42596E"/>
          </a:solidFill>
        </p:grpSpPr>
        <p:sp>
          <p:nvSpPr>
            <p:cNvPr id="234" name="Oval 20"/>
            <p:cNvSpPr>
              <a:spLocks noChangeArrowheads="1"/>
            </p:cNvSpPr>
            <p:nvPr/>
          </p:nvSpPr>
          <p:spPr bwMode="auto">
            <a:xfrm>
              <a:off x="-836613" y="3295650"/>
              <a:ext cx="190500" cy="188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5" name="Freeform 21"/>
            <p:cNvSpPr>
              <a:spLocks noEditPoints="1"/>
            </p:cNvSpPr>
            <p:nvPr/>
          </p:nvSpPr>
          <p:spPr bwMode="auto">
            <a:xfrm>
              <a:off x="-1363663" y="3033712"/>
              <a:ext cx="1316037" cy="1331913"/>
            </a:xfrm>
            <a:custGeom>
              <a:avLst/>
              <a:gdLst>
                <a:gd name="T0" fmla="*/ 1390 w 1428"/>
                <a:gd name="T1" fmla="*/ 197 h 1446"/>
                <a:gd name="T2" fmla="*/ 1309 w 1428"/>
                <a:gd name="T3" fmla="*/ 0 h 1446"/>
                <a:gd name="T4" fmla="*/ 1291 w 1428"/>
                <a:gd name="T5" fmla="*/ 197 h 1446"/>
                <a:gd name="T6" fmla="*/ 1209 w 1428"/>
                <a:gd name="T7" fmla="*/ 0 h 1446"/>
                <a:gd name="T8" fmla="*/ 960 w 1428"/>
                <a:gd name="T9" fmla="*/ 197 h 1446"/>
                <a:gd name="T10" fmla="*/ 945 w 1428"/>
                <a:gd name="T11" fmla="*/ 185 h 1446"/>
                <a:gd name="T12" fmla="*/ 894 w 1428"/>
                <a:gd name="T13" fmla="*/ 196 h 1446"/>
                <a:gd name="T14" fmla="*/ 463 w 1428"/>
                <a:gd name="T15" fmla="*/ 197 h 1446"/>
                <a:gd name="T16" fmla="*/ 438 w 1428"/>
                <a:gd name="T17" fmla="*/ 180 h 1446"/>
                <a:gd name="T18" fmla="*/ 412 w 1428"/>
                <a:gd name="T19" fmla="*/ 185 h 1446"/>
                <a:gd name="T20" fmla="*/ 231 w 1428"/>
                <a:gd name="T21" fmla="*/ 197 h 1446"/>
                <a:gd name="T22" fmla="*/ 149 w 1428"/>
                <a:gd name="T23" fmla="*/ 0 h 1446"/>
                <a:gd name="T24" fmla="*/ 131 w 1428"/>
                <a:gd name="T25" fmla="*/ 197 h 1446"/>
                <a:gd name="T26" fmla="*/ 49 w 1428"/>
                <a:gd name="T27" fmla="*/ 0 h 1446"/>
                <a:gd name="T28" fmla="*/ 0 w 1428"/>
                <a:gd name="T29" fmla="*/ 197 h 1446"/>
                <a:gd name="T30" fmla="*/ 49 w 1428"/>
                <a:gd name="T31" fmla="*/ 227 h 1446"/>
                <a:gd name="T32" fmla="*/ 131 w 1428"/>
                <a:gd name="T33" fmla="*/ 424 h 1446"/>
                <a:gd name="T34" fmla="*/ 149 w 1428"/>
                <a:gd name="T35" fmla="*/ 227 h 1446"/>
                <a:gd name="T36" fmla="*/ 231 w 1428"/>
                <a:gd name="T37" fmla="*/ 424 h 1446"/>
                <a:gd name="T38" fmla="*/ 399 w 1428"/>
                <a:gd name="T39" fmla="*/ 227 h 1446"/>
                <a:gd name="T40" fmla="*/ 432 w 1428"/>
                <a:gd name="T41" fmla="*/ 388 h 1446"/>
                <a:gd name="T42" fmla="*/ 436 w 1428"/>
                <a:gd name="T43" fmla="*/ 401 h 1446"/>
                <a:gd name="T44" fmla="*/ 532 w 1428"/>
                <a:gd name="T45" fmla="*/ 551 h 1446"/>
                <a:gd name="T46" fmla="*/ 538 w 1428"/>
                <a:gd name="T47" fmla="*/ 956 h 1446"/>
                <a:gd name="T48" fmla="*/ 483 w 1428"/>
                <a:gd name="T49" fmla="*/ 1121 h 1446"/>
                <a:gd name="T50" fmla="*/ 480 w 1428"/>
                <a:gd name="T51" fmla="*/ 1142 h 1446"/>
                <a:gd name="T52" fmla="*/ 478 w 1428"/>
                <a:gd name="T53" fmla="*/ 1425 h 1446"/>
                <a:gd name="T54" fmla="*/ 567 w 1428"/>
                <a:gd name="T55" fmla="*/ 1446 h 1446"/>
                <a:gd name="T56" fmla="*/ 588 w 1428"/>
                <a:gd name="T57" fmla="*/ 1160 h 1446"/>
                <a:gd name="T58" fmla="*/ 587 w 1428"/>
                <a:gd name="T59" fmla="*/ 1157 h 1446"/>
                <a:gd name="T60" fmla="*/ 645 w 1428"/>
                <a:gd name="T61" fmla="*/ 988 h 1446"/>
                <a:gd name="T62" fmla="*/ 712 w 1428"/>
                <a:gd name="T63" fmla="*/ 983 h 1446"/>
                <a:gd name="T64" fmla="*/ 770 w 1428"/>
                <a:gd name="T65" fmla="*/ 1156 h 1446"/>
                <a:gd name="T66" fmla="*/ 771 w 1428"/>
                <a:gd name="T67" fmla="*/ 1157 h 1446"/>
                <a:gd name="T68" fmla="*/ 770 w 1428"/>
                <a:gd name="T69" fmla="*/ 1425 h 1446"/>
                <a:gd name="T70" fmla="*/ 859 w 1428"/>
                <a:gd name="T71" fmla="*/ 1446 h 1446"/>
                <a:gd name="T72" fmla="*/ 880 w 1428"/>
                <a:gd name="T73" fmla="*/ 1160 h 1446"/>
                <a:gd name="T74" fmla="*/ 875 w 1428"/>
                <a:gd name="T75" fmla="*/ 1121 h 1446"/>
                <a:gd name="T76" fmla="*/ 817 w 1428"/>
                <a:gd name="T77" fmla="*/ 953 h 1446"/>
                <a:gd name="T78" fmla="*/ 813 w 1428"/>
                <a:gd name="T79" fmla="*/ 560 h 1446"/>
                <a:gd name="T80" fmla="*/ 919 w 1428"/>
                <a:gd name="T81" fmla="*/ 402 h 1446"/>
                <a:gd name="T82" fmla="*/ 924 w 1428"/>
                <a:gd name="T83" fmla="*/ 390 h 1446"/>
                <a:gd name="T84" fmla="*/ 925 w 1428"/>
                <a:gd name="T85" fmla="*/ 387 h 1446"/>
                <a:gd name="T86" fmla="*/ 1209 w 1428"/>
                <a:gd name="T87" fmla="*/ 227 h 1446"/>
                <a:gd name="T88" fmla="*/ 1291 w 1428"/>
                <a:gd name="T89" fmla="*/ 424 h 1446"/>
                <a:gd name="T90" fmla="*/ 1309 w 1428"/>
                <a:gd name="T91" fmla="*/ 227 h 1446"/>
                <a:gd name="T92" fmla="*/ 1390 w 1428"/>
                <a:gd name="T93" fmla="*/ 424 h 1446"/>
                <a:gd name="T94" fmla="*/ 1428 w 1428"/>
                <a:gd name="T95" fmla="*/ 227 h 1446"/>
                <a:gd name="T96" fmla="*/ 858 w 1428"/>
                <a:gd name="T97" fmla="*/ 370 h 1446"/>
                <a:gd name="T98" fmla="*/ 583 w 1428"/>
                <a:gd name="T99" fmla="*/ 503 h 1446"/>
                <a:gd name="T100" fmla="*/ 469 w 1428"/>
                <a:gd name="T101" fmla="*/ 227 h 1446"/>
                <a:gd name="T102" fmla="*/ 858 w 1428"/>
                <a:gd name="T103" fmla="*/ 37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8" h="1446">
                  <a:moveTo>
                    <a:pt x="1428" y="197"/>
                  </a:moveTo>
                  <a:cubicBezTo>
                    <a:pt x="1390" y="197"/>
                    <a:pt x="1390" y="197"/>
                    <a:pt x="1390" y="197"/>
                  </a:cubicBezTo>
                  <a:cubicBezTo>
                    <a:pt x="1390" y="0"/>
                    <a:pt x="1390" y="0"/>
                    <a:pt x="1390" y="0"/>
                  </a:cubicBezTo>
                  <a:cubicBezTo>
                    <a:pt x="1309" y="0"/>
                    <a:pt x="1309" y="0"/>
                    <a:pt x="1309" y="0"/>
                  </a:cubicBezTo>
                  <a:cubicBezTo>
                    <a:pt x="1309" y="197"/>
                    <a:pt x="1309" y="197"/>
                    <a:pt x="1309" y="197"/>
                  </a:cubicBezTo>
                  <a:cubicBezTo>
                    <a:pt x="1291" y="197"/>
                    <a:pt x="1291" y="197"/>
                    <a:pt x="1291" y="197"/>
                  </a:cubicBezTo>
                  <a:cubicBezTo>
                    <a:pt x="1291" y="0"/>
                    <a:pt x="1291" y="0"/>
                    <a:pt x="1291" y="0"/>
                  </a:cubicBezTo>
                  <a:cubicBezTo>
                    <a:pt x="1209" y="0"/>
                    <a:pt x="1209" y="0"/>
                    <a:pt x="1209" y="0"/>
                  </a:cubicBezTo>
                  <a:cubicBezTo>
                    <a:pt x="1209" y="197"/>
                    <a:pt x="1209" y="197"/>
                    <a:pt x="1209" y="197"/>
                  </a:cubicBezTo>
                  <a:cubicBezTo>
                    <a:pt x="960" y="197"/>
                    <a:pt x="960" y="197"/>
                    <a:pt x="960" y="197"/>
                  </a:cubicBezTo>
                  <a:cubicBezTo>
                    <a:pt x="957" y="191"/>
                    <a:pt x="952" y="187"/>
                    <a:pt x="945" y="185"/>
                  </a:cubicBezTo>
                  <a:cubicBezTo>
                    <a:pt x="945" y="185"/>
                    <a:pt x="945" y="185"/>
                    <a:pt x="945" y="185"/>
                  </a:cubicBezTo>
                  <a:cubicBezTo>
                    <a:pt x="918" y="180"/>
                    <a:pt x="918" y="180"/>
                    <a:pt x="918" y="180"/>
                  </a:cubicBezTo>
                  <a:cubicBezTo>
                    <a:pt x="907" y="178"/>
                    <a:pt x="896" y="185"/>
                    <a:pt x="894" y="196"/>
                  </a:cubicBezTo>
                  <a:cubicBezTo>
                    <a:pt x="894" y="197"/>
                    <a:pt x="894" y="197"/>
                    <a:pt x="894" y="197"/>
                  </a:cubicBezTo>
                  <a:cubicBezTo>
                    <a:pt x="463" y="197"/>
                    <a:pt x="463" y="197"/>
                    <a:pt x="463" y="197"/>
                  </a:cubicBezTo>
                  <a:cubicBezTo>
                    <a:pt x="463" y="196"/>
                    <a:pt x="463" y="196"/>
                    <a:pt x="463" y="196"/>
                  </a:cubicBezTo>
                  <a:cubicBezTo>
                    <a:pt x="460" y="185"/>
                    <a:pt x="450" y="178"/>
                    <a:pt x="438" y="180"/>
                  </a:cubicBezTo>
                  <a:cubicBezTo>
                    <a:pt x="412" y="185"/>
                    <a:pt x="412" y="185"/>
                    <a:pt x="412" y="185"/>
                  </a:cubicBezTo>
                  <a:cubicBezTo>
                    <a:pt x="412" y="185"/>
                    <a:pt x="412" y="185"/>
                    <a:pt x="412" y="185"/>
                  </a:cubicBezTo>
                  <a:cubicBezTo>
                    <a:pt x="405" y="187"/>
                    <a:pt x="400" y="191"/>
                    <a:pt x="397" y="197"/>
                  </a:cubicBezTo>
                  <a:cubicBezTo>
                    <a:pt x="231" y="197"/>
                    <a:pt x="231" y="197"/>
                    <a:pt x="231" y="197"/>
                  </a:cubicBezTo>
                  <a:cubicBezTo>
                    <a:pt x="231" y="0"/>
                    <a:pt x="231" y="0"/>
                    <a:pt x="231" y="0"/>
                  </a:cubicBezTo>
                  <a:cubicBezTo>
                    <a:pt x="149" y="0"/>
                    <a:pt x="149" y="0"/>
                    <a:pt x="149" y="0"/>
                  </a:cubicBezTo>
                  <a:cubicBezTo>
                    <a:pt x="149" y="197"/>
                    <a:pt x="149" y="197"/>
                    <a:pt x="149" y="197"/>
                  </a:cubicBezTo>
                  <a:cubicBezTo>
                    <a:pt x="131" y="197"/>
                    <a:pt x="131" y="197"/>
                    <a:pt x="131" y="197"/>
                  </a:cubicBezTo>
                  <a:cubicBezTo>
                    <a:pt x="131" y="0"/>
                    <a:pt x="131" y="0"/>
                    <a:pt x="131" y="0"/>
                  </a:cubicBezTo>
                  <a:cubicBezTo>
                    <a:pt x="49" y="0"/>
                    <a:pt x="49" y="0"/>
                    <a:pt x="49" y="0"/>
                  </a:cubicBezTo>
                  <a:cubicBezTo>
                    <a:pt x="49" y="197"/>
                    <a:pt x="49" y="197"/>
                    <a:pt x="49" y="197"/>
                  </a:cubicBezTo>
                  <a:cubicBezTo>
                    <a:pt x="0" y="197"/>
                    <a:pt x="0" y="197"/>
                    <a:pt x="0" y="197"/>
                  </a:cubicBezTo>
                  <a:cubicBezTo>
                    <a:pt x="0" y="227"/>
                    <a:pt x="0" y="227"/>
                    <a:pt x="0" y="227"/>
                  </a:cubicBezTo>
                  <a:cubicBezTo>
                    <a:pt x="49" y="227"/>
                    <a:pt x="49" y="227"/>
                    <a:pt x="49" y="227"/>
                  </a:cubicBezTo>
                  <a:cubicBezTo>
                    <a:pt x="49" y="424"/>
                    <a:pt x="49" y="424"/>
                    <a:pt x="49" y="424"/>
                  </a:cubicBezTo>
                  <a:cubicBezTo>
                    <a:pt x="131" y="424"/>
                    <a:pt x="131" y="424"/>
                    <a:pt x="131" y="424"/>
                  </a:cubicBezTo>
                  <a:cubicBezTo>
                    <a:pt x="131" y="227"/>
                    <a:pt x="131" y="227"/>
                    <a:pt x="131" y="227"/>
                  </a:cubicBezTo>
                  <a:cubicBezTo>
                    <a:pt x="149" y="227"/>
                    <a:pt x="149" y="227"/>
                    <a:pt x="149" y="227"/>
                  </a:cubicBezTo>
                  <a:cubicBezTo>
                    <a:pt x="149" y="424"/>
                    <a:pt x="149" y="424"/>
                    <a:pt x="149" y="424"/>
                  </a:cubicBezTo>
                  <a:cubicBezTo>
                    <a:pt x="231" y="424"/>
                    <a:pt x="231" y="424"/>
                    <a:pt x="231" y="424"/>
                  </a:cubicBezTo>
                  <a:cubicBezTo>
                    <a:pt x="231" y="227"/>
                    <a:pt x="231" y="227"/>
                    <a:pt x="231" y="227"/>
                  </a:cubicBezTo>
                  <a:cubicBezTo>
                    <a:pt x="399" y="227"/>
                    <a:pt x="399" y="227"/>
                    <a:pt x="399" y="227"/>
                  </a:cubicBezTo>
                  <a:cubicBezTo>
                    <a:pt x="432" y="387"/>
                    <a:pt x="432" y="387"/>
                    <a:pt x="432" y="387"/>
                  </a:cubicBezTo>
                  <a:cubicBezTo>
                    <a:pt x="432" y="388"/>
                    <a:pt x="432" y="388"/>
                    <a:pt x="432" y="388"/>
                  </a:cubicBezTo>
                  <a:cubicBezTo>
                    <a:pt x="432" y="389"/>
                    <a:pt x="432" y="390"/>
                    <a:pt x="432" y="390"/>
                  </a:cubicBezTo>
                  <a:cubicBezTo>
                    <a:pt x="433" y="394"/>
                    <a:pt x="434" y="398"/>
                    <a:pt x="436" y="401"/>
                  </a:cubicBezTo>
                  <a:cubicBezTo>
                    <a:pt x="437" y="402"/>
                    <a:pt x="437" y="402"/>
                    <a:pt x="437" y="402"/>
                  </a:cubicBezTo>
                  <a:cubicBezTo>
                    <a:pt x="532" y="551"/>
                    <a:pt x="532" y="551"/>
                    <a:pt x="532" y="551"/>
                  </a:cubicBezTo>
                  <a:cubicBezTo>
                    <a:pt x="534" y="554"/>
                    <a:pt x="536" y="556"/>
                    <a:pt x="538" y="557"/>
                  </a:cubicBezTo>
                  <a:cubicBezTo>
                    <a:pt x="538" y="956"/>
                    <a:pt x="538" y="956"/>
                    <a:pt x="538" y="956"/>
                  </a:cubicBezTo>
                  <a:cubicBezTo>
                    <a:pt x="538" y="957"/>
                    <a:pt x="538" y="958"/>
                    <a:pt x="539" y="960"/>
                  </a:cubicBezTo>
                  <a:cubicBezTo>
                    <a:pt x="483" y="1121"/>
                    <a:pt x="483" y="1121"/>
                    <a:pt x="483" y="1121"/>
                  </a:cubicBezTo>
                  <a:cubicBezTo>
                    <a:pt x="483" y="1121"/>
                    <a:pt x="483" y="1121"/>
                    <a:pt x="483" y="1121"/>
                  </a:cubicBezTo>
                  <a:cubicBezTo>
                    <a:pt x="481" y="1128"/>
                    <a:pt x="480" y="1135"/>
                    <a:pt x="480" y="1142"/>
                  </a:cubicBezTo>
                  <a:cubicBezTo>
                    <a:pt x="479" y="1148"/>
                    <a:pt x="478" y="1154"/>
                    <a:pt x="478" y="1160"/>
                  </a:cubicBezTo>
                  <a:cubicBezTo>
                    <a:pt x="478" y="1425"/>
                    <a:pt x="478" y="1425"/>
                    <a:pt x="478" y="1425"/>
                  </a:cubicBezTo>
                  <a:cubicBezTo>
                    <a:pt x="478" y="1437"/>
                    <a:pt x="487" y="1446"/>
                    <a:pt x="498" y="1446"/>
                  </a:cubicBezTo>
                  <a:cubicBezTo>
                    <a:pt x="567" y="1446"/>
                    <a:pt x="567" y="1446"/>
                    <a:pt x="567" y="1446"/>
                  </a:cubicBezTo>
                  <a:cubicBezTo>
                    <a:pt x="578" y="1446"/>
                    <a:pt x="588" y="1437"/>
                    <a:pt x="588" y="1425"/>
                  </a:cubicBezTo>
                  <a:cubicBezTo>
                    <a:pt x="588" y="1160"/>
                    <a:pt x="588" y="1160"/>
                    <a:pt x="588" y="1160"/>
                  </a:cubicBezTo>
                  <a:cubicBezTo>
                    <a:pt x="588" y="1159"/>
                    <a:pt x="587" y="1158"/>
                    <a:pt x="587" y="1157"/>
                  </a:cubicBezTo>
                  <a:cubicBezTo>
                    <a:pt x="587" y="1157"/>
                    <a:pt x="587" y="1157"/>
                    <a:pt x="587" y="1157"/>
                  </a:cubicBezTo>
                  <a:cubicBezTo>
                    <a:pt x="587" y="1157"/>
                    <a:pt x="587" y="1156"/>
                    <a:pt x="587" y="1156"/>
                  </a:cubicBezTo>
                  <a:cubicBezTo>
                    <a:pt x="645" y="988"/>
                    <a:pt x="645" y="988"/>
                    <a:pt x="645" y="988"/>
                  </a:cubicBezTo>
                  <a:cubicBezTo>
                    <a:pt x="646" y="987"/>
                    <a:pt x="646" y="985"/>
                    <a:pt x="646" y="983"/>
                  </a:cubicBezTo>
                  <a:cubicBezTo>
                    <a:pt x="712" y="983"/>
                    <a:pt x="712" y="983"/>
                    <a:pt x="712" y="983"/>
                  </a:cubicBezTo>
                  <a:cubicBezTo>
                    <a:pt x="712" y="985"/>
                    <a:pt x="712" y="987"/>
                    <a:pt x="713" y="988"/>
                  </a:cubicBezTo>
                  <a:cubicBezTo>
                    <a:pt x="770" y="1156"/>
                    <a:pt x="770" y="1156"/>
                    <a:pt x="770" y="1156"/>
                  </a:cubicBezTo>
                  <a:cubicBezTo>
                    <a:pt x="770" y="1156"/>
                    <a:pt x="770" y="1157"/>
                    <a:pt x="771" y="1157"/>
                  </a:cubicBezTo>
                  <a:cubicBezTo>
                    <a:pt x="771" y="1157"/>
                    <a:pt x="771" y="1157"/>
                    <a:pt x="771" y="1157"/>
                  </a:cubicBezTo>
                  <a:cubicBezTo>
                    <a:pt x="770" y="1158"/>
                    <a:pt x="770" y="1159"/>
                    <a:pt x="770" y="1160"/>
                  </a:cubicBezTo>
                  <a:cubicBezTo>
                    <a:pt x="770" y="1425"/>
                    <a:pt x="770" y="1425"/>
                    <a:pt x="770" y="1425"/>
                  </a:cubicBezTo>
                  <a:cubicBezTo>
                    <a:pt x="770" y="1437"/>
                    <a:pt x="780" y="1446"/>
                    <a:pt x="791" y="1446"/>
                  </a:cubicBezTo>
                  <a:cubicBezTo>
                    <a:pt x="859" y="1446"/>
                    <a:pt x="859" y="1446"/>
                    <a:pt x="859" y="1446"/>
                  </a:cubicBezTo>
                  <a:cubicBezTo>
                    <a:pt x="871" y="1446"/>
                    <a:pt x="880" y="1437"/>
                    <a:pt x="880" y="1425"/>
                  </a:cubicBezTo>
                  <a:cubicBezTo>
                    <a:pt x="880" y="1160"/>
                    <a:pt x="880" y="1160"/>
                    <a:pt x="880" y="1160"/>
                  </a:cubicBezTo>
                  <a:cubicBezTo>
                    <a:pt x="880" y="1154"/>
                    <a:pt x="879" y="1148"/>
                    <a:pt x="877" y="1142"/>
                  </a:cubicBezTo>
                  <a:cubicBezTo>
                    <a:pt x="878" y="1135"/>
                    <a:pt x="877" y="1128"/>
                    <a:pt x="875" y="1121"/>
                  </a:cubicBezTo>
                  <a:cubicBezTo>
                    <a:pt x="874" y="1121"/>
                    <a:pt x="874" y="1121"/>
                    <a:pt x="874" y="1121"/>
                  </a:cubicBezTo>
                  <a:cubicBezTo>
                    <a:pt x="817" y="953"/>
                    <a:pt x="817" y="953"/>
                    <a:pt x="817" y="953"/>
                  </a:cubicBezTo>
                  <a:cubicBezTo>
                    <a:pt x="816" y="950"/>
                    <a:pt x="815" y="948"/>
                    <a:pt x="813" y="946"/>
                  </a:cubicBezTo>
                  <a:cubicBezTo>
                    <a:pt x="813" y="560"/>
                    <a:pt x="813" y="560"/>
                    <a:pt x="813" y="560"/>
                  </a:cubicBezTo>
                  <a:cubicBezTo>
                    <a:pt x="817" y="558"/>
                    <a:pt x="821" y="556"/>
                    <a:pt x="824" y="551"/>
                  </a:cubicBezTo>
                  <a:cubicBezTo>
                    <a:pt x="919" y="402"/>
                    <a:pt x="919" y="402"/>
                    <a:pt x="919" y="402"/>
                  </a:cubicBezTo>
                  <a:cubicBezTo>
                    <a:pt x="920" y="402"/>
                    <a:pt x="920" y="402"/>
                    <a:pt x="920" y="401"/>
                  </a:cubicBezTo>
                  <a:cubicBezTo>
                    <a:pt x="922" y="398"/>
                    <a:pt x="924" y="394"/>
                    <a:pt x="924" y="390"/>
                  </a:cubicBezTo>
                  <a:cubicBezTo>
                    <a:pt x="924" y="390"/>
                    <a:pt x="925" y="389"/>
                    <a:pt x="925" y="388"/>
                  </a:cubicBezTo>
                  <a:cubicBezTo>
                    <a:pt x="925" y="387"/>
                    <a:pt x="925" y="387"/>
                    <a:pt x="925" y="387"/>
                  </a:cubicBezTo>
                  <a:cubicBezTo>
                    <a:pt x="958" y="227"/>
                    <a:pt x="958" y="227"/>
                    <a:pt x="958" y="227"/>
                  </a:cubicBezTo>
                  <a:cubicBezTo>
                    <a:pt x="1209" y="227"/>
                    <a:pt x="1209" y="227"/>
                    <a:pt x="1209" y="227"/>
                  </a:cubicBezTo>
                  <a:cubicBezTo>
                    <a:pt x="1209" y="424"/>
                    <a:pt x="1209" y="424"/>
                    <a:pt x="1209" y="424"/>
                  </a:cubicBezTo>
                  <a:cubicBezTo>
                    <a:pt x="1291" y="424"/>
                    <a:pt x="1291" y="424"/>
                    <a:pt x="1291" y="424"/>
                  </a:cubicBezTo>
                  <a:cubicBezTo>
                    <a:pt x="1291" y="227"/>
                    <a:pt x="1291" y="227"/>
                    <a:pt x="1291" y="227"/>
                  </a:cubicBezTo>
                  <a:cubicBezTo>
                    <a:pt x="1309" y="227"/>
                    <a:pt x="1309" y="227"/>
                    <a:pt x="1309" y="227"/>
                  </a:cubicBezTo>
                  <a:cubicBezTo>
                    <a:pt x="1309" y="424"/>
                    <a:pt x="1309" y="424"/>
                    <a:pt x="1309" y="424"/>
                  </a:cubicBezTo>
                  <a:cubicBezTo>
                    <a:pt x="1390" y="424"/>
                    <a:pt x="1390" y="424"/>
                    <a:pt x="1390" y="424"/>
                  </a:cubicBezTo>
                  <a:cubicBezTo>
                    <a:pt x="1390" y="227"/>
                    <a:pt x="1390" y="227"/>
                    <a:pt x="1390" y="227"/>
                  </a:cubicBezTo>
                  <a:cubicBezTo>
                    <a:pt x="1428" y="227"/>
                    <a:pt x="1428" y="227"/>
                    <a:pt x="1428" y="227"/>
                  </a:cubicBezTo>
                  <a:lnTo>
                    <a:pt x="1428" y="197"/>
                  </a:lnTo>
                  <a:close/>
                  <a:moveTo>
                    <a:pt x="858" y="370"/>
                  </a:moveTo>
                  <a:cubicBezTo>
                    <a:pt x="774" y="503"/>
                    <a:pt x="774" y="503"/>
                    <a:pt x="774" y="503"/>
                  </a:cubicBezTo>
                  <a:cubicBezTo>
                    <a:pt x="583" y="503"/>
                    <a:pt x="583" y="503"/>
                    <a:pt x="583" y="503"/>
                  </a:cubicBezTo>
                  <a:cubicBezTo>
                    <a:pt x="498" y="370"/>
                    <a:pt x="498" y="370"/>
                    <a:pt x="498" y="370"/>
                  </a:cubicBezTo>
                  <a:cubicBezTo>
                    <a:pt x="469" y="227"/>
                    <a:pt x="469" y="227"/>
                    <a:pt x="469" y="227"/>
                  </a:cubicBezTo>
                  <a:cubicBezTo>
                    <a:pt x="888" y="227"/>
                    <a:pt x="888" y="227"/>
                    <a:pt x="888" y="227"/>
                  </a:cubicBezTo>
                  <a:lnTo>
                    <a:pt x="858"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236" name="Group 235"/>
          <p:cNvGrpSpPr/>
          <p:nvPr/>
        </p:nvGrpSpPr>
        <p:grpSpPr>
          <a:xfrm>
            <a:off x="2593071" y="3174977"/>
            <a:ext cx="304826" cy="377985"/>
            <a:chOff x="2014288" y="1573025"/>
            <a:chExt cx="304826" cy="377985"/>
          </a:xfrm>
        </p:grpSpPr>
        <p:sp>
          <p:nvSpPr>
            <p:cNvPr id="237" name="Oval 236"/>
            <p:cNvSpPr/>
            <p:nvPr/>
          </p:nvSpPr>
          <p:spPr>
            <a:xfrm>
              <a:off x="2050252" y="1625078"/>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38" name="Picture 237"/>
            <p:cNvPicPr>
              <a:picLocks noChangeAspect="1"/>
            </p:cNvPicPr>
            <p:nvPr/>
          </p:nvPicPr>
          <p:blipFill>
            <a:blip r:embed="rId6"/>
            <a:stretch>
              <a:fillRect/>
            </a:stretch>
          </p:blipFill>
          <p:spPr>
            <a:xfrm>
              <a:off x="2014288" y="1573025"/>
              <a:ext cx="304826" cy="377985"/>
            </a:xfrm>
            <a:prstGeom prst="rect">
              <a:avLst/>
            </a:prstGeom>
          </p:spPr>
        </p:pic>
      </p:grpSp>
      <p:grpSp>
        <p:nvGrpSpPr>
          <p:cNvPr id="259" name="Group 258"/>
          <p:cNvGrpSpPr>
            <a:grpSpLocks noChangeAspect="1"/>
          </p:cNvGrpSpPr>
          <p:nvPr/>
        </p:nvGrpSpPr>
        <p:grpSpPr>
          <a:xfrm>
            <a:off x="7643371" y="1633217"/>
            <a:ext cx="432000" cy="432000"/>
            <a:chOff x="457200" y="1578172"/>
            <a:chExt cx="914400" cy="914400"/>
          </a:xfrm>
        </p:grpSpPr>
        <p:sp>
          <p:nvSpPr>
            <p:cNvPr id="260" name="Oval 259"/>
            <p:cNvSpPr/>
            <p:nvPr/>
          </p:nvSpPr>
          <p:spPr>
            <a:xfrm>
              <a:off x="457200" y="1578172"/>
              <a:ext cx="914400" cy="914400"/>
            </a:xfrm>
            <a:prstGeom prst="ellipse">
              <a:avLst/>
            </a:prstGeom>
            <a:noFill/>
            <a:ln w="28575">
              <a:solidFill>
                <a:srgbClr val="01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1" name="Freeform 260"/>
            <p:cNvSpPr>
              <a:spLocks noChangeAspect="1"/>
            </p:cNvSpPr>
            <p:nvPr/>
          </p:nvSpPr>
          <p:spPr bwMode="auto">
            <a:xfrm>
              <a:off x="572651" y="2195206"/>
              <a:ext cx="683499" cy="42633"/>
            </a:xfrm>
            <a:custGeom>
              <a:avLst/>
              <a:gdLst>
                <a:gd name="T0" fmla="*/ 3033 w 3033"/>
                <a:gd name="T1" fmla="*/ 94 h 188"/>
                <a:gd name="T2" fmla="*/ 2915 w 3033"/>
                <a:gd name="T3" fmla="*/ 188 h 188"/>
                <a:gd name="T4" fmla="*/ 118 w 3033"/>
                <a:gd name="T5" fmla="*/ 188 h 188"/>
                <a:gd name="T6" fmla="*/ 0 w 3033"/>
                <a:gd name="T7" fmla="*/ 94 h 188"/>
                <a:gd name="T8" fmla="*/ 0 w 3033"/>
                <a:gd name="T9" fmla="*/ 94 h 188"/>
                <a:gd name="T10" fmla="*/ 118 w 3033"/>
                <a:gd name="T11" fmla="*/ 0 h 188"/>
                <a:gd name="T12" fmla="*/ 2915 w 3033"/>
                <a:gd name="T13" fmla="*/ 0 h 188"/>
                <a:gd name="T14" fmla="*/ 3033 w 3033"/>
                <a:gd name="T15" fmla="*/ 94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3" h="188">
                  <a:moveTo>
                    <a:pt x="3033" y="94"/>
                  </a:moveTo>
                  <a:cubicBezTo>
                    <a:pt x="3033" y="146"/>
                    <a:pt x="2980" y="188"/>
                    <a:pt x="2915" y="188"/>
                  </a:cubicBezTo>
                  <a:cubicBezTo>
                    <a:pt x="118" y="188"/>
                    <a:pt x="118" y="188"/>
                    <a:pt x="118" y="188"/>
                  </a:cubicBezTo>
                  <a:cubicBezTo>
                    <a:pt x="53" y="188"/>
                    <a:pt x="0" y="146"/>
                    <a:pt x="0" y="94"/>
                  </a:cubicBezTo>
                  <a:cubicBezTo>
                    <a:pt x="0" y="94"/>
                    <a:pt x="0" y="94"/>
                    <a:pt x="0" y="94"/>
                  </a:cubicBezTo>
                  <a:cubicBezTo>
                    <a:pt x="0" y="42"/>
                    <a:pt x="53" y="0"/>
                    <a:pt x="118" y="0"/>
                  </a:cubicBezTo>
                  <a:cubicBezTo>
                    <a:pt x="2915" y="0"/>
                    <a:pt x="2915" y="0"/>
                    <a:pt x="2915" y="0"/>
                  </a:cubicBezTo>
                  <a:cubicBezTo>
                    <a:pt x="2980" y="0"/>
                    <a:pt x="3033" y="42"/>
                    <a:pt x="3033" y="94"/>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2" name="Freeform 261"/>
            <p:cNvSpPr>
              <a:spLocks noChangeAspect="1"/>
            </p:cNvSpPr>
            <p:nvPr/>
          </p:nvSpPr>
          <p:spPr bwMode="auto">
            <a:xfrm>
              <a:off x="902023" y="1771630"/>
              <a:ext cx="32318" cy="136837"/>
            </a:xfrm>
            <a:custGeom>
              <a:avLst/>
              <a:gdLst>
                <a:gd name="T0" fmla="*/ 143 w 143"/>
                <a:gd name="T1" fmla="*/ 33 h 606"/>
                <a:gd name="T2" fmla="*/ 71 w 143"/>
                <a:gd name="T3" fmla="*/ 0 h 606"/>
                <a:gd name="T4" fmla="*/ 0 w 143"/>
                <a:gd name="T5" fmla="*/ 33 h 606"/>
                <a:gd name="T6" fmla="*/ 0 w 143"/>
                <a:gd name="T7" fmla="*/ 581 h 606"/>
                <a:gd name="T8" fmla="*/ 0 w 143"/>
                <a:gd name="T9" fmla="*/ 582 h 606"/>
                <a:gd name="T10" fmla="*/ 69 w 143"/>
                <a:gd name="T11" fmla="*/ 605 h 606"/>
                <a:gd name="T12" fmla="*/ 143 w 143"/>
                <a:gd name="T13" fmla="*/ 581 h 606"/>
                <a:gd name="T14" fmla="*/ 143 w 143"/>
                <a:gd name="T15" fmla="*/ 33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6">
                  <a:moveTo>
                    <a:pt x="143" y="33"/>
                  </a:moveTo>
                  <a:cubicBezTo>
                    <a:pt x="142" y="9"/>
                    <a:pt x="111" y="0"/>
                    <a:pt x="71" y="0"/>
                  </a:cubicBezTo>
                  <a:cubicBezTo>
                    <a:pt x="26" y="0"/>
                    <a:pt x="0" y="15"/>
                    <a:pt x="0" y="33"/>
                  </a:cubicBezTo>
                  <a:cubicBezTo>
                    <a:pt x="0" y="36"/>
                    <a:pt x="0" y="581"/>
                    <a:pt x="0" y="581"/>
                  </a:cubicBezTo>
                  <a:cubicBezTo>
                    <a:pt x="0" y="582"/>
                    <a:pt x="0" y="582"/>
                    <a:pt x="0" y="582"/>
                  </a:cubicBezTo>
                  <a:cubicBezTo>
                    <a:pt x="1" y="589"/>
                    <a:pt x="34" y="605"/>
                    <a:pt x="69" y="605"/>
                  </a:cubicBezTo>
                  <a:cubicBezTo>
                    <a:pt x="105" y="606"/>
                    <a:pt x="143" y="589"/>
                    <a:pt x="143" y="581"/>
                  </a:cubicBezTo>
                  <a:cubicBezTo>
                    <a:pt x="143" y="581"/>
                    <a:pt x="143" y="35"/>
                    <a:pt x="143" y="33"/>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3" name="Freeform 262"/>
            <p:cNvSpPr>
              <a:spLocks noChangeAspect="1"/>
            </p:cNvSpPr>
            <p:nvPr/>
          </p:nvSpPr>
          <p:spPr bwMode="auto">
            <a:xfrm>
              <a:off x="908899" y="1723496"/>
              <a:ext cx="18566" cy="46758"/>
            </a:xfrm>
            <a:custGeom>
              <a:avLst/>
              <a:gdLst>
                <a:gd name="T0" fmla="*/ 37 w 83"/>
                <a:gd name="T1" fmla="*/ 202 h 206"/>
                <a:gd name="T2" fmla="*/ 12 w 83"/>
                <a:gd name="T3" fmla="*/ 138 h 206"/>
                <a:gd name="T4" fmla="*/ 19 w 83"/>
                <a:gd name="T5" fmla="*/ 0 h 206"/>
                <a:gd name="T6" fmla="*/ 80 w 83"/>
                <a:gd name="T7" fmla="*/ 126 h 206"/>
                <a:gd name="T8" fmla="*/ 37 w 83"/>
                <a:gd name="T9" fmla="*/ 202 h 206"/>
              </a:gdLst>
              <a:ahLst/>
              <a:cxnLst>
                <a:cxn ang="0">
                  <a:pos x="T0" y="T1"/>
                </a:cxn>
                <a:cxn ang="0">
                  <a:pos x="T2" y="T3"/>
                </a:cxn>
                <a:cxn ang="0">
                  <a:pos x="T4" y="T5"/>
                </a:cxn>
                <a:cxn ang="0">
                  <a:pos x="T6" y="T7"/>
                </a:cxn>
                <a:cxn ang="0">
                  <a:pos x="T8" y="T9"/>
                </a:cxn>
              </a:cxnLst>
              <a:rect l="0" t="0" r="r" b="b"/>
              <a:pathLst>
                <a:path w="83" h="206">
                  <a:moveTo>
                    <a:pt x="37" y="202"/>
                  </a:moveTo>
                  <a:cubicBezTo>
                    <a:pt x="14" y="200"/>
                    <a:pt x="0" y="168"/>
                    <a:pt x="12" y="138"/>
                  </a:cubicBezTo>
                  <a:cubicBezTo>
                    <a:pt x="29" y="93"/>
                    <a:pt x="45" y="66"/>
                    <a:pt x="19" y="0"/>
                  </a:cubicBezTo>
                  <a:cubicBezTo>
                    <a:pt x="58" y="19"/>
                    <a:pt x="76" y="61"/>
                    <a:pt x="80" y="126"/>
                  </a:cubicBezTo>
                  <a:cubicBezTo>
                    <a:pt x="83" y="170"/>
                    <a:pt x="74" y="206"/>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4" name="Freeform 263"/>
            <p:cNvSpPr>
              <a:spLocks noChangeAspect="1"/>
            </p:cNvSpPr>
            <p:nvPr/>
          </p:nvSpPr>
          <p:spPr bwMode="auto">
            <a:xfrm>
              <a:off x="914400" y="1743437"/>
              <a:ext cx="8939" cy="24754"/>
            </a:xfrm>
            <a:custGeom>
              <a:avLst/>
              <a:gdLst>
                <a:gd name="T0" fmla="*/ 14 w 39"/>
                <a:gd name="T1" fmla="*/ 111 h 111"/>
                <a:gd name="T2" fmla="*/ 2 w 39"/>
                <a:gd name="T3" fmla="*/ 76 h 111"/>
                <a:gd name="T4" fmla="*/ 19 w 39"/>
                <a:gd name="T5" fmla="*/ 0 h 111"/>
                <a:gd name="T6" fmla="*/ 38 w 39"/>
                <a:gd name="T7" fmla="*/ 75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5"/>
                    <a:pt x="2" y="76"/>
                  </a:cubicBezTo>
                  <a:cubicBezTo>
                    <a:pt x="8" y="51"/>
                    <a:pt x="28" y="29"/>
                    <a:pt x="19" y="0"/>
                  </a:cubicBezTo>
                  <a:cubicBezTo>
                    <a:pt x="36" y="14"/>
                    <a:pt x="39" y="52"/>
                    <a:pt x="38" y="75"/>
                  </a:cubicBezTo>
                  <a:cubicBezTo>
                    <a:pt x="38" y="93"/>
                    <a:pt x="34" y="110"/>
                    <a:pt x="1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5" name="Freeform 264"/>
            <p:cNvSpPr>
              <a:spLocks noChangeAspect="1"/>
            </p:cNvSpPr>
            <p:nvPr/>
          </p:nvSpPr>
          <p:spPr bwMode="auto">
            <a:xfrm>
              <a:off x="916463" y="1762691"/>
              <a:ext cx="3438" cy="10315"/>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30"/>
                    <a:pt x="6" y="25"/>
                  </a:cubicBezTo>
                  <a:cubicBezTo>
                    <a:pt x="5" y="17"/>
                    <a:pt x="0" y="5"/>
                    <a:pt x="10" y="0"/>
                  </a:cubicBezTo>
                  <a:cubicBezTo>
                    <a:pt x="10" y="0"/>
                    <a:pt x="11" y="1"/>
                    <a:pt x="12" y="2"/>
                  </a:cubicBezTo>
                  <a:cubicBezTo>
                    <a:pt x="4" y="7"/>
                    <a:pt x="9" y="17"/>
                    <a:pt x="10" y="24"/>
                  </a:cubicBezTo>
                  <a:cubicBezTo>
                    <a:pt x="11" y="33"/>
                    <a:pt x="15" y="39"/>
                    <a:pt x="9"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6" name="Freeform 265"/>
            <p:cNvSpPr>
              <a:spLocks noChangeAspect="1"/>
            </p:cNvSpPr>
            <p:nvPr/>
          </p:nvSpPr>
          <p:spPr bwMode="auto">
            <a:xfrm>
              <a:off x="852514" y="1784695"/>
              <a:ext cx="32318" cy="136837"/>
            </a:xfrm>
            <a:custGeom>
              <a:avLst/>
              <a:gdLst>
                <a:gd name="T0" fmla="*/ 143 w 143"/>
                <a:gd name="T1" fmla="*/ 33 h 606"/>
                <a:gd name="T2" fmla="*/ 71 w 143"/>
                <a:gd name="T3" fmla="*/ 0 h 606"/>
                <a:gd name="T4" fmla="*/ 0 w 143"/>
                <a:gd name="T5" fmla="*/ 33 h 606"/>
                <a:gd name="T6" fmla="*/ 0 w 143"/>
                <a:gd name="T7" fmla="*/ 581 h 606"/>
                <a:gd name="T8" fmla="*/ 0 w 143"/>
                <a:gd name="T9" fmla="*/ 582 h 606"/>
                <a:gd name="T10" fmla="*/ 69 w 143"/>
                <a:gd name="T11" fmla="*/ 605 h 606"/>
                <a:gd name="T12" fmla="*/ 143 w 143"/>
                <a:gd name="T13" fmla="*/ 581 h 606"/>
                <a:gd name="T14" fmla="*/ 143 w 143"/>
                <a:gd name="T15" fmla="*/ 33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6">
                  <a:moveTo>
                    <a:pt x="143" y="33"/>
                  </a:moveTo>
                  <a:cubicBezTo>
                    <a:pt x="142" y="9"/>
                    <a:pt x="111" y="0"/>
                    <a:pt x="71" y="0"/>
                  </a:cubicBezTo>
                  <a:cubicBezTo>
                    <a:pt x="26" y="0"/>
                    <a:pt x="0" y="15"/>
                    <a:pt x="0" y="33"/>
                  </a:cubicBezTo>
                  <a:cubicBezTo>
                    <a:pt x="0" y="36"/>
                    <a:pt x="0" y="581"/>
                    <a:pt x="0" y="581"/>
                  </a:cubicBezTo>
                  <a:cubicBezTo>
                    <a:pt x="0" y="582"/>
                    <a:pt x="0" y="582"/>
                    <a:pt x="0" y="582"/>
                  </a:cubicBezTo>
                  <a:cubicBezTo>
                    <a:pt x="1" y="589"/>
                    <a:pt x="34" y="605"/>
                    <a:pt x="69" y="605"/>
                  </a:cubicBezTo>
                  <a:cubicBezTo>
                    <a:pt x="105" y="606"/>
                    <a:pt x="143" y="589"/>
                    <a:pt x="143" y="581"/>
                  </a:cubicBezTo>
                  <a:cubicBezTo>
                    <a:pt x="143" y="581"/>
                    <a:pt x="143" y="35"/>
                    <a:pt x="143" y="33"/>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7" name="Freeform 266"/>
            <p:cNvSpPr>
              <a:spLocks noChangeAspect="1"/>
            </p:cNvSpPr>
            <p:nvPr/>
          </p:nvSpPr>
          <p:spPr bwMode="auto">
            <a:xfrm>
              <a:off x="859390" y="1737248"/>
              <a:ext cx="18566" cy="46071"/>
            </a:xfrm>
            <a:custGeom>
              <a:avLst/>
              <a:gdLst>
                <a:gd name="T0" fmla="*/ 37 w 83"/>
                <a:gd name="T1" fmla="*/ 202 h 206"/>
                <a:gd name="T2" fmla="*/ 12 w 83"/>
                <a:gd name="T3" fmla="*/ 138 h 206"/>
                <a:gd name="T4" fmla="*/ 19 w 83"/>
                <a:gd name="T5" fmla="*/ 0 h 206"/>
                <a:gd name="T6" fmla="*/ 80 w 83"/>
                <a:gd name="T7" fmla="*/ 126 h 206"/>
                <a:gd name="T8" fmla="*/ 37 w 83"/>
                <a:gd name="T9" fmla="*/ 202 h 206"/>
              </a:gdLst>
              <a:ahLst/>
              <a:cxnLst>
                <a:cxn ang="0">
                  <a:pos x="T0" y="T1"/>
                </a:cxn>
                <a:cxn ang="0">
                  <a:pos x="T2" y="T3"/>
                </a:cxn>
                <a:cxn ang="0">
                  <a:pos x="T4" y="T5"/>
                </a:cxn>
                <a:cxn ang="0">
                  <a:pos x="T6" y="T7"/>
                </a:cxn>
                <a:cxn ang="0">
                  <a:pos x="T8" y="T9"/>
                </a:cxn>
              </a:cxnLst>
              <a:rect l="0" t="0" r="r" b="b"/>
              <a:pathLst>
                <a:path w="83" h="206">
                  <a:moveTo>
                    <a:pt x="37" y="202"/>
                  </a:moveTo>
                  <a:cubicBezTo>
                    <a:pt x="14" y="200"/>
                    <a:pt x="0" y="168"/>
                    <a:pt x="12" y="138"/>
                  </a:cubicBezTo>
                  <a:cubicBezTo>
                    <a:pt x="29" y="93"/>
                    <a:pt x="45" y="66"/>
                    <a:pt x="19" y="0"/>
                  </a:cubicBezTo>
                  <a:cubicBezTo>
                    <a:pt x="58" y="19"/>
                    <a:pt x="76" y="61"/>
                    <a:pt x="80" y="126"/>
                  </a:cubicBezTo>
                  <a:cubicBezTo>
                    <a:pt x="83" y="170"/>
                    <a:pt x="74" y="206"/>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8" name="Freeform 267"/>
            <p:cNvSpPr>
              <a:spLocks noChangeAspect="1"/>
            </p:cNvSpPr>
            <p:nvPr/>
          </p:nvSpPr>
          <p:spPr bwMode="auto">
            <a:xfrm>
              <a:off x="864891" y="1756502"/>
              <a:ext cx="8939" cy="25442"/>
            </a:xfrm>
            <a:custGeom>
              <a:avLst/>
              <a:gdLst>
                <a:gd name="T0" fmla="*/ 14 w 39"/>
                <a:gd name="T1" fmla="*/ 111 h 111"/>
                <a:gd name="T2" fmla="*/ 2 w 39"/>
                <a:gd name="T3" fmla="*/ 76 h 111"/>
                <a:gd name="T4" fmla="*/ 19 w 39"/>
                <a:gd name="T5" fmla="*/ 0 h 111"/>
                <a:gd name="T6" fmla="*/ 38 w 39"/>
                <a:gd name="T7" fmla="*/ 75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5"/>
                    <a:pt x="2" y="76"/>
                  </a:cubicBezTo>
                  <a:cubicBezTo>
                    <a:pt x="8" y="51"/>
                    <a:pt x="28" y="29"/>
                    <a:pt x="19" y="0"/>
                  </a:cubicBezTo>
                  <a:cubicBezTo>
                    <a:pt x="36" y="14"/>
                    <a:pt x="39" y="52"/>
                    <a:pt x="38" y="75"/>
                  </a:cubicBezTo>
                  <a:cubicBezTo>
                    <a:pt x="38" y="93"/>
                    <a:pt x="34" y="110"/>
                    <a:pt x="1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9" name="Freeform 268"/>
            <p:cNvSpPr>
              <a:spLocks noChangeAspect="1"/>
            </p:cNvSpPr>
            <p:nvPr/>
          </p:nvSpPr>
          <p:spPr bwMode="auto">
            <a:xfrm>
              <a:off x="866954" y="1776443"/>
              <a:ext cx="3438" cy="9627"/>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30"/>
                    <a:pt x="6" y="25"/>
                  </a:cubicBezTo>
                  <a:cubicBezTo>
                    <a:pt x="5" y="17"/>
                    <a:pt x="0" y="5"/>
                    <a:pt x="10" y="0"/>
                  </a:cubicBezTo>
                  <a:cubicBezTo>
                    <a:pt x="10" y="0"/>
                    <a:pt x="11" y="1"/>
                    <a:pt x="12" y="2"/>
                  </a:cubicBezTo>
                  <a:cubicBezTo>
                    <a:pt x="4" y="7"/>
                    <a:pt x="9" y="17"/>
                    <a:pt x="10" y="24"/>
                  </a:cubicBezTo>
                  <a:cubicBezTo>
                    <a:pt x="11" y="33"/>
                    <a:pt x="15" y="39"/>
                    <a:pt x="9"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0" name="Freeform 269"/>
            <p:cNvSpPr>
              <a:spLocks noChangeAspect="1"/>
            </p:cNvSpPr>
            <p:nvPr/>
          </p:nvSpPr>
          <p:spPr bwMode="auto">
            <a:xfrm>
              <a:off x="802318" y="1808761"/>
              <a:ext cx="31631" cy="136150"/>
            </a:xfrm>
            <a:custGeom>
              <a:avLst/>
              <a:gdLst>
                <a:gd name="T0" fmla="*/ 143 w 143"/>
                <a:gd name="T1" fmla="*/ 32 h 605"/>
                <a:gd name="T2" fmla="*/ 72 w 143"/>
                <a:gd name="T3" fmla="*/ 0 h 605"/>
                <a:gd name="T4" fmla="*/ 0 w 143"/>
                <a:gd name="T5" fmla="*/ 32 h 605"/>
                <a:gd name="T6" fmla="*/ 0 w 143"/>
                <a:gd name="T7" fmla="*/ 581 h 605"/>
                <a:gd name="T8" fmla="*/ 0 w 143"/>
                <a:gd name="T9" fmla="*/ 581 h 605"/>
                <a:gd name="T10" fmla="*/ 70 w 143"/>
                <a:gd name="T11" fmla="*/ 605 h 605"/>
                <a:gd name="T12" fmla="*/ 143 w 143"/>
                <a:gd name="T13" fmla="*/ 581 h 605"/>
                <a:gd name="T14" fmla="*/ 143 w 143"/>
                <a:gd name="T15" fmla="*/ 32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5">
                  <a:moveTo>
                    <a:pt x="143" y="32"/>
                  </a:moveTo>
                  <a:cubicBezTo>
                    <a:pt x="142" y="9"/>
                    <a:pt x="111" y="0"/>
                    <a:pt x="72" y="0"/>
                  </a:cubicBezTo>
                  <a:cubicBezTo>
                    <a:pt x="27" y="0"/>
                    <a:pt x="0" y="15"/>
                    <a:pt x="0" y="32"/>
                  </a:cubicBezTo>
                  <a:cubicBezTo>
                    <a:pt x="0" y="35"/>
                    <a:pt x="0" y="581"/>
                    <a:pt x="0" y="581"/>
                  </a:cubicBezTo>
                  <a:cubicBezTo>
                    <a:pt x="0" y="581"/>
                    <a:pt x="0" y="581"/>
                    <a:pt x="0" y="581"/>
                  </a:cubicBezTo>
                  <a:cubicBezTo>
                    <a:pt x="2" y="589"/>
                    <a:pt x="35" y="605"/>
                    <a:pt x="70" y="605"/>
                  </a:cubicBezTo>
                  <a:cubicBezTo>
                    <a:pt x="105" y="605"/>
                    <a:pt x="143" y="589"/>
                    <a:pt x="143" y="581"/>
                  </a:cubicBezTo>
                  <a:cubicBezTo>
                    <a:pt x="143" y="581"/>
                    <a:pt x="143" y="35"/>
                    <a:pt x="143" y="32"/>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1" name="Freeform 270"/>
            <p:cNvSpPr>
              <a:spLocks noChangeAspect="1"/>
            </p:cNvSpPr>
            <p:nvPr/>
          </p:nvSpPr>
          <p:spPr bwMode="auto">
            <a:xfrm>
              <a:off x="808506" y="1761316"/>
              <a:ext cx="19253" cy="46071"/>
            </a:xfrm>
            <a:custGeom>
              <a:avLst/>
              <a:gdLst>
                <a:gd name="T0" fmla="*/ 37 w 83"/>
                <a:gd name="T1" fmla="*/ 202 h 205"/>
                <a:gd name="T2" fmla="*/ 12 w 83"/>
                <a:gd name="T3" fmla="*/ 137 h 205"/>
                <a:gd name="T4" fmla="*/ 19 w 83"/>
                <a:gd name="T5" fmla="*/ 0 h 205"/>
                <a:gd name="T6" fmla="*/ 80 w 83"/>
                <a:gd name="T7" fmla="*/ 125 h 205"/>
                <a:gd name="T8" fmla="*/ 37 w 83"/>
                <a:gd name="T9" fmla="*/ 202 h 205"/>
              </a:gdLst>
              <a:ahLst/>
              <a:cxnLst>
                <a:cxn ang="0">
                  <a:pos x="T0" y="T1"/>
                </a:cxn>
                <a:cxn ang="0">
                  <a:pos x="T2" y="T3"/>
                </a:cxn>
                <a:cxn ang="0">
                  <a:pos x="T4" y="T5"/>
                </a:cxn>
                <a:cxn ang="0">
                  <a:pos x="T6" y="T7"/>
                </a:cxn>
                <a:cxn ang="0">
                  <a:pos x="T8" y="T9"/>
                </a:cxn>
              </a:cxnLst>
              <a:rect l="0" t="0" r="r" b="b"/>
              <a:pathLst>
                <a:path w="83" h="205">
                  <a:moveTo>
                    <a:pt x="37" y="202"/>
                  </a:moveTo>
                  <a:cubicBezTo>
                    <a:pt x="14" y="199"/>
                    <a:pt x="0" y="168"/>
                    <a:pt x="12" y="137"/>
                  </a:cubicBezTo>
                  <a:cubicBezTo>
                    <a:pt x="30" y="92"/>
                    <a:pt x="45" y="66"/>
                    <a:pt x="19" y="0"/>
                  </a:cubicBezTo>
                  <a:cubicBezTo>
                    <a:pt x="59" y="19"/>
                    <a:pt x="76" y="61"/>
                    <a:pt x="80" y="125"/>
                  </a:cubicBezTo>
                  <a:cubicBezTo>
                    <a:pt x="83" y="170"/>
                    <a:pt x="74" y="205"/>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2" name="Freeform 271"/>
            <p:cNvSpPr>
              <a:spLocks noChangeAspect="1"/>
            </p:cNvSpPr>
            <p:nvPr/>
          </p:nvSpPr>
          <p:spPr bwMode="auto">
            <a:xfrm>
              <a:off x="814695" y="1780569"/>
              <a:ext cx="8939" cy="24754"/>
            </a:xfrm>
            <a:custGeom>
              <a:avLst/>
              <a:gdLst>
                <a:gd name="T0" fmla="*/ 15 w 40"/>
                <a:gd name="T1" fmla="*/ 111 h 111"/>
                <a:gd name="T2" fmla="*/ 2 w 40"/>
                <a:gd name="T3" fmla="*/ 76 h 111"/>
                <a:gd name="T4" fmla="*/ 20 w 40"/>
                <a:gd name="T5" fmla="*/ 0 h 111"/>
                <a:gd name="T6" fmla="*/ 39 w 40"/>
                <a:gd name="T7" fmla="*/ 74 h 111"/>
                <a:gd name="T8" fmla="*/ 15 w 40"/>
                <a:gd name="T9" fmla="*/ 111 h 111"/>
              </a:gdLst>
              <a:ahLst/>
              <a:cxnLst>
                <a:cxn ang="0">
                  <a:pos x="T0" y="T1"/>
                </a:cxn>
                <a:cxn ang="0">
                  <a:pos x="T2" y="T3"/>
                </a:cxn>
                <a:cxn ang="0">
                  <a:pos x="T4" y="T5"/>
                </a:cxn>
                <a:cxn ang="0">
                  <a:pos x="T6" y="T7"/>
                </a:cxn>
                <a:cxn ang="0">
                  <a:pos x="T8" y="T9"/>
                </a:cxn>
              </a:cxnLst>
              <a:rect l="0" t="0" r="r" b="b"/>
              <a:pathLst>
                <a:path w="40" h="111">
                  <a:moveTo>
                    <a:pt x="15" y="111"/>
                  </a:moveTo>
                  <a:cubicBezTo>
                    <a:pt x="1" y="111"/>
                    <a:pt x="0" y="84"/>
                    <a:pt x="2" y="76"/>
                  </a:cubicBezTo>
                  <a:cubicBezTo>
                    <a:pt x="8" y="50"/>
                    <a:pt x="28" y="29"/>
                    <a:pt x="20" y="0"/>
                  </a:cubicBezTo>
                  <a:cubicBezTo>
                    <a:pt x="36" y="14"/>
                    <a:pt x="40" y="51"/>
                    <a:pt x="39" y="74"/>
                  </a:cubicBezTo>
                  <a:cubicBezTo>
                    <a:pt x="38" y="92"/>
                    <a:pt x="35" y="109"/>
                    <a:pt x="15"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3" name="Freeform 272"/>
            <p:cNvSpPr>
              <a:spLocks noChangeAspect="1"/>
            </p:cNvSpPr>
            <p:nvPr/>
          </p:nvSpPr>
          <p:spPr bwMode="auto">
            <a:xfrm>
              <a:off x="816758" y="1799823"/>
              <a:ext cx="2750" cy="10315"/>
            </a:xfrm>
            <a:custGeom>
              <a:avLst/>
              <a:gdLst>
                <a:gd name="T0" fmla="*/ 6 w 14"/>
                <a:gd name="T1" fmla="*/ 44 h 45"/>
                <a:gd name="T2" fmla="*/ 6 w 14"/>
                <a:gd name="T3" fmla="*/ 25 h 45"/>
                <a:gd name="T4" fmla="*/ 9 w 14"/>
                <a:gd name="T5" fmla="*/ 0 h 45"/>
                <a:gd name="T6" fmla="*/ 12 w 14"/>
                <a:gd name="T7" fmla="*/ 2 h 45"/>
                <a:gd name="T8" fmla="*/ 9 w 14"/>
                <a:gd name="T9" fmla="*/ 24 h 45"/>
                <a:gd name="T10" fmla="*/ 8 w 14"/>
                <a:gd name="T11" fmla="*/ 45 h 45"/>
                <a:gd name="T12" fmla="*/ 6 w 14"/>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4" h="45">
                  <a:moveTo>
                    <a:pt x="6" y="44"/>
                  </a:moveTo>
                  <a:cubicBezTo>
                    <a:pt x="9" y="40"/>
                    <a:pt x="7" y="29"/>
                    <a:pt x="6" y="25"/>
                  </a:cubicBezTo>
                  <a:cubicBezTo>
                    <a:pt x="4" y="17"/>
                    <a:pt x="0" y="4"/>
                    <a:pt x="9" y="0"/>
                  </a:cubicBezTo>
                  <a:cubicBezTo>
                    <a:pt x="9" y="0"/>
                    <a:pt x="11" y="1"/>
                    <a:pt x="12" y="2"/>
                  </a:cubicBezTo>
                  <a:cubicBezTo>
                    <a:pt x="3" y="6"/>
                    <a:pt x="8" y="16"/>
                    <a:pt x="9" y="24"/>
                  </a:cubicBezTo>
                  <a:cubicBezTo>
                    <a:pt x="11" y="33"/>
                    <a:pt x="14" y="38"/>
                    <a:pt x="8"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4" name="Freeform 273"/>
            <p:cNvSpPr>
              <a:spLocks noChangeAspect="1"/>
            </p:cNvSpPr>
            <p:nvPr/>
          </p:nvSpPr>
          <p:spPr bwMode="auto">
            <a:xfrm>
              <a:off x="994165" y="1808761"/>
              <a:ext cx="32318" cy="136150"/>
            </a:xfrm>
            <a:custGeom>
              <a:avLst/>
              <a:gdLst>
                <a:gd name="T0" fmla="*/ 143 w 143"/>
                <a:gd name="T1" fmla="*/ 32 h 605"/>
                <a:gd name="T2" fmla="*/ 71 w 143"/>
                <a:gd name="T3" fmla="*/ 0 h 605"/>
                <a:gd name="T4" fmla="*/ 0 w 143"/>
                <a:gd name="T5" fmla="*/ 32 h 605"/>
                <a:gd name="T6" fmla="*/ 0 w 143"/>
                <a:gd name="T7" fmla="*/ 581 h 605"/>
                <a:gd name="T8" fmla="*/ 0 w 143"/>
                <a:gd name="T9" fmla="*/ 581 h 605"/>
                <a:gd name="T10" fmla="*/ 69 w 143"/>
                <a:gd name="T11" fmla="*/ 605 h 605"/>
                <a:gd name="T12" fmla="*/ 143 w 143"/>
                <a:gd name="T13" fmla="*/ 581 h 605"/>
                <a:gd name="T14" fmla="*/ 143 w 143"/>
                <a:gd name="T15" fmla="*/ 32 h 6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5">
                  <a:moveTo>
                    <a:pt x="143" y="32"/>
                  </a:moveTo>
                  <a:cubicBezTo>
                    <a:pt x="142" y="9"/>
                    <a:pt x="111" y="0"/>
                    <a:pt x="71" y="0"/>
                  </a:cubicBezTo>
                  <a:cubicBezTo>
                    <a:pt x="26" y="0"/>
                    <a:pt x="0" y="15"/>
                    <a:pt x="0" y="32"/>
                  </a:cubicBezTo>
                  <a:cubicBezTo>
                    <a:pt x="0" y="35"/>
                    <a:pt x="0" y="581"/>
                    <a:pt x="0" y="581"/>
                  </a:cubicBezTo>
                  <a:cubicBezTo>
                    <a:pt x="0" y="581"/>
                    <a:pt x="0" y="581"/>
                    <a:pt x="0" y="581"/>
                  </a:cubicBezTo>
                  <a:cubicBezTo>
                    <a:pt x="1" y="589"/>
                    <a:pt x="34" y="605"/>
                    <a:pt x="69" y="605"/>
                  </a:cubicBezTo>
                  <a:cubicBezTo>
                    <a:pt x="105" y="605"/>
                    <a:pt x="143" y="589"/>
                    <a:pt x="143" y="581"/>
                  </a:cubicBezTo>
                  <a:cubicBezTo>
                    <a:pt x="143" y="581"/>
                    <a:pt x="143" y="35"/>
                    <a:pt x="143" y="32"/>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5" name="Freeform 274"/>
            <p:cNvSpPr>
              <a:spLocks noChangeAspect="1"/>
            </p:cNvSpPr>
            <p:nvPr/>
          </p:nvSpPr>
          <p:spPr bwMode="auto">
            <a:xfrm>
              <a:off x="1001041" y="1761316"/>
              <a:ext cx="18566" cy="46071"/>
            </a:xfrm>
            <a:custGeom>
              <a:avLst/>
              <a:gdLst>
                <a:gd name="T0" fmla="*/ 37 w 83"/>
                <a:gd name="T1" fmla="*/ 202 h 205"/>
                <a:gd name="T2" fmla="*/ 12 w 83"/>
                <a:gd name="T3" fmla="*/ 137 h 205"/>
                <a:gd name="T4" fmla="*/ 19 w 83"/>
                <a:gd name="T5" fmla="*/ 0 h 205"/>
                <a:gd name="T6" fmla="*/ 80 w 83"/>
                <a:gd name="T7" fmla="*/ 125 h 205"/>
                <a:gd name="T8" fmla="*/ 37 w 83"/>
                <a:gd name="T9" fmla="*/ 202 h 205"/>
              </a:gdLst>
              <a:ahLst/>
              <a:cxnLst>
                <a:cxn ang="0">
                  <a:pos x="T0" y="T1"/>
                </a:cxn>
                <a:cxn ang="0">
                  <a:pos x="T2" y="T3"/>
                </a:cxn>
                <a:cxn ang="0">
                  <a:pos x="T4" y="T5"/>
                </a:cxn>
                <a:cxn ang="0">
                  <a:pos x="T6" y="T7"/>
                </a:cxn>
                <a:cxn ang="0">
                  <a:pos x="T8" y="T9"/>
                </a:cxn>
              </a:cxnLst>
              <a:rect l="0" t="0" r="r" b="b"/>
              <a:pathLst>
                <a:path w="83" h="205">
                  <a:moveTo>
                    <a:pt x="37" y="202"/>
                  </a:moveTo>
                  <a:cubicBezTo>
                    <a:pt x="14" y="199"/>
                    <a:pt x="0" y="168"/>
                    <a:pt x="12" y="137"/>
                  </a:cubicBezTo>
                  <a:cubicBezTo>
                    <a:pt x="29" y="92"/>
                    <a:pt x="45" y="66"/>
                    <a:pt x="19" y="0"/>
                  </a:cubicBezTo>
                  <a:cubicBezTo>
                    <a:pt x="58" y="19"/>
                    <a:pt x="76" y="61"/>
                    <a:pt x="80" y="125"/>
                  </a:cubicBezTo>
                  <a:cubicBezTo>
                    <a:pt x="83" y="170"/>
                    <a:pt x="74" y="205"/>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6" name="Freeform 275"/>
            <p:cNvSpPr>
              <a:spLocks noChangeAspect="1"/>
            </p:cNvSpPr>
            <p:nvPr/>
          </p:nvSpPr>
          <p:spPr bwMode="auto">
            <a:xfrm>
              <a:off x="1006542" y="1780569"/>
              <a:ext cx="8939" cy="24754"/>
            </a:xfrm>
            <a:custGeom>
              <a:avLst/>
              <a:gdLst>
                <a:gd name="T0" fmla="*/ 14 w 39"/>
                <a:gd name="T1" fmla="*/ 111 h 111"/>
                <a:gd name="T2" fmla="*/ 1 w 39"/>
                <a:gd name="T3" fmla="*/ 76 h 111"/>
                <a:gd name="T4" fmla="*/ 19 w 39"/>
                <a:gd name="T5" fmla="*/ 0 h 111"/>
                <a:gd name="T6" fmla="*/ 38 w 39"/>
                <a:gd name="T7" fmla="*/ 74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4"/>
                    <a:pt x="1" y="76"/>
                  </a:cubicBezTo>
                  <a:cubicBezTo>
                    <a:pt x="8" y="50"/>
                    <a:pt x="27" y="29"/>
                    <a:pt x="19" y="0"/>
                  </a:cubicBezTo>
                  <a:cubicBezTo>
                    <a:pt x="36" y="14"/>
                    <a:pt x="39" y="51"/>
                    <a:pt x="38" y="74"/>
                  </a:cubicBezTo>
                  <a:cubicBezTo>
                    <a:pt x="38" y="92"/>
                    <a:pt x="34" y="109"/>
                    <a:pt x="1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7" name="Freeform 276"/>
            <p:cNvSpPr>
              <a:spLocks noChangeAspect="1"/>
            </p:cNvSpPr>
            <p:nvPr/>
          </p:nvSpPr>
          <p:spPr bwMode="auto">
            <a:xfrm>
              <a:off x="1008605" y="1799823"/>
              <a:ext cx="3438" cy="10315"/>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29"/>
                    <a:pt x="6" y="25"/>
                  </a:cubicBezTo>
                  <a:cubicBezTo>
                    <a:pt x="5" y="17"/>
                    <a:pt x="0" y="4"/>
                    <a:pt x="10" y="0"/>
                  </a:cubicBezTo>
                  <a:cubicBezTo>
                    <a:pt x="10" y="0"/>
                    <a:pt x="11" y="1"/>
                    <a:pt x="12" y="2"/>
                  </a:cubicBezTo>
                  <a:cubicBezTo>
                    <a:pt x="4" y="6"/>
                    <a:pt x="9" y="16"/>
                    <a:pt x="10" y="24"/>
                  </a:cubicBezTo>
                  <a:cubicBezTo>
                    <a:pt x="11" y="33"/>
                    <a:pt x="15" y="38"/>
                    <a:pt x="9"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8" name="Freeform 277"/>
            <p:cNvSpPr>
              <a:spLocks noChangeAspect="1"/>
            </p:cNvSpPr>
            <p:nvPr/>
          </p:nvSpPr>
          <p:spPr bwMode="auto">
            <a:xfrm>
              <a:off x="949469" y="1784695"/>
              <a:ext cx="32318" cy="136837"/>
            </a:xfrm>
            <a:custGeom>
              <a:avLst/>
              <a:gdLst>
                <a:gd name="T0" fmla="*/ 143 w 143"/>
                <a:gd name="T1" fmla="*/ 33 h 606"/>
                <a:gd name="T2" fmla="*/ 72 w 143"/>
                <a:gd name="T3" fmla="*/ 0 h 606"/>
                <a:gd name="T4" fmla="*/ 0 w 143"/>
                <a:gd name="T5" fmla="*/ 33 h 606"/>
                <a:gd name="T6" fmla="*/ 0 w 143"/>
                <a:gd name="T7" fmla="*/ 581 h 606"/>
                <a:gd name="T8" fmla="*/ 0 w 143"/>
                <a:gd name="T9" fmla="*/ 582 h 606"/>
                <a:gd name="T10" fmla="*/ 70 w 143"/>
                <a:gd name="T11" fmla="*/ 605 h 606"/>
                <a:gd name="T12" fmla="*/ 143 w 143"/>
                <a:gd name="T13" fmla="*/ 581 h 606"/>
                <a:gd name="T14" fmla="*/ 143 w 143"/>
                <a:gd name="T15" fmla="*/ 33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606">
                  <a:moveTo>
                    <a:pt x="143" y="33"/>
                  </a:moveTo>
                  <a:cubicBezTo>
                    <a:pt x="142" y="9"/>
                    <a:pt x="111" y="0"/>
                    <a:pt x="72" y="0"/>
                  </a:cubicBezTo>
                  <a:cubicBezTo>
                    <a:pt x="27" y="0"/>
                    <a:pt x="0" y="15"/>
                    <a:pt x="0" y="33"/>
                  </a:cubicBezTo>
                  <a:cubicBezTo>
                    <a:pt x="0" y="36"/>
                    <a:pt x="0" y="581"/>
                    <a:pt x="0" y="581"/>
                  </a:cubicBezTo>
                  <a:cubicBezTo>
                    <a:pt x="0" y="582"/>
                    <a:pt x="0" y="582"/>
                    <a:pt x="0" y="582"/>
                  </a:cubicBezTo>
                  <a:cubicBezTo>
                    <a:pt x="2" y="589"/>
                    <a:pt x="35" y="605"/>
                    <a:pt x="70" y="605"/>
                  </a:cubicBezTo>
                  <a:cubicBezTo>
                    <a:pt x="105" y="606"/>
                    <a:pt x="143" y="589"/>
                    <a:pt x="143" y="581"/>
                  </a:cubicBezTo>
                  <a:cubicBezTo>
                    <a:pt x="143" y="581"/>
                    <a:pt x="143" y="35"/>
                    <a:pt x="143" y="33"/>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9" name="Freeform 278"/>
            <p:cNvSpPr>
              <a:spLocks noChangeAspect="1"/>
            </p:cNvSpPr>
            <p:nvPr/>
          </p:nvSpPr>
          <p:spPr bwMode="auto">
            <a:xfrm>
              <a:off x="956346" y="1737248"/>
              <a:ext cx="18566" cy="46071"/>
            </a:xfrm>
            <a:custGeom>
              <a:avLst/>
              <a:gdLst>
                <a:gd name="T0" fmla="*/ 37 w 83"/>
                <a:gd name="T1" fmla="*/ 202 h 206"/>
                <a:gd name="T2" fmla="*/ 12 w 83"/>
                <a:gd name="T3" fmla="*/ 138 h 206"/>
                <a:gd name="T4" fmla="*/ 19 w 83"/>
                <a:gd name="T5" fmla="*/ 0 h 206"/>
                <a:gd name="T6" fmla="*/ 80 w 83"/>
                <a:gd name="T7" fmla="*/ 126 h 206"/>
                <a:gd name="T8" fmla="*/ 37 w 83"/>
                <a:gd name="T9" fmla="*/ 202 h 206"/>
              </a:gdLst>
              <a:ahLst/>
              <a:cxnLst>
                <a:cxn ang="0">
                  <a:pos x="T0" y="T1"/>
                </a:cxn>
                <a:cxn ang="0">
                  <a:pos x="T2" y="T3"/>
                </a:cxn>
                <a:cxn ang="0">
                  <a:pos x="T4" y="T5"/>
                </a:cxn>
                <a:cxn ang="0">
                  <a:pos x="T6" y="T7"/>
                </a:cxn>
                <a:cxn ang="0">
                  <a:pos x="T8" y="T9"/>
                </a:cxn>
              </a:cxnLst>
              <a:rect l="0" t="0" r="r" b="b"/>
              <a:pathLst>
                <a:path w="83" h="206">
                  <a:moveTo>
                    <a:pt x="37" y="202"/>
                  </a:moveTo>
                  <a:cubicBezTo>
                    <a:pt x="14" y="200"/>
                    <a:pt x="0" y="168"/>
                    <a:pt x="12" y="138"/>
                  </a:cubicBezTo>
                  <a:cubicBezTo>
                    <a:pt x="29" y="93"/>
                    <a:pt x="45" y="66"/>
                    <a:pt x="19" y="0"/>
                  </a:cubicBezTo>
                  <a:cubicBezTo>
                    <a:pt x="58" y="19"/>
                    <a:pt x="76" y="61"/>
                    <a:pt x="80" y="126"/>
                  </a:cubicBezTo>
                  <a:cubicBezTo>
                    <a:pt x="83" y="170"/>
                    <a:pt x="74" y="206"/>
                    <a:pt x="37" y="202"/>
                  </a:cubicBez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0" name="Freeform 279"/>
            <p:cNvSpPr>
              <a:spLocks noChangeAspect="1"/>
            </p:cNvSpPr>
            <p:nvPr/>
          </p:nvSpPr>
          <p:spPr bwMode="auto">
            <a:xfrm>
              <a:off x="961847" y="1756502"/>
              <a:ext cx="8939" cy="25442"/>
            </a:xfrm>
            <a:custGeom>
              <a:avLst/>
              <a:gdLst>
                <a:gd name="T0" fmla="*/ 14 w 39"/>
                <a:gd name="T1" fmla="*/ 111 h 111"/>
                <a:gd name="T2" fmla="*/ 2 w 39"/>
                <a:gd name="T3" fmla="*/ 76 h 111"/>
                <a:gd name="T4" fmla="*/ 19 w 39"/>
                <a:gd name="T5" fmla="*/ 0 h 111"/>
                <a:gd name="T6" fmla="*/ 38 w 39"/>
                <a:gd name="T7" fmla="*/ 75 h 111"/>
                <a:gd name="T8" fmla="*/ 14 w 39"/>
                <a:gd name="T9" fmla="*/ 111 h 111"/>
              </a:gdLst>
              <a:ahLst/>
              <a:cxnLst>
                <a:cxn ang="0">
                  <a:pos x="T0" y="T1"/>
                </a:cxn>
                <a:cxn ang="0">
                  <a:pos x="T2" y="T3"/>
                </a:cxn>
                <a:cxn ang="0">
                  <a:pos x="T4" y="T5"/>
                </a:cxn>
                <a:cxn ang="0">
                  <a:pos x="T6" y="T7"/>
                </a:cxn>
                <a:cxn ang="0">
                  <a:pos x="T8" y="T9"/>
                </a:cxn>
              </a:cxnLst>
              <a:rect l="0" t="0" r="r" b="b"/>
              <a:pathLst>
                <a:path w="39" h="111">
                  <a:moveTo>
                    <a:pt x="14" y="111"/>
                  </a:moveTo>
                  <a:cubicBezTo>
                    <a:pt x="0" y="111"/>
                    <a:pt x="0" y="85"/>
                    <a:pt x="2" y="76"/>
                  </a:cubicBezTo>
                  <a:cubicBezTo>
                    <a:pt x="8" y="51"/>
                    <a:pt x="28" y="29"/>
                    <a:pt x="19" y="0"/>
                  </a:cubicBezTo>
                  <a:cubicBezTo>
                    <a:pt x="36" y="14"/>
                    <a:pt x="39" y="52"/>
                    <a:pt x="38" y="75"/>
                  </a:cubicBezTo>
                  <a:cubicBezTo>
                    <a:pt x="38" y="93"/>
                    <a:pt x="34" y="110"/>
                    <a:pt x="14" y="1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1" name="Freeform 280"/>
            <p:cNvSpPr>
              <a:spLocks noChangeAspect="1"/>
            </p:cNvSpPr>
            <p:nvPr/>
          </p:nvSpPr>
          <p:spPr bwMode="auto">
            <a:xfrm>
              <a:off x="963909" y="1776443"/>
              <a:ext cx="3438" cy="9627"/>
            </a:xfrm>
            <a:custGeom>
              <a:avLst/>
              <a:gdLst>
                <a:gd name="T0" fmla="*/ 6 w 15"/>
                <a:gd name="T1" fmla="*/ 44 h 45"/>
                <a:gd name="T2" fmla="*/ 6 w 15"/>
                <a:gd name="T3" fmla="*/ 25 h 45"/>
                <a:gd name="T4" fmla="*/ 10 w 15"/>
                <a:gd name="T5" fmla="*/ 0 h 45"/>
                <a:gd name="T6" fmla="*/ 12 w 15"/>
                <a:gd name="T7" fmla="*/ 2 h 45"/>
                <a:gd name="T8" fmla="*/ 10 w 15"/>
                <a:gd name="T9" fmla="*/ 24 h 45"/>
                <a:gd name="T10" fmla="*/ 9 w 15"/>
                <a:gd name="T11" fmla="*/ 45 h 45"/>
                <a:gd name="T12" fmla="*/ 6 w 15"/>
                <a:gd name="T13" fmla="*/ 44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6" y="44"/>
                  </a:moveTo>
                  <a:cubicBezTo>
                    <a:pt x="9" y="40"/>
                    <a:pt x="7" y="30"/>
                    <a:pt x="6" y="25"/>
                  </a:cubicBezTo>
                  <a:cubicBezTo>
                    <a:pt x="5" y="17"/>
                    <a:pt x="0" y="5"/>
                    <a:pt x="10" y="0"/>
                  </a:cubicBezTo>
                  <a:cubicBezTo>
                    <a:pt x="10" y="0"/>
                    <a:pt x="11" y="1"/>
                    <a:pt x="12" y="2"/>
                  </a:cubicBezTo>
                  <a:cubicBezTo>
                    <a:pt x="4" y="7"/>
                    <a:pt x="9" y="17"/>
                    <a:pt x="10" y="24"/>
                  </a:cubicBezTo>
                  <a:cubicBezTo>
                    <a:pt x="11" y="33"/>
                    <a:pt x="15" y="39"/>
                    <a:pt x="9" y="45"/>
                  </a:cubicBezTo>
                  <a:lnTo>
                    <a:pt x="6" y="44"/>
                  </a:lnTo>
                  <a:close/>
                </a:path>
              </a:pathLst>
            </a:cu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2" name="Freeform 281"/>
            <p:cNvSpPr>
              <a:spLocks noChangeAspect="1"/>
            </p:cNvSpPr>
            <p:nvPr/>
          </p:nvSpPr>
          <p:spPr bwMode="auto">
            <a:xfrm>
              <a:off x="626973" y="1899528"/>
              <a:ext cx="574854" cy="286740"/>
            </a:xfrm>
            <a:custGeom>
              <a:avLst/>
              <a:gdLst>
                <a:gd name="T0" fmla="*/ 2553 w 2553"/>
                <a:gd name="T1" fmla="*/ 1247 h 1272"/>
                <a:gd name="T2" fmla="*/ 2553 w 2553"/>
                <a:gd name="T3" fmla="*/ 229 h 1272"/>
                <a:gd name="T4" fmla="*/ 1276 w 2553"/>
                <a:gd name="T5" fmla="*/ 3 h 1272"/>
                <a:gd name="T6" fmla="*/ 0 w 2553"/>
                <a:gd name="T7" fmla="*/ 229 h 1272"/>
                <a:gd name="T8" fmla="*/ 0 w 2553"/>
                <a:gd name="T9" fmla="*/ 1247 h 1272"/>
                <a:gd name="T10" fmla="*/ 0 w 2553"/>
                <a:gd name="T11" fmla="*/ 1272 h 1272"/>
                <a:gd name="T12" fmla="*/ 2552 w 2553"/>
                <a:gd name="T13" fmla="*/ 1272 h 1272"/>
                <a:gd name="T14" fmla="*/ 2553 w 2553"/>
                <a:gd name="T15" fmla="*/ 1247 h 1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3" h="1272">
                  <a:moveTo>
                    <a:pt x="2553" y="1247"/>
                  </a:moveTo>
                  <a:cubicBezTo>
                    <a:pt x="2553" y="229"/>
                    <a:pt x="2553" y="229"/>
                    <a:pt x="2553" y="229"/>
                  </a:cubicBezTo>
                  <a:cubicBezTo>
                    <a:pt x="2242" y="51"/>
                    <a:pt x="1765" y="0"/>
                    <a:pt x="1276" y="3"/>
                  </a:cubicBezTo>
                  <a:cubicBezTo>
                    <a:pt x="798" y="6"/>
                    <a:pt x="308" y="59"/>
                    <a:pt x="0" y="229"/>
                  </a:cubicBezTo>
                  <a:cubicBezTo>
                    <a:pt x="0" y="1247"/>
                    <a:pt x="0" y="1247"/>
                    <a:pt x="0" y="1247"/>
                  </a:cubicBezTo>
                  <a:cubicBezTo>
                    <a:pt x="0" y="1255"/>
                    <a:pt x="0" y="1264"/>
                    <a:pt x="0" y="1272"/>
                  </a:cubicBezTo>
                  <a:cubicBezTo>
                    <a:pt x="2552" y="1272"/>
                    <a:pt x="2552" y="1272"/>
                    <a:pt x="2552" y="1272"/>
                  </a:cubicBezTo>
                  <a:cubicBezTo>
                    <a:pt x="2553" y="1264"/>
                    <a:pt x="2553" y="1255"/>
                    <a:pt x="2553" y="1247"/>
                  </a:cubicBezTo>
                  <a:close/>
                </a:path>
              </a:pathLst>
            </a:custGeom>
            <a:solidFill>
              <a:srgbClr val="015A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3" name="Rectangle 282"/>
            <p:cNvSpPr>
              <a:spLocks noChangeAspect="1" noChangeArrowheads="1"/>
            </p:cNvSpPr>
            <p:nvPr/>
          </p:nvSpPr>
          <p:spPr bwMode="auto">
            <a:xfrm>
              <a:off x="626973" y="2041178"/>
              <a:ext cx="574854" cy="29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284" name="Group 283"/>
          <p:cNvGrpSpPr>
            <a:grpSpLocks noChangeAspect="1"/>
          </p:cNvGrpSpPr>
          <p:nvPr/>
        </p:nvGrpSpPr>
        <p:grpSpPr>
          <a:xfrm>
            <a:off x="9098063" y="1633217"/>
            <a:ext cx="432000" cy="432000"/>
            <a:chOff x="4834581" y="2079434"/>
            <a:chExt cx="914400" cy="914400"/>
          </a:xfrm>
        </p:grpSpPr>
        <p:sp>
          <p:nvSpPr>
            <p:cNvPr id="285" name="Oval 284"/>
            <p:cNvSpPr/>
            <p:nvPr/>
          </p:nvSpPr>
          <p:spPr>
            <a:xfrm>
              <a:off x="4834581" y="2079434"/>
              <a:ext cx="914400" cy="914400"/>
            </a:xfrm>
            <a:prstGeom prst="ellipse">
              <a:avLst/>
            </a:prstGeom>
            <a:noFill/>
            <a:ln w="28575">
              <a:solidFill>
                <a:srgbClr val="015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86" name="Group 285"/>
            <p:cNvGrpSpPr>
              <a:grpSpLocks noChangeAspect="1"/>
            </p:cNvGrpSpPr>
            <p:nvPr/>
          </p:nvGrpSpPr>
          <p:grpSpPr>
            <a:xfrm>
              <a:off x="4931781" y="2218952"/>
              <a:ext cx="720000" cy="569879"/>
              <a:chOff x="6490826" y="2979705"/>
              <a:chExt cx="938674" cy="742958"/>
            </a:xfrm>
          </p:grpSpPr>
          <p:sp>
            <p:nvSpPr>
              <p:cNvPr id="287" name="Freeform 29"/>
              <p:cNvSpPr>
                <a:spLocks/>
              </p:cNvSpPr>
              <p:nvPr/>
            </p:nvSpPr>
            <p:spPr bwMode="auto">
              <a:xfrm>
                <a:off x="6490826" y="2979705"/>
                <a:ext cx="938674" cy="742958"/>
              </a:xfrm>
              <a:custGeom>
                <a:avLst/>
                <a:gdLst>
                  <a:gd name="T0" fmla="*/ 754 w 920"/>
                  <a:gd name="T1" fmla="*/ 300 h 773"/>
                  <a:gd name="T2" fmla="*/ 754 w 920"/>
                  <a:gd name="T3" fmla="*/ 83 h 773"/>
                  <a:gd name="T4" fmla="*/ 625 w 920"/>
                  <a:gd name="T5" fmla="*/ 83 h 773"/>
                  <a:gd name="T6" fmla="*/ 625 w 920"/>
                  <a:gd name="T7" fmla="*/ 169 h 773"/>
                  <a:gd name="T8" fmla="*/ 460 w 920"/>
                  <a:gd name="T9" fmla="*/ 0 h 773"/>
                  <a:gd name="T10" fmla="*/ 0 w 920"/>
                  <a:gd name="T11" fmla="*/ 469 h 773"/>
                  <a:gd name="T12" fmla="*/ 110 w 920"/>
                  <a:gd name="T13" fmla="*/ 469 h 773"/>
                  <a:gd name="T14" fmla="*/ 110 w 920"/>
                  <a:gd name="T15" fmla="*/ 773 h 773"/>
                  <a:gd name="T16" fmla="*/ 396 w 920"/>
                  <a:gd name="T17" fmla="*/ 773 h 773"/>
                  <a:gd name="T18" fmla="*/ 396 w 920"/>
                  <a:gd name="T19" fmla="*/ 524 h 773"/>
                  <a:gd name="T20" fmla="*/ 524 w 920"/>
                  <a:gd name="T21" fmla="*/ 524 h 773"/>
                  <a:gd name="T22" fmla="*/ 524 w 920"/>
                  <a:gd name="T23" fmla="*/ 773 h 773"/>
                  <a:gd name="T24" fmla="*/ 809 w 920"/>
                  <a:gd name="T25" fmla="*/ 773 h 773"/>
                  <a:gd name="T26" fmla="*/ 809 w 920"/>
                  <a:gd name="T27" fmla="*/ 469 h 773"/>
                  <a:gd name="T28" fmla="*/ 920 w 920"/>
                  <a:gd name="T29" fmla="*/ 469 h 773"/>
                  <a:gd name="T30" fmla="*/ 754 w 920"/>
                  <a:gd name="T31" fmla="*/ 30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0" h="773">
                    <a:moveTo>
                      <a:pt x="754" y="300"/>
                    </a:moveTo>
                    <a:lnTo>
                      <a:pt x="754" y="83"/>
                    </a:lnTo>
                    <a:lnTo>
                      <a:pt x="625" y="83"/>
                    </a:lnTo>
                    <a:lnTo>
                      <a:pt x="625" y="169"/>
                    </a:lnTo>
                    <a:lnTo>
                      <a:pt x="460" y="0"/>
                    </a:lnTo>
                    <a:lnTo>
                      <a:pt x="0" y="469"/>
                    </a:lnTo>
                    <a:lnTo>
                      <a:pt x="110" y="469"/>
                    </a:lnTo>
                    <a:lnTo>
                      <a:pt x="110" y="773"/>
                    </a:lnTo>
                    <a:lnTo>
                      <a:pt x="396" y="773"/>
                    </a:lnTo>
                    <a:lnTo>
                      <a:pt x="396" y="524"/>
                    </a:lnTo>
                    <a:lnTo>
                      <a:pt x="524" y="524"/>
                    </a:lnTo>
                    <a:lnTo>
                      <a:pt x="524" y="773"/>
                    </a:lnTo>
                    <a:lnTo>
                      <a:pt x="809" y="773"/>
                    </a:lnTo>
                    <a:lnTo>
                      <a:pt x="809" y="469"/>
                    </a:lnTo>
                    <a:lnTo>
                      <a:pt x="920" y="469"/>
                    </a:lnTo>
                    <a:lnTo>
                      <a:pt x="754" y="300"/>
                    </a:ln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sp>
            <p:nvSpPr>
              <p:cNvPr id="288" name="Rectangle 287"/>
              <p:cNvSpPr/>
              <p:nvPr/>
            </p:nvSpPr>
            <p:spPr>
              <a:xfrm>
                <a:off x="6839025" y="3349629"/>
                <a:ext cx="211015" cy="3668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9" name="Freeform 21"/>
              <p:cNvSpPr>
                <a:spLocks noChangeAspect="1" noEditPoints="1"/>
              </p:cNvSpPr>
              <p:nvPr/>
            </p:nvSpPr>
            <p:spPr bwMode="auto">
              <a:xfrm>
                <a:off x="6869397" y="3368464"/>
                <a:ext cx="144000" cy="335310"/>
              </a:xfrm>
              <a:custGeom>
                <a:avLst/>
                <a:gdLst>
                  <a:gd name="T0" fmla="*/ 583 w 1155"/>
                  <a:gd name="T1" fmla="*/ 484 h 2694"/>
                  <a:gd name="T2" fmla="*/ 825 w 1155"/>
                  <a:gd name="T3" fmla="*/ 242 h 2694"/>
                  <a:gd name="T4" fmla="*/ 583 w 1155"/>
                  <a:gd name="T5" fmla="*/ 0 h 2694"/>
                  <a:gd name="T6" fmla="*/ 341 w 1155"/>
                  <a:gd name="T7" fmla="*/ 242 h 2694"/>
                  <a:gd name="T8" fmla="*/ 583 w 1155"/>
                  <a:gd name="T9" fmla="*/ 484 h 2694"/>
                  <a:gd name="T10" fmla="*/ 1155 w 1155"/>
                  <a:gd name="T11" fmla="*/ 982 h 2694"/>
                  <a:gd name="T12" fmla="*/ 727 w 1155"/>
                  <a:gd name="T13" fmla="*/ 598 h 2694"/>
                  <a:gd name="T14" fmla="*/ 726 w 1155"/>
                  <a:gd name="T15" fmla="*/ 599 h 2694"/>
                  <a:gd name="T16" fmla="*/ 577 w 1155"/>
                  <a:gd name="T17" fmla="*/ 549 h 2694"/>
                  <a:gd name="T18" fmla="*/ 428 w 1155"/>
                  <a:gd name="T19" fmla="*/ 598 h 2694"/>
                  <a:gd name="T20" fmla="*/ 428 w 1155"/>
                  <a:gd name="T21" fmla="*/ 598 h 2694"/>
                  <a:gd name="T22" fmla="*/ 428 w 1155"/>
                  <a:gd name="T23" fmla="*/ 598 h 2694"/>
                  <a:gd name="T24" fmla="*/ 400 w 1155"/>
                  <a:gd name="T25" fmla="*/ 623 h 2694"/>
                  <a:gd name="T26" fmla="*/ 0 w 1155"/>
                  <a:gd name="T27" fmla="*/ 982 h 2694"/>
                  <a:gd name="T28" fmla="*/ 283 w 1155"/>
                  <a:gd name="T29" fmla="*/ 1475 h 2694"/>
                  <a:gd name="T30" fmla="*/ 342 w 1155"/>
                  <a:gd name="T31" fmla="*/ 1435 h 2694"/>
                  <a:gd name="T32" fmla="*/ 315 w 1155"/>
                  <a:gd name="T33" fmla="*/ 1964 h 2694"/>
                  <a:gd name="T34" fmla="*/ 316 w 1155"/>
                  <a:gd name="T35" fmla="*/ 2694 h 2694"/>
                  <a:gd name="T36" fmla="*/ 498 w 1155"/>
                  <a:gd name="T37" fmla="*/ 2694 h 2694"/>
                  <a:gd name="T38" fmla="*/ 573 w 1155"/>
                  <a:gd name="T39" fmla="*/ 1753 h 2694"/>
                  <a:gd name="T40" fmla="*/ 647 w 1155"/>
                  <a:gd name="T41" fmla="*/ 2694 h 2694"/>
                  <a:gd name="T42" fmla="*/ 829 w 1155"/>
                  <a:gd name="T43" fmla="*/ 2694 h 2694"/>
                  <a:gd name="T44" fmla="*/ 830 w 1155"/>
                  <a:gd name="T45" fmla="*/ 1964 h 2694"/>
                  <a:gd name="T46" fmla="*/ 803 w 1155"/>
                  <a:gd name="T47" fmla="*/ 1429 h 2694"/>
                  <a:gd name="T48" fmla="*/ 872 w 1155"/>
                  <a:gd name="T49" fmla="*/ 1475 h 2694"/>
                  <a:gd name="T50" fmla="*/ 1155 w 1155"/>
                  <a:gd name="T51" fmla="*/ 982 h 2694"/>
                  <a:gd name="T52" fmla="*/ 342 w 1155"/>
                  <a:gd name="T53" fmla="*/ 1278 h 2694"/>
                  <a:gd name="T54" fmla="*/ 239 w 1155"/>
                  <a:gd name="T55" fmla="*/ 1046 h 2694"/>
                  <a:gd name="T56" fmla="*/ 344 w 1155"/>
                  <a:gd name="T57" fmla="*/ 950 h 2694"/>
                  <a:gd name="T58" fmla="*/ 342 w 1155"/>
                  <a:gd name="T59" fmla="*/ 1278 h 2694"/>
                  <a:gd name="T60" fmla="*/ 803 w 1155"/>
                  <a:gd name="T61" fmla="*/ 1300 h 2694"/>
                  <a:gd name="T62" fmla="*/ 805 w 1155"/>
                  <a:gd name="T63" fmla="*/ 945 h 2694"/>
                  <a:gd name="T64" fmla="*/ 916 w 1155"/>
                  <a:gd name="T65" fmla="*/ 1046 h 2694"/>
                  <a:gd name="T66" fmla="*/ 803 w 1155"/>
                  <a:gd name="T67" fmla="*/ 130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5" h="2694">
                    <a:moveTo>
                      <a:pt x="583" y="484"/>
                    </a:moveTo>
                    <a:cubicBezTo>
                      <a:pt x="717" y="484"/>
                      <a:pt x="825" y="376"/>
                      <a:pt x="825" y="242"/>
                    </a:cubicBezTo>
                    <a:cubicBezTo>
                      <a:pt x="825" y="109"/>
                      <a:pt x="717" y="0"/>
                      <a:pt x="583" y="0"/>
                    </a:cubicBezTo>
                    <a:cubicBezTo>
                      <a:pt x="449" y="0"/>
                      <a:pt x="341" y="109"/>
                      <a:pt x="341" y="242"/>
                    </a:cubicBezTo>
                    <a:cubicBezTo>
                      <a:pt x="341" y="376"/>
                      <a:pt x="449" y="484"/>
                      <a:pt x="583" y="484"/>
                    </a:cubicBezTo>
                    <a:close/>
                    <a:moveTo>
                      <a:pt x="1155" y="982"/>
                    </a:moveTo>
                    <a:cubicBezTo>
                      <a:pt x="727" y="598"/>
                      <a:pt x="727" y="598"/>
                      <a:pt x="727" y="598"/>
                    </a:cubicBezTo>
                    <a:cubicBezTo>
                      <a:pt x="726" y="599"/>
                      <a:pt x="726" y="599"/>
                      <a:pt x="726" y="599"/>
                    </a:cubicBezTo>
                    <a:cubicBezTo>
                      <a:pt x="686" y="569"/>
                      <a:pt x="634" y="549"/>
                      <a:pt x="577" y="549"/>
                    </a:cubicBezTo>
                    <a:cubicBezTo>
                      <a:pt x="520" y="549"/>
                      <a:pt x="469" y="568"/>
                      <a:pt x="428" y="598"/>
                    </a:cubicBezTo>
                    <a:cubicBezTo>
                      <a:pt x="428" y="598"/>
                      <a:pt x="428" y="598"/>
                      <a:pt x="428" y="598"/>
                    </a:cubicBezTo>
                    <a:cubicBezTo>
                      <a:pt x="428" y="598"/>
                      <a:pt x="428" y="598"/>
                      <a:pt x="428" y="598"/>
                    </a:cubicBezTo>
                    <a:cubicBezTo>
                      <a:pt x="417" y="606"/>
                      <a:pt x="408" y="614"/>
                      <a:pt x="400" y="623"/>
                    </a:cubicBezTo>
                    <a:cubicBezTo>
                      <a:pt x="0" y="982"/>
                      <a:pt x="0" y="982"/>
                      <a:pt x="0" y="982"/>
                    </a:cubicBezTo>
                    <a:cubicBezTo>
                      <a:pt x="283" y="1475"/>
                      <a:pt x="283" y="1475"/>
                      <a:pt x="283" y="1475"/>
                    </a:cubicBezTo>
                    <a:cubicBezTo>
                      <a:pt x="342" y="1435"/>
                      <a:pt x="342" y="1435"/>
                      <a:pt x="342" y="1435"/>
                    </a:cubicBezTo>
                    <a:cubicBezTo>
                      <a:pt x="315" y="1964"/>
                      <a:pt x="315" y="1964"/>
                      <a:pt x="315" y="1964"/>
                    </a:cubicBezTo>
                    <a:cubicBezTo>
                      <a:pt x="316" y="2694"/>
                      <a:pt x="316" y="2694"/>
                      <a:pt x="316" y="2694"/>
                    </a:cubicBezTo>
                    <a:cubicBezTo>
                      <a:pt x="498" y="2694"/>
                      <a:pt x="498" y="2694"/>
                      <a:pt x="498" y="2694"/>
                    </a:cubicBezTo>
                    <a:cubicBezTo>
                      <a:pt x="573" y="1753"/>
                      <a:pt x="573" y="1753"/>
                      <a:pt x="573" y="1753"/>
                    </a:cubicBezTo>
                    <a:cubicBezTo>
                      <a:pt x="647" y="2694"/>
                      <a:pt x="647" y="2694"/>
                      <a:pt x="647" y="2694"/>
                    </a:cubicBezTo>
                    <a:cubicBezTo>
                      <a:pt x="829" y="2694"/>
                      <a:pt x="829" y="2694"/>
                      <a:pt x="829" y="2694"/>
                    </a:cubicBezTo>
                    <a:cubicBezTo>
                      <a:pt x="830" y="1964"/>
                      <a:pt x="830" y="1964"/>
                      <a:pt x="830" y="1964"/>
                    </a:cubicBezTo>
                    <a:cubicBezTo>
                      <a:pt x="803" y="1429"/>
                      <a:pt x="803" y="1429"/>
                      <a:pt x="803" y="1429"/>
                    </a:cubicBezTo>
                    <a:cubicBezTo>
                      <a:pt x="872" y="1475"/>
                      <a:pt x="872" y="1475"/>
                      <a:pt x="872" y="1475"/>
                    </a:cubicBezTo>
                    <a:lnTo>
                      <a:pt x="1155" y="982"/>
                    </a:lnTo>
                    <a:close/>
                    <a:moveTo>
                      <a:pt x="342" y="1278"/>
                    </a:moveTo>
                    <a:cubicBezTo>
                      <a:pt x="239" y="1046"/>
                      <a:pt x="239" y="1046"/>
                      <a:pt x="239" y="1046"/>
                    </a:cubicBezTo>
                    <a:cubicBezTo>
                      <a:pt x="344" y="950"/>
                      <a:pt x="344" y="950"/>
                      <a:pt x="344" y="950"/>
                    </a:cubicBezTo>
                    <a:lnTo>
                      <a:pt x="342" y="1278"/>
                    </a:lnTo>
                    <a:close/>
                    <a:moveTo>
                      <a:pt x="803" y="1300"/>
                    </a:moveTo>
                    <a:cubicBezTo>
                      <a:pt x="805" y="945"/>
                      <a:pt x="805" y="945"/>
                      <a:pt x="805" y="945"/>
                    </a:cubicBezTo>
                    <a:cubicBezTo>
                      <a:pt x="916" y="1046"/>
                      <a:pt x="916" y="1046"/>
                      <a:pt x="916" y="1046"/>
                    </a:cubicBezTo>
                    <a:lnTo>
                      <a:pt x="803" y="1300"/>
                    </a:ln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grpSp>
    </p:spTree>
    <p:extLst>
      <p:ext uri="{BB962C8B-B14F-4D97-AF65-F5344CB8AC3E}">
        <p14:creationId xmlns:p14="http://schemas.microsoft.com/office/powerpoint/2010/main" val="3304749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67724" y="922767"/>
            <a:ext cx="505655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cap="all" dirty="0">
                <a:solidFill>
                  <a:schemeClr val="bg1"/>
                </a:solidFill>
                <a:latin typeface="Arial" panose="020B0604020202020204" pitchFamily="34" charset="0"/>
                <a:cs typeface="Arial" panose="020B0604020202020204" pitchFamily="34" charset="0"/>
              </a:rPr>
              <a:t>TRIGGERS</a:t>
            </a:r>
          </a:p>
        </p:txBody>
      </p:sp>
    </p:spTree>
    <p:extLst>
      <p:ext uri="{BB962C8B-B14F-4D97-AF65-F5344CB8AC3E}">
        <p14:creationId xmlns:p14="http://schemas.microsoft.com/office/powerpoint/2010/main" val="3298594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09550" y="241300"/>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The research also explored the incidence and impact of </a:t>
            </a:r>
            <a:r>
              <a:rPr lang="en-NZ" sz="1800" b="1" dirty="0" smtClean="0">
                <a:latin typeface="Arial" panose="020B0604020202020204" pitchFamily="34" charset="0"/>
                <a:cs typeface="Arial" panose="020B0604020202020204" pitchFamily="34" charset="0"/>
              </a:rPr>
              <a:t>four triggers </a:t>
            </a:r>
            <a:r>
              <a:rPr lang="en-NZ" sz="1800" b="1" dirty="0">
                <a:latin typeface="Arial" panose="020B0604020202020204" pitchFamily="34" charset="0"/>
                <a:cs typeface="Arial" panose="020B0604020202020204" pitchFamily="34" charset="0"/>
              </a:rPr>
              <a:t>to get people to act</a:t>
            </a:r>
          </a:p>
        </p:txBody>
      </p:sp>
      <p:sp>
        <p:nvSpPr>
          <p:cNvPr id="7" name="Title 1"/>
          <p:cNvSpPr txBox="1">
            <a:spLocks/>
          </p:cNvSpPr>
          <p:nvPr/>
        </p:nvSpPr>
        <p:spPr>
          <a:xfrm>
            <a:off x="2397093" y="2284097"/>
            <a:ext cx="1095632"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400" dirty="0">
                <a:solidFill>
                  <a:srgbClr val="42596E"/>
                </a:solidFill>
                <a:latin typeface="+mn-lt"/>
              </a:rPr>
              <a:t>Triggers</a:t>
            </a:r>
          </a:p>
        </p:txBody>
      </p:sp>
      <p:cxnSp>
        <p:nvCxnSpPr>
          <p:cNvPr id="8" name="Straight Connector 7"/>
          <p:cNvCxnSpPr/>
          <p:nvPr/>
        </p:nvCxnSpPr>
        <p:spPr>
          <a:xfrm>
            <a:off x="1968843" y="1929865"/>
            <a:ext cx="8748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68843" y="3308743"/>
            <a:ext cx="8748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682603164"/>
              </p:ext>
            </p:extLst>
          </p:nvPr>
        </p:nvGraphicFramePr>
        <p:xfrm>
          <a:off x="3920975" y="2053006"/>
          <a:ext cx="6507868" cy="1144908"/>
        </p:xfrm>
        <a:graphic>
          <a:graphicData uri="http://schemas.openxmlformats.org/drawingml/2006/table">
            <a:tbl>
              <a:tblPr>
                <a:tableStyleId>{5C22544A-7EE6-4342-B048-85BDC9FD1C3A}</a:tableStyleId>
              </a:tblPr>
              <a:tblGrid>
                <a:gridCol w="1611003">
                  <a:extLst>
                    <a:ext uri="{9D8B030D-6E8A-4147-A177-3AD203B41FA5}">
                      <a16:colId xmlns:a16="http://schemas.microsoft.com/office/drawing/2014/main" xmlns="" val="20000"/>
                    </a:ext>
                  </a:extLst>
                </a:gridCol>
                <a:gridCol w="4896865">
                  <a:extLst>
                    <a:ext uri="{9D8B030D-6E8A-4147-A177-3AD203B41FA5}">
                      <a16:colId xmlns:a16="http://schemas.microsoft.com/office/drawing/2014/main" xmlns="" val="20001"/>
                    </a:ext>
                  </a:extLst>
                </a:gridCol>
              </a:tblGrid>
              <a:tr h="286227">
                <a:tc>
                  <a:txBody>
                    <a:bodyPr/>
                    <a:lstStyle/>
                    <a:p>
                      <a:pPr algn="l" fontAlgn="ctr"/>
                      <a:r>
                        <a:rPr lang="en-NZ" sz="1200" b="1" u="none" strike="noStrike" dirty="0">
                          <a:solidFill>
                            <a:srgbClr val="42596E"/>
                          </a:solidFill>
                          <a:effectLst/>
                        </a:rPr>
                        <a:t>Social </a:t>
                      </a:r>
                      <a:r>
                        <a:rPr lang="en-NZ" sz="1200" b="1" u="none" strike="noStrike" dirty="0" smtClean="0">
                          <a:solidFill>
                            <a:srgbClr val="42596E"/>
                          </a:solidFill>
                          <a:effectLst/>
                        </a:rPr>
                        <a:t>norm</a:t>
                      </a:r>
                      <a:endParaRPr lang="en-NZ" sz="12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NZ" sz="1200" i="1" u="none" strike="noStrike" kern="1200" dirty="0">
                          <a:solidFill>
                            <a:schemeClr val="tx1">
                              <a:lumMod val="65000"/>
                              <a:lumOff val="35000"/>
                            </a:schemeClr>
                          </a:solidFill>
                          <a:effectLst/>
                          <a:latin typeface="+mn-lt"/>
                          <a:ea typeface="+mn-ea"/>
                          <a:cs typeface="+mn-cs"/>
                        </a:rPr>
                        <a:t>My friends and family think it's very important to be prepared for a disaster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6227">
                <a:tc>
                  <a:txBody>
                    <a:bodyPr/>
                    <a:lstStyle/>
                    <a:p>
                      <a:pPr algn="l" fontAlgn="b"/>
                      <a:r>
                        <a:rPr lang="en-NZ" sz="1200" b="1" u="none" strike="noStrike" dirty="0">
                          <a:solidFill>
                            <a:srgbClr val="42596E"/>
                          </a:solidFill>
                          <a:effectLst/>
                        </a:rPr>
                        <a:t>Family concern</a:t>
                      </a:r>
                      <a:endParaRPr lang="en-NZ" sz="12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NZ" sz="1200" i="1" u="none" strike="noStrike" kern="1200" dirty="0">
                          <a:solidFill>
                            <a:schemeClr val="tx1">
                              <a:lumMod val="65000"/>
                              <a:lumOff val="35000"/>
                            </a:schemeClr>
                          </a:solidFill>
                          <a:effectLst/>
                          <a:latin typeface="+mn-lt"/>
                          <a:ea typeface="+mn-ea"/>
                          <a:cs typeface="+mn-cs"/>
                        </a:rPr>
                        <a:t>I often worry about what might happen to me or my family if there's a disaster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622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NZ" sz="1200" b="1" u="none" strike="noStrike" dirty="0" smtClean="0">
                          <a:solidFill>
                            <a:srgbClr val="42596E"/>
                          </a:solidFill>
                          <a:effectLst/>
                        </a:rPr>
                        <a:t>Social norm</a:t>
                      </a:r>
                      <a:endParaRPr lang="en-NZ" sz="1200" b="1" i="0" u="none" strike="noStrike" dirty="0" smtClean="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NZ" sz="1200" i="1" u="none" strike="noStrike" kern="1200" dirty="0" smtClean="0">
                          <a:solidFill>
                            <a:schemeClr val="tx1">
                              <a:lumMod val="65000"/>
                              <a:lumOff val="35000"/>
                            </a:schemeClr>
                          </a:solidFill>
                          <a:effectLst/>
                          <a:latin typeface="+mn-lt"/>
                          <a:ea typeface="+mn-ea"/>
                          <a:cs typeface="+mn-cs"/>
                        </a:rPr>
                        <a:t>Most people I know have not taken steps to prepare for a disaster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6227">
                <a:tc>
                  <a:txBody>
                    <a:bodyPr/>
                    <a:lstStyle/>
                    <a:p>
                      <a:pPr algn="l" fontAlgn="b"/>
                      <a:r>
                        <a:rPr lang="en-NZ" sz="1200" b="1" u="none" strike="noStrike" dirty="0">
                          <a:solidFill>
                            <a:srgbClr val="42596E"/>
                          </a:solidFill>
                          <a:effectLst/>
                        </a:rPr>
                        <a:t>Family responsibility</a:t>
                      </a:r>
                      <a:endParaRPr lang="en-NZ" sz="1200" b="1" i="0" u="none" strike="noStrike" dirty="0">
                        <a:solidFill>
                          <a:srgbClr val="42596E"/>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NZ" sz="1200" i="1" u="none" strike="noStrike" kern="1200" dirty="0">
                          <a:solidFill>
                            <a:schemeClr val="tx1">
                              <a:lumMod val="65000"/>
                              <a:lumOff val="35000"/>
                            </a:schemeClr>
                          </a:solidFill>
                          <a:effectLst/>
                          <a:latin typeface="+mn-lt"/>
                          <a:ea typeface="+mn-ea"/>
                          <a:cs typeface="+mn-cs"/>
                        </a:rPr>
                        <a:t>It is my responsibility to look after myself and my family in a disaster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cxnSp>
        <p:nvCxnSpPr>
          <p:cNvPr id="11" name="Straight Connector 10"/>
          <p:cNvCxnSpPr/>
          <p:nvPr/>
        </p:nvCxnSpPr>
        <p:spPr>
          <a:xfrm>
            <a:off x="3350946" y="1939127"/>
            <a:ext cx="0" cy="1368000"/>
          </a:xfrm>
          <a:prstGeom prst="line">
            <a:avLst/>
          </a:prstGeom>
          <a:ln w="19050">
            <a:solidFill>
              <a:srgbClr val="42596E"/>
            </a:solidFill>
            <a:prstDash val="solid"/>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580605" y="2385623"/>
            <a:ext cx="220199" cy="220199"/>
            <a:chOff x="2050252" y="4889591"/>
            <a:chExt cx="220199" cy="220199"/>
          </a:xfrm>
        </p:grpSpPr>
        <p:sp>
          <p:nvSpPr>
            <p:cNvPr id="13" name="Oval 12"/>
            <p:cNvSpPr/>
            <p:nvPr/>
          </p:nvSpPr>
          <p:spPr>
            <a:xfrm>
              <a:off x="2050252" y="4889591"/>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Freeform 39"/>
            <p:cNvSpPr>
              <a:spLocks noEditPoints="1"/>
            </p:cNvSpPr>
            <p:nvPr/>
          </p:nvSpPr>
          <p:spPr bwMode="auto">
            <a:xfrm flipH="1">
              <a:off x="2130999" y="4917214"/>
              <a:ext cx="52614" cy="159982"/>
            </a:xfrm>
            <a:custGeom>
              <a:avLst/>
              <a:gdLst>
                <a:gd name="T0" fmla="*/ 254 w 506"/>
                <a:gd name="T1" fmla="*/ 1175 h 1551"/>
                <a:gd name="T2" fmla="*/ 66 w 506"/>
                <a:gd name="T3" fmla="*/ 1363 h 1551"/>
                <a:gd name="T4" fmla="*/ 254 w 506"/>
                <a:gd name="T5" fmla="*/ 1551 h 1551"/>
                <a:gd name="T6" fmla="*/ 441 w 506"/>
                <a:gd name="T7" fmla="*/ 1363 h 1551"/>
                <a:gd name="T8" fmla="*/ 254 w 506"/>
                <a:gd name="T9" fmla="*/ 1175 h 1551"/>
                <a:gd name="T10" fmla="*/ 280 w 506"/>
                <a:gd name="T11" fmla="*/ 1052 h 1551"/>
                <a:gd name="T12" fmla="*/ 506 w 506"/>
                <a:gd name="T13" fmla="*/ 253 h 1551"/>
                <a:gd name="T14" fmla="*/ 253 w 506"/>
                <a:gd name="T15" fmla="*/ 0 h 1551"/>
                <a:gd name="T16" fmla="*/ 0 w 506"/>
                <a:gd name="T17" fmla="*/ 253 h 1551"/>
                <a:gd name="T18" fmla="*/ 226 w 506"/>
                <a:gd name="T19" fmla="*/ 1052 h 1551"/>
                <a:gd name="T20" fmla="*/ 280 w 506"/>
                <a:gd name="T21" fmla="*/ 1052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6" h="1551">
                  <a:moveTo>
                    <a:pt x="254" y="1175"/>
                  </a:moveTo>
                  <a:cubicBezTo>
                    <a:pt x="150" y="1175"/>
                    <a:pt x="66" y="1259"/>
                    <a:pt x="66" y="1363"/>
                  </a:cubicBezTo>
                  <a:cubicBezTo>
                    <a:pt x="66" y="1467"/>
                    <a:pt x="150" y="1551"/>
                    <a:pt x="254" y="1551"/>
                  </a:cubicBezTo>
                  <a:cubicBezTo>
                    <a:pt x="357" y="1551"/>
                    <a:pt x="441" y="1467"/>
                    <a:pt x="441" y="1363"/>
                  </a:cubicBezTo>
                  <a:cubicBezTo>
                    <a:pt x="441" y="1259"/>
                    <a:pt x="357" y="1175"/>
                    <a:pt x="254" y="1175"/>
                  </a:cubicBezTo>
                  <a:close/>
                  <a:moveTo>
                    <a:pt x="280" y="1052"/>
                  </a:moveTo>
                  <a:cubicBezTo>
                    <a:pt x="344" y="858"/>
                    <a:pt x="506" y="365"/>
                    <a:pt x="506" y="253"/>
                  </a:cubicBezTo>
                  <a:cubicBezTo>
                    <a:pt x="506" y="113"/>
                    <a:pt x="393" y="0"/>
                    <a:pt x="253" y="0"/>
                  </a:cubicBezTo>
                  <a:cubicBezTo>
                    <a:pt x="113" y="0"/>
                    <a:pt x="0" y="113"/>
                    <a:pt x="0" y="253"/>
                  </a:cubicBezTo>
                  <a:cubicBezTo>
                    <a:pt x="0" y="365"/>
                    <a:pt x="162" y="858"/>
                    <a:pt x="226" y="1052"/>
                  </a:cubicBezTo>
                  <a:cubicBezTo>
                    <a:pt x="235" y="1078"/>
                    <a:pt x="271" y="1078"/>
                    <a:pt x="280" y="1052"/>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15" name="Group 14"/>
          <p:cNvGrpSpPr/>
          <p:nvPr/>
        </p:nvGrpSpPr>
        <p:grpSpPr>
          <a:xfrm>
            <a:off x="3580605" y="2951832"/>
            <a:ext cx="220199" cy="220199"/>
            <a:chOff x="2050252" y="5221236"/>
            <a:chExt cx="220199" cy="220199"/>
          </a:xfrm>
        </p:grpSpPr>
        <p:sp>
          <p:nvSpPr>
            <p:cNvPr id="16" name="Oval 15"/>
            <p:cNvSpPr/>
            <p:nvPr/>
          </p:nvSpPr>
          <p:spPr>
            <a:xfrm>
              <a:off x="2050252" y="5221236"/>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7" name="Group 16"/>
            <p:cNvGrpSpPr/>
            <p:nvPr/>
          </p:nvGrpSpPr>
          <p:grpSpPr>
            <a:xfrm>
              <a:off x="2093321" y="5240157"/>
              <a:ext cx="136595" cy="200191"/>
              <a:chOff x="-1744663" y="4648200"/>
              <a:chExt cx="876300" cy="1284288"/>
            </a:xfrm>
          </p:grpSpPr>
          <p:sp>
            <p:nvSpPr>
              <p:cNvPr id="18" name="Oval 43"/>
              <p:cNvSpPr>
                <a:spLocks noChangeArrowheads="1"/>
              </p:cNvSpPr>
              <p:nvPr/>
            </p:nvSpPr>
            <p:spPr bwMode="auto">
              <a:xfrm>
                <a:off x="-1600200" y="4648200"/>
                <a:ext cx="266700" cy="266700"/>
              </a:xfrm>
              <a:prstGeom prst="ellipse">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9" name="Oval 44"/>
              <p:cNvSpPr>
                <a:spLocks noChangeArrowheads="1"/>
              </p:cNvSpPr>
              <p:nvPr/>
            </p:nvSpPr>
            <p:spPr bwMode="auto">
              <a:xfrm>
                <a:off x="-1274763" y="4683125"/>
                <a:ext cx="258763" cy="258763"/>
              </a:xfrm>
              <a:prstGeom prst="ellipse">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20" name="Freeform 45"/>
              <p:cNvSpPr>
                <a:spLocks noEditPoints="1"/>
              </p:cNvSpPr>
              <p:nvPr/>
            </p:nvSpPr>
            <p:spPr bwMode="auto">
              <a:xfrm>
                <a:off x="-1744663" y="4921250"/>
                <a:ext cx="876300" cy="1009650"/>
              </a:xfrm>
              <a:custGeom>
                <a:avLst/>
                <a:gdLst>
                  <a:gd name="T0" fmla="*/ 664 w 849"/>
                  <a:gd name="T1" fmla="*/ 50 h 979"/>
                  <a:gd name="T2" fmla="*/ 581 w 849"/>
                  <a:gd name="T3" fmla="*/ 58 h 979"/>
                  <a:gd name="T4" fmla="*/ 550 w 849"/>
                  <a:gd name="T5" fmla="*/ 27 h 979"/>
                  <a:gd name="T6" fmla="*/ 356 w 849"/>
                  <a:gd name="T7" fmla="*/ 24 h 979"/>
                  <a:gd name="T8" fmla="*/ 270 w 849"/>
                  <a:gd name="T9" fmla="*/ 32 h 979"/>
                  <a:gd name="T10" fmla="*/ 239 w 849"/>
                  <a:gd name="T11" fmla="*/ 0 h 979"/>
                  <a:gd name="T12" fmla="*/ 4 w 849"/>
                  <a:gd name="T13" fmla="*/ 383 h 979"/>
                  <a:gd name="T14" fmla="*/ 53 w 849"/>
                  <a:gd name="T15" fmla="*/ 440 h 979"/>
                  <a:gd name="T16" fmla="*/ 138 w 849"/>
                  <a:gd name="T17" fmla="*/ 239 h 979"/>
                  <a:gd name="T18" fmla="*/ 145 w 849"/>
                  <a:gd name="T19" fmla="*/ 434 h 979"/>
                  <a:gd name="T20" fmla="*/ 191 w 849"/>
                  <a:gd name="T21" fmla="*/ 920 h 979"/>
                  <a:gd name="T22" fmla="*/ 329 w 849"/>
                  <a:gd name="T23" fmla="*/ 979 h 979"/>
                  <a:gd name="T24" fmla="*/ 341 w 849"/>
                  <a:gd name="T25" fmla="*/ 640 h 979"/>
                  <a:gd name="T26" fmla="*/ 335 w 849"/>
                  <a:gd name="T27" fmla="*/ 492 h 979"/>
                  <a:gd name="T28" fmla="*/ 284 w 849"/>
                  <a:gd name="T29" fmla="*/ 635 h 979"/>
                  <a:gd name="T30" fmla="*/ 263 w 849"/>
                  <a:gd name="T31" fmla="*/ 625 h 979"/>
                  <a:gd name="T32" fmla="*/ 263 w 849"/>
                  <a:gd name="T33" fmla="*/ 522 h 979"/>
                  <a:gd name="T34" fmla="*/ 404 w 849"/>
                  <a:gd name="T35" fmla="*/ 368 h 979"/>
                  <a:gd name="T36" fmla="*/ 424 w 849"/>
                  <a:gd name="T37" fmla="*/ 390 h 979"/>
                  <a:gd name="T38" fmla="*/ 445 w 849"/>
                  <a:gd name="T39" fmla="*/ 368 h 979"/>
                  <a:gd name="T40" fmla="*/ 564 w 849"/>
                  <a:gd name="T41" fmla="*/ 635 h 979"/>
                  <a:gd name="T42" fmla="*/ 513 w 849"/>
                  <a:gd name="T43" fmla="*/ 492 h 979"/>
                  <a:gd name="T44" fmla="*/ 507 w 849"/>
                  <a:gd name="T45" fmla="*/ 640 h 979"/>
                  <a:gd name="T46" fmla="*/ 517 w 849"/>
                  <a:gd name="T47" fmla="*/ 979 h 979"/>
                  <a:gd name="T48" fmla="*/ 605 w 849"/>
                  <a:gd name="T49" fmla="*/ 979 h 979"/>
                  <a:gd name="T50" fmla="*/ 697 w 849"/>
                  <a:gd name="T51" fmla="*/ 673 h 979"/>
                  <a:gd name="T52" fmla="*/ 709 w 849"/>
                  <a:gd name="T53" fmla="*/ 318 h 979"/>
                  <a:gd name="T54" fmla="*/ 749 w 849"/>
                  <a:gd name="T55" fmla="*/ 414 h 979"/>
                  <a:gd name="T56" fmla="*/ 804 w 849"/>
                  <a:gd name="T57" fmla="*/ 455 h 979"/>
                  <a:gd name="T58" fmla="*/ 424 w 849"/>
                  <a:gd name="T59" fmla="*/ 363 h 979"/>
                  <a:gd name="T60" fmla="*/ 424 w 849"/>
                  <a:gd name="T61" fmla="*/ 189 h 979"/>
                  <a:gd name="T62" fmla="*/ 424 w 849"/>
                  <a:gd name="T63" fmla="*/ 363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9" h="979">
                    <a:moveTo>
                      <a:pt x="845" y="400"/>
                    </a:moveTo>
                    <a:cubicBezTo>
                      <a:pt x="816" y="201"/>
                      <a:pt x="772" y="117"/>
                      <a:pt x="664" y="50"/>
                    </a:cubicBezTo>
                    <a:cubicBezTo>
                      <a:pt x="662" y="49"/>
                      <a:pt x="628" y="31"/>
                      <a:pt x="612" y="27"/>
                    </a:cubicBezTo>
                    <a:cubicBezTo>
                      <a:pt x="581" y="58"/>
                      <a:pt x="581" y="58"/>
                      <a:pt x="581" y="58"/>
                    </a:cubicBezTo>
                    <a:cubicBezTo>
                      <a:pt x="551" y="27"/>
                      <a:pt x="551" y="27"/>
                      <a:pt x="551" y="27"/>
                    </a:cubicBezTo>
                    <a:cubicBezTo>
                      <a:pt x="551" y="27"/>
                      <a:pt x="550" y="27"/>
                      <a:pt x="550" y="27"/>
                    </a:cubicBezTo>
                    <a:cubicBezTo>
                      <a:pt x="527" y="32"/>
                      <a:pt x="471" y="68"/>
                      <a:pt x="442" y="96"/>
                    </a:cubicBezTo>
                    <a:cubicBezTo>
                      <a:pt x="419" y="68"/>
                      <a:pt x="390" y="45"/>
                      <a:pt x="356" y="24"/>
                    </a:cubicBezTo>
                    <a:cubicBezTo>
                      <a:pt x="353" y="22"/>
                      <a:pt x="318" y="4"/>
                      <a:pt x="302" y="0"/>
                    </a:cubicBezTo>
                    <a:cubicBezTo>
                      <a:pt x="270" y="32"/>
                      <a:pt x="270" y="32"/>
                      <a:pt x="270" y="32"/>
                    </a:cubicBezTo>
                    <a:cubicBezTo>
                      <a:pt x="239" y="0"/>
                      <a:pt x="239" y="0"/>
                      <a:pt x="239" y="0"/>
                    </a:cubicBezTo>
                    <a:cubicBezTo>
                      <a:pt x="239" y="0"/>
                      <a:pt x="239" y="0"/>
                      <a:pt x="239" y="0"/>
                    </a:cubicBezTo>
                    <a:cubicBezTo>
                      <a:pt x="216" y="7"/>
                      <a:pt x="197" y="19"/>
                      <a:pt x="174" y="34"/>
                    </a:cubicBezTo>
                    <a:cubicBezTo>
                      <a:pt x="74" y="101"/>
                      <a:pt x="32" y="190"/>
                      <a:pt x="4" y="383"/>
                    </a:cubicBezTo>
                    <a:cubicBezTo>
                      <a:pt x="0" y="410"/>
                      <a:pt x="19" y="436"/>
                      <a:pt x="46" y="440"/>
                    </a:cubicBezTo>
                    <a:cubicBezTo>
                      <a:pt x="48" y="440"/>
                      <a:pt x="51" y="440"/>
                      <a:pt x="53" y="440"/>
                    </a:cubicBezTo>
                    <a:cubicBezTo>
                      <a:pt x="78" y="440"/>
                      <a:pt x="99" y="422"/>
                      <a:pt x="103" y="398"/>
                    </a:cubicBezTo>
                    <a:cubicBezTo>
                      <a:pt x="113" y="328"/>
                      <a:pt x="125" y="277"/>
                      <a:pt x="138" y="239"/>
                    </a:cubicBezTo>
                    <a:cubicBezTo>
                      <a:pt x="138" y="396"/>
                      <a:pt x="138" y="396"/>
                      <a:pt x="138" y="396"/>
                    </a:cubicBezTo>
                    <a:cubicBezTo>
                      <a:pt x="138" y="410"/>
                      <a:pt x="141" y="422"/>
                      <a:pt x="145" y="434"/>
                    </a:cubicBezTo>
                    <a:cubicBezTo>
                      <a:pt x="145" y="436"/>
                      <a:pt x="145" y="439"/>
                      <a:pt x="145" y="442"/>
                    </a:cubicBezTo>
                    <a:cubicBezTo>
                      <a:pt x="191" y="920"/>
                      <a:pt x="191" y="920"/>
                      <a:pt x="191" y="920"/>
                    </a:cubicBezTo>
                    <a:cubicBezTo>
                      <a:pt x="191" y="953"/>
                      <a:pt x="217" y="979"/>
                      <a:pt x="250" y="979"/>
                    </a:cubicBezTo>
                    <a:cubicBezTo>
                      <a:pt x="329" y="979"/>
                      <a:pt x="329" y="979"/>
                      <a:pt x="329" y="979"/>
                    </a:cubicBezTo>
                    <a:cubicBezTo>
                      <a:pt x="341" y="979"/>
                      <a:pt x="341" y="979"/>
                      <a:pt x="341" y="979"/>
                    </a:cubicBezTo>
                    <a:cubicBezTo>
                      <a:pt x="341" y="640"/>
                      <a:pt x="341" y="640"/>
                      <a:pt x="341" y="640"/>
                    </a:cubicBezTo>
                    <a:cubicBezTo>
                      <a:pt x="335" y="616"/>
                      <a:pt x="335" y="616"/>
                      <a:pt x="335" y="616"/>
                    </a:cubicBezTo>
                    <a:cubicBezTo>
                      <a:pt x="335" y="492"/>
                      <a:pt x="335" y="492"/>
                      <a:pt x="335" y="492"/>
                    </a:cubicBezTo>
                    <a:cubicBezTo>
                      <a:pt x="325" y="510"/>
                      <a:pt x="315" y="562"/>
                      <a:pt x="315" y="604"/>
                    </a:cubicBezTo>
                    <a:cubicBezTo>
                      <a:pt x="315" y="621"/>
                      <a:pt x="301" y="635"/>
                      <a:pt x="284" y="635"/>
                    </a:cubicBezTo>
                    <a:cubicBezTo>
                      <a:pt x="279" y="635"/>
                      <a:pt x="274" y="633"/>
                      <a:pt x="270" y="631"/>
                    </a:cubicBezTo>
                    <a:cubicBezTo>
                      <a:pt x="263" y="625"/>
                      <a:pt x="263" y="625"/>
                      <a:pt x="263" y="625"/>
                    </a:cubicBezTo>
                    <a:cubicBezTo>
                      <a:pt x="257" y="620"/>
                      <a:pt x="254" y="612"/>
                      <a:pt x="254" y="604"/>
                    </a:cubicBezTo>
                    <a:cubicBezTo>
                      <a:pt x="254" y="572"/>
                      <a:pt x="257" y="545"/>
                      <a:pt x="263" y="522"/>
                    </a:cubicBezTo>
                    <a:cubicBezTo>
                      <a:pt x="266" y="510"/>
                      <a:pt x="266" y="510"/>
                      <a:pt x="266" y="510"/>
                    </a:cubicBezTo>
                    <a:cubicBezTo>
                      <a:pt x="300" y="392"/>
                      <a:pt x="392" y="371"/>
                      <a:pt x="404" y="368"/>
                    </a:cubicBezTo>
                    <a:cubicBezTo>
                      <a:pt x="404" y="368"/>
                      <a:pt x="404" y="368"/>
                      <a:pt x="404" y="368"/>
                    </a:cubicBezTo>
                    <a:cubicBezTo>
                      <a:pt x="424" y="390"/>
                      <a:pt x="424" y="390"/>
                      <a:pt x="424" y="390"/>
                    </a:cubicBezTo>
                    <a:cubicBezTo>
                      <a:pt x="445" y="368"/>
                      <a:pt x="445" y="368"/>
                      <a:pt x="445" y="368"/>
                    </a:cubicBezTo>
                    <a:cubicBezTo>
                      <a:pt x="445" y="368"/>
                      <a:pt x="445" y="368"/>
                      <a:pt x="445" y="368"/>
                    </a:cubicBezTo>
                    <a:cubicBezTo>
                      <a:pt x="460" y="372"/>
                      <a:pt x="595" y="403"/>
                      <a:pt x="595" y="604"/>
                    </a:cubicBezTo>
                    <a:cubicBezTo>
                      <a:pt x="595" y="621"/>
                      <a:pt x="581" y="635"/>
                      <a:pt x="564" y="635"/>
                    </a:cubicBezTo>
                    <a:cubicBezTo>
                      <a:pt x="547" y="635"/>
                      <a:pt x="533" y="621"/>
                      <a:pt x="533" y="604"/>
                    </a:cubicBezTo>
                    <a:cubicBezTo>
                      <a:pt x="533" y="562"/>
                      <a:pt x="523" y="510"/>
                      <a:pt x="513" y="492"/>
                    </a:cubicBezTo>
                    <a:cubicBezTo>
                      <a:pt x="513" y="617"/>
                      <a:pt x="513" y="617"/>
                      <a:pt x="513" y="617"/>
                    </a:cubicBezTo>
                    <a:cubicBezTo>
                      <a:pt x="507" y="640"/>
                      <a:pt x="507" y="640"/>
                      <a:pt x="507" y="640"/>
                    </a:cubicBezTo>
                    <a:cubicBezTo>
                      <a:pt x="507" y="979"/>
                      <a:pt x="507" y="979"/>
                      <a:pt x="507" y="979"/>
                    </a:cubicBezTo>
                    <a:cubicBezTo>
                      <a:pt x="517" y="979"/>
                      <a:pt x="517" y="979"/>
                      <a:pt x="517" y="979"/>
                    </a:cubicBezTo>
                    <a:cubicBezTo>
                      <a:pt x="605" y="979"/>
                      <a:pt x="605" y="979"/>
                      <a:pt x="605" y="979"/>
                    </a:cubicBezTo>
                    <a:cubicBezTo>
                      <a:pt x="605" y="979"/>
                      <a:pt x="605" y="979"/>
                      <a:pt x="605" y="979"/>
                    </a:cubicBezTo>
                    <a:cubicBezTo>
                      <a:pt x="637" y="979"/>
                      <a:pt x="663" y="954"/>
                      <a:pt x="663" y="922"/>
                    </a:cubicBezTo>
                    <a:cubicBezTo>
                      <a:pt x="697" y="673"/>
                      <a:pt x="697" y="673"/>
                      <a:pt x="697" y="673"/>
                    </a:cubicBezTo>
                    <a:cubicBezTo>
                      <a:pt x="761" y="673"/>
                      <a:pt x="761" y="673"/>
                      <a:pt x="761" y="673"/>
                    </a:cubicBezTo>
                    <a:cubicBezTo>
                      <a:pt x="709" y="318"/>
                      <a:pt x="709" y="318"/>
                      <a:pt x="709" y="318"/>
                    </a:cubicBezTo>
                    <a:cubicBezTo>
                      <a:pt x="709" y="245"/>
                      <a:pt x="709" y="245"/>
                      <a:pt x="709" y="245"/>
                    </a:cubicBezTo>
                    <a:cubicBezTo>
                      <a:pt x="725" y="284"/>
                      <a:pt x="738" y="337"/>
                      <a:pt x="749" y="414"/>
                    </a:cubicBezTo>
                    <a:cubicBezTo>
                      <a:pt x="753" y="438"/>
                      <a:pt x="773" y="455"/>
                      <a:pt x="797" y="455"/>
                    </a:cubicBezTo>
                    <a:cubicBezTo>
                      <a:pt x="799" y="455"/>
                      <a:pt x="802" y="455"/>
                      <a:pt x="804" y="455"/>
                    </a:cubicBezTo>
                    <a:cubicBezTo>
                      <a:pt x="831" y="451"/>
                      <a:pt x="849" y="426"/>
                      <a:pt x="845" y="400"/>
                    </a:cubicBezTo>
                    <a:close/>
                    <a:moveTo>
                      <a:pt x="424" y="363"/>
                    </a:moveTo>
                    <a:cubicBezTo>
                      <a:pt x="377" y="363"/>
                      <a:pt x="338" y="324"/>
                      <a:pt x="338" y="276"/>
                    </a:cubicBezTo>
                    <a:cubicBezTo>
                      <a:pt x="338" y="228"/>
                      <a:pt x="377" y="190"/>
                      <a:pt x="424" y="189"/>
                    </a:cubicBezTo>
                    <a:cubicBezTo>
                      <a:pt x="472" y="190"/>
                      <a:pt x="511" y="228"/>
                      <a:pt x="511" y="276"/>
                    </a:cubicBezTo>
                    <a:cubicBezTo>
                      <a:pt x="511" y="324"/>
                      <a:pt x="472" y="363"/>
                      <a:pt x="424" y="363"/>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21" name="Freeform 46"/>
              <p:cNvSpPr>
                <a:spLocks/>
              </p:cNvSpPr>
              <p:nvPr/>
            </p:nvSpPr>
            <p:spPr bwMode="auto">
              <a:xfrm>
                <a:off x="-1322388" y="5600700"/>
                <a:ext cx="33338" cy="331788"/>
              </a:xfrm>
              <a:custGeom>
                <a:avLst/>
                <a:gdLst>
                  <a:gd name="T0" fmla="*/ 15 w 33"/>
                  <a:gd name="T1" fmla="*/ 0 h 321"/>
                  <a:gd name="T2" fmla="*/ 13 w 33"/>
                  <a:gd name="T3" fmla="*/ 0 h 321"/>
                  <a:gd name="T4" fmla="*/ 12 w 33"/>
                  <a:gd name="T5" fmla="*/ 0 h 321"/>
                  <a:gd name="T6" fmla="*/ 4 w 33"/>
                  <a:gd name="T7" fmla="*/ 3 h 321"/>
                  <a:gd name="T8" fmla="*/ 0 w 33"/>
                  <a:gd name="T9" fmla="*/ 12 h 321"/>
                  <a:gd name="T10" fmla="*/ 0 w 33"/>
                  <a:gd name="T11" fmla="*/ 321 h 321"/>
                  <a:gd name="T12" fmla="*/ 33 w 33"/>
                  <a:gd name="T13" fmla="*/ 321 h 321"/>
                  <a:gd name="T14" fmla="*/ 33 w 33"/>
                  <a:gd name="T15" fmla="*/ 12 h 321"/>
                  <a:gd name="T16" fmla="*/ 30 w 33"/>
                  <a:gd name="T17" fmla="*/ 3 h 321"/>
                  <a:gd name="T18" fmla="*/ 21 w 33"/>
                  <a:gd name="T19" fmla="*/ 0 h 321"/>
                  <a:gd name="T20" fmla="*/ 21 w 33"/>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1">
                    <a:moveTo>
                      <a:pt x="15" y="0"/>
                    </a:moveTo>
                    <a:cubicBezTo>
                      <a:pt x="13" y="0"/>
                      <a:pt x="13" y="0"/>
                      <a:pt x="13" y="0"/>
                    </a:cubicBezTo>
                    <a:cubicBezTo>
                      <a:pt x="13" y="0"/>
                      <a:pt x="13" y="0"/>
                      <a:pt x="12" y="0"/>
                    </a:cubicBezTo>
                    <a:cubicBezTo>
                      <a:pt x="9" y="0"/>
                      <a:pt x="6" y="1"/>
                      <a:pt x="4" y="3"/>
                    </a:cubicBezTo>
                    <a:cubicBezTo>
                      <a:pt x="2" y="5"/>
                      <a:pt x="0" y="8"/>
                      <a:pt x="0" y="12"/>
                    </a:cubicBezTo>
                    <a:cubicBezTo>
                      <a:pt x="0" y="321"/>
                      <a:pt x="0" y="321"/>
                      <a:pt x="0" y="321"/>
                    </a:cubicBezTo>
                    <a:cubicBezTo>
                      <a:pt x="33" y="321"/>
                      <a:pt x="33" y="321"/>
                      <a:pt x="33" y="321"/>
                    </a:cubicBezTo>
                    <a:cubicBezTo>
                      <a:pt x="33" y="12"/>
                      <a:pt x="33" y="12"/>
                      <a:pt x="33" y="12"/>
                    </a:cubicBezTo>
                    <a:cubicBezTo>
                      <a:pt x="33" y="8"/>
                      <a:pt x="32" y="5"/>
                      <a:pt x="30" y="3"/>
                    </a:cubicBezTo>
                    <a:cubicBezTo>
                      <a:pt x="27" y="1"/>
                      <a:pt x="24" y="0"/>
                      <a:pt x="21" y="0"/>
                    </a:cubicBezTo>
                    <a:cubicBezTo>
                      <a:pt x="21" y="0"/>
                      <a:pt x="21" y="0"/>
                      <a:pt x="21" y="0"/>
                    </a:cubicBezTo>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grpSp>
        <p:nvGrpSpPr>
          <p:cNvPr id="31" name="Group 30"/>
          <p:cNvGrpSpPr/>
          <p:nvPr/>
        </p:nvGrpSpPr>
        <p:grpSpPr>
          <a:xfrm>
            <a:off x="3580605" y="2656733"/>
            <a:ext cx="220199" cy="220199"/>
            <a:chOff x="2050252" y="5554786"/>
            <a:chExt cx="220199" cy="220199"/>
          </a:xfrm>
        </p:grpSpPr>
        <p:sp>
          <p:nvSpPr>
            <p:cNvPr id="33" name="Oval 32"/>
            <p:cNvSpPr/>
            <p:nvPr/>
          </p:nvSpPr>
          <p:spPr>
            <a:xfrm>
              <a:off x="2050252" y="5554786"/>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4" name="Group 33"/>
            <p:cNvGrpSpPr/>
            <p:nvPr/>
          </p:nvGrpSpPr>
          <p:grpSpPr>
            <a:xfrm>
              <a:off x="2069028" y="5574781"/>
              <a:ext cx="184970" cy="184970"/>
              <a:chOff x="-525463" y="4073525"/>
              <a:chExt cx="455613" cy="455613"/>
            </a:xfrm>
            <a:solidFill>
              <a:srgbClr val="42596E"/>
            </a:solidFill>
          </p:grpSpPr>
          <p:sp>
            <p:nvSpPr>
              <p:cNvPr id="35" name="Freeform 56"/>
              <p:cNvSpPr>
                <a:spLocks/>
              </p:cNvSpPr>
              <p:nvPr/>
            </p:nvSpPr>
            <p:spPr bwMode="auto">
              <a:xfrm>
                <a:off x="-196850" y="4224338"/>
                <a:ext cx="34925" cy="34925"/>
              </a:xfrm>
              <a:custGeom>
                <a:avLst/>
                <a:gdLst>
                  <a:gd name="T0" fmla="*/ 0 w 118"/>
                  <a:gd name="T1" fmla="*/ 59 h 117"/>
                  <a:gd name="T2" fmla="*/ 59 w 118"/>
                  <a:gd name="T3" fmla="*/ 117 h 117"/>
                  <a:gd name="T4" fmla="*/ 118 w 118"/>
                  <a:gd name="T5" fmla="*/ 59 h 117"/>
                  <a:gd name="T6" fmla="*/ 59 w 118"/>
                  <a:gd name="T7" fmla="*/ 0 h 117"/>
                  <a:gd name="T8" fmla="*/ 0 w 118"/>
                  <a:gd name="T9" fmla="*/ 59 h 117"/>
                </a:gdLst>
                <a:ahLst/>
                <a:cxnLst>
                  <a:cxn ang="0">
                    <a:pos x="T0" y="T1"/>
                  </a:cxn>
                  <a:cxn ang="0">
                    <a:pos x="T2" y="T3"/>
                  </a:cxn>
                  <a:cxn ang="0">
                    <a:pos x="T4" y="T5"/>
                  </a:cxn>
                  <a:cxn ang="0">
                    <a:pos x="T6" y="T7"/>
                  </a:cxn>
                  <a:cxn ang="0">
                    <a:pos x="T8" y="T9"/>
                  </a:cxn>
                </a:cxnLst>
                <a:rect l="0" t="0" r="r" b="b"/>
                <a:pathLst>
                  <a:path w="118" h="117">
                    <a:moveTo>
                      <a:pt x="0" y="59"/>
                    </a:moveTo>
                    <a:cubicBezTo>
                      <a:pt x="0" y="92"/>
                      <a:pt x="26" y="117"/>
                      <a:pt x="59" y="117"/>
                    </a:cubicBezTo>
                    <a:cubicBezTo>
                      <a:pt x="92" y="117"/>
                      <a:pt x="118" y="92"/>
                      <a:pt x="118" y="59"/>
                    </a:cubicBezTo>
                    <a:cubicBezTo>
                      <a:pt x="118" y="26"/>
                      <a:pt x="92" y="0"/>
                      <a:pt x="59" y="0"/>
                    </a:cubicBezTo>
                    <a:cubicBezTo>
                      <a:pt x="26" y="2"/>
                      <a:pt x="0" y="28"/>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6" name="Oval 57"/>
              <p:cNvSpPr>
                <a:spLocks noChangeArrowheads="1"/>
              </p:cNvSpPr>
              <p:nvPr/>
            </p:nvSpPr>
            <p:spPr bwMode="auto">
              <a:xfrm>
                <a:off x="-265113" y="4337050"/>
                <a:ext cx="34925"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7" name="Freeform 58"/>
              <p:cNvSpPr>
                <a:spLocks/>
              </p:cNvSpPr>
              <p:nvPr/>
            </p:nvSpPr>
            <p:spPr bwMode="auto">
              <a:xfrm>
                <a:off x="-361950" y="4249738"/>
                <a:ext cx="34925" cy="34925"/>
              </a:xfrm>
              <a:custGeom>
                <a:avLst/>
                <a:gdLst>
                  <a:gd name="T0" fmla="*/ 0 w 118"/>
                  <a:gd name="T1" fmla="*/ 59 h 117"/>
                  <a:gd name="T2" fmla="*/ 59 w 118"/>
                  <a:gd name="T3" fmla="*/ 117 h 117"/>
                  <a:gd name="T4" fmla="*/ 118 w 118"/>
                  <a:gd name="T5" fmla="*/ 59 h 117"/>
                  <a:gd name="T6" fmla="*/ 59 w 118"/>
                  <a:gd name="T7" fmla="*/ 0 h 117"/>
                  <a:gd name="T8" fmla="*/ 0 w 118"/>
                  <a:gd name="T9" fmla="*/ 59 h 117"/>
                </a:gdLst>
                <a:ahLst/>
                <a:cxnLst>
                  <a:cxn ang="0">
                    <a:pos x="T0" y="T1"/>
                  </a:cxn>
                  <a:cxn ang="0">
                    <a:pos x="T2" y="T3"/>
                  </a:cxn>
                  <a:cxn ang="0">
                    <a:pos x="T4" y="T5"/>
                  </a:cxn>
                  <a:cxn ang="0">
                    <a:pos x="T6" y="T7"/>
                  </a:cxn>
                  <a:cxn ang="0">
                    <a:pos x="T8" y="T9"/>
                  </a:cxn>
                </a:cxnLst>
                <a:rect l="0" t="0" r="r" b="b"/>
                <a:pathLst>
                  <a:path w="118" h="117">
                    <a:moveTo>
                      <a:pt x="0" y="59"/>
                    </a:moveTo>
                    <a:cubicBezTo>
                      <a:pt x="0" y="91"/>
                      <a:pt x="26" y="117"/>
                      <a:pt x="59" y="117"/>
                    </a:cubicBezTo>
                    <a:cubicBezTo>
                      <a:pt x="92" y="117"/>
                      <a:pt x="118" y="91"/>
                      <a:pt x="118" y="59"/>
                    </a:cubicBezTo>
                    <a:cubicBezTo>
                      <a:pt x="118" y="26"/>
                      <a:pt x="92" y="0"/>
                      <a:pt x="59" y="0"/>
                    </a:cubicBezTo>
                    <a:cubicBezTo>
                      <a:pt x="26" y="2"/>
                      <a:pt x="0" y="28"/>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8" name="Freeform 59"/>
              <p:cNvSpPr>
                <a:spLocks/>
              </p:cNvSpPr>
              <p:nvPr/>
            </p:nvSpPr>
            <p:spPr bwMode="auto">
              <a:xfrm>
                <a:off x="-525463" y="4073525"/>
                <a:ext cx="446088" cy="266700"/>
              </a:xfrm>
              <a:custGeom>
                <a:avLst/>
                <a:gdLst>
                  <a:gd name="T0" fmla="*/ 334 w 1515"/>
                  <a:gd name="T1" fmla="*/ 843 h 910"/>
                  <a:gd name="T2" fmla="*/ 396 w 1515"/>
                  <a:gd name="T3" fmla="*/ 856 h 910"/>
                  <a:gd name="T4" fmla="*/ 489 w 1515"/>
                  <a:gd name="T5" fmla="*/ 732 h 910"/>
                  <a:gd name="T6" fmla="*/ 470 w 1515"/>
                  <a:gd name="T7" fmla="*/ 662 h 910"/>
                  <a:gd name="T8" fmla="*/ 613 w 1515"/>
                  <a:gd name="T9" fmla="*/ 519 h 910"/>
                  <a:gd name="T10" fmla="*/ 756 w 1515"/>
                  <a:gd name="T11" fmla="*/ 662 h 910"/>
                  <a:gd name="T12" fmla="*/ 748 w 1515"/>
                  <a:gd name="T13" fmla="*/ 708 h 910"/>
                  <a:gd name="T14" fmla="*/ 886 w 1515"/>
                  <a:gd name="T15" fmla="*/ 822 h 910"/>
                  <a:gd name="T16" fmla="*/ 944 w 1515"/>
                  <a:gd name="T17" fmla="*/ 810 h 910"/>
                  <a:gd name="T18" fmla="*/ 975 w 1515"/>
                  <a:gd name="T19" fmla="*/ 813 h 910"/>
                  <a:gd name="T20" fmla="*/ 1068 w 1515"/>
                  <a:gd name="T21" fmla="*/ 670 h 910"/>
                  <a:gd name="T22" fmla="*/ 1030 w 1515"/>
                  <a:gd name="T23" fmla="*/ 574 h 910"/>
                  <a:gd name="T24" fmla="*/ 1173 w 1515"/>
                  <a:gd name="T25" fmla="*/ 431 h 910"/>
                  <a:gd name="T26" fmla="*/ 1313 w 1515"/>
                  <a:gd name="T27" fmla="*/ 543 h 910"/>
                  <a:gd name="T28" fmla="*/ 1515 w 1515"/>
                  <a:gd name="T29" fmla="*/ 543 h 910"/>
                  <a:gd name="T30" fmla="*/ 775 w 1515"/>
                  <a:gd name="T31" fmla="*/ 0 h 910"/>
                  <a:gd name="T32" fmla="*/ 0 w 1515"/>
                  <a:gd name="T33" fmla="*/ 775 h 910"/>
                  <a:gd name="T34" fmla="*/ 1 w 1515"/>
                  <a:gd name="T35" fmla="*/ 831 h 910"/>
                  <a:gd name="T36" fmla="*/ 210 w 1515"/>
                  <a:gd name="T37" fmla="*/ 910 h 910"/>
                  <a:gd name="T38" fmla="*/ 334 w 1515"/>
                  <a:gd name="T39" fmla="*/ 84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5" h="910">
                    <a:moveTo>
                      <a:pt x="334" y="843"/>
                    </a:moveTo>
                    <a:cubicBezTo>
                      <a:pt x="356" y="843"/>
                      <a:pt x="377" y="848"/>
                      <a:pt x="396" y="856"/>
                    </a:cubicBezTo>
                    <a:cubicBezTo>
                      <a:pt x="489" y="732"/>
                      <a:pt x="489" y="732"/>
                      <a:pt x="489" y="732"/>
                    </a:cubicBezTo>
                    <a:cubicBezTo>
                      <a:pt x="477" y="712"/>
                      <a:pt x="470" y="688"/>
                      <a:pt x="470" y="662"/>
                    </a:cubicBezTo>
                    <a:cubicBezTo>
                      <a:pt x="470" y="582"/>
                      <a:pt x="534" y="519"/>
                      <a:pt x="613" y="519"/>
                    </a:cubicBezTo>
                    <a:cubicBezTo>
                      <a:pt x="693" y="519"/>
                      <a:pt x="756" y="582"/>
                      <a:pt x="756" y="662"/>
                    </a:cubicBezTo>
                    <a:cubicBezTo>
                      <a:pt x="756" y="679"/>
                      <a:pt x="753" y="694"/>
                      <a:pt x="748" y="708"/>
                    </a:cubicBezTo>
                    <a:cubicBezTo>
                      <a:pt x="886" y="822"/>
                      <a:pt x="886" y="822"/>
                      <a:pt x="886" y="822"/>
                    </a:cubicBezTo>
                    <a:cubicBezTo>
                      <a:pt x="903" y="813"/>
                      <a:pt x="923" y="810"/>
                      <a:pt x="944" y="810"/>
                    </a:cubicBezTo>
                    <a:cubicBezTo>
                      <a:pt x="954" y="810"/>
                      <a:pt x="965" y="812"/>
                      <a:pt x="975" y="813"/>
                    </a:cubicBezTo>
                    <a:cubicBezTo>
                      <a:pt x="1068" y="670"/>
                      <a:pt x="1068" y="670"/>
                      <a:pt x="1068" y="670"/>
                    </a:cubicBezTo>
                    <a:cubicBezTo>
                      <a:pt x="1046" y="644"/>
                      <a:pt x="1030" y="612"/>
                      <a:pt x="1030" y="574"/>
                    </a:cubicBezTo>
                    <a:cubicBezTo>
                      <a:pt x="1030" y="494"/>
                      <a:pt x="1094" y="431"/>
                      <a:pt x="1173" y="431"/>
                    </a:cubicBezTo>
                    <a:cubicBezTo>
                      <a:pt x="1242" y="431"/>
                      <a:pt x="1299" y="479"/>
                      <a:pt x="1313" y="543"/>
                    </a:cubicBezTo>
                    <a:cubicBezTo>
                      <a:pt x="1515" y="543"/>
                      <a:pt x="1515" y="543"/>
                      <a:pt x="1515" y="543"/>
                    </a:cubicBezTo>
                    <a:cubicBezTo>
                      <a:pt x="1416" y="229"/>
                      <a:pt x="1123" y="0"/>
                      <a:pt x="775" y="0"/>
                    </a:cubicBezTo>
                    <a:cubicBezTo>
                      <a:pt x="346" y="0"/>
                      <a:pt x="0" y="346"/>
                      <a:pt x="0" y="775"/>
                    </a:cubicBezTo>
                    <a:cubicBezTo>
                      <a:pt x="0" y="794"/>
                      <a:pt x="1" y="813"/>
                      <a:pt x="1" y="831"/>
                    </a:cubicBezTo>
                    <a:cubicBezTo>
                      <a:pt x="53" y="851"/>
                      <a:pt x="139" y="884"/>
                      <a:pt x="210" y="910"/>
                    </a:cubicBezTo>
                    <a:cubicBezTo>
                      <a:pt x="236" y="870"/>
                      <a:pt x="281" y="843"/>
                      <a:pt x="334"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Freeform 60"/>
              <p:cNvSpPr>
                <a:spLocks/>
              </p:cNvSpPr>
              <p:nvPr/>
            </p:nvSpPr>
            <p:spPr bwMode="auto">
              <a:xfrm>
                <a:off x="-520700" y="4257675"/>
                <a:ext cx="450850" cy="271463"/>
              </a:xfrm>
              <a:custGeom>
                <a:avLst/>
                <a:gdLst>
                  <a:gd name="T0" fmla="*/ 1520 w 1534"/>
                  <a:gd name="T1" fmla="*/ 0 h 924"/>
                  <a:gd name="T2" fmla="*/ 1291 w 1534"/>
                  <a:gd name="T3" fmla="*/ 0 h 924"/>
                  <a:gd name="T4" fmla="*/ 1158 w 1534"/>
                  <a:gd name="T5" fmla="*/ 90 h 924"/>
                  <a:gd name="T6" fmla="*/ 1120 w 1534"/>
                  <a:gd name="T7" fmla="*/ 85 h 924"/>
                  <a:gd name="T8" fmla="*/ 1027 w 1534"/>
                  <a:gd name="T9" fmla="*/ 223 h 924"/>
                  <a:gd name="T10" fmla="*/ 1072 w 1534"/>
                  <a:gd name="T11" fmla="*/ 326 h 924"/>
                  <a:gd name="T12" fmla="*/ 929 w 1534"/>
                  <a:gd name="T13" fmla="*/ 469 h 924"/>
                  <a:gd name="T14" fmla="*/ 786 w 1534"/>
                  <a:gd name="T15" fmla="*/ 326 h 924"/>
                  <a:gd name="T16" fmla="*/ 803 w 1534"/>
                  <a:gd name="T17" fmla="*/ 259 h 924"/>
                  <a:gd name="T18" fmla="*/ 676 w 1534"/>
                  <a:gd name="T19" fmla="*/ 154 h 924"/>
                  <a:gd name="T20" fmla="*/ 598 w 1534"/>
                  <a:gd name="T21" fmla="*/ 178 h 924"/>
                  <a:gd name="T22" fmla="*/ 536 w 1534"/>
                  <a:gd name="T23" fmla="*/ 164 h 924"/>
                  <a:gd name="T24" fmla="*/ 443 w 1534"/>
                  <a:gd name="T25" fmla="*/ 288 h 924"/>
                  <a:gd name="T26" fmla="*/ 462 w 1534"/>
                  <a:gd name="T27" fmla="*/ 359 h 924"/>
                  <a:gd name="T28" fmla="*/ 319 w 1534"/>
                  <a:gd name="T29" fmla="*/ 502 h 924"/>
                  <a:gd name="T30" fmla="*/ 176 w 1534"/>
                  <a:gd name="T31" fmla="*/ 369 h 924"/>
                  <a:gd name="T32" fmla="*/ 0 w 1534"/>
                  <a:gd name="T33" fmla="*/ 302 h 924"/>
                  <a:gd name="T34" fmla="*/ 758 w 1534"/>
                  <a:gd name="T35" fmla="*/ 924 h 924"/>
                  <a:gd name="T36" fmla="*/ 1534 w 1534"/>
                  <a:gd name="T37" fmla="*/ 148 h 924"/>
                  <a:gd name="T38" fmla="*/ 1520 w 1534"/>
                  <a:gd name="T3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4" h="924">
                    <a:moveTo>
                      <a:pt x="1520" y="0"/>
                    </a:moveTo>
                    <a:cubicBezTo>
                      <a:pt x="1291" y="0"/>
                      <a:pt x="1291" y="0"/>
                      <a:pt x="1291" y="0"/>
                    </a:cubicBezTo>
                    <a:cubicBezTo>
                      <a:pt x="1270" y="52"/>
                      <a:pt x="1218" y="90"/>
                      <a:pt x="1158" y="90"/>
                    </a:cubicBezTo>
                    <a:cubicBezTo>
                      <a:pt x="1144" y="90"/>
                      <a:pt x="1132" y="88"/>
                      <a:pt x="1120" y="85"/>
                    </a:cubicBezTo>
                    <a:cubicBezTo>
                      <a:pt x="1027" y="223"/>
                      <a:pt x="1027" y="223"/>
                      <a:pt x="1027" y="223"/>
                    </a:cubicBezTo>
                    <a:cubicBezTo>
                      <a:pt x="1055" y="248"/>
                      <a:pt x="1072" y="285"/>
                      <a:pt x="1072" y="326"/>
                    </a:cubicBezTo>
                    <a:cubicBezTo>
                      <a:pt x="1072" y="405"/>
                      <a:pt x="1008" y="469"/>
                      <a:pt x="929" y="469"/>
                    </a:cubicBezTo>
                    <a:cubicBezTo>
                      <a:pt x="850" y="469"/>
                      <a:pt x="786" y="405"/>
                      <a:pt x="786" y="326"/>
                    </a:cubicBezTo>
                    <a:cubicBezTo>
                      <a:pt x="786" y="302"/>
                      <a:pt x="791" y="279"/>
                      <a:pt x="803" y="259"/>
                    </a:cubicBezTo>
                    <a:cubicBezTo>
                      <a:pt x="676" y="154"/>
                      <a:pt x="676" y="154"/>
                      <a:pt x="676" y="154"/>
                    </a:cubicBezTo>
                    <a:cubicBezTo>
                      <a:pt x="653" y="169"/>
                      <a:pt x="626" y="178"/>
                      <a:pt x="598" y="178"/>
                    </a:cubicBezTo>
                    <a:cubicBezTo>
                      <a:pt x="576" y="178"/>
                      <a:pt x="555" y="173"/>
                      <a:pt x="536" y="164"/>
                    </a:cubicBezTo>
                    <a:cubicBezTo>
                      <a:pt x="443" y="288"/>
                      <a:pt x="443" y="288"/>
                      <a:pt x="443" y="288"/>
                    </a:cubicBezTo>
                    <a:cubicBezTo>
                      <a:pt x="455" y="309"/>
                      <a:pt x="462" y="333"/>
                      <a:pt x="462" y="359"/>
                    </a:cubicBezTo>
                    <a:cubicBezTo>
                      <a:pt x="462" y="438"/>
                      <a:pt x="398" y="502"/>
                      <a:pt x="319" y="502"/>
                    </a:cubicBezTo>
                    <a:cubicBezTo>
                      <a:pt x="243" y="502"/>
                      <a:pt x="181" y="443"/>
                      <a:pt x="176" y="369"/>
                    </a:cubicBezTo>
                    <a:cubicBezTo>
                      <a:pt x="114" y="345"/>
                      <a:pt x="46" y="319"/>
                      <a:pt x="0" y="302"/>
                    </a:cubicBezTo>
                    <a:cubicBezTo>
                      <a:pt x="69" y="655"/>
                      <a:pt x="383" y="924"/>
                      <a:pt x="758" y="924"/>
                    </a:cubicBezTo>
                    <a:cubicBezTo>
                      <a:pt x="1187" y="924"/>
                      <a:pt x="1534" y="578"/>
                      <a:pt x="1534" y="148"/>
                    </a:cubicBezTo>
                    <a:cubicBezTo>
                      <a:pt x="1534" y="98"/>
                      <a:pt x="1529" y="48"/>
                      <a:pt x="1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 name="Oval 61"/>
              <p:cNvSpPr>
                <a:spLocks noChangeArrowheads="1"/>
              </p:cNvSpPr>
              <p:nvPr/>
            </p:nvSpPr>
            <p:spPr bwMode="auto">
              <a:xfrm>
                <a:off x="-444500" y="4344988"/>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grpSp>
        <p:nvGrpSpPr>
          <p:cNvPr id="41" name="Group 40"/>
          <p:cNvGrpSpPr/>
          <p:nvPr/>
        </p:nvGrpSpPr>
        <p:grpSpPr>
          <a:xfrm>
            <a:off x="3580605" y="2090348"/>
            <a:ext cx="220199" cy="220199"/>
            <a:chOff x="2050252" y="5554786"/>
            <a:chExt cx="220199" cy="220199"/>
          </a:xfrm>
        </p:grpSpPr>
        <p:sp>
          <p:nvSpPr>
            <p:cNvPr id="42" name="Oval 41"/>
            <p:cNvSpPr/>
            <p:nvPr/>
          </p:nvSpPr>
          <p:spPr>
            <a:xfrm>
              <a:off x="2050252" y="5554786"/>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43" name="Group 42"/>
            <p:cNvGrpSpPr/>
            <p:nvPr/>
          </p:nvGrpSpPr>
          <p:grpSpPr>
            <a:xfrm>
              <a:off x="2069028" y="5574781"/>
              <a:ext cx="184970" cy="184970"/>
              <a:chOff x="-525463" y="4073525"/>
              <a:chExt cx="455613" cy="455613"/>
            </a:xfrm>
            <a:solidFill>
              <a:srgbClr val="42596E"/>
            </a:solidFill>
          </p:grpSpPr>
          <p:sp>
            <p:nvSpPr>
              <p:cNvPr id="44" name="Freeform 56"/>
              <p:cNvSpPr>
                <a:spLocks/>
              </p:cNvSpPr>
              <p:nvPr/>
            </p:nvSpPr>
            <p:spPr bwMode="auto">
              <a:xfrm>
                <a:off x="-196850" y="4224338"/>
                <a:ext cx="34925" cy="34925"/>
              </a:xfrm>
              <a:custGeom>
                <a:avLst/>
                <a:gdLst>
                  <a:gd name="T0" fmla="*/ 0 w 118"/>
                  <a:gd name="T1" fmla="*/ 59 h 117"/>
                  <a:gd name="T2" fmla="*/ 59 w 118"/>
                  <a:gd name="T3" fmla="*/ 117 h 117"/>
                  <a:gd name="T4" fmla="*/ 118 w 118"/>
                  <a:gd name="T5" fmla="*/ 59 h 117"/>
                  <a:gd name="T6" fmla="*/ 59 w 118"/>
                  <a:gd name="T7" fmla="*/ 0 h 117"/>
                  <a:gd name="T8" fmla="*/ 0 w 118"/>
                  <a:gd name="T9" fmla="*/ 59 h 117"/>
                </a:gdLst>
                <a:ahLst/>
                <a:cxnLst>
                  <a:cxn ang="0">
                    <a:pos x="T0" y="T1"/>
                  </a:cxn>
                  <a:cxn ang="0">
                    <a:pos x="T2" y="T3"/>
                  </a:cxn>
                  <a:cxn ang="0">
                    <a:pos x="T4" y="T5"/>
                  </a:cxn>
                  <a:cxn ang="0">
                    <a:pos x="T6" y="T7"/>
                  </a:cxn>
                  <a:cxn ang="0">
                    <a:pos x="T8" y="T9"/>
                  </a:cxn>
                </a:cxnLst>
                <a:rect l="0" t="0" r="r" b="b"/>
                <a:pathLst>
                  <a:path w="118" h="117">
                    <a:moveTo>
                      <a:pt x="0" y="59"/>
                    </a:moveTo>
                    <a:cubicBezTo>
                      <a:pt x="0" y="92"/>
                      <a:pt x="26" y="117"/>
                      <a:pt x="59" y="117"/>
                    </a:cubicBezTo>
                    <a:cubicBezTo>
                      <a:pt x="92" y="117"/>
                      <a:pt x="118" y="92"/>
                      <a:pt x="118" y="59"/>
                    </a:cubicBezTo>
                    <a:cubicBezTo>
                      <a:pt x="118" y="26"/>
                      <a:pt x="92" y="0"/>
                      <a:pt x="59" y="0"/>
                    </a:cubicBezTo>
                    <a:cubicBezTo>
                      <a:pt x="26" y="2"/>
                      <a:pt x="0" y="28"/>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Oval 57"/>
              <p:cNvSpPr>
                <a:spLocks noChangeArrowheads="1"/>
              </p:cNvSpPr>
              <p:nvPr/>
            </p:nvSpPr>
            <p:spPr bwMode="auto">
              <a:xfrm>
                <a:off x="-265113" y="4337050"/>
                <a:ext cx="34925"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6" name="Freeform 58"/>
              <p:cNvSpPr>
                <a:spLocks/>
              </p:cNvSpPr>
              <p:nvPr/>
            </p:nvSpPr>
            <p:spPr bwMode="auto">
              <a:xfrm>
                <a:off x="-361950" y="4249738"/>
                <a:ext cx="34925" cy="34925"/>
              </a:xfrm>
              <a:custGeom>
                <a:avLst/>
                <a:gdLst>
                  <a:gd name="T0" fmla="*/ 0 w 118"/>
                  <a:gd name="T1" fmla="*/ 59 h 117"/>
                  <a:gd name="T2" fmla="*/ 59 w 118"/>
                  <a:gd name="T3" fmla="*/ 117 h 117"/>
                  <a:gd name="T4" fmla="*/ 118 w 118"/>
                  <a:gd name="T5" fmla="*/ 59 h 117"/>
                  <a:gd name="T6" fmla="*/ 59 w 118"/>
                  <a:gd name="T7" fmla="*/ 0 h 117"/>
                  <a:gd name="T8" fmla="*/ 0 w 118"/>
                  <a:gd name="T9" fmla="*/ 59 h 117"/>
                </a:gdLst>
                <a:ahLst/>
                <a:cxnLst>
                  <a:cxn ang="0">
                    <a:pos x="T0" y="T1"/>
                  </a:cxn>
                  <a:cxn ang="0">
                    <a:pos x="T2" y="T3"/>
                  </a:cxn>
                  <a:cxn ang="0">
                    <a:pos x="T4" y="T5"/>
                  </a:cxn>
                  <a:cxn ang="0">
                    <a:pos x="T6" y="T7"/>
                  </a:cxn>
                  <a:cxn ang="0">
                    <a:pos x="T8" y="T9"/>
                  </a:cxn>
                </a:cxnLst>
                <a:rect l="0" t="0" r="r" b="b"/>
                <a:pathLst>
                  <a:path w="118" h="117">
                    <a:moveTo>
                      <a:pt x="0" y="59"/>
                    </a:moveTo>
                    <a:cubicBezTo>
                      <a:pt x="0" y="91"/>
                      <a:pt x="26" y="117"/>
                      <a:pt x="59" y="117"/>
                    </a:cubicBezTo>
                    <a:cubicBezTo>
                      <a:pt x="92" y="117"/>
                      <a:pt x="118" y="91"/>
                      <a:pt x="118" y="59"/>
                    </a:cubicBezTo>
                    <a:cubicBezTo>
                      <a:pt x="118" y="26"/>
                      <a:pt x="92" y="0"/>
                      <a:pt x="59" y="0"/>
                    </a:cubicBezTo>
                    <a:cubicBezTo>
                      <a:pt x="26" y="2"/>
                      <a:pt x="0" y="28"/>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59"/>
              <p:cNvSpPr>
                <a:spLocks/>
              </p:cNvSpPr>
              <p:nvPr/>
            </p:nvSpPr>
            <p:spPr bwMode="auto">
              <a:xfrm>
                <a:off x="-525463" y="4073525"/>
                <a:ext cx="446088" cy="266700"/>
              </a:xfrm>
              <a:custGeom>
                <a:avLst/>
                <a:gdLst>
                  <a:gd name="T0" fmla="*/ 334 w 1515"/>
                  <a:gd name="T1" fmla="*/ 843 h 910"/>
                  <a:gd name="T2" fmla="*/ 396 w 1515"/>
                  <a:gd name="T3" fmla="*/ 856 h 910"/>
                  <a:gd name="T4" fmla="*/ 489 w 1515"/>
                  <a:gd name="T5" fmla="*/ 732 h 910"/>
                  <a:gd name="T6" fmla="*/ 470 w 1515"/>
                  <a:gd name="T7" fmla="*/ 662 h 910"/>
                  <a:gd name="T8" fmla="*/ 613 w 1515"/>
                  <a:gd name="T9" fmla="*/ 519 h 910"/>
                  <a:gd name="T10" fmla="*/ 756 w 1515"/>
                  <a:gd name="T11" fmla="*/ 662 h 910"/>
                  <a:gd name="T12" fmla="*/ 748 w 1515"/>
                  <a:gd name="T13" fmla="*/ 708 h 910"/>
                  <a:gd name="T14" fmla="*/ 886 w 1515"/>
                  <a:gd name="T15" fmla="*/ 822 h 910"/>
                  <a:gd name="T16" fmla="*/ 944 w 1515"/>
                  <a:gd name="T17" fmla="*/ 810 h 910"/>
                  <a:gd name="T18" fmla="*/ 975 w 1515"/>
                  <a:gd name="T19" fmla="*/ 813 h 910"/>
                  <a:gd name="T20" fmla="*/ 1068 w 1515"/>
                  <a:gd name="T21" fmla="*/ 670 h 910"/>
                  <a:gd name="T22" fmla="*/ 1030 w 1515"/>
                  <a:gd name="T23" fmla="*/ 574 h 910"/>
                  <a:gd name="T24" fmla="*/ 1173 w 1515"/>
                  <a:gd name="T25" fmla="*/ 431 h 910"/>
                  <a:gd name="T26" fmla="*/ 1313 w 1515"/>
                  <a:gd name="T27" fmla="*/ 543 h 910"/>
                  <a:gd name="T28" fmla="*/ 1515 w 1515"/>
                  <a:gd name="T29" fmla="*/ 543 h 910"/>
                  <a:gd name="T30" fmla="*/ 775 w 1515"/>
                  <a:gd name="T31" fmla="*/ 0 h 910"/>
                  <a:gd name="T32" fmla="*/ 0 w 1515"/>
                  <a:gd name="T33" fmla="*/ 775 h 910"/>
                  <a:gd name="T34" fmla="*/ 1 w 1515"/>
                  <a:gd name="T35" fmla="*/ 831 h 910"/>
                  <a:gd name="T36" fmla="*/ 210 w 1515"/>
                  <a:gd name="T37" fmla="*/ 910 h 910"/>
                  <a:gd name="T38" fmla="*/ 334 w 1515"/>
                  <a:gd name="T39" fmla="*/ 84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5" h="910">
                    <a:moveTo>
                      <a:pt x="334" y="843"/>
                    </a:moveTo>
                    <a:cubicBezTo>
                      <a:pt x="356" y="843"/>
                      <a:pt x="377" y="848"/>
                      <a:pt x="396" y="856"/>
                    </a:cubicBezTo>
                    <a:cubicBezTo>
                      <a:pt x="489" y="732"/>
                      <a:pt x="489" y="732"/>
                      <a:pt x="489" y="732"/>
                    </a:cubicBezTo>
                    <a:cubicBezTo>
                      <a:pt x="477" y="712"/>
                      <a:pt x="470" y="688"/>
                      <a:pt x="470" y="662"/>
                    </a:cubicBezTo>
                    <a:cubicBezTo>
                      <a:pt x="470" y="582"/>
                      <a:pt x="534" y="519"/>
                      <a:pt x="613" y="519"/>
                    </a:cubicBezTo>
                    <a:cubicBezTo>
                      <a:pt x="693" y="519"/>
                      <a:pt x="756" y="582"/>
                      <a:pt x="756" y="662"/>
                    </a:cubicBezTo>
                    <a:cubicBezTo>
                      <a:pt x="756" y="679"/>
                      <a:pt x="753" y="694"/>
                      <a:pt x="748" y="708"/>
                    </a:cubicBezTo>
                    <a:cubicBezTo>
                      <a:pt x="886" y="822"/>
                      <a:pt x="886" y="822"/>
                      <a:pt x="886" y="822"/>
                    </a:cubicBezTo>
                    <a:cubicBezTo>
                      <a:pt x="903" y="813"/>
                      <a:pt x="923" y="810"/>
                      <a:pt x="944" y="810"/>
                    </a:cubicBezTo>
                    <a:cubicBezTo>
                      <a:pt x="954" y="810"/>
                      <a:pt x="965" y="812"/>
                      <a:pt x="975" y="813"/>
                    </a:cubicBezTo>
                    <a:cubicBezTo>
                      <a:pt x="1068" y="670"/>
                      <a:pt x="1068" y="670"/>
                      <a:pt x="1068" y="670"/>
                    </a:cubicBezTo>
                    <a:cubicBezTo>
                      <a:pt x="1046" y="644"/>
                      <a:pt x="1030" y="612"/>
                      <a:pt x="1030" y="574"/>
                    </a:cubicBezTo>
                    <a:cubicBezTo>
                      <a:pt x="1030" y="494"/>
                      <a:pt x="1094" y="431"/>
                      <a:pt x="1173" y="431"/>
                    </a:cubicBezTo>
                    <a:cubicBezTo>
                      <a:pt x="1242" y="431"/>
                      <a:pt x="1299" y="479"/>
                      <a:pt x="1313" y="543"/>
                    </a:cubicBezTo>
                    <a:cubicBezTo>
                      <a:pt x="1515" y="543"/>
                      <a:pt x="1515" y="543"/>
                      <a:pt x="1515" y="543"/>
                    </a:cubicBezTo>
                    <a:cubicBezTo>
                      <a:pt x="1416" y="229"/>
                      <a:pt x="1123" y="0"/>
                      <a:pt x="775" y="0"/>
                    </a:cubicBezTo>
                    <a:cubicBezTo>
                      <a:pt x="346" y="0"/>
                      <a:pt x="0" y="346"/>
                      <a:pt x="0" y="775"/>
                    </a:cubicBezTo>
                    <a:cubicBezTo>
                      <a:pt x="0" y="794"/>
                      <a:pt x="1" y="813"/>
                      <a:pt x="1" y="831"/>
                    </a:cubicBezTo>
                    <a:cubicBezTo>
                      <a:pt x="53" y="851"/>
                      <a:pt x="139" y="884"/>
                      <a:pt x="210" y="910"/>
                    </a:cubicBezTo>
                    <a:cubicBezTo>
                      <a:pt x="236" y="870"/>
                      <a:pt x="281" y="843"/>
                      <a:pt x="334"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60"/>
              <p:cNvSpPr>
                <a:spLocks/>
              </p:cNvSpPr>
              <p:nvPr/>
            </p:nvSpPr>
            <p:spPr bwMode="auto">
              <a:xfrm>
                <a:off x="-520700" y="4257675"/>
                <a:ext cx="450850" cy="271463"/>
              </a:xfrm>
              <a:custGeom>
                <a:avLst/>
                <a:gdLst>
                  <a:gd name="T0" fmla="*/ 1520 w 1534"/>
                  <a:gd name="T1" fmla="*/ 0 h 924"/>
                  <a:gd name="T2" fmla="*/ 1291 w 1534"/>
                  <a:gd name="T3" fmla="*/ 0 h 924"/>
                  <a:gd name="T4" fmla="*/ 1158 w 1534"/>
                  <a:gd name="T5" fmla="*/ 90 h 924"/>
                  <a:gd name="T6" fmla="*/ 1120 w 1534"/>
                  <a:gd name="T7" fmla="*/ 85 h 924"/>
                  <a:gd name="T8" fmla="*/ 1027 w 1534"/>
                  <a:gd name="T9" fmla="*/ 223 h 924"/>
                  <a:gd name="T10" fmla="*/ 1072 w 1534"/>
                  <a:gd name="T11" fmla="*/ 326 h 924"/>
                  <a:gd name="T12" fmla="*/ 929 w 1534"/>
                  <a:gd name="T13" fmla="*/ 469 h 924"/>
                  <a:gd name="T14" fmla="*/ 786 w 1534"/>
                  <a:gd name="T15" fmla="*/ 326 h 924"/>
                  <a:gd name="T16" fmla="*/ 803 w 1534"/>
                  <a:gd name="T17" fmla="*/ 259 h 924"/>
                  <a:gd name="T18" fmla="*/ 676 w 1534"/>
                  <a:gd name="T19" fmla="*/ 154 h 924"/>
                  <a:gd name="T20" fmla="*/ 598 w 1534"/>
                  <a:gd name="T21" fmla="*/ 178 h 924"/>
                  <a:gd name="T22" fmla="*/ 536 w 1534"/>
                  <a:gd name="T23" fmla="*/ 164 h 924"/>
                  <a:gd name="T24" fmla="*/ 443 w 1534"/>
                  <a:gd name="T25" fmla="*/ 288 h 924"/>
                  <a:gd name="T26" fmla="*/ 462 w 1534"/>
                  <a:gd name="T27" fmla="*/ 359 h 924"/>
                  <a:gd name="T28" fmla="*/ 319 w 1534"/>
                  <a:gd name="T29" fmla="*/ 502 h 924"/>
                  <a:gd name="T30" fmla="*/ 176 w 1534"/>
                  <a:gd name="T31" fmla="*/ 369 h 924"/>
                  <a:gd name="T32" fmla="*/ 0 w 1534"/>
                  <a:gd name="T33" fmla="*/ 302 h 924"/>
                  <a:gd name="T34" fmla="*/ 758 w 1534"/>
                  <a:gd name="T35" fmla="*/ 924 h 924"/>
                  <a:gd name="T36" fmla="*/ 1534 w 1534"/>
                  <a:gd name="T37" fmla="*/ 148 h 924"/>
                  <a:gd name="T38" fmla="*/ 1520 w 1534"/>
                  <a:gd name="T3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4" h="924">
                    <a:moveTo>
                      <a:pt x="1520" y="0"/>
                    </a:moveTo>
                    <a:cubicBezTo>
                      <a:pt x="1291" y="0"/>
                      <a:pt x="1291" y="0"/>
                      <a:pt x="1291" y="0"/>
                    </a:cubicBezTo>
                    <a:cubicBezTo>
                      <a:pt x="1270" y="52"/>
                      <a:pt x="1218" y="90"/>
                      <a:pt x="1158" y="90"/>
                    </a:cubicBezTo>
                    <a:cubicBezTo>
                      <a:pt x="1144" y="90"/>
                      <a:pt x="1132" y="88"/>
                      <a:pt x="1120" y="85"/>
                    </a:cubicBezTo>
                    <a:cubicBezTo>
                      <a:pt x="1027" y="223"/>
                      <a:pt x="1027" y="223"/>
                      <a:pt x="1027" y="223"/>
                    </a:cubicBezTo>
                    <a:cubicBezTo>
                      <a:pt x="1055" y="248"/>
                      <a:pt x="1072" y="285"/>
                      <a:pt x="1072" y="326"/>
                    </a:cubicBezTo>
                    <a:cubicBezTo>
                      <a:pt x="1072" y="405"/>
                      <a:pt x="1008" y="469"/>
                      <a:pt x="929" y="469"/>
                    </a:cubicBezTo>
                    <a:cubicBezTo>
                      <a:pt x="850" y="469"/>
                      <a:pt x="786" y="405"/>
                      <a:pt x="786" y="326"/>
                    </a:cubicBezTo>
                    <a:cubicBezTo>
                      <a:pt x="786" y="302"/>
                      <a:pt x="791" y="279"/>
                      <a:pt x="803" y="259"/>
                    </a:cubicBezTo>
                    <a:cubicBezTo>
                      <a:pt x="676" y="154"/>
                      <a:pt x="676" y="154"/>
                      <a:pt x="676" y="154"/>
                    </a:cubicBezTo>
                    <a:cubicBezTo>
                      <a:pt x="653" y="169"/>
                      <a:pt x="626" y="178"/>
                      <a:pt x="598" y="178"/>
                    </a:cubicBezTo>
                    <a:cubicBezTo>
                      <a:pt x="576" y="178"/>
                      <a:pt x="555" y="173"/>
                      <a:pt x="536" y="164"/>
                    </a:cubicBezTo>
                    <a:cubicBezTo>
                      <a:pt x="443" y="288"/>
                      <a:pt x="443" y="288"/>
                      <a:pt x="443" y="288"/>
                    </a:cubicBezTo>
                    <a:cubicBezTo>
                      <a:pt x="455" y="309"/>
                      <a:pt x="462" y="333"/>
                      <a:pt x="462" y="359"/>
                    </a:cubicBezTo>
                    <a:cubicBezTo>
                      <a:pt x="462" y="438"/>
                      <a:pt x="398" y="502"/>
                      <a:pt x="319" y="502"/>
                    </a:cubicBezTo>
                    <a:cubicBezTo>
                      <a:pt x="243" y="502"/>
                      <a:pt x="181" y="443"/>
                      <a:pt x="176" y="369"/>
                    </a:cubicBezTo>
                    <a:cubicBezTo>
                      <a:pt x="114" y="345"/>
                      <a:pt x="46" y="319"/>
                      <a:pt x="0" y="302"/>
                    </a:cubicBezTo>
                    <a:cubicBezTo>
                      <a:pt x="69" y="655"/>
                      <a:pt x="383" y="924"/>
                      <a:pt x="758" y="924"/>
                    </a:cubicBezTo>
                    <a:cubicBezTo>
                      <a:pt x="1187" y="924"/>
                      <a:pt x="1534" y="578"/>
                      <a:pt x="1534" y="148"/>
                    </a:cubicBezTo>
                    <a:cubicBezTo>
                      <a:pt x="1534" y="98"/>
                      <a:pt x="1529" y="48"/>
                      <a:pt x="1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Oval 61"/>
              <p:cNvSpPr>
                <a:spLocks noChangeArrowheads="1"/>
              </p:cNvSpPr>
              <p:nvPr/>
            </p:nvSpPr>
            <p:spPr bwMode="auto">
              <a:xfrm>
                <a:off x="-444500" y="4344988"/>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spTree>
    <p:extLst>
      <p:ext uri="{BB962C8B-B14F-4D97-AF65-F5344CB8AC3E}">
        <p14:creationId xmlns:p14="http://schemas.microsoft.com/office/powerpoint/2010/main" val="616793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 name="Group 163"/>
          <p:cNvGrpSpPr/>
          <p:nvPr/>
        </p:nvGrpSpPr>
        <p:grpSpPr>
          <a:xfrm>
            <a:off x="6369394" y="4719291"/>
            <a:ext cx="220199" cy="220199"/>
            <a:chOff x="7407312" y="4916077"/>
            <a:chExt cx="220199" cy="220199"/>
          </a:xfrm>
        </p:grpSpPr>
        <p:sp>
          <p:nvSpPr>
            <p:cNvPr id="165" name="Oval 164"/>
            <p:cNvSpPr/>
            <p:nvPr/>
          </p:nvSpPr>
          <p:spPr>
            <a:xfrm>
              <a:off x="7407312" y="4916077"/>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66" name="Group 165"/>
            <p:cNvGrpSpPr/>
            <p:nvPr/>
          </p:nvGrpSpPr>
          <p:grpSpPr>
            <a:xfrm>
              <a:off x="7426088" y="4936072"/>
              <a:ext cx="184970" cy="184970"/>
              <a:chOff x="-525463" y="4073525"/>
              <a:chExt cx="455613" cy="455613"/>
            </a:xfrm>
            <a:solidFill>
              <a:srgbClr val="42596E"/>
            </a:solidFill>
          </p:grpSpPr>
          <p:sp>
            <p:nvSpPr>
              <p:cNvPr id="167" name="Freeform 56"/>
              <p:cNvSpPr>
                <a:spLocks/>
              </p:cNvSpPr>
              <p:nvPr/>
            </p:nvSpPr>
            <p:spPr bwMode="auto">
              <a:xfrm>
                <a:off x="-196850" y="4224338"/>
                <a:ext cx="34925" cy="34925"/>
              </a:xfrm>
              <a:custGeom>
                <a:avLst/>
                <a:gdLst>
                  <a:gd name="T0" fmla="*/ 0 w 118"/>
                  <a:gd name="T1" fmla="*/ 59 h 117"/>
                  <a:gd name="T2" fmla="*/ 59 w 118"/>
                  <a:gd name="T3" fmla="*/ 117 h 117"/>
                  <a:gd name="T4" fmla="*/ 118 w 118"/>
                  <a:gd name="T5" fmla="*/ 59 h 117"/>
                  <a:gd name="T6" fmla="*/ 59 w 118"/>
                  <a:gd name="T7" fmla="*/ 0 h 117"/>
                  <a:gd name="T8" fmla="*/ 0 w 118"/>
                  <a:gd name="T9" fmla="*/ 59 h 117"/>
                </a:gdLst>
                <a:ahLst/>
                <a:cxnLst>
                  <a:cxn ang="0">
                    <a:pos x="T0" y="T1"/>
                  </a:cxn>
                  <a:cxn ang="0">
                    <a:pos x="T2" y="T3"/>
                  </a:cxn>
                  <a:cxn ang="0">
                    <a:pos x="T4" y="T5"/>
                  </a:cxn>
                  <a:cxn ang="0">
                    <a:pos x="T6" y="T7"/>
                  </a:cxn>
                  <a:cxn ang="0">
                    <a:pos x="T8" y="T9"/>
                  </a:cxn>
                </a:cxnLst>
                <a:rect l="0" t="0" r="r" b="b"/>
                <a:pathLst>
                  <a:path w="118" h="117">
                    <a:moveTo>
                      <a:pt x="0" y="59"/>
                    </a:moveTo>
                    <a:cubicBezTo>
                      <a:pt x="0" y="92"/>
                      <a:pt x="26" y="117"/>
                      <a:pt x="59" y="117"/>
                    </a:cubicBezTo>
                    <a:cubicBezTo>
                      <a:pt x="92" y="117"/>
                      <a:pt x="118" y="92"/>
                      <a:pt x="118" y="59"/>
                    </a:cubicBezTo>
                    <a:cubicBezTo>
                      <a:pt x="118" y="26"/>
                      <a:pt x="92" y="0"/>
                      <a:pt x="59" y="0"/>
                    </a:cubicBezTo>
                    <a:cubicBezTo>
                      <a:pt x="26" y="2"/>
                      <a:pt x="0" y="28"/>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8" name="Oval 57"/>
              <p:cNvSpPr>
                <a:spLocks noChangeArrowheads="1"/>
              </p:cNvSpPr>
              <p:nvPr/>
            </p:nvSpPr>
            <p:spPr bwMode="auto">
              <a:xfrm>
                <a:off x="-265113" y="4337050"/>
                <a:ext cx="34925"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9" name="Freeform 58"/>
              <p:cNvSpPr>
                <a:spLocks/>
              </p:cNvSpPr>
              <p:nvPr/>
            </p:nvSpPr>
            <p:spPr bwMode="auto">
              <a:xfrm>
                <a:off x="-361950" y="4249738"/>
                <a:ext cx="34925" cy="34925"/>
              </a:xfrm>
              <a:custGeom>
                <a:avLst/>
                <a:gdLst>
                  <a:gd name="T0" fmla="*/ 0 w 118"/>
                  <a:gd name="T1" fmla="*/ 59 h 117"/>
                  <a:gd name="T2" fmla="*/ 59 w 118"/>
                  <a:gd name="T3" fmla="*/ 117 h 117"/>
                  <a:gd name="T4" fmla="*/ 118 w 118"/>
                  <a:gd name="T5" fmla="*/ 59 h 117"/>
                  <a:gd name="T6" fmla="*/ 59 w 118"/>
                  <a:gd name="T7" fmla="*/ 0 h 117"/>
                  <a:gd name="T8" fmla="*/ 0 w 118"/>
                  <a:gd name="T9" fmla="*/ 59 h 117"/>
                </a:gdLst>
                <a:ahLst/>
                <a:cxnLst>
                  <a:cxn ang="0">
                    <a:pos x="T0" y="T1"/>
                  </a:cxn>
                  <a:cxn ang="0">
                    <a:pos x="T2" y="T3"/>
                  </a:cxn>
                  <a:cxn ang="0">
                    <a:pos x="T4" y="T5"/>
                  </a:cxn>
                  <a:cxn ang="0">
                    <a:pos x="T6" y="T7"/>
                  </a:cxn>
                  <a:cxn ang="0">
                    <a:pos x="T8" y="T9"/>
                  </a:cxn>
                </a:cxnLst>
                <a:rect l="0" t="0" r="r" b="b"/>
                <a:pathLst>
                  <a:path w="118" h="117">
                    <a:moveTo>
                      <a:pt x="0" y="59"/>
                    </a:moveTo>
                    <a:cubicBezTo>
                      <a:pt x="0" y="91"/>
                      <a:pt x="26" y="117"/>
                      <a:pt x="59" y="117"/>
                    </a:cubicBezTo>
                    <a:cubicBezTo>
                      <a:pt x="92" y="117"/>
                      <a:pt x="118" y="91"/>
                      <a:pt x="118" y="59"/>
                    </a:cubicBezTo>
                    <a:cubicBezTo>
                      <a:pt x="118" y="26"/>
                      <a:pt x="92" y="0"/>
                      <a:pt x="59" y="0"/>
                    </a:cubicBezTo>
                    <a:cubicBezTo>
                      <a:pt x="26" y="2"/>
                      <a:pt x="0" y="28"/>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0" name="Freeform 59"/>
              <p:cNvSpPr>
                <a:spLocks/>
              </p:cNvSpPr>
              <p:nvPr/>
            </p:nvSpPr>
            <p:spPr bwMode="auto">
              <a:xfrm>
                <a:off x="-525463" y="4073525"/>
                <a:ext cx="446088" cy="266700"/>
              </a:xfrm>
              <a:custGeom>
                <a:avLst/>
                <a:gdLst>
                  <a:gd name="T0" fmla="*/ 334 w 1515"/>
                  <a:gd name="T1" fmla="*/ 843 h 910"/>
                  <a:gd name="T2" fmla="*/ 396 w 1515"/>
                  <a:gd name="T3" fmla="*/ 856 h 910"/>
                  <a:gd name="T4" fmla="*/ 489 w 1515"/>
                  <a:gd name="T5" fmla="*/ 732 h 910"/>
                  <a:gd name="T6" fmla="*/ 470 w 1515"/>
                  <a:gd name="T7" fmla="*/ 662 h 910"/>
                  <a:gd name="T8" fmla="*/ 613 w 1515"/>
                  <a:gd name="T9" fmla="*/ 519 h 910"/>
                  <a:gd name="T10" fmla="*/ 756 w 1515"/>
                  <a:gd name="T11" fmla="*/ 662 h 910"/>
                  <a:gd name="T12" fmla="*/ 748 w 1515"/>
                  <a:gd name="T13" fmla="*/ 708 h 910"/>
                  <a:gd name="T14" fmla="*/ 886 w 1515"/>
                  <a:gd name="T15" fmla="*/ 822 h 910"/>
                  <a:gd name="T16" fmla="*/ 944 w 1515"/>
                  <a:gd name="T17" fmla="*/ 810 h 910"/>
                  <a:gd name="T18" fmla="*/ 975 w 1515"/>
                  <a:gd name="T19" fmla="*/ 813 h 910"/>
                  <a:gd name="T20" fmla="*/ 1068 w 1515"/>
                  <a:gd name="T21" fmla="*/ 670 h 910"/>
                  <a:gd name="T22" fmla="*/ 1030 w 1515"/>
                  <a:gd name="T23" fmla="*/ 574 h 910"/>
                  <a:gd name="T24" fmla="*/ 1173 w 1515"/>
                  <a:gd name="T25" fmla="*/ 431 h 910"/>
                  <a:gd name="T26" fmla="*/ 1313 w 1515"/>
                  <a:gd name="T27" fmla="*/ 543 h 910"/>
                  <a:gd name="T28" fmla="*/ 1515 w 1515"/>
                  <a:gd name="T29" fmla="*/ 543 h 910"/>
                  <a:gd name="T30" fmla="*/ 775 w 1515"/>
                  <a:gd name="T31" fmla="*/ 0 h 910"/>
                  <a:gd name="T32" fmla="*/ 0 w 1515"/>
                  <a:gd name="T33" fmla="*/ 775 h 910"/>
                  <a:gd name="T34" fmla="*/ 1 w 1515"/>
                  <a:gd name="T35" fmla="*/ 831 h 910"/>
                  <a:gd name="T36" fmla="*/ 210 w 1515"/>
                  <a:gd name="T37" fmla="*/ 910 h 910"/>
                  <a:gd name="T38" fmla="*/ 334 w 1515"/>
                  <a:gd name="T39" fmla="*/ 84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5" h="910">
                    <a:moveTo>
                      <a:pt x="334" y="843"/>
                    </a:moveTo>
                    <a:cubicBezTo>
                      <a:pt x="356" y="843"/>
                      <a:pt x="377" y="848"/>
                      <a:pt x="396" y="856"/>
                    </a:cubicBezTo>
                    <a:cubicBezTo>
                      <a:pt x="489" y="732"/>
                      <a:pt x="489" y="732"/>
                      <a:pt x="489" y="732"/>
                    </a:cubicBezTo>
                    <a:cubicBezTo>
                      <a:pt x="477" y="712"/>
                      <a:pt x="470" y="688"/>
                      <a:pt x="470" y="662"/>
                    </a:cubicBezTo>
                    <a:cubicBezTo>
                      <a:pt x="470" y="582"/>
                      <a:pt x="534" y="519"/>
                      <a:pt x="613" y="519"/>
                    </a:cubicBezTo>
                    <a:cubicBezTo>
                      <a:pt x="693" y="519"/>
                      <a:pt x="756" y="582"/>
                      <a:pt x="756" y="662"/>
                    </a:cubicBezTo>
                    <a:cubicBezTo>
                      <a:pt x="756" y="679"/>
                      <a:pt x="753" y="694"/>
                      <a:pt x="748" y="708"/>
                    </a:cubicBezTo>
                    <a:cubicBezTo>
                      <a:pt x="886" y="822"/>
                      <a:pt x="886" y="822"/>
                      <a:pt x="886" y="822"/>
                    </a:cubicBezTo>
                    <a:cubicBezTo>
                      <a:pt x="903" y="813"/>
                      <a:pt x="923" y="810"/>
                      <a:pt x="944" y="810"/>
                    </a:cubicBezTo>
                    <a:cubicBezTo>
                      <a:pt x="954" y="810"/>
                      <a:pt x="965" y="812"/>
                      <a:pt x="975" y="813"/>
                    </a:cubicBezTo>
                    <a:cubicBezTo>
                      <a:pt x="1068" y="670"/>
                      <a:pt x="1068" y="670"/>
                      <a:pt x="1068" y="670"/>
                    </a:cubicBezTo>
                    <a:cubicBezTo>
                      <a:pt x="1046" y="644"/>
                      <a:pt x="1030" y="612"/>
                      <a:pt x="1030" y="574"/>
                    </a:cubicBezTo>
                    <a:cubicBezTo>
                      <a:pt x="1030" y="494"/>
                      <a:pt x="1094" y="431"/>
                      <a:pt x="1173" y="431"/>
                    </a:cubicBezTo>
                    <a:cubicBezTo>
                      <a:pt x="1242" y="431"/>
                      <a:pt x="1299" y="479"/>
                      <a:pt x="1313" y="543"/>
                    </a:cubicBezTo>
                    <a:cubicBezTo>
                      <a:pt x="1515" y="543"/>
                      <a:pt x="1515" y="543"/>
                      <a:pt x="1515" y="543"/>
                    </a:cubicBezTo>
                    <a:cubicBezTo>
                      <a:pt x="1416" y="229"/>
                      <a:pt x="1123" y="0"/>
                      <a:pt x="775" y="0"/>
                    </a:cubicBezTo>
                    <a:cubicBezTo>
                      <a:pt x="346" y="0"/>
                      <a:pt x="0" y="346"/>
                      <a:pt x="0" y="775"/>
                    </a:cubicBezTo>
                    <a:cubicBezTo>
                      <a:pt x="0" y="794"/>
                      <a:pt x="1" y="813"/>
                      <a:pt x="1" y="831"/>
                    </a:cubicBezTo>
                    <a:cubicBezTo>
                      <a:pt x="53" y="851"/>
                      <a:pt x="139" y="884"/>
                      <a:pt x="210" y="910"/>
                    </a:cubicBezTo>
                    <a:cubicBezTo>
                      <a:pt x="236" y="870"/>
                      <a:pt x="281" y="843"/>
                      <a:pt x="334"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1" name="Freeform 60"/>
              <p:cNvSpPr>
                <a:spLocks/>
              </p:cNvSpPr>
              <p:nvPr/>
            </p:nvSpPr>
            <p:spPr bwMode="auto">
              <a:xfrm>
                <a:off x="-520700" y="4257675"/>
                <a:ext cx="450850" cy="271463"/>
              </a:xfrm>
              <a:custGeom>
                <a:avLst/>
                <a:gdLst>
                  <a:gd name="T0" fmla="*/ 1520 w 1534"/>
                  <a:gd name="T1" fmla="*/ 0 h 924"/>
                  <a:gd name="T2" fmla="*/ 1291 w 1534"/>
                  <a:gd name="T3" fmla="*/ 0 h 924"/>
                  <a:gd name="T4" fmla="*/ 1158 w 1534"/>
                  <a:gd name="T5" fmla="*/ 90 h 924"/>
                  <a:gd name="T6" fmla="*/ 1120 w 1534"/>
                  <a:gd name="T7" fmla="*/ 85 h 924"/>
                  <a:gd name="T8" fmla="*/ 1027 w 1534"/>
                  <a:gd name="T9" fmla="*/ 223 h 924"/>
                  <a:gd name="T10" fmla="*/ 1072 w 1534"/>
                  <a:gd name="T11" fmla="*/ 326 h 924"/>
                  <a:gd name="T12" fmla="*/ 929 w 1534"/>
                  <a:gd name="T13" fmla="*/ 469 h 924"/>
                  <a:gd name="T14" fmla="*/ 786 w 1534"/>
                  <a:gd name="T15" fmla="*/ 326 h 924"/>
                  <a:gd name="T16" fmla="*/ 803 w 1534"/>
                  <a:gd name="T17" fmla="*/ 259 h 924"/>
                  <a:gd name="T18" fmla="*/ 676 w 1534"/>
                  <a:gd name="T19" fmla="*/ 154 h 924"/>
                  <a:gd name="T20" fmla="*/ 598 w 1534"/>
                  <a:gd name="T21" fmla="*/ 178 h 924"/>
                  <a:gd name="T22" fmla="*/ 536 w 1534"/>
                  <a:gd name="T23" fmla="*/ 164 h 924"/>
                  <a:gd name="T24" fmla="*/ 443 w 1534"/>
                  <a:gd name="T25" fmla="*/ 288 h 924"/>
                  <a:gd name="T26" fmla="*/ 462 w 1534"/>
                  <a:gd name="T27" fmla="*/ 359 h 924"/>
                  <a:gd name="T28" fmla="*/ 319 w 1534"/>
                  <a:gd name="T29" fmla="*/ 502 h 924"/>
                  <a:gd name="T30" fmla="*/ 176 w 1534"/>
                  <a:gd name="T31" fmla="*/ 369 h 924"/>
                  <a:gd name="T32" fmla="*/ 0 w 1534"/>
                  <a:gd name="T33" fmla="*/ 302 h 924"/>
                  <a:gd name="T34" fmla="*/ 758 w 1534"/>
                  <a:gd name="T35" fmla="*/ 924 h 924"/>
                  <a:gd name="T36" fmla="*/ 1534 w 1534"/>
                  <a:gd name="T37" fmla="*/ 148 h 924"/>
                  <a:gd name="T38" fmla="*/ 1520 w 1534"/>
                  <a:gd name="T3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4" h="924">
                    <a:moveTo>
                      <a:pt x="1520" y="0"/>
                    </a:moveTo>
                    <a:cubicBezTo>
                      <a:pt x="1291" y="0"/>
                      <a:pt x="1291" y="0"/>
                      <a:pt x="1291" y="0"/>
                    </a:cubicBezTo>
                    <a:cubicBezTo>
                      <a:pt x="1270" y="52"/>
                      <a:pt x="1218" y="90"/>
                      <a:pt x="1158" y="90"/>
                    </a:cubicBezTo>
                    <a:cubicBezTo>
                      <a:pt x="1144" y="90"/>
                      <a:pt x="1132" y="88"/>
                      <a:pt x="1120" y="85"/>
                    </a:cubicBezTo>
                    <a:cubicBezTo>
                      <a:pt x="1027" y="223"/>
                      <a:pt x="1027" y="223"/>
                      <a:pt x="1027" y="223"/>
                    </a:cubicBezTo>
                    <a:cubicBezTo>
                      <a:pt x="1055" y="248"/>
                      <a:pt x="1072" y="285"/>
                      <a:pt x="1072" y="326"/>
                    </a:cubicBezTo>
                    <a:cubicBezTo>
                      <a:pt x="1072" y="405"/>
                      <a:pt x="1008" y="469"/>
                      <a:pt x="929" y="469"/>
                    </a:cubicBezTo>
                    <a:cubicBezTo>
                      <a:pt x="850" y="469"/>
                      <a:pt x="786" y="405"/>
                      <a:pt x="786" y="326"/>
                    </a:cubicBezTo>
                    <a:cubicBezTo>
                      <a:pt x="786" y="302"/>
                      <a:pt x="791" y="279"/>
                      <a:pt x="803" y="259"/>
                    </a:cubicBezTo>
                    <a:cubicBezTo>
                      <a:pt x="676" y="154"/>
                      <a:pt x="676" y="154"/>
                      <a:pt x="676" y="154"/>
                    </a:cubicBezTo>
                    <a:cubicBezTo>
                      <a:pt x="653" y="169"/>
                      <a:pt x="626" y="178"/>
                      <a:pt x="598" y="178"/>
                    </a:cubicBezTo>
                    <a:cubicBezTo>
                      <a:pt x="576" y="178"/>
                      <a:pt x="555" y="173"/>
                      <a:pt x="536" y="164"/>
                    </a:cubicBezTo>
                    <a:cubicBezTo>
                      <a:pt x="443" y="288"/>
                      <a:pt x="443" y="288"/>
                      <a:pt x="443" y="288"/>
                    </a:cubicBezTo>
                    <a:cubicBezTo>
                      <a:pt x="455" y="309"/>
                      <a:pt x="462" y="333"/>
                      <a:pt x="462" y="359"/>
                    </a:cubicBezTo>
                    <a:cubicBezTo>
                      <a:pt x="462" y="438"/>
                      <a:pt x="398" y="502"/>
                      <a:pt x="319" y="502"/>
                    </a:cubicBezTo>
                    <a:cubicBezTo>
                      <a:pt x="243" y="502"/>
                      <a:pt x="181" y="443"/>
                      <a:pt x="176" y="369"/>
                    </a:cubicBezTo>
                    <a:cubicBezTo>
                      <a:pt x="114" y="345"/>
                      <a:pt x="46" y="319"/>
                      <a:pt x="0" y="302"/>
                    </a:cubicBezTo>
                    <a:cubicBezTo>
                      <a:pt x="69" y="655"/>
                      <a:pt x="383" y="924"/>
                      <a:pt x="758" y="924"/>
                    </a:cubicBezTo>
                    <a:cubicBezTo>
                      <a:pt x="1187" y="924"/>
                      <a:pt x="1534" y="578"/>
                      <a:pt x="1534" y="148"/>
                    </a:cubicBezTo>
                    <a:cubicBezTo>
                      <a:pt x="1534" y="98"/>
                      <a:pt x="1529" y="48"/>
                      <a:pt x="1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2" name="Oval 61"/>
              <p:cNvSpPr>
                <a:spLocks noChangeArrowheads="1"/>
              </p:cNvSpPr>
              <p:nvPr/>
            </p:nvSpPr>
            <p:spPr bwMode="auto">
              <a:xfrm>
                <a:off x="-444500" y="4344988"/>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sp>
        <p:nvSpPr>
          <p:cNvPr id="175" name="TextBox 174"/>
          <p:cNvSpPr txBox="1"/>
          <p:nvPr/>
        </p:nvSpPr>
        <p:spPr>
          <a:xfrm>
            <a:off x="9061811" y="4857417"/>
            <a:ext cx="2205378" cy="261610"/>
          </a:xfrm>
          <a:prstGeom prst="rect">
            <a:avLst/>
          </a:prstGeom>
          <a:noFill/>
        </p:spPr>
        <p:txBody>
          <a:bodyPr wrap="square" rtlCol="0">
            <a:spAutoFit/>
          </a:bodyPr>
          <a:lstStyle/>
          <a:p>
            <a:pPr algn="ctr"/>
            <a:r>
              <a:rPr lang="en-NZ" sz="1100" dirty="0" smtClean="0"/>
              <a:t>Family responsibility</a:t>
            </a:r>
            <a:endParaRPr lang="en-NZ" sz="1100" dirty="0"/>
          </a:p>
        </p:txBody>
      </p:sp>
      <p:graphicFrame>
        <p:nvGraphicFramePr>
          <p:cNvPr id="46" name="Chart 45"/>
          <p:cNvGraphicFramePr/>
          <p:nvPr>
            <p:extLst>
              <p:ext uri="{D42A27DB-BD31-4B8C-83A1-F6EECF244321}">
                <p14:modId xmlns:p14="http://schemas.microsoft.com/office/powerpoint/2010/main" val="1861548526"/>
              </p:ext>
            </p:extLst>
          </p:nvPr>
        </p:nvGraphicFramePr>
        <p:xfrm>
          <a:off x="770562" y="1397002"/>
          <a:ext cx="10592655" cy="4660901"/>
        </p:xfrm>
        <a:graphic>
          <a:graphicData uri="http://schemas.openxmlformats.org/drawingml/2006/chart">
            <c:chart xmlns:c="http://schemas.openxmlformats.org/drawingml/2006/chart" xmlns:r="http://schemas.openxmlformats.org/officeDocument/2006/relationships" r:id="rId2"/>
          </a:graphicData>
        </a:graphic>
      </p:graphicFrame>
      <p:sp>
        <p:nvSpPr>
          <p:cNvPr id="90" name="Title 1"/>
          <p:cNvSpPr txBox="1">
            <a:spLocks/>
          </p:cNvSpPr>
          <p:nvPr/>
        </p:nvSpPr>
        <p:spPr>
          <a:xfrm>
            <a:off x="209548" y="228769"/>
            <a:ext cx="11677652" cy="655410"/>
          </a:xfrm>
          <a:prstGeom prst="rect">
            <a:avLst/>
          </a:prstGeom>
        </p:spPr>
        <p:txBody>
          <a:bodyPr vert="horz" lIns="91440" tIns="45720" rIns="91440" bIns="45720" rtlCol="0" anchor="ctr">
            <a:normAutofit/>
          </a:bodyPr>
          <a:lstStyle>
            <a:lvl1pPr>
              <a:lnSpc>
                <a:spcPct val="90000"/>
              </a:lnSpc>
              <a:spcBef>
                <a:spcPct val="0"/>
              </a:spcBef>
              <a:buNone/>
              <a:defRPr b="1">
                <a:solidFill>
                  <a:schemeClr val="bg1"/>
                </a:solidFill>
                <a:latin typeface="Arial" panose="020B0604020202020204" pitchFamily="34" charset="0"/>
                <a:ea typeface="+mj-ea"/>
                <a:cs typeface="Arial" panose="020B0604020202020204" pitchFamily="34" charset="0"/>
              </a:defRPr>
            </a:lvl1pPr>
          </a:lstStyle>
          <a:p>
            <a:r>
              <a:rPr lang="en-NZ" sz="1600" dirty="0"/>
              <a:t>Of the </a:t>
            </a:r>
            <a:r>
              <a:rPr lang="en-NZ" sz="1600" dirty="0" smtClean="0"/>
              <a:t>four triggers </a:t>
            </a:r>
            <a:r>
              <a:rPr lang="en-NZ" sz="1600" dirty="0"/>
              <a:t>explored </a:t>
            </a:r>
            <a:r>
              <a:rPr lang="en-NZ" sz="1600" dirty="0" smtClean="0"/>
              <a:t>this year, two stand </a:t>
            </a:r>
            <a:r>
              <a:rPr lang="en-NZ" sz="1600" dirty="0"/>
              <a:t>out as being the most effective – </a:t>
            </a:r>
            <a:r>
              <a:rPr lang="en-NZ" sz="1600" dirty="0" smtClean="0"/>
              <a:t>friends and family thinking its important to be prepared and concern </a:t>
            </a:r>
            <a:r>
              <a:rPr lang="en-NZ" sz="1600" dirty="0"/>
              <a:t>about what will happen to them and their </a:t>
            </a:r>
            <a:r>
              <a:rPr lang="en-NZ" sz="1600" dirty="0" smtClean="0"/>
              <a:t>family in a disaster </a:t>
            </a:r>
            <a:endParaRPr lang="en-NZ" sz="1600" dirty="0"/>
          </a:p>
        </p:txBody>
      </p:sp>
      <p:grpSp>
        <p:nvGrpSpPr>
          <p:cNvPr id="139" name="Group 138"/>
          <p:cNvGrpSpPr/>
          <p:nvPr/>
        </p:nvGrpSpPr>
        <p:grpSpPr>
          <a:xfrm>
            <a:off x="5967652" y="3015346"/>
            <a:ext cx="220199" cy="220199"/>
            <a:chOff x="7407312" y="4319250"/>
            <a:chExt cx="220199" cy="220199"/>
          </a:xfrm>
        </p:grpSpPr>
        <p:sp>
          <p:nvSpPr>
            <p:cNvPr id="140" name="Oval 139"/>
            <p:cNvSpPr/>
            <p:nvPr/>
          </p:nvSpPr>
          <p:spPr>
            <a:xfrm>
              <a:off x="7407312" y="4319250"/>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1" name="Freeform 39"/>
            <p:cNvSpPr>
              <a:spLocks noEditPoints="1"/>
            </p:cNvSpPr>
            <p:nvPr/>
          </p:nvSpPr>
          <p:spPr bwMode="auto">
            <a:xfrm flipH="1">
              <a:off x="7488059" y="4346873"/>
              <a:ext cx="52614" cy="159982"/>
            </a:xfrm>
            <a:custGeom>
              <a:avLst/>
              <a:gdLst>
                <a:gd name="T0" fmla="*/ 254 w 506"/>
                <a:gd name="T1" fmla="*/ 1175 h 1551"/>
                <a:gd name="T2" fmla="*/ 66 w 506"/>
                <a:gd name="T3" fmla="*/ 1363 h 1551"/>
                <a:gd name="T4" fmla="*/ 254 w 506"/>
                <a:gd name="T5" fmla="*/ 1551 h 1551"/>
                <a:gd name="T6" fmla="*/ 441 w 506"/>
                <a:gd name="T7" fmla="*/ 1363 h 1551"/>
                <a:gd name="T8" fmla="*/ 254 w 506"/>
                <a:gd name="T9" fmla="*/ 1175 h 1551"/>
                <a:gd name="T10" fmla="*/ 280 w 506"/>
                <a:gd name="T11" fmla="*/ 1052 h 1551"/>
                <a:gd name="T12" fmla="*/ 506 w 506"/>
                <a:gd name="T13" fmla="*/ 253 h 1551"/>
                <a:gd name="T14" fmla="*/ 253 w 506"/>
                <a:gd name="T15" fmla="*/ 0 h 1551"/>
                <a:gd name="T16" fmla="*/ 0 w 506"/>
                <a:gd name="T17" fmla="*/ 253 h 1551"/>
                <a:gd name="T18" fmla="*/ 226 w 506"/>
                <a:gd name="T19" fmla="*/ 1052 h 1551"/>
                <a:gd name="T20" fmla="*/ 280 w 506"/>
                <a:gd name="T21" fmla="*/ 1052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6" h="1551">
                  <a:moveTo>
                    <a:pt x="254" y="1175"/>
                  </a:moveTo>
                  <a:cubicBezTo>
                    <a:pt x="150" y="1175"/>
                    <a:pt x="66" y="1259"/>
                    <a:pt x="66" y="1363"/>
                  </a:cubicBezTo>
                  <a:cubicBezTo>
                    <a:pt x="66" y="1467"/>
                    <a:pt x="150" y="1551"/>
                    <a:pt x="254" y="1551"/>
                  </a:cubicBezTo>
                  <a:cubicBezTo>
                    <a:pt x="357" y="1551"/>
                    <a:pt x="441" y="1467"/>
                    <a:pt x="441" y="1363"/>
                  </a:cubicBezTo>
                  <a:cubicBezTo>
                    <a:pt x="441" y="1259"/>
                    <a:pt x="357" y="1175"/>
                    <a:pt x="254" y="1175"/>
                  </a:cubicBezTo>
                  <a:close/>
                  <a:moveTo>
                    <a:pt x="280" y="1052"/>
                  </a:moveTo>
                  <a:cubicBezTo>
                    <a:pt x="344" y="858"/>
                    <a:pt x="506" y="365"/>
                    <a:pt x="506" y="253"/>
                  </a:cubicBezTo>
                  <a:cubicBezTo>
                    <a:pt x="506" y="113"/>
                    <a:pt x="393" y="0"/>
                    <a:pt x="253" y="0"/>
                  </a:cubicBezTo>
                  <a:cubicBezTo>
                    <a:pt x="113" y="0"/>
                    <a:pt x="0" y="113"/>
                    <a:pt x="0" y="253"/>
                  </a:cubicBezTo>
                  <a:cubicBezTo>
                    <a:pt x="0" y="365"/>
                    <a:pt x="162" y="858"/>
                    <a:pt x="226" y="1052"/>
                  </a:cubicBezTo>
                  <a:cubicBezTo>
                    <a:pt x="235" y="1078"/>
                    <a:pt x="271" y="1078"/>
                    <a:pt x="280" y="1052"/>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142" name="Group 141"/>
          <p:cNvGrpSpPr/>
          <p:nvPr/>
        </p:nvGrpSpPr>
        <p:grpSpPr>
          <a:xfrm>
            <a:off x="10807176" y="4885230"/>
            <a:ext cx="220199" cy="220199"/>
            <a:chOff x="7407312" y="4616711"/>
            <a:chExt cx="220199" cy="220199"/>
          </a:xfrm>
        </p:grpSpPr>
        <p:sp>
          <p:nvSpPr>
            <p:cNvPr id="143" name="Oval 142"/>
            <p:cNvSpPr/>
            <p:nvPr/>
          </p:nvSpPr>
          <p:spPr>
            <a:xfrm>
              <a:off x="7407312" y="4616711"/>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44" name="Group 143"/>
            <p:cNvGrpSpPr/>
            <p:nvPr/>
          </p:nvGrpSpPr>
          <p:grpSpPr>
            <a:xfrm>
              <a:off x="7450381" y="4635632"/>
              <a:ext cx="136595" cy="200191"/>
              <a:chOff x="-1744663" y="4648200"/>
              <a:chExt cx="876300" cy="1284288"/>
            </a:xfrm>
          </p:grpSpPr>
          <p:sp>
            <p:nvSpPr>
              <p:cNvPr id="145" name="Oval 43"/>
              <p:cNvSpPr>
                <a:spLocks noChangeArrowheads="1"/>
              </p:cNvSpPr>
              <p:nvPr/>
            </p:nvSpPr>
            <p:spPr bwMode="auto">
              <a:xfrm>
                <a:off x="-1600200" y="4648200"/>
                <a:ext cx="266700" cy="266700"/>
              </a:xfrm>
              <a:prstGeom prst="ellipse">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46" name="Oval 44"/>
              <p:cNvSpPr>
                <a:spLocks noChangeArrowheads="1"/>
              </p:cNvSpPr>
              <p:nvPr/>
            </p:nvSpPr>
            <p:spPr bwMode="auto">
              <a:xfrm>
                <a:off x="-1274760" y="4683125"/>
                <a:ext cx="258762" cy="258762"/>
              </a:xfrm>
              <a:prstGeom prst="ellipse">
                <a:avLst/>
              </a:pr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47" name="Freeform 45"/>
              <p:cNvSpPr>
                <a:spLocks noEditPoints="1"/>
              </p:cNvSpPr>
              <p:nvPr/>
            </p:nvSpPr>
            <p:spPr bwMode="auto">
              <a:xfrm>
                <a:off x="-1744663" y="4921250"/>
                <a:ext cx="876300" cy="1009650"/>
              </a:xfrm>
              <a:custGeom>
                <a:avLst/>
                <a:gdLst>
                  <a:gd name="T0" fmla="*/ 664 w 849"/>
                  <a:gd name="T1" fmla="*/ 50 h 979"/>
                  <a:gd name="T2" fmla="*/ 581 w 849"/>
                  <a:gd name="T3" fmla="*/ 58 h 979"/>
                  <a:gd name="T4" fmla="*/ 550 w 849"/>
                  <a:gd name="T5" fmla="*/ 27 h 979"/>
                  <a:gd name="T6" fmla="*/ 356 w 849"/>
                  <a:gd name="T7" fmla="*/ 24 h 979"/>
                  <a:gd name="T8" fmla="*/ 270 w 849"/>
                  <a:gd name="T9" fmla="*/ 32 h 979"/>
                  <a:gd name="T10" fmla="*/ 239 w 849"/>
                  <a:gd name="T11" fmla="*/ 0 h 979"/>
                  <a:gd name="T12" fmla="*/ 4 w 849"/>
                  <a:gd name="T13" fmla="*/ 383 h 979"/>
                  <a:gd name="T14" fmla="*/ 53 w 849"/>
                  <a:gd name="T15" fmla="*/ 440 h 979"/>
                  <a:gd name="T16" fmla="*/ 138 w 849"/>
                  <a:gd name="T17" fmla="*/ 239 h 979"/>
                  <a:gd name="T18" fmla="*/ 145 w 849"/>
                  <a:gd name="T19" fmla="*/ 434 h 979"/>
                  <a:gd name="T20" fmla="*/ 191 w 849"/>
                  <a:gd name="T21" fmla="*/ 920 h 979"/>
                  <a:gd name="T22" fmla="*/ 329 w 849"/>
                  <a:gd name="T23" fmla="*/ 979 h 979"/>
                  <a:gd name="T24" fmla="*/ 341 w 849"/>
                  <a:gd name="T25" fmla="*/ 640 h 979"/>
                  <a:gd name="T26" fmla="*/ 335 w 849"/>
                  <a:gd name="T27" fmla="*/ 492 h 979"/>
                  <a:gd name="T28" fmla="*/ 284 w 849"/>
                  <a:gd name="T29" fmla="*/ 635 h 979"/>
                  <a:gd name="T30" fmla="*/ 263 w 849"/>
                  <a:gd name="T31" fmla="*/ 625 h 979"/>
                  <a:gd name="T32" fmla="*/ 263 w 849"/>
                  <a:gd name="T33" fmla="*/ 522 h 979"/>
                  <a:gd name="T34" fmla="*/ 404 w 849"/>
                  <a:gd name="T35" fmla="*/ 368 h 979"/>
                  <a:gd name="T36" fmla="*/ 424 w 849"/>
                  <a:gd name="T37" fmla="*/ 390 h 979"/>
                  <a:gd name="T38" fmla="*/ 445 w 849"/>
                  <a:gd name="T39" fmla="*/ 368 h 979"/>
                  <a:gd name="T40" fmla="*/ 564 w 849"/>
                  <a:gd name="T41" fmla="*/ 635 h 979"/>
                  <a:gd name="T42" fmla="*/ 513 w 849"/>
                  <a:gd name="T43" fmla="*/ 492 h 979"/>
                  <a:gd name="T44" fmla="*/ 507 w 849"/>
                  <a:gd name="T45" fmla="*/ 640 h 979"/>
                  <a:gd name="T46" fmla="*/ 517 w 849"/>
                  <a:gd name="T47" fmla="*/ 979 h 979"/>
                  <a:gd name="T48" fmla="*/ 605 w 849"/>
                  <a:gd name="T49" fmla="*/ 979 h 979"/>
                  <a:gd name="T50" fmla="*/ 697 w 849"/>
                  <a:gd name="T51" fmla="*/ 673 h 979"/>
                  <a:gd name="T52" fmla="*/ 709 w 849"/>
                  <a:gd name="T53" fmla="*/ 318 h 979"/>
                  <a:gd name="T54" fmla="*/ 749 w 849"/>
                  <a:gd name="T55" fmla="*/ 414 h 979"/>
                  <a:gd name="T56" fmla="*/ 804 w 849"/>
                  <a:gd name="T57" fmla="*/ 455 h 979"/>
                  <a:gd name="T58" fmla="*/ 424 w 849"/>
                  <a:gd name="T59" fmla="*/ 363 h 979"/>
                  <a:gd name="T60" fmla="*/ 424 w 849"/>
                  <a:gd name="T61" fmla="*/ 189 h 979"/>
                  <a:gd name="T62" fmla="*/ 424 w 849"/>
                  <a:gd name="T63" fmla="*/ 363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9" h="979">
                    <a:moveTo>
                      <a:pt x="845" y="400"/>
                    </a:moveTo>
                    <a:cubicBezTo>
                      <a:pt x="816" y="201"/>
                      <a:pt x="772" y="117"/>
                      <a:pt x="664" y="50"/>
                    </a:cubicBezTo>
                    <a:cubicBezTo>
                      <a:pt x="662" y="49"/>
                      <a:pt x="628" y="31"/>
                      <a:pt x="612" y="27"/>
                    </a:cubicBezTo>
                    <a:cubicBezTo>
                      <a:pt x="581" y="58"/>
                      <a:pt x="581" y="58"/>
                      <a:pt x="581" y="58"/>
                    </a:cubicBezTo>
                    <a:cubicBezTo>
                      <a:pt x="551" y="27"/>
                      <a:pt x="551" y="27"/>
                      <a:pt x="551" y="27"/>
                    </a:cubicBezTo>
                    <a:cubicBezTo>
                      <a:pt x="551" y="27"/>
                      <a:pt x="550" y="27"/>
                      <a:pt x="550" y="27"/>
                    </a:cubicBezTo>
                    <a:cubicBezTo>
                      <a:pt x="527" y="32"/>
                      <a:pt x="471" y="68"/>
                      <a:pt x="442" y="96"/>
                    </a:cubicBezTo>
                    <a:cubicBezTo>
                      <a:pt x="419" y="68"/>
                      <a:pt x="390" y="45"/>
                      <a:pt x="356" y="24"/>
                    </a:cubicBezTo>
                    <a:cubicBezTo>
                      <a:pt x="353" y="22"/>
                      <a:pt x="318" y="4"/>
                      <a:pt x="302" y="0"/>
                    </a:cubicBezTo>
                    <a:cubicBezTo>
                      <a:pt x="270" y="32"/>
                      <a:pt x="270" y="32"/>
                      <a:pt x="270" y="32"/>
                    </a:cubicBezTo>
                    <a:cubicBezTo>
                      <a:pt x="239" y="0"/>
                      <a:pt x="239" y="0"/>
                      <a:pt x="239" y="0"/>
                    </a:cubicBezTo>
                    <a:cubicBezTo>
                      <a:pt x="239" y="0"/>
                      <a:pt x="239" y="0"/>
                      <a:pt x="239" y="0"/>
                    </a:cubicBezTo>
                    <a:cubicBezTo>
                      <a:pt x="216" y="7"/>
                      <a:pt x="197" y="19"/>
                      <a:pt x="174" y="34"/>
                    </a:cubicBezTo>
                    <a:cubicBezTo>
                      <a:pt x="74" y="101"/>
                      <a:pt x="32" y="190"/>
                      <a:pt x="4" y="383"/>
                    </a:cubicBezTo>
                    <a:cubicBezTo>
                      <a:pt x="0" y="410"/>
                      <a:pt x="19" y="436"/>
                      <a:pt x="46" y="440"/>
                    </a:cubicBezTo>
                    <a:cubicBezTo>
                      <a:pt x="48" y="440"/>
                      <a:pt x="51" y="440"/>
                      <a:pt x="53" y="440"/>
                    </a:cubicBezTo>
                    <a:cubicBezTo>
                      <a:pt x="78" y="440"/>
                      <a:pt x="99" y="422"/>
                      <a:pt x="103" y="398"/>
                    </a:cubicBezTo>
                    <a:cubicBezTo>
                      <a:pt x="113" y="328"/>
                      <a:pt x="125" y="277"/>
                      <a:pt x="138" y="239"/>
                    </a:cubicBezTo>
                    <a:cubicBezTo>
                      <a:pt x="138" y="396"/>
                      <a:pt x="138" y="396"/>
                      <a:pt x="138" y="396"/>
                    </a:cubicBezTo>
                    <a:cubicBezTo>
                      <a:pt x="138" y="410"/>
                      <a:pt x="141" y="422"/>
                      <a:pt x="145" y="434"/>
                    </a:cubicBezTo>
                    <a:cubicBezTo>
                      <a:pt x="145" y="436"/>
                      <a:pt x="145" y="439"/>
                      <a:pt x="145" y="442"/>
                    </a:cubicBezTo>
                    <a:cubicBezTo>
                      <a:pt x="191" y="920"/>
                      <a:pt x="191" y="920"/>
                      <a:pt x="191" y="920"/>
                    </a:cubicBezTo>
                    <a:cubicBezTo>
                      <a:pt x="191" y="953"/>
                      <a:pt x="217" y="979"/>
                      <a:pt x="250" y="979"/>
                    </a:cubicBezTo>
                    <a:cubicBezTo>
                      <a:pt x="329" y="979"/>
                      <a:pt x="329" y="979"/>
                      <a:pt x="329" y="979"/>
                    </a:cubicBezTo>
                    <a:cubicBezTo>
                      <a:pt x="341" y="979"/>
                      <a:pt x="341" y="979"/>
                      <a:pt x="341" y="979"/>
                    </a:cubicBezTo>
                    <a:cubicBezTo>
                      <a:pt x="341" y="640"/>
                      <a:pt x="341" y="640"/>
                      <a:pt x="341" y="640"/>
                    </a:cubicBezTo>
                    <a:cubicBezTo>
                      <a:pt x="335" y="616"/>
                      <a:pt x="335" y="616"/>
                      <a:pt x="335" y="616"/>
                    </a:cubicBezTo>
                    <a:cubicBezTo>
                      <a:pt x="335" y="492"/>
                      <a:pt x="335" y="492"/>
                      <a:pt x="335" y="492"/>
                    </a:cubicBezTo>
                    <a:cubicBezTo>
                      <a:pt x="325" y="510"/>
                      <a:pt x="315" y="562"/>
                      <a:pt x="315" y="604"/>
                    </a:cubicBezTo>
                    <a:cubicBezTo>
                      <a:pt x="315" y="621"/>
                      <a:pt x="301" y="635"/>
                      <a:pt x="284" y="635"/>
                    </a:cubicBezTo>
                    <a:cubicBezTo>
                      <a:pt x="279" y="635"/>
                      <a:pt x="274" y="633"/>
                      <a:pt x="270" y="631"/>
                    </a:cubicBezTo>
                    <a:cubicBezTo>
                      <a:pt x="263" y="625"/>
                      <a:pt x="263" y="625"/>
                      <a:pt x="263" y="625"/>
                    </a:cubicBezTo>
                    <a:cubicBezTo>
                      <a:pt x="257" y="620"/>
                      <a:pt x="254" y="612"/>
                      <a:pt x="254" y="604"/>
                    </a:cubicBezTo>
                    <a:cubicBezTo>
                      <a:pt x="254" y="572"/>
                      <a:pt x="257" y="545"/>
                      <a:pt x="263" y="522"/>
                    </a:cubicBezTo>
                    <a:cubicBezTo>
                      <a:pt x="266" y="510"/>
                      <a:pt x="266" y="510"/>
                      <a:pt x="266" y="510"/>
                    </a:cubicBezTo>
                    <a:cubicBezTo>
                      <a:pt x="300" y="392"/>
                      <a:pt x="392" y="371"/>
                      <a:pt x="404" y="368"/>
                    </a:cubicBezTo>
                    <a:cubicBezTo>
                      <a:pt x="404" y="368"/>
                      <a:pt x="404" y="368"/>
                      <a:pt x="404" y="368"/>
                    </a:cubicBezTo>
                    <a:cubicBezTo>
                      <a:pt x="424" y="390"/>
                      <a:pt x="424" y="390"/>
                      <a:pt x="424" y="390"/>
                    </a:cubicBezTo>
                    <a:cubicBezTo>
                      <a:pt x="445" y="368"/>
                      <a:pt x="445" y="368"/>
                      <a:pt x="445" y="368"/>
                    </a:cubicBezTo>
                    <a:cubicBezTo>
                      <a:pt x="445" y="368"/>
                      <a:pt x="445" y="368"/>
                      <a:pt x="445" y="368"/>
                    </a:cubicBezTo>
                    <a:cubicBezTo>
                      <a:pt x="460" y="372"/>
                      <a:pt x="595" y="403"/>
                      <a:pt x="595" y="604"/>
                    </a:cubicBezTo>
                    <a:cubicBezTo>
                      <a:pt x="595" y="621"/>
                      <a:pt x="581" y="635"/>
                      <a:pt x="564" y="635"/>
                    </a:cubicBezTo>
                    <a:cubicBezTo>
                      <a:pt x="547" y="635"/>
                      <a:pt x="533" y="621"/>
                      <a:pt x="533" y="604"/>
                    </a:cubicBezTo>
                    <a:cubicBezTo>
                      <a:pt x="533" y="562"/>
                      <a:pt x="523" y="510"/>
                      <a:pt x="513" y="492"/>
                    </a:cubicBezTo>
                    <a:cubicBezTo>
                      <a:pt x="513" y="617"/>
                      <a:pt x="513" y="617"/>
                      <a:pt x="513" y="617"/>
                    </a:cubicBezTo>
                    <a:cubicBezTo>
                      <a:pt x="507" y="640"/>
                      <a:pt x="507" y="640"/>
                      <a:pt x="507" y="640"/>
                    </a:cubicBezTo>
                    <a:cubicBezTo>
                      <a:pt x="507" y="979"/>
                      <a:pt x="507" y="979"/>
                      <a:pt x="507" y="979"/>
                    </a:cubicBezTo>
                    <a:cubicBezTo>
                      <a:pt x="517" y="979"/>
                      <a:pt x="517" y="979"/>
                      <a:pt x="517" y="979"/>
                    </a:cubicBezTo>
                    <a:cubicBezTo>
                      <a:pt x="605" y="979"/>
                      <a:pt x="605" y="979"/>
                      <a:pt x="605" y="979"/>
                    </a:cubicBezTo>
                    <a:cubicBezTo>
                      <a:pt x="605" y="979"/>
                      <a:pt x="605" y="979"/>
                      <a:pt x="605" y="979"/>
                    </a:cubicBezTo>
                    <a:cubicBezTo>
                      <a:pt x="637" y="979"/>
                      <a:pt x="663" y="954"/>
                      <a:pt x="663" y="922"/>
                    </a:cubicBezTo>
                    <a:cubicBezTo>
                      <a:pt x="697" y="673"/>
                      <a:pt x="697" y="673"/>
                      <a:pt x="697" y="673"/>
                    </a:cubicBezTo>
                    <a:cubicBezTo>
                      <a:pt x="761" y="673"/>
                      <a:pt x="761" y="673"/>
                      <a:pt x="761" y="673"/>
                    </a:cubicBezTo>
                    <a:cubicBezTo>
                      <a:pt x="709" y="318"/>
                      <a:pt x="709" y="318"/>
                      <a:pt x="709" y="318"/>
                    </a:cubicBezTo>
                    <a:cubicBezTo>
                      <a:pt x="709" y="245"/>
                      <a:pt x="709" y="245"/>
                      <a:pt x="709" y="245"/>
                    </a:cubicBezTo>
                    <a:cubicBezTo>
                      <a:pt x="725" y="284"/>
                      <a:pt x="738" y="337"/>
                      <a:pt x="749" y="414"/>
                    </a:cubicBezTo>
                    <a:cubicBezTo>
                      <a:pt x="753" y="438"/>
                      <a:pt x="773" y="455"/>
                      <a:pt x="797" y="455"/>
                    </a:cubicBezTo>
                    <a:cubicBezTo>
                      <a:pt x="799" y="455"/>
                      <a:pt x="802" y="455"/>
                      <a:pt x="804" y="455"/>
                    </a:cubicBezTo>
                    <a:cubicBezTo>
                      <a:pt x="831" y="451"/>
                      <a:pt x="849" y="426"/>
                      <a:pt x="845" y="400"/>
                    </a:cubicBezTo>
                    <a:close/>
                    <a:moveTo>
                      <a:pt x="424" y="363"/>
                    </a:moveTo>
                    <a:cubicBezTo>
                      <a:pt x="377" y="363"/>
                      <a:pt x="338" y="324"/>
                      <a:pt x="338" y="276"/>
                    </a:cubicBezTo>
                    <a:cubicBezTo>
                      <a:pt x="338" y="228"/>
                      <a:pt x="377" y="190"/>
                      <a:pt x="424" y="189"/>
                    </a:cubicBezTo>
                    <a:cubicBezTo>
                      <a:pt x="472" y="190"/>
                      <a:pt x="511" y="228"/>
                      <a:pt x="511" y="276"/>
                    </a:cubicBezTo>
                    <a:cubicBezTo>
                      <a:pt x="511" y="324"/>
                      <a:pt x="472" y="363"/>
                      <a:pt x="424" y="363"/>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sp>
            <p:nvSpPr>
              <p:cNvPr id="148" name="Freeform 46"/>
              <p:cNvSpPr>
                <a:spLocks/>
              </p:cNvSpPr>
              <p:nvPr/>
            </p:nvSpPr>
            <p:spPr bwMode="auto">
              <a:xfrm>
                <a:off x="-1322388" y="5600700"/>
                <a:ext cx="33338" cy="331788"/>
              </a:xfrm>
              <a:custGeom>
                <a:avLst/>
                <a:gdLst>
                  <a:gd name="T0" fmla="*/ 15 w 33"/>
                  <a:gd name="T1" fmla="*/ 0 h 321"/>
                  <a:gd name="T2" fmla="*/ 13 w 33"/>
                  <a:gd name="T3" fmla="*/ 0 h 321"/>
                  <a:gd name="T4" fmla="*/ 12 w 33"/>
                  <a:gd name="T5" fmla="*/ 0 h 321"/>
                  <a:gd name="T6" fmla="*/ 4 w 33"/>
                  <a:gd name="T7" fmla="*/ 3 h 321"/>
                  <a:gd name="T8" fmla="*/ 0 w 33"/>
                  <a:gd name="T9" fmla="*/ 12 h 321"/>
                  <a:gd name="T10" fmla="*/ 0 w 33"/>
                  <a:gd name="T11" fmla="*/ 321 h 321"/>
                  <a:gd name="T12" fmla="*/ 33 w 33"/>
                  <a:gd name="T13" fmla="*/ 321 h 321"/>
                  <a:gd name="T14" fmla="*/ 33 w 33"/>
                  <a:gd name="T15" fmla="*/ 12 h 321"/>
                  <a:gd name="T16" fmla="*/ 30 w 33"/>
                  <a:gd name="T17" fmla="*/ 3 h 321"/>
                  <a:gd name="T18" fmla="*/ 21 w 33"/>
                  <a:gd name="T19" fmla="*/ 0 h 321"/>
                  <a:gd name="T20" fmla="*/ 21 w 33"/>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1">
                    <a:moveTo>
                      <a:pt x="15" y="0"/>
                    </a:moveTo>
                    <a:cubicBezTo>
                      <a:pt x="13" y="0"/>
                      <a:pt x="13" y="0"/>
                      <a:pt x="13" y="0"/>
                    </a:cubicBezTo>
                    <a:cubicBezTo>
                      <a:pt x="13" y="0"/>
                      <a:pt x="13" y="0"/>
                      <a:pt x="12" y="0"/>
                    </a:cubicBezTo>
                    <a:cubicBezTo>
                      <a:pt x="9" y="0"/>
                      <a:pt x="6" y="1"/>
                      <a:pt x="4" y="3"/>
                    </a:cubicBezTo>
                    <a:cubicBezTo>
                      <a:pt x="2" y="5"/>
                      <a:pt x="0" y="8"/>
                      <a:pt x="0" y="12"/>
                    </a:cubicBezTo>
                    <a:cubicBezTo>
                      <a:pt x="0" y="321"/>
                      <a:pt x="0" y="321"/>
                      <a:pt x="0" y="321"/>
                    </a:cubicBezTo>
                    <a:cubicBezTo>
                      <a:pt x="33" y="321"/>
                      <a:pt x="33" y="321"/>
                      <a:pt x="33" y="321"/>
                    </a:cubicBezTo>
                    <a:cubicBezTo>
                      <a:pt x="33" y="12"/>
                      <a:pt x="33" y="12"/>
                      <a:pt x="33" y="12"/>
                    </a:cubicBezTo>
                    <a:cubicBezTo>
                      <a:pt x="33" y="8"/>
                      <a:pt x="32" y="5"/>
                      <a:pt x="30" y="3"/>
                    </a:cubicBezTo>
                    <a:cubicBezTo>
                      <a:pt x="27" y="1"/>
                      <a:pt x="24" y="0"/>
                      <a:pt x="21" y="0"/>
                    </a:cubicBezTo>
                    <a:cubicBezTo>
                      <a:pt x="21" y="0"/>
                      <a:pt x="21" y="0"/>
                      <a:pt x="21" y="0"/>
                    </a:cubicBezTo>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grpSp>
      <p:grpSp>
        <p:nvGrpSpPr>
          <p:cNvPr id="149" name="Group 148"/>
          <p:cNvGrpSpPr/>
          <p:nvPr/>
        </p:nvGrpSpPr>
        <p:grpSpPr>
          <a:xfrm>
            <a:off x="7659347" y="1819933"/>
            <a:ext cx="220199" cy="220199"/>
            <a:chOff x="7407312" y="4916077"/>
            <a:chExt cx="220199" cy="220199"/>
          </a:xfrm>
        </p:grpSpPr>
        <p:sp>
          <p:nvSpPr>
            <p:cNvPr id="150" name="Oval 149"/>
            <p:cNvSpPr/>
            <p:nvPr/>
          </p:nvSpPr>
          <p:spPr>
            <a:xfrm>
              <a:off x="7407312" y="4916077"/>
              <a:ext cx="220199" cy="220199"/>
            </a:xfrm>
            <a:prstGeom prst="ellipse">
              <a:avLst/>
            </a:prstGeom>
            <a:noFill/>
            <a:ln w="12700">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51" name="Group 150"/>
            <p:cNvGrpSpPr/>
            <p:nvPr/>
          </p:nvGrpSpPr>
          <p:grpSpPr>
            <a:xfrm>
              <a:off x="7426088" y="4936072"/>
              <a:ext cx="184970" cy="184970"/>
              <a:chOff x="-525463" y="4073525"/>
              <a:chExt cx="455613" cy="455613"/>
            </a:xfrm>
            <a:solidFill>
              <a:srgbClr val="42596E"/>
            </a:solidFill>
          </p:grpSpPr>
          <p:sp>
            <p:nvSpPr>
              <p:cNvPr id="152" name="Freeform 56"/>
              <p:cNvSpPr>
                <a:spLocks/>
              </p:cNvSpPr>
              <p:nvPr/>
            </p:nvSpPr>
            <p:spPr bwMode="auto">
              <a:xfrm>
                <a:off x="-196850" y="4224338"/>
                <a:ext cx="34925" cy="34925"/>
              </a:xfrm>
              <a:custGeom>
                <a:avLst/>
                <a:gdLst>
                  <a:gd name="T0" fmla="*/ 0 w 118"/>
                  <a:gd name="T1" fmla="*/ 59 h 117"/>
                  <a:gd name="T2" fmla="*/ 59 w 118"/>
                  <a:gd name="T3" fmla="*/ 117 h 117"/>
                  <a:gd name="T4" fmla="*/ 118 w 118"/>
                  <a:gd name="T5" fmla="*/ 59 h 117"/>
                  <a:gd name="T6" fmla="*/ 59 w 118"/>
                  <a:gd name="T7" fmla="*/ 0 h 117"/>
                  <a:gd name="T8" fmla="*/ 0 w 118"/>
                  <a:gd name="T9" fmla="*/ 59 h 117"/>
                </a:gdLst>
                <a:ahLst/>
                <a:cxnLst>
                  <a:cxn ang="0">
                    <a:pos x="T0" y="T1"/>
                  </a:cxn>
                  <a:cxn ang="0">
                    <a:pos x="T2" y="T3"/>
                  </a:cxn>
                  <a:cxn ang="0">
                    <a:pos x="T4" y="T5"/>
                  </a:cxn>
                  <a:cxn ang="0">
                    <a:pos x="T6" y="T7"/>
                  </a:cxn>
                  <a:cxn ang="0">
                    <a:pos x="T8" y="T9"/>
                  </a:cxn>
                </a:cxnLst>
                <a:rect l="0" t="0" r="r" b="b"/>
                <a:pathLst>
                  <a:path w="118" h="117">
                    <a:moveTo>
                      <a:pt x="0" y="59"/>
                    </a:moveTo>
                    <a:cubicBezTo>
                      <a:pt x="0" y="92"/>
                      <a:pt x="26" y="117"/>
                      <a:pt x="59" y="117"/>
                    </a:cubicBezTo>
                    <a:cubicBezTo>
                      <a:pt x="92" y="117"/>
                      <a:pt x="118" y="92"/>
                      <a:pt x="118" y="59"/>
                    </a:cubicBezTo>
                    <a:cubicBezTo>
                      <a:pt x="118" y="26"/>
                      <a:pt x="92" y="0"/>
                      <a:pt x="59" y="0"/>
                    </a:cubicBezTo>
                    <a:cubicBezTo>
                      <a:pt x="26" y="2"/>
                      <a:pt x="0" y="28"/>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3" name="Oval 57"/>
              <p:cNvSpPr>
                <a:spLocks noChangeArrowheads="1"/>
              </p:cNvSpPr>
              <p:nvPr/>
            </p:nvSpPr>
            <p:spPr bwMode="auto">
              <a:xfrm>
                <a:off x="-265113" y="4337050"/>
                <a:ext cx="34925"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4" name="Freeform 58"/>
              <p:cNvSpPr>
                <a:spLocks/>
              </p:cNvSpPr>
              <p:nvPr/>
            </p:nvSpPr>
            <p:spPr bwMode="auto">
              <a:xfrm>
                <a:off x="-361950" y="4249738"/>
                <a:ext cx="34925" cy="34925"/>
              </a:xfrm>
              <a:custGeom>
                <a:avLst/>
                <a:gdLst>
                  <a:gd name="T0" fmla="*/ 0 w 118"/>
                  <a:gd name="T1" fmla="*/ 59 h 117"/>
                  <a:gd name="T2" fmla="*/ 59 w 118"/>
                  <a:gd name="T3" fmla="*/ 117 h 117"/>
                  <a:gd name="T4" fmla="*/ 118 w 118"/>
                  <a:gd name="T5" fmla="*/ 59 h 117"/>
                  <a:gd name="T6" fmla="*/ 59 w 118"/>
                  <a:gd name="T7" fmla="*/ 0 h 117"/>
                  <a:gd name="T8" fmla="*/ 0 w 118"/>
                  <a:gd name="T9" fmla="*/ 59 h 117"/>
                </a:gdLst>
                <a:ahLst/>
                <a:cxnLst>
                  <a:cxn ang="0">
                    <a:pos x="T0" y="T1"/>
                  </a:cxn>
                  <a:cxn ang="0">
                    <a:pos x="T2" y="T3"/>
                  </a:cxn>
                  <a:cxn ang="0">
                    <a:pos x="T4" y="T5"/>
                  </a:cxn>
                  <a:cxn ang="0">
                    <a:pos x="T6" y="T7"/>
                  </a:cxn>
                  <a:cxn ang="0">
                    <a:pos x="T8" y="T9"/>
                  </a:cxn>
                </a:cxnLst>
                <a:rect l="0" t="0" r="r" b="b"/>
                <a:pathLst>
                  <a:path w="118" h="117">
                    <a:moveTo>
                      <a:pt x="0" y="59"/>
                    </a:moveTo>
                    <a:cubicBezTo>
                      <a:pt x="0" y="91"/>
                      <a:pt x="26" y="117"/>
                      <a:pt x="59" y="117"/>
                    </a:cubicBezTo>
                    <a:cubicBezTo>
                      <a:pt x="92" y="117"/>
                      <a:pt x="118" y="91"/>
                      <a:pt x="118" y="59"/>
                    </a:cubicBezTo>
                    <a:cubicBezTo>
                      <a:pt x="118" y="26"/>
                      <a:pt x="92" y="0"/>
                      <a:pt x="59" y="0"/>
                    </a:cubicBezTo>
                    <a:cubicBezTo>
                      <a:pt x="26" y="2"/>
                      <a:pt x="0" y="28"/>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5" name="Freeform 59"/>
              <p:cNvSpPr>
                <a:spLocks/>
              </p:cNvSpPr>
              <p:nvPr/>
            </p:nvSpPr>
            <p:spPr bwMode="auto">
              <a:xfrm>
                <a:off x="-525463" y="4073525"/>
                <a:ext cx="446088" cy="266700"/>
              </a:xfrm>
              <a:custGeom>
                <a:avLst/>
                <a:gdLst>
                  <a:gd name="T0" fmla="*/ 334 w 1515"/>
                  <a:gd name="T1" fmla="*/ 843 h 910"/>
                  <a:gd name="T2" fmla="*/ 396 w 1515"/>
                  <a:gd name="T3" fmla="*/ 856 h 910"/>
                  <a:gd name="T4" fmla="*/ 489 w 1515"/>
                  <a:gd name="T5" fmla="*/ 732 h 910"/>
                  <a:gd name="T6" fmla="*/ 470 w 1515"/>
                  <a:gd name="T7" fmla="*/ 662 h 910"/>
                  <a:gd name="T8" fmla="*/ 613 w 1515"/>
                  <a:gd name="T9" fmla="*/ 519 h 910"/>
                  <a:gd name="T10" fmla="*/ 756 w 1515"/>
                  <a:gd name="T11" fmla="*/ 662 h 910"/>
                  <a:gd name="T12" fmla="*/ 748 w 1515"/>
                  <a:gd name="T13" fmla="*/ 708 h 910"/>
                  <a:gd name="T14" fmla="*/ 886 w 1515"/>
                  <a:gd name="T15" fmla="*/ 822 h 910"/>
                  <a:gd name="T16" fmla="*/ 944 w 1515"/>
                  <a:gd name="T17" fmla="*/ 810 h 910"/>
                  <a:gd name="T18" fmla="*/ 975 w 1515"/>
                  <a:gd name="T19" fmla="*/ 813 h 910"/>
                  <a:gd name="T20" fmla="*/ 1068 w 1515"/>
                  <a:gd name="T21" fmla="*/ 670 h 910"/>
                  <a:gd name="T22" fmla="*/ 1030 w 1515"/>
                  <a:gd name="T23" fmla="*/ 574 h 910"/>
                  <a:gd name="T24" fmla="*/ 1173 w 1515"/>
                  <a:gd name="T25" fmla="*/ 431 h 910"/>
                  <a:gd name="T26" fmla="*/ 1313 w 1515"/>
                  <a:gd name="T27" fmla="*/ 543 h 910"/>
                  <a:gd name="T28" fmla="*/ 1515 w 1515"/>
                  <a:gd name="T29" fmla="*/ 543 h 910"/>
                  <a:gd name="T30" fmla="*/ 775 w 1515"/>
                  <a:gd name="T31" fmla="*/ 0 h 910"/>
                  <a:gd name="T32" fmla="*/ 0 w 1515"/>
                  <a:gd name="T33" fmla="*/ 775 h 910"/>
                  <a:gd name="T34" fmla="*/ 1 w 1515"/>
                  <a:gd name="T35" fmla="*/ 831 h 910"/>
                  <a:gd name="T36" fmla="*/ 210 w 1515"/>
                  <a:gd name="T37" fmla="*/ 910 h 910"/>
                  <a:gd name="T38" fmla="*/ 334 w 1515"/>
                  <a:gd name="T39" fmla="*/ 84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5" h="910">
                    <a:moveTo>
                      <a:pt x="334" y="843"/>
                    </a:moveTo>
                    <a:cubicBezTo>
                      <a:pt x="356" y="843"/>
                      <a:pt x="377" y="848"/>
                      <a:pt x="396" y="856"/>
                    </a:cubicBezTo>
                    <a:cubicBezTo>
                      <a:pt x="489" y="732"/>
                      <a:pt x="489" y="732"/>
                      <a:pt x="489" y="732"/>
                    </a:cubicBezTo>
                    <a:cubicBezTo>
                      <a:pt x="477" y="712"/>
                      <a:pt x="470" y="688"/>
                      <a:pt x="470" y="662"/>
                    </a:cubicBezTo>
                    <a:cubicBezTo>
                      <a:pt x="470" y="582"/>
                      <a:pt x="534" y="519"/>
                      <a:pt x="613" y="519"/>
                    </a:cubicBezTo>
                    <a:cubicBezTo>
                      <a:pt x="693" y="519"/>
                      <a:pt x="756" y="582"/>
                      <a:pt x="756" y="662"/>
                    </a:cubicBezTo>
                    <a:cubicBezTo>
                      <a:pt x="756" y="679"/>
                      <a:pt x="753" y="694"/>
                      <a:pt x="748" y="708"/>
                    </a:cubicBezTo>
                    <a:cubicBezTo>
                      <a:pt x="886" y="822"/>
                      <a:pt x="886" y="822"/>
                      <a:pt x="886" y="822"/>
                    </a:cubicBezTo>
                    <a:cubicBezTo>
                      <a:pt x="903" y="813"/>
                      <a:pt x="923" y="810"/>
                      <a:pt x="944" y="810"/>
                    </a:cubicBezTo>
                    <a:cubicBezTo>
                      <a:pt x="954" y="810"/>
                      <a:pt x="965" y="812"/>
                      <a:pt x="975" y="813"/>
                    </a:cubicBezTo>
                    <a:cubicBezTo>
                      <a:pt x="1068" y="670"/>
                      <a:pt x="1068" y="670"/>
                      <a:pt x="1068" y="670"/>
                    </a:cubicBezTo>
                    <a:cubicBezTo>
                      <a:pt x="1046" y="644"/>
                      <a:pt x="1030" y="612"/>
                      <a:pt x="1030" y="574"/>
                    </a:cubicBezTo>
                    <a:cubicBezTo>
                      <a:pt x="1030" y="494"/>
                      <a:pt x="1094" y="431"/>
                      <a:pt x="1173" y="431"/>
                    </a:cubicBezTo>
                    <a:cubicBezTo>
                      <a:pt x="1242" y="431"/>
                      <a:pt x="1299" y="479"/>
                      <a:pt x="1313" y="543"/>
                    </a:cubicBezTo>
                    <a:cubicBezTo>
                      <a:pt x="1515" y="543"/>
                      <a:pt x="1515" y="543"/>
                      <a:pt x="1515" y="543"/>
                    </a:cubicBezTo>
                    <a:cubicBezTo>
                      <a:pt x="1416" y="229"/>
                      <a:pt x="1123" y="0"/>
                      <a:pt x="775" y="0"/>
                    </a:cubicBezTo>
                    <a:cubicBezTo>
                      <a:pt x="346" y="0"/>
                      <a:pt x="0" y="346"/>
                      <a:pt x="0" y="775"/>
                    </a:cubicBezTo>
                    <a:cubicBezTo>
                      <a:pt x="0" y="794"/>
                      <a:pt x="1" y="813"/>
                      <a:pt x="1" y="831"/>
                    </a:cubicBezTo>
                    <a:cubicBezTo>
                      <a:pt x="53" y="851"/>
                      <a:pt x="139" y="884"/>
                      <a:pt x="210" y="910"/>
                    </a:cubicBezTo>
                    <a:cubicBezTo>
                      <a:pt x="236" y="870"/>
                      <a:pt x="281" y="843"/>
                      <a:pt x="334"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6" name="Freeform 60"/>
              <p:cNvSpPr>
                <a:spLocks/>
              </p:cNvSpPr>
              <p:nvPr/>
            </p:nvSpPr>
            <p:spPr bwMode="auto">
              <a:xfrm>
                <a:off x="-520700" y="4257675"/>
                <a:ext cx="450850" cy="271463"/>
              </a:xfrm>
              <a:custGeom>
                <a:avLst/>
                <a:gdLst>
                  <a:gd name="T0" fmla="*/ 1520 w 1534"/>
                  <a:gd name="T1" fmla="*/ 0 h 924"/>
                  <a:gd name="T2" fmla="*/ 1291 w 1534"/>
                  <a:gd name="T3" fmla="*/ 0 h 924"/>
                  <a:gd name="T4" fmla="*/ 1158 w 1534"/>
                  <a:gd name="T5" fmla="*/ 90 h 924"/>
                  <a:gd name="T6" fmla="*/ 1120 w 1534"/>
                  <a:gd name="T7" fmla="*/ 85 h 924"/>
                  <a:gd name="T8" fmla="*/ 1027 w 1534"/>
                  <a:gd name="T9" fmla="*/ 223 h 924"/>
                  <a:gd name="T10" fmla="*/ 1072 w 1534"/>
                  <a:gd name="T11" fmla="*/ 326 h 924"/>
                  <a:gd name="T12" fmla="*/ 929 w 1534"/>
                  <a:gd name="T13" fmla="*/ 469 h 924"/>
                  <a:gd name="T14" fmla="*/ 786 w 1534"/>
                  <a:gd name="T15" fmla="*/ 326 h 924"/>
                  <a:gd name="T16" fmla="*/ 803 w 1534"/>
                  <a:gd name="T17" fmla="*/ 259 h 924"/>
                  <a:gd name="T18" fmla="*/ 676 w 1534"/>
                  <a:gd name="T19" fmla="*/ 154 h 924"/>
                  <a:gd name="T20" fmla="*/ 598 w 1534"/>
                  <a:gd name="T21" fmla="*/ 178 h 924"/>
                  <a:gd name="T22" fmla="*/ 536 w 1534"/>
                  <a:gd name="T23" fmla="*/ 164 h 924"/>
                  <a:gd name="T24" fmla="*/ 443 w 1534"/>
                  <a:gd name="T25" fmla="*/ 288 h 924"/>
                  <a:gd name="T26" fmla="*/ 462 w 1534"/>
                  <a:gd name="T27" fmla="*/ 359 h 924"/>
                  <a:gd name="T28" fmla="*/ 319 w 1534"/>
                  <a:gd name="T29" fmla="*/ 502 h 924"/>
                  <a:gd name="T30" fmla="*/ 176 w 1534"/>
                  <a:gd name="T31" fmla="*/ 369 h 924"/>
                  <a:gd name="T32" fmla="*/ 0 w 1534"/>
                  <a:gd name="T33" fmla="*/ 302 h 924"/>
                  <a:gd name="T34" fmla="*/ 758 w 1534"/>
                  <a:gd name="T35" fmla="*/ 924 h 924"/>
                  <a:gd name="T36" fmla="*/ 1534 w 1534"/>
                  <a:gd name="T37" fmla="*/ 148 h 924"/>
                  <a:gd name="T38" fmla="*/ 1520 w 1534"/>
                  <a:gd name="T3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4" h="924">
                    <a:moveTo>
                      <a:pt x="1520" y="0"/>
                    </a:moveTo>
                    <a:cubicBezTo>
                      <a:pt x="1291" y="0"/>
                      <a:pt x="1291" y="0"/>
                      <a:pt x="1291" y="0"/>
                    </a:cubicBezTo>
                    <a:cubicBezTo>
                      <a:pt x="1270" y="52"/>
                      <a:pt x="1218" y="90"/>
                      <a:pt x="1158" y="90"/>
                    </a:cubicBezTo>
                    <a:cubicBezTo>
                      <a:pt x="1144" y="90"/>
                      <a:pt x="1132" y="88"/>
                      <a:pt x="1120" y="85"/>
                    </a:cubicBezTo>
                    <a:cubicBezTo>
                      <a:pt x="1027" y="223"/>
                      <a:pt x="1027" y="223"/>
                      <a:pt x="1027" y="223"/>
                    </a:cubicBezTo>
                    <a:cubicBezTo>
                      <a:pt x="1055" y="248"/>
                      <a:pt x="1072" y="285"/>
                      <a:pt x="1072" y="326"/>
                    </a:cubicBezTo>
                    <a:cubicBezTo>
                      <a:pt x="1072" y="405"/>
                      <a:pt x="1008" y="469"/>
                      <a:pt x="929" y="469"/>
                    </a:cubicBezTo>
                    <a:cubicBezTo>
                      <a:pt x="850" y="469"/>
                      <a:pt x="786" y="405"/>
                      <a:pt x="786" y="326"/>
                    </a:cubicBezTo>
                    <a:cubicBezTo>
                      <a:pt x="786" y="302"/>
                      <a:pt x="791" y="279"/>
                      <a:pt x="803" y="259"/>
                    </a:cubicBezTo>
                    <a:cubicBezTo>
                      <a:pt x="676" y="154"/>
                      <a:pt x="676" y="154"/>
                      <a:pt x="676" y="154"/>
                    </a:cubicBezTo>
                    <a:cubicBezTo>
                      <a:pt x="653" y="169"/>
                      <a:pt x="626" y="178"/>
                      <a:pt x="598" y="178"/>
                    </a:cubicBezTo>
                    <a:cubicBezTo>
                      <a:pt x="576" y="178"/>
                      <a:pt x="555" y="173"/>
                      <a:pt x="536" y="164"/>
                    </a:cubicBezTo>
                    <a:cubicBezTo>
                      <a:pt x="443" y="288"/>
                      <a:pt x="443" y="288"/>
                      <a:pt x="443" y="288"/>
                    </a:cubicBezTo>
                    <a:cubicBezTo>
                      <a:pt x="455" y="309"/>
                      <a:pt x="462" y="333"/>
                      <a:pt x="462" y="359"/>
                    </a:cubicBezTo>
                    <a:cubicBezTo>
                      <a:pt x="462" y="438"/>
                      <a:pt x="398" y="502"/>
                      <a:pt x="319" y="502"/>
                    </a:cubicBezTo>
                    <a:cubicBezTo>
                      <a:pt x="243" y="502"/>
                      <a:pt x="181" y="443"/>
                      <a:pt x="176" y="369"/>
                    </a:cubicBezTo>
                    <a:cubicBezTo>
                      <a:pt x="114" y="345"/>
                      <a:pt x="46" y="319"/>
                      <a:pt x="0" y="302"/>
                    </a:cubicBezTo>
                    <a:cubicBezTo>
                      <a:pt x="69" y="655"/>
                      <a:pt x="383" y="924"/>
                      <a:pt x="758" y="924"/>
                    </a:cubicBezTo>
                    <a:cubicBezTo>
                      <a:pt x="1187" y="924"/>
                      <a:pt x="1534" y="578"/>
                      <a:pt x="1534" y="148"/>
                    </a:cubicBezTo>
                    <a:cubicBezTo>
                      <a:pt x="1534" y="98"/>
                      <a:pt x="1529" y="48"/>
                      <a:pt x="1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7" name="Oval 61"/>
              <p:cNvSpPr>
                <a:spLocks noChangeArrowheads="1"/>
              </p:cNvSpPr>
              <p:nvPr/>
            </p:nvSpPr>
            <p:spPr bwMode="auto">
              <a:xfrm>
                <a:off x="-444500" y="4344988"/>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sp>
        <p:nvSpPr>
          <p:cNvPr id="159" name="TextBox 158"/>
          <p:cNvSpPr txBox="1"/>
          <p:nvPr/>
        </p:nvSpPr>
        <p:spPr>
          <a:xfrm>
            <a:off x="3921845" y="5927984"/>
            <a:ext cx="4405861" cy="307777"/>
          </a:xfrm>
          <a:prstGeom prst="rect">
            <a:avLst/>
          </a:prstGeom>
          <a:noFill/>
        </p:spPr>
        <p:txBody>
          <a:bodyPr wrap="square" rtlCol="0">
            <a:spAutoFit/>
          </a:bodyPr>
          <a:lstStyle/>
          <a:p>
            <a:pPr algn="ctr"/>
            <a:r>
              <a:rPr lang="en-NZ" sz="1400" b="1" dirty="0" smtClean="0"/>
              <a:t>Percentage of population who have each trigger</a:t>
            </a:r>
          </a:p>
        </p:txBody>
      </p:sp>
      <p:sp>
        <p:nvSpPr>
          <p:cNvPr id="162" name="TextBox 161"/>
          <p:cNvSpPr txBox="1"/>
          <p:nvPr/>
        </p:nvSpPr>
        <p:spPr>
          <a:xfrm>
            <a:off x="6129317" y="2994483"/>
            <a:ext cx="1267193" cy="261610"/>
          </a:xfrm>
          <a:prstGeom prst="rect">
            <a:avLst/>
          </a:prstGeom>
          <a:noFill/>
        </p:spPr>
        <p:txBody>
          <a:bodyPr wrap="square" rtlCol="0">
            <a:spAutoFit/>
          </a:bodyPr>
          <a:lstStyle/>
          <a:p>
            <a:r>
              <a:rPr lang="en-NZ" sz="1100" dirty="0" smtClean="0"/>
              <a:t>Family concern</a:t>
            </a:r>
            <a:endParaRPr lang="en-NZ" sz="1100" dirty="0"/>
          </a:p>
        </p:txBody>
      </p:sp>
      <p:sp>
        <p:nvSpPr>
          <p:cNvPr id="163" name="TextBox 162"/>
          <p:cNvSpPr txBox="1"/>
          <p:nvPr/>
        </p:nvSpPr>
        <p:spPr>
          <a:xfrm>
            <a:off x="7869718" y="1801993"/>
            <a:ext cx="2424988" cy="261610"/>
          </a:xfrm>
          <a:prstGeom prst="rect">
            <a:avLst/>
          </a:prstGeom>
          <a:noFill/>
        </p:spPr>
        <p:txBody>
          <a:bodyPr wrap="square" rtlCol="0">
            <a:spAutoFit/>
          </a:bodyPr>
          <a:lstStyle/>
          <a:p>
            <a:r>
              <a:rPr lang="en-NZ" sz="1100" dirty="0" smtClean="0"/>
              <a:t>Social norm – friends and family</a:t>
            </a:r>
            <a:endParaRPr lang="en-NZ" sz="1100" dirty="0"/>
          </a:p>
        </p:txBody>
      </p:sp>
      <p:sp>
        <p:nvSpPr>
          <p:cNvPr id="176" name="TextBox 175"/>
          <p:cNvSpPr txBox="1"/>
          <p:nvPr/>
        </p:nvSpPr>
        <p:spPr>
          <a:xfrm>
            <a:off x="6568447" y="4699586"/>
            <a:ext cx="2204399" cy="261610"/>
          </a:xfrm>
          <a:prstGeom prst="rect">
            <a:avLst/>
          </a:prstGeom>
          <a:noFill/>
        </p:spPr>
        <p:txBody>
          <a:bodyPr wrap="square" rtlCol="0">
            <a:spAutoFit/>
          </a:bodyPr>
          <a:lstStyle/>
          <a:p>
            <a:r>
              <a:rPr lang="en-NZ" sz="1100" dirty="0" smtClean="0"/>
              <a:t>Social norm – most people</a:t>
            </a:r>
            <a:endParaRPr lang="en-NZ" sz="1100" dirty="0"/>
          </a:p>
        </p:txBody>
      </p:sp>
      <p:sp>
        <p:nvSpPr>
          <p:cNvPr id="177" name="TextBox 176"/>
          <p:cNvSpPr txBox="1"/>
          <p:nvPr/>
        </p:nvSpPr>
        <p:spPr>
          <a:xfrm>
            <a:off x="6979868" y="1141142"/>
            <a:ext cx="2898492" cy="400110"/>
          </a:xfrm>
          <a:prstGeom prst="rect">
            <a:avLst/>
          </a:prstGeom>
          <a:noFill/>
        </p:spPr>
        <p:txBody>
          <a:bodyPr wrap="square" rtlCol="0">
            <a:spAutoFit/>
          </a:bodyPr>
          <a:lstStyle/>
          <a:p>
            <a:pPr algn="ctr"/>
            <a:r>
              <a:rPr lang="en-NZ" sz="1000" b="1" dirty="0" smtClean="0"/>
              <a:t>Highly effective triggers </a:t>
            </a:r>
            <a:r>
              <a:rPr lang="en-NZ" sz="1000" dirty="0" smtClean="0"/>
              <a:t>– high impact and affecting a high proportion of the population </a:t>
            </a:r>
            <a:endParaRPr lang="en-NZ" sz="1000" dirty="0"/>
          </a:p>
        </p:txBody>
      </p:sp>
      <p:cxnSp>
        <p:nvCxnSpPr>
          <p:cNvPr id="178" name="Straight Arrow Connector 177"/>
          <p:cNvCxnSpPr/>
          <p:nvPr/>
        </p:nvCxnSpPr>
        <p:spPr>
          <a:xfrm flipH="1">
            <a:off x="8300256" y="1479315"/>
            <a:ext cx="133414" cy="333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4771995" y="1465271"/>
            <a:ext cx="209002" cy="291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3327279" y="1125032"/>
            <a:ext cx="2809875" cy="400110"/>
          </a:xfrm>
          <a:prstGeom prst="rect">
            <a:avLst/>
          </a:prstGeom>
          <a:noFill/>
        </p:spPr>
        <p:txBody>
          <a:bodyPr wrap="square" rtlCol="0">
            <a:spAutoFit/>
          </a:bodyPr>
          <a:lstStyle/>
          <a:p>
            <a:pPr algn="ctr"/>
            <a:r>
              <a:rPr lang="en-NZ" sz="1000" b="1" dirty="0" smtClean="0"/>
              <a:t>Effective triggers – </a:t>
            </a:r>
            <a:r>
              <a:rPr lang="en-NZ" sz="1000" dirty="0" smtClean="0"/>
              <a:t>either not quite as high impact or affecting less of the population</a:t>
            </a:r>
            <a:endParaRPr lang="en-NZ" sz="1000" dirty="0"/>
          </a:p>
        </p:txBody>
      </p:sp>
      <p:sp>
        <p:nvSpPr>
          <p:cNvPr id="49" name="Rectangle 48"/>
          <p:cNvSpPr/>
          <p:nvPr/>
        </p:nvSpPr>
        <p:spPr>
          <a:xfrm>
            <a:off x="5414482" y="1579177"/>
            <a:ext cx="5647200" cy="2523392"/>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Rectangle 49"/>
          <p:cNvSpPr/>
          <p:nvPr/>
        </p:nvSpPr>
        <p:spPr>
          <a:xfrm>
            <a:off x="4484112" y="1578839"/>
            <a:ext cx="6581155" cy="3589061"/>
          </a:xfrm>
          <a:prstGeom prst="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TextBox 50"/>
          <p:cNvSpPr txBox="1"/>
          <p:nvPr/>
        </p:nvSpPr>
        <p:spPr>
          <a:xfrm>
            <a:off x="753896" y="5394017"/>
            <a:ext cx="508358" cy="276999"/>
          </a:xfrm>
          <a:prstGeom prst="rect">
            <a:avLst/>
          </a:prstGeom>
          <a:noFill/>
        </p:spPr>
        <p:txBody>
          <a:bodyPr wrap="square" rtlCol="0">
            <a:spAutoFit/>
          </a:bodyPr>
          <a:lstStyle/>
          <a:p>
            <a:r>
              <a:rPr lang="en-NZ" sz="1200" dirty="0">
                <a:solidFill>
                  <a:schemeClr val="tx1">
                    <a:lumMod val="50000"/>
                    <a:lumOff val="50000"/>
                  </a:schemeClr>
                </a:solidFill>
              </a:rPr>
              <a:t>Low</a:t>
            </a:r>
          </a:p>
        </p:txBody>
      </p:sp>
      <p:sp>
        <p:nvSpPr>
          <p:cNvPr id="52" name="TextBox 51"/>
          <p:cNvSpPr txBox="1"/>
          <p:nvPr/>
        </p:nvSpPr>
        <p:spPr>
          <a:xfrm>
            <a:off x="753896" y="1411937"/>
            <a:ext cx="508358" cy="276999"/>
          </a:xfrm>
          <a:prstGeom prst="rect">
            <a:avLst/>
          </a:prstGeom>
          <a:noFill/>
        </p:spPr>
        <p:txBody>
          <a:bodyPr wrap="square" rtlCol="0">
            <a:spAutoFit/>
          </a:bodyPr>
          <a:lstStyle/>
          <a:p>
            <a:r>
              <a:rPr lang="en-NZ" sz="1200" dirty="0">
                <a:solidFill>
                  <a:schemeClr val="tx1">
                    <a:lumMod val="50000"/>
                    <a:lumOff val="50000"/>
                  </a:schemeClr>
                </a:solidFill>
              </a:rPr>
              <a:t>High </a:t>
            </a:r>
          </a:p>
        </p:txBody>
      </p:sp>
      <p:sp>
        <p:nvSpPr>
          <p:cNvPr id="53" name="TextBox 52"/>
          <p:cNvSpPr txBox="1"/>
          <p:nvPr/>
        </p:nvSpPr>
        <p:spPr>
          <a:xfrm rot="16200000">
            <a:off x="-1344242" y="3369753"/>
            <a:ext cx="3534507" cy="492443"/>
          </a:xfrm>
          <a:prstGeom prst="rect">
            <a:avLst/>
          </a:prstGeom>
          <a:noFill/>
        </p:spPr>
        <p:txBody>
          <a:bodyPr wrap="square" rtlCol="0">
            <a:spAutoFit/>
          </a:bodyPr>
          <a:lstStyle/>
          <a:p>
            <a:pPr algn="ctr"/>
            <a:r>
              <a:rPr lang="en-NZ" sz="1400" b="1" dirty="0" smtClean="0"/>
              <a:t>Influence of trigger</a:t>
            </a:r>
          </a:p>
          <a:p>
            <a:pPr algn="ctr"/>
            <a:r>
              <a:rPr lang="en-NZ" sz="1200" dirty="0" smtClean="0"/>
              <a:t>(on intention to act in next six months)</a:t>
            </a:r>
            <a:endParaRPr lang="en-NZ" sz="1200" dirty="0"/>
          </a:p>
        </p:txBody>
      </p:sp>
    </p:spTree>
    <p:extLst>
      <p:ext uri="{BB962C8B-B14F-4D97-AF65-F5344CB8AC3E}">
        <p14:creationId xmlns:p14="http://schemas.microsoft.com/office/powerpoint/2010/main" val="387353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0" y="4214949"/>
            <a:ext cx="12192000" cy="2159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28" name="Chart 127"/>
          <p:cNvGraphicFramePr/>
          <p:nvPr>
            <p:extLst>
              <p:ext uri="{D42A27DB-BD31-4B8C-83A1-F6EECF244321}">
                <p14:modId xmlns:p14="http://schemas.microsoft.com/office/powerpoint/2010/main" val="2270189657"/>
              </p:ext>
            </p:extLst>
          </p:nvPr>
        </p:nvGraphicFramePr>
        <p:xfrm>
          <a:off x="236198" y="1773783"/>
          <a:ext cx="10260000" cy="2304000"/>
        </p:xfrm>
        <a:graphic>
          <a:graphicData uri="http://schemas.openxmlformats.org/drawingml/2006/chart">
            <c:chart xmlns:c="http://schemas.openxmlformats.org/drawingml/2006/chart" xmlns:r="http://schemas.openxmlformats.org/officeDocument/2006/relationships" r:id="rId2"/>
          </a:graphicData>
        </a:graphic>
      </p:graphicFrame>
      <p:sp>
        <p:nvSpPr>
          <p:cNvPr id="127" name="Title 1"/>
          <p:cNvSpPr txBox="1">
            <a:spLocks/>
          </p:cNvSpPr>
          <p:nvPr/>
        </p:nvSpPr>
        <p:spPr>
          <a:xfrm>
            <a:off x="193703" y="1749519"/>
            <a:ext cx="7131033" cy="239237"/>
          </a:xfrm>
          <a:prstGeom prst="rect">
            <a:avLst/>
          </a:prstGeom>
        </p:spPr>
        <p:txBody>
          <a:bodyPr anchor="ctr">
            <a:noAutofit/>
          </a:bodyPr>
          <a:lstStyle>
            <a:defPPr>
              <a:defRPr lang="en-US"/>
            </a:defPPr>
            <a:lvl1pPr>
              <a:lnSpc>
                <a:spcPct val="90000"/>
              </a:lnSpc>
              <a:spcBef>
                <a:spcPct val="0"/>
              </a:spcBef>
              <a:buNone/>
              <a:defRPr sz="1400" b="0" i="1">
                <a:solidFill>
                  <a:prstClr val="black">
                    <a:lumMod val="50000"/>
                    <a:lumOff val="50000"/>
                  </a:prstClr>
                </a:solidFill>
                <a:ea typeface="Tahoma" panose="020B0604030504040204" pitchFamily="34" charset="0"/>
                <a:cs typeface="Arial" panose="020B0604020202020204" pitchFamily="34" charset="0"/>
              </a:defRPr>
            </a:lvl1pPr>
          </a:lstStyle>
          <a:p>
            <a:r>
              <a:rPr lang="en-GB" dirty="0"/>
              <a:t>Q. </a:t>
            </a:r>
            <a:r>
              <a:rPr lang="en-NZ" dirty="0"/>
              <a:t>My friends and family think it's very important to be prepared for a disaster</a:t>
            </a:r>
          </a:p>
        </p:txBody>
      </p:sp>
      <p:sp>
        <p:nvSpPr>
          <p:cNvPr id="2" name="Title 1"/>
          <p:cNvSpPr>
            <a:spLocks noGrp="1"/>
          </p:cNvSpPr>
          <p:nvPr>
            <p:ph type="title"/>
          </p:nvPr>
        </p:nvSpPr>
        <p:spPr>
          <a:xfrm>
            <a:off x="819150" y="145506"/>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Social </a:t>
            </a:r>
            <a:r>
              <a:rPr lang="en-NZ" sz="1800" b="1" dirty="0" smtClean="0">
                <a:latin typeface="Arial" panose="020B0604020202020204" pitchFamily="34" charset="0"/>
                <a:cs typeface="Arial" panose="020B0604020202020204" pitchFamily="34" charset="0"/>
              </a:rPr>
              <a:t>norm – friends and family</a:t>
            </a:r>
            <a:endParaRPr lang="en-NZ" sz="1800" b="1" dirty="0">
              <a:latin typeface="Arial" panose="020B0604020202020204" pitchFamily="34" charset="0"/>
              <a:cs typeface="Arial" panose="020B0604020202020204" pitchFamily="34" charset="0"/>
            </a:endParaRPr>
          </a:p>
        </p:txBody>
      </p:sp>
      <p:sp>
        <p:nvSpPr>
          <p:cNvPr id="7" name="Title 1"/>
          <p:cNvSpPr txBox="1">
            <a:spLocks/>
          </p:cNvSpPr>
          <p:nvPr/>
        </p:nvSpPr>
        <p:spPr>
          <a:xfrm>
            <a:off x="458059" y="6499315"/>
            <a:ext cx="8809765"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Q6a_6 How much do you agree or disagree with each of the following statements… my friends and family think it's very important to be prepared for a disaster </a:t>
            </a:r>
          </a:p>
          <a:p>
            <a:r>
              <a:rPr lang="en-NZ" sz="900" b="0" dirty="0">
                <a:solidFill>
                  <a:prstClr val="black">
                    <a:lumMod val="50000"/>
                    <a:lumOff val="50000"/>
                  </a:prstClr>
                </a:solidFill>
                <a:latin typeface="Calibri" panose="020F0502020204030204"/>
              </a:rPr>
              <a:t>Base: All respondents (2017 n=1,000, 2016 n=1,000)</a:t>
            </a:r>
          </a:p>
        </p:txBody>
      </p:sp>
      <p:grpSp>
        <p:nvGrpSpPr>
          <p:cNvPr id="44" name="Group 43"/>
          <p:cNvGrpSpPr/>
          <p:nvPr/>
        </p:nvGrpSpPr>
        <p:grpSpPr>
          <a:xfrm>
            <a:off x="277563" y="206940"/>
            <a:ext cx="390367" cy="390367"/>
            <a:chOff x="-525463" y="4073525"/>
            <a:chExt cx="455613" cy="455613"/>
          </a:xfrm>
          <a:solidFill>
            <a:schemeClr val="bg1"/>
          </a:solidFill>
        </p:grpSpPr>
        <p:sp>
          <p:nvSpPr>
            <p:cNvPr id="46" name="Freeform 56"/>
            <p:cNvSpPr>
              <a:spLocks/>
            </p:cNvSpPr>
            <p:nvPr/>
          </p:nvSpPr>
          <p:spPr bwMode="auto">
            <a:xfrm>
              <a:off x="-196850" y="4224338"/>
              <a:ext cx="34925" cy="34925"/>
            </a:xfrm>
            <a:custGeom>
              <a:avLst/>
              <a:gdLst>
                <a:gd name="T0" fmla="*/ 0 w 118"/>
                <a:gd name="T1" fmla="*/ 59 h 117"/>
                <a:gd name="T2" fmla="*/ 59 w 118"/>
                <a:gd name="T3" fmla="*/ 117 h 117"/>
                <a:gd name="T4" fmla="*/ 118 w 118"/>
                <a:gd name="T5" fmla="*/ 59 h 117"/>
                <a:gd name="T6" fmla="*/ 59 w 118"/>
                <a:gd name="T7" fmla="*/ 0 h 117"/>
                <a:gd name="T8" fmla="*/ 0 w 118"/>
                <a:gd name="T9" fmla="*/ 59 h 117"/>
              </a:gdLst>
              <a:ahLst/>
              <a:cxnLst>
                <a:cxn ang="0">
                  <a:pos x="T0" y="T1"/>
                </a:cxn>
                <a:cxn ang="0">
                  <a:pos x="T2" y="T3"/>
                </a:cxn>
                <a:cxn ang="0">
                  <a:pos x="T4" y="T5"/>
                </a:cxn>
                <a:cxn ang="0">
                  <a:pos x="T6" y="T7"/>
                </a:cxn>
                <a:cxn ang="0">
                  <a:pos x="T8" y="T9"/>
                </a:cxn>
              </a:cxnLst>
              <a:rect l="0" t="0" r="r" b="b"/>
              <a:pathLst>
                <a:path w="118" h="117">
                  <a:moveTo>
                    <a:pt x="0" y="59"/>
                  </a:moveTo>
                  <a:cubicBezTo>
                    <a:pt x="0" y="92"/>
                    <a:pt x="26" y="117"/>
                    <a:pt x="59" y="117"/>
                  </a:cubicBezTo>
                  <a:cubicBezTo>
                    <a:pt x="92" y="117"/>
                    <a:pt x="118" y="92"/>
                    <a:pt x="118" y="59"/>
                  </a:cubicBezTo>
                  <a:cubicBezTo>
                    <a:pt x="118" y="26"/>
                    <a:pt x="92" y="0"/>
                    <a:pt x="59" y="0"/>
                  </a:cubicBezTo>
                  <a:cubicBezTo>
                    <a:pt x="26" y="2"/>
                    <a:pt x="0" y="28"/>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Oval 57"/>
            <p:cNvSpPr>
              <a:spLocks noChangeArrowheads="1"/>
            </p:cNvSpPr>
            <p:nvPr/>
          </p:nvSpPr>
          <p:spPr bwMode="auto">
            <a:xfrm>
              <a:off x="-265113" y="4337050"/>
              <a:ext cx="34925"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58"/>
            <p:cNvSpPr>
              <a:spLocks/>
            </p:cNvSpPr>
            <p:nvPr/>
          </p:nvSpPr>
          <p:spPr bwMode="auto">
            <a:xfrm>
              <a:off x="-361950" y="4249738"/>
              <a:ext cx="34925" cy="34925"/>
            </a:xfrm>
            <a:custGeom>
              <a:avLst/>
              <a:gdLst>
                <a:gd name="T0" fmla="*/ 0 w 118"/>
                <a:gd name="T1" fmla="*/ 59 h 117"/>
                <a:gd name="T2" fmla="*/ 59 w 118"/>
                <a:gd name="T3" fmla="*/ 117 h 117"/>
                <a:gd name="T4" fmla="*/ 118 w 118"/>
                <a:gd name="T5" fmla="*/ 59 h 117"/>
                <a:gd name="T6" fmla="*/ 59 w 118"/>
                <a:gd name="T7" fmla="*/ 0 h 117"/>
                <a:gd name="T8" fmla="*/ 0 w 118"/>
                <a:gd name="T9" fmla="*/ 59 h 117"/>
              </a:gdLst>
              <a:ahLst/>
              <a:cxnLst>
                <a:cxn ang="0">
                  <a:pos x="T0" y="T1"/>
                </a:cxn>
                <a:cxn ang="0">
                  <a:pos x="T2" y="T3"/>
                </a:cxn>
                <a:cxn ang="0">
                  <a:pos x="T4" y="T5"/>
                </a:cxn>
                <a:cxn ang="0">
                  <a:pos x="T6" y="T7"/>
                </a:cxn>
                <a:cxn ang="0">
                  <a:pos x="T8" y="T9"/>
                </a:cxn>
              </a:cxnLst>
              <a:rect l="0" t="0" r="r" b="b"/>
              <a:pathLst>
                <a:path w="118" h="117">
                  <a:moveTo>
                    <a:pt x="0" y="59"/>
                  </a:moveTo>
                  <a:cubicBezTo>
                    <a:pt x="0" y="91"/>
                    <a:pt x="26" y="117"/>
                    <a:pt x="59" y="117"/>
                  </a:cubicBezTo>
                  <a:cubicBezTo>
                    <a:pt x="92" y="117"/>
                    <a:pt x="118" y="91"/>
                    <a:pt x="118" y="59"/>
                  </a:cubicBezTo>
                  <a:cubicBezTo>
                    <a:pt x="118" y="26"/>
                    <a:pt x="92" y="0"/>
                    <a:pt x="59" y="0"/>
                  </a:cubicBezTo>
                  <a:cubicBezTo>
                    <a:pt x="26" y="2"/>
                    <a:pt x="0" y="28"/>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59"/>
            <p:cNvSpPr>
              <a:spLocks/>
            </p:cNvSpPr>
            <p:nvPr/>
          </p:nvSpPr>
          <p:spPr bwMode="auto">
            <a:xfrm>
              <a:off x="-525463" y="4073525"/>
              <a:ext cx="446088" cy="266700"/>
            </a:xfrm>
            <a:custGeom>
              <a:avLst/>
              <a:gdLst>
                <a:gd name="T0" fmla="*/ 334 w 1515"/>
                <a:gd name="T1" fmla="*/ 843 h 910"/>
                <a:gd name="T2" fmla="*/ 396 w 1515"/>
                <a:gd name="T3" fmla="*/ 856 h 910"/>
                <a:gd name="T4" fmla="*/ 489 w 1515"/>
                <a:gd name="T5" fmla="*/ 732 h 910"/>
                <a:gd name="T6" fmla="*/ 470 w 1515"/>
                <a:gd name="T7" fmla="*/ 662 h 910"/>
                <a:gd name="T8" fmla="*/ 613 w 1515"/>
                <a:gd name="T9" fmla="*/ 519 h 910"/>
                <a:gd name="T10" fmla="*/ 756 w 1515"/>
                <a:gd name="T11" fmla="*/ 662 h 910"/>
                <a:gd name="T12" fmla="*/ 748 w 1515"/>
                <a:gd name="T13" fmla="*/ 708 h 910"/>
                <a:gd name="T14" fmla="*/ 886 w 1515"/>
                <a:gd name="T15" fmla="*/ 822 h 910"/>
                <a:gd name="T16" fmla="*/ 944 w 1515"/>
                <a:gd name="T17" fmla="*/ 810 h 910"/>
                <a:gd name="T18" fmla="*/ 975 w 1515"/>
                <a:gd name="T19" fmla="*/ 813 h 910"/>
                <a:gd name="T20" fmla="*/ 1068 w 1515"/>
                <a:gd name="T21" fmla="*/ 670 h 910"/>
                <a:gd name="T22" fmla="*/ 1030 w 1515"/>
                <a:gd name="T23" fmla="*/ 574 h 910"/>
                <a:gd name="T24" fmla="*/ 1173 w 1515"/>
                <a:gd name="T25" fmla="*/ 431 h 910"/>
                <a:gd name="T26" fmla="*/ 1313 w 1515"/>
                <a:gd name="T27" fmla="*/ 543 h 910"/>
                <a:gd name="T28" fmla="*/ 1515 w 1515"/>
                <a:gd name="T29" fmla="*/ 543 h 910"/>
                <a:gd name="T30" fmla="*/ 775 w 1515"/>
                <a:gd name="T31" fmla="*/ 0 h 910"/>
                <a:gd name="T32" fmla="*/ 0 w 1515"/>
                <a:gd name="T33" fmla="*/ 775 h 910"/>
                <a:gd name="T34" fmla="*/ 1 w 1515"/>
                <a:gd name="T35" fmla="*/ 831 h 910"/>
                <a:gd name="T36" fmla="*/ 210 w 1515"/>
                <a:gd name="T37" fmla="*/ 910 h 910"/>
                <a:gd name="T38" fmla="*/ 334 w 1515"/>
                <a:gd name="T39" fmla="*/ 84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5" h="910">
                  <a:moveTo>
                    <a:pt x="334" y="843"/>
                  </a:moveTo>
                  <a:cubicBezTo>
                    <a:pt x="356" y="843"/>
                    <a:pt x="377" y="848"/>
                    <a:pt x="396" y="856"/>
                  </a:cubicBezTo>
                  <a:cubicBezTo>
                    <a:pt x="489" y="732"/>
                    <a:pt x="489" y="732"/>
                    <a:pt x="489" y="732"/>
                  </a:cubicBezTo>
                  <a:cubicBezTo>
                    <a:pt x="477" y="712"/>
                    <a:pt x="470" y="688"/>
                    <a:pt x="470" y="662"/>
                  </a:cubicBezTo>
                  <a:cubicBezTo>
                    <a:pt x="470" y="582"/>
                    <a:pt x="534" y="519"/>
                    <a:pt x="613" y="519"/>
                  </a:cubicBezTo>
                  <a:cubicBezTo>
                    <a:pt x="693" y="519"/>
                    <a:pt x="756" y="582"/>
                    <a:pt x="756" y="662"/>
                  </a:cubicBezTo>
                  <a:cubicBezTo>
                    <a:pt x="756" y="679"/>
                    <a:pt x="753" y="694"/>
                    <a:pt x="748" y="708"/>
                  </a:cubicBezTo>
                  <a:cubicBezTo>
                    <a:pt x="886" y="822"/>
                    <a:pt x="886" y="822"/>
                    <a:pt x="886" y="822"/>
                  </a:cubicBezTo>
                  <a:cubicBezTo>
                    <a:pt x="903" y="813"/>
                    <a:pt x="923" y="810"/>
                    <a:pt x="944" y="810"/>
                  </a:cubicBezTo>
                  <a:cubicBezTo>
                    <a:pt x="954" y="810"/>
                    <a:pt x="965" y="812"/>
                    <a:pt x="975" y="813"/>
                  </a:cubicBezTo>
                  <a:cubicBezTo>
                    <a:pt x="1068" y="670"/>
                    <a:pt x="1068" y="670"/>
                    <a:pt x="1068" y="670"/>
                  </a:cubicBezTo>
                  <a:cubicBezTo>
                    <a:pt x="1046" y="644"/>
                    <a:pt x="1030" y="612"/>
                    <a:pt x="1030" y="574"/>
                  </a:cubicBezTo>
                  <a:cubicBezTo>
                    <a:pt x="1030" y="494"/>
                    <a:pt x="1094" y="431"/>
                    <a:pt x="1173" y="431"/>
                  </a:cubicBezTo>
                  <a:cubicBezTo>
                    <a:pt x="1242" y="431"/>
                    <a:pt x="1299" y="479"/>
                    <a:pt x="1313" y="543"/>
                  </a:cubicBezTo>
                  <a:cubicBezTo>
                    <a:pt x="1515" y="543"/>
                    <a:pt x="1515" y="543"/>
                    <a:pt x="1515" y="543"/>
                  </a:cubicBezTo>
                  <a:cubicBezTo>
                    <a:pt x="1416" y="229"/>
                    <a:pt x="1123" y="0"/>
                    <a:pt x="775" y="0"/>
                  </a:cubicBezTo>
                  <a:cubicBezTo>
                    <a:pt x="346" y="0"/>
                    <a:pt x="0" y="346"/>
                    <a:pt x="0" y="775"/>
                  </a:cubicBezTo>
                  <a:cubicBezTo>
                    <a:pt x="0" y="794"/>
                    <a:pt x="1" y="813"/>
                    <a:pt x="1" y="831"/>
                  </a:cubicBezTo>
                  <a:cubicBezTo>
                    <a:pt x="53" y="851"/>
                    <a:pt x="139" y="884"/>
                    <a:pt x="210" y="910"/>
                  </a:cubicBezTo>
                  <a:cubicBezTo>
                    <a:pt x="236" y="870"/>
                    <a:pt x="281" y="843"/>
                    <a:pt x="334"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60"/>
            <p:cNvSpPr>
              <a:spLocks/>
            </p:cNvSpPr>
            <p:nvPr/>
          </p:nvSpPr>
          <p:spPr bwMode="auto">
            <a:xfrm>
              <a:off x="-520700" y="4257675"/>
              <a:ext cx="450850" cy="271463"/>
            </a:xfrm>
            <a:custGeom>
              <a:avLst/>
              <a:gdLst>
                <a:gd name="T0" fmla="*/ 1520 w 1534"/>
                <a:gd name="T1" fmla="*/ 0 h 924"/>
                <a:gd name="T2" fmla="*/ 1291 w 1534"/>
                <a:gd name="T3" fmla="*/ 0 h 924"/>
                <a:gd name="T4" fmla="*/ 1158 w 1534"/>
                <a:gd name="T5" fmla="*/ 90 h 924"/>
                <a:gd name="T6" fmla="*/ 1120 w 1534"/>
                <a:gd name="T7" fmla="*/ 85 h 924"/>
                <a:gd name="T8" fmla="*/ 1027 w 1534"/>
                <a:gd name="T9" fmla="*/ 223 h 924"/>
                <a:gd name="T10" fmla="*/ 1072 w 1534"/>
                <a:gd name="T11" fmla="*/ 326 h 924"/>
                <a:gd name="T12" fmla="*/ 929 w 1534"/>
                <a:gd name="T13" fmla="*/ 469 h 924"/>
                <a:gd name="T14" fmla="*/ 786 w 1534"/>
                <a:gd name="T15" fmla="*/ 326 h 924"/>
                <a:gd name="T16" fmla="*/ 803 w 1534"/>
                <a:gd name="T17" fmla="*/ 259 h 924"/>
                <a:gd name="T18" fmla="*/ 676 w 1534"/>
                <a:gd name="T19" fmla="*/ 154 h 924"/>
                <a:gd name="T20" fmla="*/ 598 w 1534"/>
                <a:gd name="T21" fmla="*/ 178 h 924"/>
                <a:gd name="T22" fmla="*/ 536 w 1534"/>
                <a:gd name="T23" fmla="*/ 164 h 924"/>
                <a:gd name="T24" fmla="*/ 443 w 1534"/>
                <a:gd name="T25" fmla="*/ 288 h 924"/>
                <a:gd name="T26" fmla="*/ 462 w 1534"/>
                <a:gd name="T27" fmla="*/ 359 h 924"/>
                <a:gd name="T28" fmla="*/ 319 w 1534"/>
                <a:gd name="T29" fmla="*/ 502 h 924"/>
                <a:gd name="T30" fmla="*/ 176 w 1534"/>
                <a:gd name="T31" fmla="*/ 369 h 924"/>
                <a:gd name="T32" fmla="*/ 0 w 1534"/>
                <a:gd name="T33" fmla="*/ 302 h 924"/>
                <a:gd name="T34" fmla="*/ 758 w 1534"/>
                <a:gd name="T35" fmla="*/ 924 h 924"/>
                <a:gd name="T36" fmla="*/ 1534 w 1534"/>
                <a:gd name="T37" fmla="*/ 148 h 924"/>
                <a:gd name="T38" fmla="*/ 1520 w 1534"/>
                <a:gd name="T3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4" h="924">
                  <a:moveTo>
                    <a:pt x="1520" y="0"/>
                  </a:moveTo>
                  <a:cubicBezTo>
                    <a:pt x="1291" y="0"/>
                    <a:pt x="1291" y="0"/>
                    <a:pt x="1291" y="0"/>
                  </a:cubicBezTo>
                  <a:cubicBezTo>
                    <a:pt x="1270" y="52"/>
                    <a:pt x="1218" y="90"/>
                    <a:pt x="1158" y="90"/>
                  </a:cubicBezTo>
                  <a:cubicBezTo>
                    <a:pt x="1144" y="90"/>
                    <a:pt x="1132" y="88"/>
                    <a:pt x="1120" y="85"/>
                  </a:cubicBezTo>
                  <a:cubicBezTo>
                    <a:pt x="1027" y="223"/>
                    <a:pt x="1027" y="223"/>
                    <a:pt x="1027" y="223"/>
                  </a:cubicBezTo>
                  <a:cubicBezTo>
                    <a:pt x="1055" y="248"/>
                    <a:pt x="1072" y="285"/>
                    <a:pt x="1072" y="326"/>
                  </a:cubicBezTo>
                  <a:cubicBezTo>
                    <a:pt x="1072" y="405"/>
                    <a:pt x="1008" y="469"/>
                    <a:pt x="929" y="469"/>
                  </a:cubicBezTo>
                  <a:cubicBezTo>
                    <a:pt x="850" y="469"/>
                    <a:pt x="786" y="405"/>
                    <a:pt x="786" y="326"/>
                  </a:cubicBezTo>
                  <a:cubicBezTo>
                    <a:pt x="786" y="302"/>
                    <a:pt x="791" y="279"/>
                    <a:pt x="803" y="259"/>
                  </a:cubicBezTo>
                  <a:cubicBezTo>
                    <a:pt x="676" y="154"/>
                    <a:pt x="676" y="154"/>
                    <a:pt x="676" y="154"/>
                  </a:cubicBezTo>
                  <a:cubicBezTo>
                    <a:pt x="653" y="169"/>
                    <a:pt x="626" y="178"/>
                    <a:pt x="598" y="178"/>
                  </a:cubicBezTo>
                  <a:cubicBezTo>
                    <a:pt x="576" y="178"/>
                    <a:pt x="555" y="173"/>
                    <a:pt x="536" y="164"/>
                  </a:cubicBezTo>
                  <a:cubicBezTo>
                    <a:pt x="443" y="288"/>
                    <a:pt x="443" y="288"/>
                    <a:pt x="443" y="288"/>
                  </a:cubicBezTo>
                  <a:cubicBezTo>
                    <a:pt x="455" y="309"/>
                    <a:pt x="462" y="333"/>
                    <a:pt x="462" y="359"/>
                  </a:cubicBezTo>
                  <a:cubicBezTo>
                    <a:pt x="462" y="438"/>
                    <a:pt x="398" y="502"/>
                    <a:pt x="319" y="502"/>
                  </a:cubicBezTo>
                  <a:cubicBezTo>
                    <a:pt x="243" y="502"/>
                    <a:pt x="181" y="443"/>
                    <a:pt x="176" y="369"/>
                  </a:cubicBezTo>
                  <a:cubicBezTo>
                    <a:pt x="114" y="345"/>
                    <a:pt x="46" y="319"/>
                    <a:pt x="0" y="302"/>
                  </a:cubicBezTo>
                  <a:cubicBezTo>
                    <a:pt x="69" y="655"/>
                    <a:pt x="383" y="924"/>
                    <a:pt x="758" y="924"/>
                  </a:cubicBezTo>
                  <a:cubicBezTo>
                    <a:pt x="1187" y="924"/>
                    <a:pt x="1534" y="578"/>
                    <a:pt x="1534" y="148"/>
                  </a:cubicBezTo>
                  <a:cubicBezTo>
                    <a:pt x="1534" y="98"/>
                    <a:pt x="1529" y="48"/>
                    <a:pt x="1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61"/>
            <p:cNvSpPr>
              <a:spLocks noChangeArrowheads="1"/>
            </p:cNvSpPr>
            <p:nvPr/>
          </p:nvSpPr>
          <p:spPr bwMode="auto">
            <a:xfrm>
              <a:off x="-444500" y="4344988"/>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54" name="Title 1"/>
          <p:cNvSpPr txBox="1">
            <a:spLocks/>
          </p:cNvSpPr>
          <p:nvPr/>
        </p:nvSpPr>
        <p:spPr>
          <a:xfrm>
            <a:off x="193703" y="848783"/>
            <a:ext cx="10674321" cy="641606"/>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What friends and family think has a large impact on whether or not New Zealanders are likely to prepare for a disaster </a:t>
            </a:r>
            <a:endParaRPr lang="en-NZ" dirty="0"/>
          </a:p>
        </p:txBody>
      </p:sp>
      <p:sp>
        <p:nvSpPr>
          <p:cNvPr id="45" name="Oval 44"/>
          <p:cNvSpPr/>
          <p:nvPr/>
        </p:nvSpPr>
        <p:spPr>
          <a:xfrm>
            <a:off x="209549" y="143146"/>
            <a:ext cx="517957" cy="51795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42" name="Table 41"/>
          <p:cNvGraphicFramePr>
            <a:graphicFrameLocks noGrp="1"/>
          </p:cNvGraphicFramePr>
          <p:nvPr>
            <p:extLst>
              <p:ext uri="{D42A27DB-BD31-4B8C-83A1-F6EECF244321}">
                <p14:modId xmlns:p14="http://schemas.microsoft.com/office/powerpoint/2010/main" val="1420706188"/>
              </p:ext>
            </p:extLst>
          </p:nvPr>
        </p:nvGraphicFramePr>
        <p:xfrm>
          <a:off x="9907238" y="1771441"/>
          <a:ext cx="2232000" cy="1800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tblGrid>
              <a:tr h="686442">
                <a:tc>
                  <a:txBody>
                    <a:bodyPr/>
                    <a:lstStyle/>
                    <a:p>
                      <a:pPr algn="ctr"/>
                      <a:r>
                        <a:rPr lang="en-NZ" sz="1050" b="0" dirty="0">
                          <a:solidFill>
                            <a:prstClr val="black">
                              <a:lumMod val="50000"/>
                              <a:lumOff val="50000"/>
                            </a:prstClr>
                          </a:solidFill>
                          <a:latin typeface="+mn-lt"/>
                        </a:rPr>
                        <a:t>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50" b="0" dirty="0">
                          <a:solidFill>
                            <a:prstClr val="black">
                              <a:lumMod val="50000"/>
                              <a:lumOff val="50000"/>
                            </a:prstClr>
                          </a:solidFill>
                          <a:latin typeface="+mn-lt"/>
                        </a:rPr>
                        <a:t>disagree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66%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13%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62%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16%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pSp>
        <p:nvGrpSpPr>
          <p:cNvPr id="129" name="Group 128"/>
          <p:cNvGrpSpPr/>
          <p:nvPr/>
        </p:nvGrpSpPr>
        <p:grpSpPr>
          <a:xfrm>
            <a:off x="2253511" y="3896805"/>
            <a:ext cx="6700157" cy="243203"/>
            <a:chOff x="1400433" y="5056582"/>
            <a:chExt cx="6700157" cy="243203"/>
          </a:xfrm>
        </p:grpSpPr>
        <p:sp>
          <p:nvSpPr>
            <p:cNvPr id="130" name="Title 1"/>
            <p:cNvSpPr txBox="1">
              <a:spLocks/>
            </p:cNvSpPr>
            <p:nvPr/>
          </p:nvSpPr>
          <p:spPr>
            <a:xfrm>
              <a:off x="7413303" y="5056582"/>
              <a:ext cx="687287"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Don’t know</a:t>
              </a:r>
            </a:p>
          </p:txBody>
        </p:sp>
        <p:sp>
          <p:nvSpPr>
            <p:cNvPr id="131" name="Rectangle 130"/>
            <p:cNvSpPr/>
            <p:nvPr/>
          </p:nvSpPr>
          <p:spPr>
            <a:xfrm>
              <a:off x="1400433" y="5093625"/>
              <a:ext cx="169116" cy="169116"/>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32" name="Title 1"/>
            <p:cNvSpPr txBox="1">
              <a:spLocks/>
            </p:cNvSpPr>
            <p:nvPr/>
          </p:nvSpPr>
          <p:spPr>
            <a:xfrm>
              <a:off x="1543045" y="5060548"/>
              <a:ext cx="792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agree</a:t>
              </a:r>
            </a:p>
          </p:txBody>
        </p:sp>
        <p:sp>
          <p:nvSpPr>
            <p:cNvPr id="133" name="Rectangle 132"/>
            <p:cNvSpPr/>
            <p:nvPr/>
          </p:nvSpPr>
          <p:spPr>
            <a:xfrm>
              <a:off x="2574485" y="5093625"/>
              <a:ext cx="169116" cy="169116"/>
            </a:xfrm>
            <a:prstGeom prst="rect">
              <a:avLst/>
            </a:prstGeom>
            <a:solidFill>
              <a:srgbClr val="01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34" name="Title 1"/>
            <p:cNvSpPr txBox="1">
              <a:spLocks/>
            </p:cNvSpPr>
            <p:nvPr/>
          </p:nvSpPr>
          <p:spPr>
            <a:xfrm>
              <a:off x="2708253" y="5056582"/>
              <a:ext cx="90737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agree</a:t>
              </a:r>
            </a:p>
          </p:txBody>
        </p:sp>
        <p:sp>
          <p:nvSpPr>
            <p:cNvPr id="135" name="Rectangle 134"/>
            <p:cNvSpPr/>
            <p:nvPr/>
          </p:nvSpPr>
          <p:spPr>
            <a:xfrm>
              <a:off x="3748537" y="5093625"/>
              <a:ext cx="169116" cy="169116"/>
            </a:xfrm>
            <a:prstGeom prst="rect">
              <a:avLst/>
            </a:prstGeom>
            <a:solidFill>
              <a:srgbClr val="26A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36" name="Title 1"/>
            <p:cNvSpPr txBox="1">
              <a:spLocks/>
            </p:cNvSpPr>
            <p:nvPr/>
          </p:nvSpPr>
          <p:spPr>
            <a:xfrm>
              <a:off x="3886488"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Neither agree </a:t>
              </a:r>
            </a:p>
            <a:p>
              <a:r>
                <a:rPr lang="en-NZ" sz="800" b="0" dirty="0">
                  <a:solidFill>
                    <a:prstClr val="black">
                      <a:lumMod val="50000"/>
                      <a:lumOff val="50000"/>
                    </a:prstClr>
                  </a:solidFill>
                  <a:latin typeface="Calibri Light" panose="020F0302020204030204"/>
                </a:rPr>
                <a:t>nor disagree</a:t>
              </a:r>
            </a:p>
          </p:txBody>
        </p:sp>
        <p:sp>
          <p:nvSpPr>
            <p:cNvPr id="137" name="Rectangle 136"/>
            <p:cNvSpPr/>
            <p:nvPr/>
          </p:nvSpPr>
          <p:spPr>
            <a:xfrm>
              <a:off x="4922588" y="5093625"/>
              <a:ext cx="169116" cy="16911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38" name="Title 1"/>
            <p:cNvSpPr txBox="1">
              <a:spLocks/>
            </p:cNvSpPr>
            <p:nvPr/>
          </p:nvSpPr>
          <p:spPr>
            <a:xfrm>
              <a:off x="5074625"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disagree</a:t>
              </a:r>
            </a:p>
          </p:txBody>
        </p:sp>
        <p:sp>
          <p:nvSpPr>
            <p:cNvPr id="139" name="Rectangle 138"/>
            <p:cNvSpPr/>
            <p:nvPr/>
          </p:nvSpPr>
          <p:spPr>
            <a:xfrm>
              <a:off x="6096640" y="5093625"/>
              <a:ext cx="169116" cy="169116"/>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40" name="Title 1"/>
            <p:cNvSpPr txBox="1">
              <a:spLocks/>
            </p:cNvSpPr>
            <p:nvPr/>
          </p:nvSpPr>
          <p:spPr>
            <a:xfrm>
              <a:off x="6242344"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disagree</a:t>
              </a:r>
            </a:p>
          </p:txBody>
        </p:sp>
        <p:sp>
          <p:nvSpPr>
            <p:cNvPr id="141" name="Rectangle 140"/>
            <p:cNvSpPr/>
            <p:nvPr/>
          </p:nvSpPr>
          <p:spPr>
            <a:xfrm>
              <a:off x="7270691" y="5093625"/>
              <a:ext cx="169116" cy="16911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sp>
        <p:nvSpPr>
          <p:cNvPr id="189" name="Title 1"/>
          <p:cNvSpPr txBox="1">
            <a:spLocks/>
          </p:cNvSpPr>
          <p:nvPr/>
        </p:nvSpPr>
        <p:spPr>
          <a:xfrm>
            <a:off x="3940823" y="4280391"/>
            <a:ext cx="4310354" cy="430887"/>
          </a:xfrm>
          <a:prstGeom prst="rect">
            <a:avLst/>
          </a:prstGeom>
          <a:noFill/>
        </p:spPr>
        <p:txBody>
          <a:bodyPr wrap="square" rtlCol="0">
            <a:spAutoFit/>
          </a:bodyPr>
          <a:lstStyle>
            <a:defPPr>
              <a:defRPr lang="en-US"/>
            </a:defPPr>
            <a:lvl1pPr>
              <a:defRPr sz="1100">
                <a:solidFill>
                  <a:srgbClr val="7F7F7F"/>
                </a:solidFill>
              </a:defRPr>
            </a:lvl1pPr>
          </a:lstStyle>
          <a:p>
            <a:r>
              <a:rPr lang="en-NZ" dirty="0"/>
              <a:t>Those who disagree their friends and family thinks it’s very important to be prepared are </a:t>
            </a:r>
            <a:r>
              <a:rPr lang="en-NZ" dirty="0" smtClean="0"/>
              <a:t>less </a:t>
            </a:r>
            <a:r>
              <a:rPr lang="en-NZ" dirty="0"/>
              <a:t>likely to have:</a:t>
            </a:r>
          </a:p>
        </p:txBody>
      </p:sp>
      <p:graphicFrame>
        <p:nvGraphicFramePr>
          <p:cNvPr id="191" name="Table 190"/>
          <p:cNvGraphicFramePr>
            <a:graphicFrameLocks noGrp="1"/>
          </p:cNvGraphicFramePr>
          <p:nvPr>
            <p:extLst>
              <p:ext uri="{D42A27DB-BD31-4B8C-83A1-F6EECF244321}">
                <p14:modId xmlns:p14="http://schemas.microsoft.com/office/powerpoint/2010/main" val="705458897"/>
              </p:ext>
            </p:extLst>
          </p:nvPr>
        </p:nvGraphicFramePr>
        <p:xfrm>
          <a:off x="6451392" y="5492022"/>
          <a:ext cx="1238251" cy="651935"/>
        </p:xfrm>
        <a:graphic>
          <a:graphicData uri="http://schemas.openxmlformats.org/drawingml/2006/table">
            <a:tbl>
              <a:tblPr firstRow="1" bandRow="1">
                <a:tableStyleId>{5C22544A-7EE6-4342-B048-85BDC9FD1C3A}</a:tableStyleId>
              </a:tblPr>
              <a:tblGrid>
                <a:gridCol w="1238251">
                  <a:extLst>
                    <a:ext uri="{9D8B030D-6E8A-4147-A177-3AD203B41FA5}">
                      <a16:colId xmlns:a16="http://schemas.microsoft.com/office/drawing/2014/main" xmlns="" val="20000"/>
                    </a:ext>
                  </a:extLst>
                </a:gridCol>
              </a:tblGrid>
              <a:tr h="651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A survival</a:t>
                      </a:r>
                      <a:r>
                        <a:rPr lang="en-NZ" sz="1000" b="0" baseline="0" dirty="0">
                          <a:solidFill>
                            <a:prstClr val="black">
                              <a:lumMod val="50000"/>
                              <a:lumOff val="50000"/>
                            </a:prstClr>
                          </a:solidFill>
                          <a:latin typeface="+mn-lt"/>
                        </a:rPr>
                        <a:t> plan (for at home or while away from </a:t>
                      </a:r>
                      <a:r>
                        <a:rPr lang="en-NZ" sz="1000" b="0" baseline="0" dirty="0" smtClean="0">
                          <a:solidFill>
                            <a:prstClr val="black">
                              <a:lumMod val="50000"/>
                              <a:lumOff val="50000"/>
                            </a:prstClr>
                          </a:solidFill>
                          <a:latin typeface="+mn-lt"/>
                        </a:rPr>
                        <a:t>home*)</a:t>
                      </a:r>
                      <a:endParaRPr lang="en-NZ" sz="1000" b="0" dirty="0">
                        <a:solidFill>
                          <a:prstClr val="black">
                            <a:lumMod val="50000"/>
                            <a:lumOff val="50000"/>
                          </a:prstClr>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202" name="Table 201"/>
          <p:cNvGraphicFramePr>
            <a:graphicFrameLocks noGrp="1"/>
          </p:cNvGraphicFramePr>
          <p:nvPr>
            <p:extLst>
              <p:ext uri="{D42A27DB-BD31-4B8C-83A1-F6EECF244321}">
                <p14:modId xmlns:p14="http://schemas.microsoft.com/office/powerpoint/2010/main" val="684343892"/>
              </p:ext>
            </p:extLst>
          </p:nvPr>
        </p:nvGraphicFramePr>
        <p:xfrm>
          <a:off x="4405112" y="5492022"/>
          <a:ext cx="936000" cy="54864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xmlns="" val="20000"/>
                    </a:ext>
                  </a:extLst>
                </a:gridCol>
              </a:tblGrid>
              <a:tr h="548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Stored sufficient water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203" name="Table 202"/>
          <p:cNvGraphicFramePr>
            <a:graphicFrameLocks noGrp="1"/>
          </p:cNvGraphicFramePr>
          <p:nvPr>
            <p:extLst>
              <p:ext uri="{D42A27DB-BD31-4B8C-83A1-F6EECF244321}">
                <p14:modId xmlns:p14="http://schemas.microsoft.com/office/powerpoint/2010/main" val="2873809713"/>
              </p:ext>
            </p:extLst>
          </p:nvPr>
        </p:nvGraphicFramePr>
        <p:xfrm>
          <a:off x="5415995" y="5492022"/>
          <a:ext cx="1116000" cy="548308"/>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tblGrid>
              <a:tr h="548308">
                <a:tc>
                  <a:txBody>
                    <a:bodyPr/>
                    <a:lstStyle/>
                    <a:p>
                      <a:pPr algn="ctr">
                        <a:defRPr/>
                      </a:pPr>
                      <a:r>
                        <a:rPr lang="en-NZ" sz="1000" b="0" kern="1200" dirty="0">
                          <a:solidFill>
                            <a:prstClr val="black">
                              <a:lumMod val="50000"/>
                              <a:lumOff val="50000"/>
                            </a:prstClr>
                          </a:solidFill>
                          <a:latin typeface="+mn-lt"/>
                          <a:ea typeface="+mn-ea"/>
                          <a:cs typeface="+mn-cs"/>
                        </a:rPr>
                        <a:t>The necessary emergency items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69" name="Group 68"/>
          <p:cNvGrpSpPr/>
          <p:nvPr/>
        </p:nvGrpSpPr>
        <p:grpSpPr>
          <a:xfrm>
            <a:off x="6865242" y="4907391"/>
            <a:ext cx="432000" cy="432000"/>
            <a:chOff x="15792803" y="4118497"/>
            <a:chExt cx="432000" cy="432000"/>
          </a:xfrm>
        </p:grpSpPr>
        <p:grpSp>
          <p:nvGrpSpPr>
            <p:cNvPr id="70" name="Group 69"/>
            <p:cNvGrpSpPr>
              <a:grpSpLocks noChangeAspect="1"/>
            </p:cNvGrpSpPr>
            <p:nvPr/>
          </p:nvGrpSpPr>
          <p:grpSpPr>
            <a:xfrm>
              <a:off x="15862684" y="4215813"/>
              <a:ext cx="295162" cy="238110"/>
              <a:chOff x="5369192" y="2054115"/>
              <a:chExt cx="319031" cy="316023"/>
            </a:xfrm>
            <a:solidFill>
              <a:srgbClr val="0174CB"/>
            </a:solidFill>
          </p:grpSpPr>
          <p:sp>
            <p:nvSpPr>
              <p:cNvPr id="73" name="Freeform 344"/>
              <p:cNvSpPr>
                <a:spLocks/>
              </p:cNvSpPr>
              <p:nvPr/>
            </p:nvSpPr>
            <p:spPr bwMode="auto">
              <a:xfrm>
                <a:off x="5369192" y="2054115"/>
                <a:ext cx="81264" cy="78253"/>
              </a:xfrm>
              <a:custGeom>
                <a:avLst/>
                <a:gdLst>
                  <a:gd name="T0" fmla="*/ 21 w 21"/>
                  <a:gd name="T1" fmla="*/ 16 h 21"/>
                  <a:gd name="T2" fmla="*/ 16 w 21"/>
                  <a:gd name="T3" fmla="*/ 21 h 21"/>
                  <a:gd name="T4" fmla="*/ 6 w 21"/>
                  <a:gd name="T5" fmla="*/ 21 h 21"/>
                  <a:gd name="T6" fmla="*/ 0 w 21"/>
                  <a:gd name="T7" fmla="*/ 16 h 21"/>
                  <a:gd name="T8" fmla="*/ 0 w 21"/>
                  <a:gd name="T9" fmla="*/ 5 h 21"/>
                  <a:gd name="T10" fmla="*/ 6 w 21"/>
                  <a:gd name="T11" fmla="*/ 0 h 21"/>
                  <a:gd name="T12" fmla="*/ 16 w 21"/>
                  <a:gd name="T13" fmla="*/ 0 h 21"/>
                  <a:gd name="T14" fmla="*/ 21 w 21"/>
                  <a:gd name="T15" fmla="*/ 5 h 21"/>
                  <a:gd name="T16" fmla="*/ 21 w 21"/>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6"/>
                    </a:moveTo>
                    <a:cubicBezTo>
                      <a:pt x="21" y="19"/>
                      <a:pt x="19" y="21"/>
                      <a:pt x="16" y="21"/>
                    </a:cubicBezTo>
                    <a:cubicBezTo>
                      <a:pt x="6" y="21"/>
                      <a:pt x="6" y="21"/>
                      <a:pt x="6" y="21"/>
                    </a:cubicBezTo>
                    <a:cubicBezTo>
                      <a:pt x="3" y="21"/>
                      <a:pt x="0" y="19"/>
                      <a:pt x="0" y="16"/>
                    </a:cubicBezTo>
                    <a:cubicBezTo>
                      <a:pt x="0" y="5"/>
                      <a:pt x="0" y="5"/>
                      <a:pt x="0" y="5"/>
                    </a:cubicBezTo>
                    <a:cubicBezTo>
                      <a:pt x="0" y="2"/>
                      <a:pt x="3" y="0"/>
                      <a:pt x="6" y="0"/>
                    </a:cubicBezTo>
                    <a:cubicBezTo>
                      <a:pt x="16" y="0"/>
                      <a:pt x="16" y="0"/>
                      <a:pt x="16" y="0"/>
                    </a:cubicBezTo>
                    <a:cubicBezTo>
                      <a:pt x="19" y="0"/>
                      <a:pt x="21" y="2"/>
                      <a:pt x="21" y="5"/>
                    </a:cubicBezTo>
                    <a:lnTo>
                      <a:pt x="21"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74" name="Freeform 345"/>
              <p:cNvSpPr>
                <a:spLocks/>
              </p:cNvSpPr>
              <p:nvPr/>
            </p:nvSpPr>
            <p:spPr bwMode="auto">
              <a:xfrm>
                <a:off x="5369192" y="2174504"/>
                <a:ext cx="81264" cy="78253"/>
              </a:xfrm>
              <a:custGeom>
                <a:avLst/>
                <a:gdLst>
                  <a:gd name="T0" fmla="*/ 21 w 21"/>
                  <a:gd name="T1" fmla="*/ 15 h 21"/>
                  <a:gd name="T2" fmla="*/ 16 w 21"/>
                  <a:gd name="T3" fmla="*/ 21 h 21"/>
                  <a:gd name="T4" fmla="*/ 6 w 21"/>
                  <a:gd name="T5" fmla="*/ 21 h 21"/>
                  <a:gd name="T6" fmla="*/ 0 w 21"/>
                  <a:gd name="T7" fmla="*/ 15 h 21"/>
                  <a:gd name="T8" fmla="*/ 0 w 21"/>
                  <a:gd name="T9" fmla="*/ 5 h 21"/>
                  <a:gd name="T10" fmla="*/ 6 w 21"/>
                  <a:gd name="T11" fmla="*/ 0 h 21"/>
                  <a:gd name="T12" fmla="*/ 16 w 21"/>
                  <a:gd name="T13" fmla="*/ 0 h 21"/>
                  <a:gd name="T14" fmla="*/ 21 w 21"/>
                  <a:gd name="T15" fmla="*/ 5 h 21"/>
                  <a:gd name="T16" fmla="*/ 21 w 21"/>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5"/>
                    </a:moveTo>
                    <a:cubicBezTo>
                      <a:pt x="21" y="18"/>
                      <a:pt x="19" y="21"/>
                      <a:pt x="16" y="21"/>
                    </a:cubicBezTo>
                    <a:cubicBezTo>
                      <a:pt x="6" y="21"/>
                      <a:pt x="6" y="21"/>
                      <a:pt x="6" y="21"/>
                    </a:cubicBezTo>
                    <a:cubicBezTo>
                      <a:pt x="3" y="21"/>
                      <a:pt x="0" y="18"/>
                      <a:pt x="0" y="15"/>
                    </a:cubicBezTo>
                    <a:cubicBezTo>
                      <a:pt x="0" y="5"/>
                      <a:pt x="0" y="5"/>
                      <a:pt x="0" y="5"/>
                    </a:cubicBezTo>
                    <a:cubicBezTo>
                      <a:pt x="0" y="2"/>
                      <a:pt x="3" y="0"/>
                      <a:pt x="6" y="0"/>
                    </a:cubicBezTo>
                    <a:cubicBezTo>
                      <a:pt x="16" y="0"/>
                      <a:pt x="16" y="0"/>
                      <a:pt x="16" y="0"/>
                    </a:cubicBezTo>
                    <a:cubicBezTo>
                      <a:pt x="19" y="0"/>
                      <a:pt x="21" y="2"/>
                      <a:pt x="21" y="5"/>
                    </a:cubicBezTo>
                    <a:lnTo>
                      <a:pt x="21" y="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75" name="Freeform 346"/>
              <p:cNvSpPr>
                <a:spLocks/>
              </p:cNvSpPr>
              <p:nvPr/>
            </p:nvSpPr>
            <p:spPr bwMode="auto">
              <a:xfrm>
                <a:off x="5369192" y="2291885"/>
                <a:ext cx="81264" cy="78253"/>
              </a:xfrm>
              <a:custGeom>
                <a:avLst/>
                <a:gdLst>
                  <a:gd name="T0" fmla="*/ 21 w 21"/>
                  <a:gd name="T1" fmla="*/ 16 h 21"/>
                  <a:gd name="T2" fmla="*/ 16 w 21"/>
                  <a:gd name="T3" fmla="*/ 21 h 21"/>
                  <a:gd name="T4" fmla="*/ 6 w 21"/>
                  <a:gd name="T5" fmla="*/ 21 h 21"/>
                  <a:gd name="T6" fmla="*/ 0 w 21"/>
                  <a:gd name="T7" fmla="*/ 16 h 21"/>
                  <a:gd name="T8" fmla="*/ 0 w 21"/>
                  <a:gd name="T9" fmla="*/ 5 h 21"/>
                  <a:gd name="T10" fmla="*/ 6 w 21"/>
                  <a:gd name="T11" fmla="*/ 0 h 21"/>
                  <a:gd name="T12" fmla="*/ 16 w 21"/>
                  <a:gd name="T13" fmla="*/ 0 h 21"/>
                  <a:gd name="T14" fmla="*/ 21 w 21"/>
                  <a:gd name="T15" fmla="*/ 5 h 21"/>
                  <a:gd name="T16" fmla="*/ 21 w 21"/>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6"/>
                    </a:moveTo>
                    <a:cubicBezTo>
                      <a:pt x="21" y="19"/>
                      <a:pt x="19" y="21"/>
                      <a:pt x="16" y="21"/>
                    </a:cubicBezTo>
                    <a:cubicBezTo>
                      <a:pt x="6" y="21"/>
                      <a:pt x="6" y="21"/>
                      <a:pt x="6" y="21"/>
                    </a:cubicBezTo>
                    <a:cubicBezTo>
                      <a:pt x="3" y="21"/>
                      <a:pt x="0" y="19"/>
                      <a:pt x="0" y="16"/>
                    </a:cubicBezTo>
                    <a:cubicBezTo>
                      <a:pt x="0" y="5"/>
                      <a:pt x="0" y="5"/>
                      <a:pt x="0" y="5"/>
                    </a:cubicBezTo>
                    <a:cubicBezTo>
                      <a:pt x="0" y="2"/>
                      <a:pt x="3" y="0"/>
                      <a:pt x="6" y="0"/>
                    </a:cubicBezTo>
                    <a:cubicBezTo>
                      <a:pt x="16" y="0"/>
                      <a:pt x="16" y="0"/>
                      <a:pt x="16" y="0"/>
                    </a:cubicBezTo>
                    <a:cubicBezTo>
                      <a:pt x="19" y="0"/>
                      <a:pt x="21" y="2"/>
                      <a:pt x="21" y="5"/>
                    </a:cubicBezTo>
                    <a:lnTo>
                      <a:pt x="21"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76" name="Freeform 347"/>
              <p:cNvSpPr>
                <a:spLocks/>
              </p:cNvSpPr>
              <p:nvPr/>
            </p:nvSpPr>
            <p:spPr bwMode="auto">
              <a:xfrm>
                <a:off x="5489581" y="2054115"/>
                <a:ext cx="198642" cy="78253"/>
              </a:xfrm>
              <a:custGeom>
                <a:avLst/>
                <a:gdLst>
                  <a:gd name="T0" fmla="*/ 52 w 52"/>
                  <a:gd name="T1" fmla="*/ 16 h 21"/>
                  <a:gd name="T2" fmla="*/ 47 w 52"/>
                  <a:gd name="T3" fmla="*/ 21 h 21"/>
                  <a:gd name="T4" fmla="*/ 5 w 52"/>
                  <a:gd name="T5" fmla="*/ 21 h 21"/>
                  <a:gd name="T6" fmla="*/ 0 w 52"/>
                  <a:gd name="T7" fmla="*/ 16 h 21"/>
                  <a:gd name="T8" fmla="*/ 0 w 52"/>
                  <a:gd name="T9" fmla="*/ 5 h 21"/>
                  <a:gd name="T10" fmla="*/ 5 w 52"/>
                  <a:gd name="T11" fmla="*/ 0 h 21"/>
                  <a:gd name="T12" fmla="*/ 47 w 52"/>
                  <a:gd name="T13" fmla="*/ 0 h 21"/>
                  <a:gd name="T14" fmla="*/ 52 w 52"/>
                  <a:gd name="T15" fmla="*/ 5 h 21"/>
                  <a:gd name="T16" fmla="*/ 52 w 52"/>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6"/>
                    </a:moveTo>
                    <a:cubicBezTo>
                      <a:pt x="52" y="19"/>
                      <a:pt x="50" y="21"/>
                      <a:pt x="47" y="21"/>
                    </a:cubicBezTo>
                    <a:cubicBezTo>
                      <a:pt x="5" y="21"/>
                      <a:pt x="5" y="21"/>
                      <a:pt x="5" y="21"/>
                    </a:cubicBezTo>
                    <a:cubicBezTo>
                      <a:pt x="2" y="21"/>
                      <a:pt x="0" y="19"/>
                      <a:pt x="0" y="16"/>
                    </a:cubicBezTo>
                    <a:cubicBezTo>
                      <a:pt x="0" y="5"/>
                      <a:pt x="0" y="5"/>
                      <a:pt x="0" y="5"/>
                    </a:cubicBezTo>
                    <a:cubicBezTo>
                      <a:pt x="0" y="2"/>
                      <a:pt x="2" y="0"/>
                      <a:pt x="5" y="0"/>
                    </a:cubicBezTo>
                    <a:cubicBezTo>
                      <a:pt x="47" y="0"/>
                      <a:pt x="47" y="0"/>
                      <a:pt x="47" y="0"/>
                    </a:cubicBezTo>
                    <a:cubicBezTo>
                      <a:pt x="50" y="0"/>
                      <a:pt x="52" y="2"/>
                      <a:pt x="52" y="5"/>
                    </a:cubicBezTo>
                    <a:lnTo>
                      <a:pt x="52"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77" name="Freeform 348"/>
              <p:cNvSpPr>
                <a:spLocks/>
              </p:cNvSpPr>
              <p:nvPr/>
            </p:nvSpPr>
            <p:spPr bwMode="auto">
              <a:xfrm>
                <a:off x="5489581" y="2174504"/>
                <a:ext cx="198642" cy="78253"/>
              </a:xfrm>
              <a:custGeom>
                <a:avLst/>
                <a:gdLst>
                  <a:gd name="T0" fmla="*/ 52 w 52"/>
                  <a:gd name="T1" fmla="*/ 15 h 21"/>
                  <a:gd name="T2" fmla="*/ 47 w 52"/>
                  <a:gd name="T3" fmla="*/ 21 h 21"/>
                  <a:gd name="T4" fmla="*/ 5 w 52"/>
                  <a:gd name="T5" fmla="*/ 21 h 21"/>
                  <a:gd name="T6" fmla="*/ 0 w 52"/>
                  <a:gd name="T7" fmla="*/ 15 h 21"/>
                  <a:gd name="T8" fmla="*/ 0 w 52"/>
                  <a:gd name="T9" fmla="*/ 5 h 21"/>
                  <a:gd name="T10" fmla="*/ 5 w 52"/>
                  <a:gd name="T11" fmla="*/ 0 h 21"/>
                  <a:gd name="T12" fmla="*/ 47 w 52"/>
                  <a:gd name="T13" fmla="*/ 0 h 21"/>
                  <a:gd name="T14" fmla="*/ 52 w 52"/>
                  <a:gd name="T15" fmla="*/ 5 h 21"/>
                  <a:gd name="T16" fmla="*/ 52 w 52"/>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5"/>
                    </a:moveTo>
                    <a:cubicBezTo>
                      <a:pt x="52" y="18"/>
                      <a:pt x="50" y="21"/>
                      <a:pt x="47" y="21"/>
                    </a:cubicBezTo>
                    <a:cubicBezTo>
                      <a:pt x="5" y="21"/>
                      <a:pt x="5" y="21"/>
                      <a:pt x="5" y="21"/>
                    </a:cubicBezTo>
                    <a:cubicBezTo>
                      <a:pt x="2" y="21"/>
                      <a:pt x="0" y="18"/>
                      <a:pt x="0" y="15"/>
                    </a:cubicBezTo>
                    <a:cubicBezTo>
                      <a:pt x="0" y="5"/>
                      <a:pt x="0" y="5"/>
                      <a:pt x="0" y="5"/>
                    </a:cubicBezTo>
                    <a:cubicBezTo>
                      <a:pt x="0" y="2"/>
                      <a:pt x="2" y="0"/>
                      <a:pt x="5" y="0"/>
                    </a:cubicBezTo>
                    <a:cubicBezTo>
                      <a:pt x="47" y="0"/>
                      <a:pt x="47" y="0"/>
                      <a:pt x="47" y="0"/>
                    </a:cubicBezTo>
                    <a:cubicBezTo>
                      <a:pt x="50" y="0"/>
                      <a:pt x="52" y="2"/>
                      <a:pt x="52" y="5"/>
                    </a:cubicBezTo>
                    <a:lnTo>
                      <a:pt x="52" y="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78" name="Freeform 349"/>
              <p:cNvSpPr>
                <a:spLocks/>
              </p:cNvSpPr>
              <p:nvPr/>
            </p:nvSpPr>
            <p:spPr bwMode="auto">
              <a:xfrm>
                <a:off x="5489581" y="2291885"/>
                <a:ext cx="198642" cy="78253"/>
              </a:xfrm>
              <a:custGeom>
                <a:avLst/>
                <a:gdLst>
                  <a:gd name="T0" fmla="*/ 52 w 52"/>
                  <a:gd name="T1" fmla="*/ 16 h 21"/>
                  <a:gd name="T2" fmla="*/ 47 w 52"/>
                  <a:gd name="T3" fmla="*/ 21 h 21"/>
                  <a:gd name="T4" fmla="*/ 5 w 52"/>
                  <a:gd name="T5" fmla="*/ 21 h 21"/>
                  <a:gd name="T6" fmla="*/ 0 w 52"/>
                  <a:gd name="T7" fmla="*/ 16 h 21"/>
                  <a:gd name="T8" fmla="*/ 0 w 52"/>
                  <a:gd name="T9" fmla="*/ 5 h 21"/>
                  <a:gd name="T10" fmla="*/ 5 w 52"/>
                  <a:gd name="T11" fmla="*/ 0 h 21"/>
                  <a:gd name="T12" fmla="*/ 47 w 52"/>
                  <a:gd name="T13" fmla="*/ 0 h 21"/>
                  <a:gd name="T14" fmla="*/ 52 w 52"/>
                  <a:gd name="T15" fmla="*/ 5 h 21"/>
                  <a:gd name="T16" fmla="*/ 52 w 52"/>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6"/>
                    </a:moveTo>
                    <a:cubicBezTo>
                      <a:pt x="52" y="19"/>
                      <a:pt x="50" y="21"/>
                      <a:pt x="47" y="21"/>
                    </a:cubicBezTo>
                    <a:cubicBezTo>
                      <a:pt x="5" y="21"/>
                      <a:pt x="5" y="21"/>
                      <a:pt x="5" y="21"/>
                    </a:cubicBezTo>
                    <a:cubicBezTo>
                      <a:pt x="2" y="21"/>
                      <a:pt x="0" y="19"/>
                      <a:pt x="0" y="16"/>
                    </a:cubicBezTo>
                    <a:cubicBezTo>
                      <a:pt x="0" y="5"/>
                      <a:pt x="0" y="5"/>
                      <a:pt x="0" y="5"/>
                    </a:cubicBezTo>
                    <a:cubicBezTo>
                      <a:pt x="0" y="2"/>
                      <a:pt x="2" y="0"/>
                      <a:pt x="5" y="0"/>
                    </a:cubicBezTo>
                    <a:cubicBezTo>
                      <a:pt x="47" y="0"/>
                      <a:pt x="47" y="0"/>
                      <a:pt x="47" y="0"/>
                    </a:cubicBezTo>
                    <a:cubicBezTo>
                      <a:pt x="50" y="0"/>
                      <a:pt x="52" y="2"/>
                      <a:pt x="52" y="5"/>
                    </a:cubicBezTo>
                    <a:lnTo>
                      <a:pt x="52"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grpSp>
        <p:sp>
          <p:nvSpPr>
            <p:cNvPr id="71" name="Oval 70"/>
            <p:cNvSpPr>
              <a:spLocks noChangeAspect="1"/>
            </p:cNvSpPr>
            <p:nvPr/>
          </p:nvSpPr>
          <p:spPr>
            <a:xfrm>
              <a:off x="15792803" y="4118497"/>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72" name="Straight Connector 71"/>
            <p:cNvCxnSpPr>
              <a:cxnSpLocks noChangeAspect="1"/>
              <a:stCxn id="71" idx="1"/>
              <a:endCxn id="71" idx="5"/>
            </p:cNvCxnSpPr>
            <p:nvPr/>
          </p:nvCxnSpPr>
          <p:spPr>
            <a:xfrm>
              <a:off x="15856068" y="4181762"/>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4653296" y="4907391"/>
            <a:ext cx="432000" cy="432000"/>
            <a:chOff x="13580857" y="4118497"/>
            <a:chExt cx="432000" cy="432000"/>
          </a:xfrm>
        </p:grpSpPr>
        <p:sp>
          <p:nvSpPr>
            <p:cNvPr id="80" name="Freeform 31"/>
            <p:cNvSpPr>
              <a:spLocks noChangeAspect="1" noEditPoints="1"/>
            </p:cNvSpPr>
            <p:nvPr/>
          </p:nvSpPr>
          <p:spPr bwMode="auto">
            <a:xfrm>
              <a:off x="13706857" y="4196393"/>
              <a:ext cx="180000" cy="276208"/>
            </a:xfrm>
            <a:custGeom>
              <a:avLst/>
              <a:gdLst>
                <a:gd name="T0" fmla="*/ 0 w 124"/>
                <a:gd name="T1" fmla="*/ 131 h 192"/>
                <a:gd name="T2" fmla="*/ 62 w 124"/>
                <a:gd name="T3" fmla="*/ 192 h 192"/>
                <a:gd name="T4" fmla="*/ 124 w 124"/>
                <a:gd name="T5" fmla="*/ 131 h 192"/>
                <a:gd name="T6" fmla="*/ 72 w 124"/>
                <a:gd name="T7" fmla="*/ 12 h 192"/>
                <a:gd name="T8" fmla="*/ 72 w 124"/>
                <a:gd name="T9" fmla="*/ 10 h 192"/>
                <a:gd name="T10" fmla="*/ 62 w 124"/>
                <a:gd name="T11" fmla="*/ 0 h 192"/>
                <a:gd name="T12" fmla="*/ 52 w 124"/>
                <a:gd name="T13" fmla="*/ 10 h 192"/>
                <a:gd name="T14" fmla="*/ 52 w 124"/>
                <a:gd name="T15" fmla="*/ 12 h 192"/>
                <a:gd name="T16" fmla="*/ 0 w 124"/>
                <a:gd name="T17" fmla="*/ 131 h 192"/>
                <a:gd name="T18" fmla="*/ 71 w 124"/>
                <a:gd name="T19" fmla="*/ 156 h 192"/>
                <a:gd name="T20" fmla="*/ 88 w 124"/>
                <a:gd name="T21" fmla="*/ 139 h 192"/>
                <a:gd name="T22" fmla="*/ 96 w 124"/>
                <a:gd name="T23" fmla="*/ 132 h 192"/>
                <a:gd name="T24" fmla="*/ 104 w 124"/>
                <a:gd name="T25" fmla="*/ 140 h 192"/>
                <a:gd name="T26" fmla="*/ 93 w 124"/>
                <a:gd name="T27" fmla="*/ 161 h 192"/>
                <a:gd name="T28" fmla="*/ 72 w 124"/>
                <a:gd name="T29" fmla="*/ 172 h 192"/>
                <a:gd name="T30" fmla="*/ 64 w 124"/>
                <a:gd name="T31" fmla="*/ 164 h 192"/>
                <a:gd name="T32" fmla="*/ 71 w 124"/>
                <a:gd name="T33" fmla="*/ 15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192">
                  <a:moveTo>
                    <a:pt x="0" y="131"/>
                  </a:moveTo>
                  <a:cubicBezTo>
                    <a:pt x="0" y="165"/>
                    <a:pt x="28" y="192"/>
                    <a:pt x="62" y="192"/>
                  </a:cubicBezTo>
                  <a:cubicBezTo>
                    <a:pt x="96" y="192"/>
                    <a:pt x="124" y="165"/>
                    <a:pt x="124" y="131"/>
                  </a:cubicBezTo>
                  <a:cubicBezTo>
                    <a:pt x="124" y="88"/>
                    <a:pt x="76" y="60"/>
                    <a:pt x="72" y="12"/>
                  </a:cubicBezTo>
                  <a:cubicBezTo>
                    <a:pt x="72" y="10"/>
                    <a:pt x="72" y="10"/>
                    <a:pt x="72" y="10"/>
                  </a:cubicBezTo>
                  <a:cubicBezTo>
                    <a:pt x="72" y="4"/>
                    <a:pt x="68" y="0"/>
                    <a:pt x="62" y="0"/>
                  </a:cubicBezTo>
                  <a:cubicBezTo>
                    <a:pt x="56" y="0"/>
                    <a:pt x="52" y="4"/>
                    <a:pt x="52" y="10"/>
                  </a:cubicBezTo>
                  <a:cubicBezTo>
                    <a:pt x="52" y="12"/>
                    <a:pt x="52" y="12"/>
                    <a:pt x="52" y="12"/>
                  </a:cubicBezTo>
                  <a:cubicBezTo>
                    <a:pt x="48" y="60"/>
                    <a:pt x="0" y="88"/>
                    <a:pt x="0" y="131"/>
                  </a:cubicBezTo>
                  <a:close/>
                  <a:moveTo>
                    <a:pt x="71" y="156"/>
                  </a:moveTo>
                  <a:cubicBezTo>
                    <a:pt x="79" y="154"/>
                    <a:pt x="86" y="147"/>
                    <a:pt x="88" y="139"/>
                  </a:cubicBezTo>
                  <a:cubicBezTo>
                    <a:pt x="89" y="135"/>
                    <a:pt x="92" y="132"/>
                    <a:pt x="96" y="132"/>
                  </a:cubicBezTo>
                  <a:cubicBezTo>
                    <a:pt x="100" y="132"/>
                    <a:pt x="104" y="136"/>
                    <a:pt x="104" y="140"/>
                  </a:cubicBezTo>
                  <a:cubicBezTo>
                    <a:pt x="104" y="146"/>
                    <a:pt x="99" y="155"/>
                    <a:pt x="93" y="161"/>
                  </a:cubicBezTo>
                  <a:cubicBezTo>
                    <a:pt x="86" y="167"/>
                    <a:pt x="78" y="172"/>
                    <a:pt x="72" y="172"/>
                  </a:cubicBezTo>
                  <a:cubicBezTo>
                    <a:pt x="68" y="172"/>
                    <a:pt x="64" y="168"/>
                    <a:pt x="64" y="164"/>
                  </a:cubicBezTo>
                  <a:cubicBezTo>
                    <a:pt x="64" y="160"/>
                    <a:pt x="67" y="157"/>
                    <a:pt x="71" y="156"/>
                  </a:cubicBezTo>
                  <a:close/>
                </a:path>
              </a:pathLst>
            </a:custGeom>
            <a:solidFill>
              <a:srgbClr val="0174CB"/>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81" name="Oval 80"/>
            <p:cNvSpPr>
              <a:spLocks noChangeAspect="1"/>
            </p:cNvSpPr>
            <p:nvPr/>
          </p:nvSpPr>
          <p:spPr>
            <a:xfrm>
              <a:off x="13580857" y="4118497"/>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82" name="Straight Connector 81"/>
            <p:cNvCxnSpPr>
              <a:cxnSpLocks noChangeAspect="1"/>
            </p:cNvCxnSpPr>
            <p:nvPr/>
          </p:nvCxnSpPr>
          <p:spPr>
            <a:xfrm>
              <a:off x="13644122" y="4181762"/>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5759269" y="4907391"/>
            <a:ext cx="432000" cy="432000"/>
            <a:chOff x="14686830" y="4118497"/>
            <a:chExt cx="432000" cy="432000"/>
          </a:xfrm>
        </p:grpSpPr>
        <p:sp>
          <p:nvSpPr>
            <p:cNvPr id="84" name="Freeform 59"/>
            <p:cNvSpPr>
              <a:spLocks noChangeAspect="1" noEditPoints="1"/>
            </p:cNvSpPr>
            <p:nvPr/>
          </p:nvSpPr>
          <p:spPr bwMode="auto">
            <a:xfrm>
              <a:off x="14776830" y="4209897"/>
              <a:ext cx="252000" cy="249201"/>
            </a:xfrm>
            <a:custGeom>
              <a:avLst/>
              <a:gdLst>
                <a:gd name="T0" fmla="*/ 0 w 192"/>
                <a:gd name="T1" fmla="*/ 176 h 192"/>
                <a:gd name="T2" fmla="*/ 16 w 192"/>
                <a:gd name="T3" fmla="*/ 192 h 192"/>
                <a:gd name="T4" fmla="*/ 176 w 192"/>
                <a:gd name="T5" fmla="*/ 192 h 192"/>
                <a:gd name="T6" fmla="*/ 192 w 192"/>
                <a:gd name="T7" fmla="*/ 176 h 192"/>
                <a:gd name="T8" fmla="*/ 192 w 192"/>
                <a:gd name="T9" fmla="*/ 56 h 192"/>
                <a:gd name="T10" fmla="*/ 176 w 192"/>
                <a:gd name="T11" fmla="*/ 40 h 192"/>
                <a:gd name="T12" fmla="*/ 144 w 192"/>
                <a:gd name="T13" fmla="*/ 40 h 192"/>
                <a:gd name="T14" fmla="*/ 144 w 192"/>
                <a:gd name="T15" fmla="*/ 16 h 192"/>
                <a:gd name="T16" fmla="*/ 128 w 192"/>
                <a:gd name="T17" fmla="*/ 0 h 192"/>
                <a:gd name="T18" fmla="*/ 64 w 192"/>
                <a:gd name="T19" fmla="*/ 0 h 192"/>
                <a:gd name="T20" fmla="*/ 48 w 192"/>
                <a:gd name="T21" fmla="*/ 16 h 192"/>
                <a:gd name="T22" fmla="*/ 48 w 192"/>
                <a:gd name="T23" fmla="*/ 40 h 192"/>
                <a:gd name="T24" fmla="*/ 16 w 192"/>
                <a:gd name="T25" fmla="*/ 40 h 192"/>
                <a:gd name="T26" fmla="*/ 0 w 192"/>
                <a:gd name="T27" fmla="*/ 56 h 192"/>
                <a:gd name="T28" fmla="*/ 0 w 192"/>
                <a:gd name="T29" fmla="*/ 176 h 192"/>
                <a:gd name="T30" fmla="*/ 124 w 192"/>
                <a:gd name="T31" fmla="*/ 40 h 192"/>
                <a:gd name="T32" fmla="*/ 68 w 192"/>
                <a:gd name="T33" fmla="*/ 40 h 192"/>
                <a:gd name="T34" fmla="*/ 68 w 192"/>
                <a:gd name="T35" fmla="*/ 29 h 192"/>
                <a:gd name="T36" fmla="*/ 77 w 192"/>
                <a:gd name="T37" fmla="*/ 20 h 192"/>
                <a:gd name="T38" fmla="*/ 115 w 192"/>
                <a:gd name="T39" fmla="*/ 20 h 192"/>
                <a:gd name="T40" fmla="*/ 124 w 192"/>
                <a:gd name="T41" fmla="*/ 29 h 192"/>
                <a:gd name="T42" fmla="*/ 124 w 192"/>
                <a:gd name="T43" fmla="*/ 40 h 192"/>
                <a:gd name="T44" fmla="*/ 57 w 192"/>
                <a:gd name="T45" fmla="*/ 96 h 192"/>
                <a:gd name="T46" fmla="*/ 76 w 192"/>
                <a:gd name="T47" fmla="*/ 96 h 192"/>
                <a:gd name="T48" fmla="*/ 76 w 192"/>
                <a:gd name="T49" fmla="*/ 77 h 192"/>
                <a:gd name="T50" fmla="*/ 85 w 192"/>
                <a:gd name="T51" fmla="*/ 68 h 192"/>
                <a:gd name="T52" fmla="*/ 107 w 192"/>
                <a:gd name="T53" fmla="*/ 68 h 192"/>
                <a:gd name="T54" fmla="*/ 116 w 192"/>
                <a:gd name="T55" fmla="*/ 77 h 192"/>
                <a:gd name="T56" fmla="*/ 116 w 192"/>
                <a:gd name="T57" fmla="*/ 96 h 192"/>
                <a:gd name="T58" fmla="*/ 135 w 192"/>
                <a:gd name="T59" fmla="*/ 96 h 192"/>
                <a:gd name="T60" fmla="*/ 144 w 192"/>
                <a:gd name="T61" fmla="*/ 105 h 192"/>
                <a:gd name="T62" fmla="*/ 144 w 192"/>
                <a:gd name="T63" fmla="*/ 127 h 192"/>
                <a:gd name="T64" fmla="*/ 135 w 192"/>
                <a:gd name="T65" fmla="*/ 136 h 192"/>
                <a:gd name="T66" fmla="*/ 116 w 192"/>
                <a:gd name="T67" fmla="*/ 136 h 192"/>
                <a:gd name="T68" fmla="*/ 116 w 192"/>
                <a:gd name="T69" fmla="*/ 155 h 192"/>
                <a:gd name="T70" fmla="*/ 107 w 192"/>
                <a:gd name="T71" fmla="*/ 164 h 192"/>
                <a:gd name="T72" fmla="*/ 85 w 192"/>
                <a:gd name="T73" fmla="*/ 164 h 192"/>
                <a:gd name="T74" fmla="*/ 76 w 192"/>
                <a:gd name="T75" fmla="*/ 155 h 192"/>
                <a:gd name="T76" fmla="*/ 76 w 192"/>
                <a:gd name="T77" fmla="*/ 136 h 192"/>
                <a:gd name="T78" fmla="*/ 57 w 192"/>
                <a:gd name="T79" fmla="*/ 136 h 192"/>
                <a:gd name="T80" fmla="*/ 48 w 192"/>
                <a:gd name="T81" fmla="*/ 127 h 192"/>
                <a:gd name="T82" fmla="*/ 48 w 192"/>
                <a:gd name="T83" fmla="*/ 105 h 192"/>
                <a:gd name="T84" fmla="*/ 57 w 192"/>
                <a:gd name="T8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92">
                  <a:moveTo>
                    <a:pt x="0" y="176"/>
                  </a:moveTo>
                  <a:cubicBezTo>
                    <a:pt x="0" y="185"/>
                    <a:pt x="7" y="192"/>
                    <a:pt x="16" y="192"/>
                  </a:cubicBezTo>
                  <a:cubicBezTo>
                    <a:pt x="176" y="192"/>
                    <a:pt x="176" y="192"/>
                    <a:pt x="176" y="192"/>
                  </a:cubicBezTo>
                  <a:cubicBezTo>
                    <a:pt x="185" y="192"/>
                    <a:pt x="192" y="185"/>
                    <a:pt x="192" y="176"/>
                  </a:cubicBezTo>
                  <a:cubicBezTo>
                    <a:pt x="192" y="56"/>
                    <a:pt x="192" y="56"/>
                    <a:pt x="192" y="56"/>
                  </a:cubicBezTo>
                  <a:cubicBezTo>
                    <a:pt x="192" y="47"/>
                    <a:pt x="185" y="40"/>
                    <a:pt x="176" y="40"/>
                  </a:cubicBezTo>
                  <a:cubicBezTo>
                    <a:pt x="144" y="40"/>
                    <a:pt x="144" y="40"/>
                    <a:pt x="144" y="40"/>
                  </a:cubicBezTo>
                  <a:cubicBezTo>
                    <a:pt x="144" y="16"/>
                    <a:pt x="144" y="16"/>
                    <a:pt x="144" y="16"/>
                  </a:cubicBezTo>
                  <a:cubicBezTo>
                    <a:pt x="144" y="7"/>
                    <a:pt x="137" y="0"/>
                    <a:pt x="128" y="0"/>
                  </a:cubicBezTo>
                  <a:cubicBezTo>
                    <a:pt x="64" y="0"/>
                    <a:pt x="64" y="0"/>
                    <a:pt x="64" y="0"/>
                  </a:cubicBezTo>
                  <a:cubicBezTo>
                    <a:pt x="55" y="0"/>
                    <a:pt x="48" y="7"/>
                    <a:pt x="48" y="16"/>
                  </a:cubicBezTo>
                  <a:cubicBezTo>
                    <a:pt x="48" y="40"/>
                    <a:pt x="48" y="40"/>
                    <a:pt x="48" y="40"/>
                  </a:cubicBezTo>
                  <a:cubicBezTo>
                    <a:pt x="16" y="40"/>
                    <a:pt x="16" y="40"/>
                    <a:pt x="16" y="40"/>
                  </a:cubicBezTo>
                  <a:cubicBezTo>
                    <a:pt x="7" y="40"/>
                    <a:pt x="0" y="47"/>
                    <a:pt x="0" y="56"/>
                  </a:cubicBezTo>
                  <a:lnTo>
                    <a:pt x="0" y="176"/>
                  </a:lnTo>
                  <a:close/>
                  <a:moveTo>
                    <a:pt x="124" y="40"/>
                  </a:moveTo>
                  <a:cubicBezTo>
                    <a:pt x="68" y="40"/>
                    <a:pt x="68" y="40"/>
                    <a:pt x="68" y="40"/>
                  </a:cubicBezTo>
                  <a:cubicBezTo>
                    <a:pt x="68" y="29"/>
                    <a:pt x="68" y="29"/>
                    <a:pt x="68" y="29"/>
                  </a:cubicBezTo>
                  <a:cubicBezTo>
                    <a:pt x="68" y="24"/>
                    <a:pt x="72" y="20"/>
                    <a:pt x="77" y="20"/>
                  </a:cubicBezTo>
                  <a:cubicBezTo>
                    <a:pt x="115" y="20"/>
                    <a:pt x="115" y="20"/>
                    <a:pt x="115" y="20"/>
                  </a:cubicBezTo>
                  <a:cubicBezTo>
                    <a:pt x="120" y="20"/>
                    <a:pt x="124" y="24"/>
                    <a:pt x="124" y="29"/>
                  </a:cubicBezTo>
                  <a:lnTo>
                    <a:pt x="124" y="40"/>
                  </a:lnTo>
                  <a:close/>
                  <a:moveTo>
                    <a:pt x="57" y="96"/>
                  </a:moveTo>
                  <a:cubicBezTo>
                    <a:pt x="76" y="96"/>
                    <a:pt x="76" y="96"/>
                    <a:pt x="76" y="96"/>
                  </a:cubicBezTo>
                  <a:cubicBezTo>
                    <a:pt x="76" y="77"/>
                    <a:pt x="76" y="77"/>
                    <a:pt x="76" y="77"/>
                  </a:cubicBezTo>
                  <a:cubicBezTo>
                    <a:pt x="76" y="72"/>
                    <a:pt x="80" y="68"/>
                    <a:pt x="85" y="68"/>
                  </a:cubicBezTo>
                  <a:cubicBezTo>
                    <a:pt x="107" y="68"/>
                    <a:pt x="107" y="68"/>
                    <a:pt x="107" y="68"/>
                  </a:cubicBezTo>
                  <a:cubicBezTo>
                    <a:pt x="112" y="68"/>
                    <a:pt x="116" y="72"/>
                    <a:pt x="116" y="77"/>
                  </a:cubicBezTo>
                  <a:cubicBezTo>
                    <a:pt x="116" y="96"/>
                    <a:pt x="116" y="96"/>
                    <a:pt x="116" y="96"/>
                  </a:cubicBezTo>
                  <a:cubicBezTo>
                    <a:pt x="135" y="96"/>
                    <a:pt x="135" y="96"/>
                    <a:pt x="135" y="96"/>
                  </a:cubicBezTo>
                  <a:cubicBezTo>
                    <a:pt x="140" y="96"/>
                    <a:pt x="144" y="100"/>
                    <a:pt x="144" y="105"/>
                  </a:cubicBezTo>
                  <a:cubicBezTo>
                    <a:pt x="144" y="127"/>
                    <a:pt x="144" y="127"/>
                    <a:pt x="144" y="127"/>
                  </a:cubicBezTo>
                  <a:cubicBezTo>
                    <a:pt x="144" y="132"/>
                    <a:pt x="140" y="136"/>
                    <a:pt x="135" y="136"/>
                  </a:cubicBezTo>
                  <a:cubicBezTo>
                    <a:pt x="116" y="136"/>
                    <a:pt x="116" y="136"/>
                    <a:pt x="116" y="136"/>
                  </a:cubicBezTo>
                  <a:cubicBezTo>
                    <a:pt x="116" y="155"/>
                    <a:pt x="116" y="155"/>
                    <a:pt x="116" y="155"/>
                  </a:cubicBezTo>
                  <a:cubicBezTo>
                    <a:pt x="116" y="160"/>
                    <a:pt x="112" y="164"/>
                    <a:pt x="107" y="164"/>
                  </a:cubicBezTo>
                  <a:cubicBezTo>
                    <a:pt x="85" y="164"/>
                    <a:pt x="85" y="164"/>
                    <a:pt x="85" y="164"/>
                  </a:cubicBezTo>
                  <a:cubicBezTo>
                    <a:pt x="80" y="164"/>
                    <a:pt x="76" y="160"/>
                    <a:pt x="76" y="155"/>
                  </a:cubicBezTo>
                  <a:cubicBezTo>
                    <a:pt x="76" y="136"/>
                    <a:pt x="76" y="136"/>
                    <a:pt x="76" y="136"/>
                  </a:cubicBezTo>
                  <a:cubicBezTo>
                    <a:pt x="57" y="136"/>
                    <a:pt x="57" y="136"/>
                    <a:pt x="57" y="136"/>
                  </a:cubicBezTo>
                  <a:cubicBezTo>
                    <a:pt x="52" y="136"/>
                    <a:pt x="48" y="132"/>
                    <a:pt x="48" y="127"/>
                  </a:cubicBezTo>
                  <a:cubicBezTo>
                    <a:pt x="48" y="105"/>
                    <a:pt x="48" y="105"/>
                    <a:pt x="48" y="105"/>
                  </a:cubicBezTo>
                  <a:cubicBezTo>
                    <a:pt x="48" y="100"/>
                    <a:pt x="52" y="96"/>
                    <a:pt x="57" y="96"/>
                  </a:cubicBezTo>
                  <a:close/>
                </a:path>
              </a:pathLst>
            </a:custGeom>
            <a:solidFill>
              <a:srgbClr val="0174CB"/>
            </a:solidFill>
            <a:ln>
              <a:noFill/>
            </a:ln>
            <a:extLst/>
          </p:spPr>
          <p:txBody>
            <a:bodyPr vert="horz" wrap="square" lIns="91440" tIns="45720" rIns="91440" bIns="45720" numCol="1" anchor="t" anchorCtr="0" compatLnSpc="1">
              <a:prstTxWarp prst="textNoShape">
                <a:avLst/>
              </a:prstTxWarp>
            </a:bodyPr>
            <a:lstStyle/>
            <a:p>
              <a:endParaRPr lang="en-NZ"/>
            </a:p>
          </p:txBody>
        </p:sp>
        <p:grpSp>
          <p:nvGrpSpPr>
            <p:cNvPr id="85" name="Group 84"/>
            <p:cNvGrpSpPr/>
            <p:nvPr/>
          </p:nvGrpSpPr>
          <p:grpSpPr>
            <a:xfrm>
              <a:off x="14686830" y="4118497"/>
              <a:ext cx="432000" cy="432000"/>
              <a:chOff x="4421166" y="4877692"/>
              <a:chExt cx="432000" cy="432000"/>
            </a:xfrm>
          </p:grpSpPr>
          <p:sp>
            <p:nvSpPr>
              <p:cNvPr id="86" name="Oval 85"/>
              <p:cNvSpPr>
                <a:spLocks noChangeAspect="1"/>
              </p:cNvSpPr>
              <p:nvPr/>
            </p:nvSpPr>
            <p:spPr>
              <a:xfrm>
                <a:off x="4421166" y="4877692"/>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87" name="Straight Connector 86"/>
              <p:cNvCxnSpPr>
                <a:cxnSpLocks noChangeAspect="1"/>
              </p:cNvCxnSpPr>
              <p:nvPr/>
            </p:nvCxnSpPr>
            <p:spPr>
              <a:xfrm>
                <a:off x="4484431" y="4940957"/>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1925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4214949"/>
            <a:ext cx="12192000" cy="2159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62" name="Straight Connector 61"/>
          <p:cNvCxnSpPr/>
          <p:nvPr/>
        </p:nvCxnSpPr>
        <p:spPr>
          <a:xfrm>
            <a:off x="7489371" y="4371702"/>
            <a:ext cx="0" cy="1881052"/>
          </a:xfrm>
          <a:prstGeom prst="line">
            <a:avLst/>
          </a:prstGeom>
          <a:ln>
            <a:solidFill>
              <a:srgbClr val="2A3947"/>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035873"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50%</a:t>
            </a:r>
          </a:p>
        </p:txBody>
      </p:sp>
      <p:sp>
        <p:nvSpPr>
          <p:cNvPr id="57" name="TextBox 56"/>
          <p:cNvSpPr txBox="1"/>
          <p:nvPr/>
        </p:nvSpPr>
        <p:spPr>
          <a:xfrm>
            <a:off x="107783"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30%</a:t>
            </a:r>
          </a:p>
        </p:txBody>
      </p:sp>
      <p:cxnSp>
        <p:nvCxnSpPr>
          <p:cNvPr id="60" name="Straight Connector 59"/>
          <p:cNvCxnSpPr/>
          <p:nvPr/>
        </p:nvCxnSpPr>
        <p:spPr>
          <a:xfrm>
            <a:off x="32821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35999" y="5503305"/>
            <a:ext cx="691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571828" y="5167083"/>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40%</a:t>
            </a:r>
          </a:p>
        </p:txBody>
      </p:sp>
      <p:sp>
        <p:nvSpPr>
          <p:cNvPr id="91" name="TextBox 90"/>
          <p:cNvSpPr txBox="1"/>
          <p:nvPr/>
        </p:nvSpPr>
        <p:spPr>
          <a:xfrm>
            <a:off x="31441" y="4280391"/>
            <a:ext cx="7464733" cy="430887"/>
          </a:xfrm>
          <a:prstGeom prst="rect">
            <a:avLst/>
          </a:prstGeom>
          <a:noFill/>
        </p:spPr>
        <p:txBody>
          <a:bodyPr wrap="square" rtlCol="0">
            <a:spAutoFit/>
          </a:bodyPr>
          <a:lstStyle/>
          <a:p>
            <a:r>
              <a:rPr lang="en-NZ" sz="1100" dirty="0">
                <a:solidFill>
                  <a:srgbClr val="7F7F7F"/>
                </a:solidFill>
              </a:rPr>
              <a:t>The following groups are least likely to worry about what might happen to them or their family if there's a disaster: </a:t>
            </a:r>
            <a:r>
              <a:rPr lang="en-NZ" sz="1100" dirty="0" smtClean="0">
                <a:solidFill>
                  <a:srgbClr val="7F7F7F"/>
                </a:solidFill>
              </a:rPr>
              <a:t>Retirees, those over 50</a:t>
            </a:r>
            <a:r>
              <a:rPr lang="en-NZ" sz="1100" dirty="0">
                <a:solidFill>
                  <a:srgbClr val="7F7F7F"/>
                </a:solidFill>
              </a:rPr>
              <a:t>, those who have an annual household income of more than $</a:t>
            </a:r>
            <a:r>
              <a:rPr lang="en-NZ" sz="1100" dirty="0" smtClean="0">
                <a:solidFill>
                  <a:srgbClr val="7F7F7F"/>
                </a:solidFill>
              </a:rPr>
              <a:t>70,000, home owners and New </a:t>
            </a:r>
            <a:r>
              <a:rPr lang="en-NZ" sz="1100" dirty="0">
                <a:solidFill>
                  <a:srgbClr val="7F7F7F"/>
                </a:solidFill>
              </a:rPr>
              <a:t>Zealand </a:t>
            </a:r>
            <a:r>
              <a:rPr lang="en-NZ" sz="1100" dirty="0" smtClean="0">
                <a:solidFill>
                  <a:srgbClr val="7F7F7F"/>
                </a:solidFill>
              </a:rPr>
              <a:t>Europeans</a:t>
            </a:r>
            <a:r>
              <a:rPr lang="en-NZ" sz="1100" dirty="0">
                <a:solidFill>
                  <a:srgbClr val="7F7F7F"/>
                </a:solidFill>
              </a:rPr>
              <a:t>.</a:t>
            </a:r>
          </a:p>
        </p:txBody>
      </p:sp>
      <p:sp>
        <p:nvSpPr>
          <p:cNvPr id="94" name="TextBox 93"/>
          <p:cNvSpPr txBox="1"/>
          <p:nvPr/>
        </p:nvSpPr>
        <p:spPr>
          <a:xfrm>
            <a:off x="1268147" y="4813512"/>
            <a:ext cx="2286000" cy="415498"/>
          </a:xfrm>
          <a:prstGeom prst="rect">
            <a:avLst/>
          </a:prstGeom>
          <a:noFill/>
        </p:spPr>
        <p:txBody>
          <a:bodyPr wrap="square" rtlCol="0">
            <a:spAutoFit/>
          </a:bodyPr>
          <a:lstStyle/>
          <a:p>
            <a:pPr algn="ctr"/>
            <a:r>
              <a:rPr lang="en-NZ" sz="1050" b="1" dirty="0">
                <a:solidFill>
                  <a:schemeClr val="tx1">
                    <a:lumMod val="65000"/>
                    <a:lumOff val="35000"/>
                  </a:schemeClr>
                </a:solidFill>
              </a:rPr>
              <a:t>Average for all New Zealanders </a:t>
            </a:r>
          </a:p>
          <a:p>
            <a:pPr algn="ctr"/>
            <a:r>
              <a:rPr lang="en-NZ" sz="1050" b="1" dirty="0">
                <a:solidFill>
                  <a:schemeClr val="tx1">
                    <a:lumMod val="65000"/>
                    <a:lumOff val="35000"/>
                  </a:schemeClr>
                </a:solidFill>
              </a:rPr>
              <a:t>disagree 36%</a:t>
            </a:r>
          </a:p>
        </p:txBody>
      </p:sp>
      <p:cxnSp>
        <p:nvCxnSpPr>
          <p:cNvPr id="95" name="Straight Connector 94"/>
          <p:cNvCxnSpPr/>
          <p:nvPr/>
        </p:nvCxnSpPr>
        <p:spPr>
          <a:xfrm>
            <a:off x="2414106" y="5231547"/>
            <a:ext cx="0" cy="9360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p:cNvGraphicFramePr/>
          <p:nvPr>
            <p:extLst>
              <p:ext uri="{D42A27DB-BD31-4B8C-83A1-F6EECF244321}">
                <p14:modId xmlns:p14="http://schemas.microsoft.com/office/powerpoint/2010/main" val="1294725853"/>
              </p:ext>
            </p:extLst>
          </p:nvPr>
        </p:nvGraphicFramePr>
        <p:xfrm>
          <a:off x="480236" y="2023756"/>
          <a:ext cx="9972000" cy="198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62693" y="119380"/>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Family concern</a:t>
            </a:r>
          </a:p>
        </p:txBody>
      </p:sp>
      <p:sp>
        <p:nvSpPr>
          <p:cNvPr id="7" name="Title 1"/>
          <p:cNvSpPr txBox="1">
            <a:spLocks/>
          </p:cNvSpPr>
          <p:nvPr/>
        </p:nvSpPr>
        <p:spPr>
          <a:xfrm>
            <a:off x="458060" y="6499315"/>
            <a:ext cx="8666911"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Q6a_8 How much do you agree or disagree with each of the following statements… I often worry about what might happen to me or my family if there's a disaster  </a:t>
            </a:r>
          </a:p>
          <a:p>
            <a:r>
              <a:rPr lang="en-NZ" sz="900" b="0" dirty="0">
                <a:solidFill>
                  <a:prstClr val="black">
                    <a:lumMod val="50000"/>
                    <a:lumOff val="50000"/>
                  </a:prstClr>
                </a:solidFill>
                <a:latin typeface="Calibri" panose="020F0502020204030204"/>
              </a:rPr>
              <a:t>Base: All respondents (2017 n=1,000, 2016 n=1,000)</a:t>
            </a:r>
          </a:p>
        </p:txBody>
      </p:sp>
      <p:sp>
        <p:nvSpPr>
          <p:cNvPr id="43" name="Freeform 39"/>
          <p:cNvSpPr>
            <a:spLocks noEditPoints="1"/>
          </p:cNvSpPr>
          <p:nvPr/>
        </p:nvSpPr>
        <p:spPr bwMode="auto">
          <a:xfrm flipH="1">
            <a:off x="421092" y="245561"/>
            <a:ext cx="107114" cy="325699"/>
          </a:xfrm>
          <a:custGeom>
            <a:avLst/>
            <a:gdLst>
              <a:gd name="T0" fmla="*/ 254 w 506"/>
              <a:gd name="T1" fmla="*/ 1175 h 1551"/>
              <a:gd name="T2" fmla="*/ 66 w 506"/>
              <a:gd name="T3" fmla="*/ 1363 h 1551"/>
              <a:gd name="T4" fmla="*/ 254 w 506"/>
              <a:gd name="T5" fmla="*/ 1551 h 1551"/>
              <a:gd name="T6" fmla="*/ 441 w 506"/>
              <a:gd name="T7" fmla="*/ 1363 h 1551"/>
              <a:gd name="T8" fmla="*/ 254 w 506"/>
              <a:gd name="T9" fmla="*/ 1175 h 1551"/>
              <a:gd name="T10" fmla="*/ 280 w 506"/>
              <a:gd name="T11" fmla="*/ 1052 h 1551"/>
              <a:gd name="T12" fmla="*/ 506 w 506"/>
              <a:gd name="T13" fmla="*/ 253 h 1551"/>
              <a:gd name="T14" fmla="*/ 253 w 506"/>
              <a:gd name="T15" fmla="*/ 0 h 1551"/>
              <a:gd name="T16" fmla="*/ 0 w 506"/>
              <a:gd name="T17" fmla="*/ 253 h 1551"/>
              <a:gd name="T18" fmla="*/ 226 w 506"/>
              <a:gd name="T19" fmla="*/ 1052 h 1551"/>
              <a:gd name="T20" fmla="*/ 280 w 506"/>
              <a:gd name="T21" fmla="*/ 1052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6" h="1551">
                <a:moveTo>
                  <a:pt x="254" y="1175"/>
                </a:moveTo>
                <a:cubicBezTo>
                  <a:pt x="150" y="1175"/>
                  <a:pt x="66" y="1259"/>
                  <a:pt x="66" y="1363"/>
                </a:cubicBezTo>
                <a:cubicBezTo>
                  <a:pt x="66" y="1467"/>
                  <a:pt x="150" y="1551"/>
                  <a:pt x="254" y="1551"/>
                </a:cubicBezTo>
                <a:cubicBezTo>
                  <a:pt x="357" y="1551"/>
                  <a:pt x="441" y="1467"/>
                  <a:pt x="441" y="1363"/>
                </a:cubicBezTo>
                <a:cubicBezTo>
                  <a:pt x="441" y="1259"/>
                  <a:pt x="357" y="1175"/>
                  <a:pt x="254" y="1175"/>
                </a:cubicBezTo>
                <a:close/>
                <a:moveTo>
                  <a:pt x="280" y="1052"/>
                </a:moveTo>
                <a:cubicBezTo>
                  <a:pt x="344" y="858"/>
                  <a:pt x="506" y="365"/>
                  <a:pt x="506" y="253"/>
                </a:cubicBezTo>
                <a:cubicBezTo>
                  <a:pt x="506" y="113"/>
                  <a:pt x="393" y="0"/>
                  <a:pt x="253" y="0"/>
                </a:cubicBezTo>
                <a:cubicBezTo>
                  <a:pt x="113" y="0"/>
                  <a:pt x="0" y="113"/>
                  <a:pt x="0" y="253"/>
                </a:cubicBezTo>
                <a:cubicBezTo>
                  <a:pt x="0" y="365"/>
                  <a:pt x="162" y="858"/>
                  <a:pt x="226" y="1052"/>
                </a:cubicBezTo>
                <a:cubicBezTo>
                  <a:pt x="235" y="1078"/>
                  <a:pt x="271" y="1078"/>
                  <a:pt x="280" y="10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NZ"/>
          </a:p>
        </p:txBody>
      </p:sp>
      <p:sp>
        <p:nvSpPr>
          <p:cNvPr id="41" name="Title 1"/>
          <p:cNvSpPr txBox="1">
            <a:spLocks/>
          </p:cNvSpPr>
          <p:nvPr/>
        </p:nvSpPr>
        <p:spPr>
          <a:xfrm>
            <a:off x="193703" y="1749519"/>
            <a:ext cx="7131033" cy="239237"/>
          </a:xfrm>
          <a:prstGeom prst="rect">
            <a:avLst/>
          </a:prstGeom>
        </p:spPr>
        <p:txBody>
          <a:bodyPr anchor="ctr">
            <a:noAutofit/>
          </a:bodyPr>
          <a:lstStyle>
            <a:defPPr>
              <a:defRPr lang="en-US"/>
            </a:defPPr>
            <a:lvl1pPr>
              <a:lnSpc>
                <a:spcPct val="90000"/>
              </a:lnSpc>
              <a:spcBef>
                <a:spcPct val="0"/>
              </a:spcBef>
              <a:buNone/>
              <a:defRPr sz="1400" b="0" i="1">
                <a:solidFill>
                  <a:prstClr val="black">
                    <a:lumMod val="50000"/>
                    <a:lumOff val="50000"/>
                  </a:prstClr>
                </a:solidFill>
                <a:ea typeface="Tahoma" panose="020B0604030504040204" pitchFamily="34" charset="0"/>
                <a:cs typeface="Arial" panose="020B0604020202020204" pitchFamily="34" charset="0"/>
              </a:defRPr>
            </a:lvl1pPr>
          </a:lstStyle>
          <a:p>
            <a:r>
              <a:rPr lang="en-NZ" dirty="0"/>
              <a:t>Q. I often worry about what might happen to me or my family if there's a disaster</a:t>
            </a:r>
          </a:p>
        </p:txBody>
      </p:sp>
      <p:sp>
        <p:nvSpPr>
          <p:cNvPr id="118" name="Title 1"/>
          <p:cNvSpPr txBox="1">
            <a:spLocks/>
          </p:cNvSpPr>
          <p:nvPr/>
        </p:nvSpPr>
        <p:spPr>
          <a:xfrm>
            <a:off x="193703" y="793748"/>
            <a:ext cx="10426671" cy="724079"/>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t>Family concern is </a:t>
            </a:r>
            <a:r>
              <a:rPr lang="en-NZ" dirty="0" smtClean="0"/>
              <a:t>also a strong trigger for motivating people </a:t>
            </a:r>
            <a:r>
              <a:rPr lang="en-NZ" dirty="0"/>
              <a:t>to </a:t>
            </a:r>
            <a:r>
              <a:rPr lang="en-NZ" dirty="0" smtClean="0"/>
              <a:t>prepare for a disaster </a:t>
            </a:r>
            <a:endParaRPr lang="en-NZ" dirty="0"/>
          </a:p>
        </p:txBody>
      </p:sp>
      <p:sp>
        <p:nvSpPr>
          <p:cNvPr id="114" name="Oval 113"/>
          <p:cNvSpPr/>
          <p:nvPr/>
        </p:nvSpPr>
        <p:spPr>
          <a:xfrm>
            <a:off x="209549" y="134676"/>
            <a:ext cx="517957" cy="51795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15" name="Table 114"/>
          <p:cNvGraphicFramePr>
            <a:graphicFrameLocks noGrp="1"/>
          </p:cNvGraphicFramePr>
          <p:nvPr>
            <p:extLst>
              <p:ext uri="{D42A27DB-BD31-4B8C-83A1-F6EECF244321}">
                <p14:modId xmlns:p14="http://schemas.microsoft.com/office/powerpoint/2010/main" val="1033278707"/>
              </p:ext>
            </p:extLst>
          </p:nvPr>
        </p:nvGraphicFramePr>
        <p:xfrm>
          <a:off x="9907238" y="1771441"/>
          <a:ext cx="2232000" cy="1800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tblGrid>
              <a:tr h="686442">
                <a:tc>
                  <a:txBody>
                    <a:bodyPr/>
                    <a:lstStyle/>
                    <a:p>
                      <a:pPr algn="ctr"/>
                      <a:r>
                        <a:rPr lang="en-NZ" sz="1050" b="0" dirty="0">
                          <a:solidFill>
                            <a:prstClr val="black">
                              <a:lumMod val="50000"/>
                              <a:lumOff val="50000"/>
                            </a:prstClr>
                          </a:solidFill>
                          <a:latin typeface="+mn-lt"/>
                        </a:rPr>
                        <a:t>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50" b="0" dirty="0">
                          <a:solidFill>
                            <a:prstClr val="black">
                              <a:lumMod val="50000"/>
                              <a:lumOff val="50000"/>
                            </a:prstClr>
                          </a:solidFill>
                          <a:latin typeface="+mn-lt"/>
                        </a:rPr>
                        <a:t>disagree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49%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36%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54%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32%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pSp>
        <p:nvGrpSpPr>
          <p:cNvPr id="116" name="Group 115"/>
          <p:cNvGrpSpPr/>
          <p:nvPr/>
        </p:nvGrpSpPr>
        <p:grpSpPr>
          <a:xfrm>
            <a:off x="2126849" y="3789488"/>
            <a:ext cx="7296934" cy="243203"/>
            <a:chOff x="1400433" y="5056582"/>
            <a:chExt cx="7296934" cy="243203"/>
          </a:xfrm>
        </p:grpSpPr>
        <p:sp>
          <p:nvSpPr>
            <p:cNvPr id="117" name="Title 1"/>
            <p:cNvSpPr txBox="1">
              <a:spLocks/>
            </p:cNvSpPr>
            <p:nvPr/>
          </p:nvSpPr>
          <p:spPr>
            <a:xfrm>
              <a:off x="7413303"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Don’t know</a:t>
              </a:r>
            </a:p>
          </p:txBody>
        </p:sp>
        <p:sp>
          <p:nvSpPr>
            <p:cNvPr id="119" name="Rectangle 118"/>
            <p:cNvSpPr/>
            <p:nvPr/>
          </p:nvSpPr>
          <p:spPr>
            <a:xfrm>
              <a:off x="1400433" y="5093625"/>
              <a:ext cx="169116" cy="169116"/>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20" name="Title 1"/>
            <p:cNvSpPr txBox="1">
              <a:spLocks/>
            </p:cNvSpPr>
            <p:nvPr/>
          </p:nvSpPr>
          <p:spPr>
            <a:xfrm>
              <a:off x="1543045" y="5060548"/>
              <a:ext cx="792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agree</a:t>
              </a:r>
            </a:p>
          </p:txBody>
        </p:sp>
        <p:sp>
          <p:nvSpPr>
            <p:cNvPr id="121" name="Rectangle 120"/>
            <p:cNvSpPr/>
            <p:nvPr/>
          </p:nvSpPr>
          <p:spPr>
            <a:xfrm>
              <a:off x="2574485" y="5093625"/>
              <a:ext cx="169116" cy="169116"/>
            </a:xfrm>
            <a:prstGeom prst="rect">
              <a:avLst/>
            </a:prstGeom>
            <a:solidFill>
              <a:srgbClr val="01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22" name="Title 1"/>
            <p:cNvSpPr txBox="1">
              <a:spLocks/>
            </p:cNvSpPr>
            <p:nvPr/>
          </p:nvSpPr>
          <p:spPr>
            <a:xfrm>
              <a:off x="2708253" y="5056582"/>
              <a:ext cx="90737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agree</a:t>
              </a:r>
            </a:p>
          </p:txBody>
        </p:sp>
        <p:sp>
          <p:nvSpPr>
            <p:cNvPr id="123" name="Rectangle 122"/>
            <p:cNvSpPr/>
            <p:nvPr/>
          </p:nvSpPr>
          <p:spPr>
            <a:xfrm>
              <a:off x="3748537" y="5093625"/>
              <a:ext cx="169116" cy="169116"/>
            </a:xfrm>
            <a:prstGeom prst="rect">
              <a:avLst/>
            </a:prstGeom>
            <a:solidFill>
              <a:srgbClr val="26A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24" name="Title 1"/>
            <p:cNvSpPr txBox="1">
              <a:spLocks/>
            </p:cNvSpPr>
            <p:nvPr/>
          </p:nvSpPr>
          <p:spPr>
            <a:xfrm>
              <a:off x="3886488"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Neither agree </a:t>
              </a:r>
            </a:p>
            <a:p>
              <a:r>
                <a:rPr lang="en-NZ" sz="800" b="0" dirty="0">
                  <a:solidFill>
                    <a:prstClr val="black">
                      <a:lumMod val="50000"/>
                      <a:lumOff val="50000"/>
                    </a:prstClr>
                  </a:solidFill>
                  <a:latin typeface="Calibri Light" panose="020F0302020204030204"/>
                </a:rPr>
                <a:t>nor disagree</a:t>
              </a:r>
            </a:p>
          </p:txBody>
        </p:sp>
        <p:sp>
          <p:nvSpPr>
            <p:cNvPr id="125" name="Rectangle 124"/>
            <p:cNvSpPr/>
            <p:nvPr/>
          </p:nvSpPr>
          <p:spPr>
            <a:xfrm>
              <a:off x="4922588" y="5093625"/>
              <a:ext cx="169116" cy="16911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26" name="Title 1"/>
            <p:cNvSpPr txBox="1">
              <a:spLocks/>
            </p:cNvSpPr>
            <p:nvPr/>
          </p:nvSpPr>
          <p:spPr>
            <a:xfrm>
              <a:off x="5074625"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disagree</a:t>
              </a:r>
            </a:p>
          </p:txBody>
        </p:sp>
        <p:sp>
          <p:nvSpPr>
            <p:cNvPr id="127" name="Rectangle 126"/>
            <p:cNvSpPr/>
            <p:nvPr/>
          </p:nvSpPr>
          <p:spPr>
            <a:xfrm>
              <a:off x="6096640" y="5093625"/>
              <a:ext cx="169116" cy="169116"/>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28" name="Title 1"/>
            <p:cNvSpPr txBox="1">
              <a:spLocks/>
            </p:cNvSpPr>
            <p:nvPr/>
          </p:nvSpPr>
          <p:spPr>
            <a:xfrm>
              <a:off x="6242344"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disagree</a:t>
              </a:r>
            </a:p>
          </p:txBody>
        </p:sp>
        <p:sp>
          <p:nvSpPr>
            <p:cNvPr id="129" name="Rectangle 128"/>
            <p:cNvSpPr/>
            <p:nvPr/>
          </p:nvSpPr>
          <p:spPr>
            <a:xfrm>
              <a:off x="7270691" y="5093625"/>
              <a:ext cx="169116" cy="16911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sp>
        <p:nvSpPr>
          <p:cNvPr id="132" name="TextBox 131"/>
          <p:cNvSpPr txBox="1"/>
          <p:nvPr/>
        </p:nvSpPr>
        <p:spPr>
          <a:xfrm>
            <a:off x="3228560" y="5824362"/>
            <a:ext cx="1130107" cy="507831"/>
          </a:xfrm>
          <a:prstGeom prst="rect">
            <a:avLst/>
          </a:prstGeom>
          <a:noFill/>
        </p:spPr>
        <p:txBody>
          <a:bodyPr wrap="square" rtlCol="0">
            <a:spAutoFit/>
          </a:bodyPr>
          <a:lstStyle/>
          <a:p>
            <a:pPr algn="ctr"/>
            <a:r>
              <a:rPr lang="en-NZ" sz="900" dirty="0">
                <a:solidFill>
                  <a:schemeClr val="tx1">
                    <a:lumMod val="65000"/>
                    <a:lumOff val="35000"/>
                  </a:schemeClr>
                </a:solidFill>
              </a:rPr>
              <a:t>Home </a:t>
            </a:r>
          </a:p>
          <a:p>
            <a:pPr algn="ctr"/>
            <a:r>
              <a:rPr lang="en-NZ" sz="900" dirty="0">
                <a:solidFill>
                  <a:schemeClr val="tx1">
                    <a:lumMod val="65000"/>
                    <a:lumOff val="35000"/>
                  </a:schemeClr>
                </a:solidFill>
              </a:rPr>
              <a:t>owners</a:t>
            </a:r>
          </a:p>
          <a:p>
            <a:pPr algn="ctr"/>
            <a:r>
              <a:rPr lang="en-NZ" sz="900" dirty="0">
                <a:solidFill>
                  <a:schemeClr val="tx1">
                    <a:lumMod val="65000"/>
                    <a:lumOff val="35000"/>
                  </a:schemeClr>
                </a:solidFill>
              </a:rPr>
              <a:t>40%</a:t>
            </a:r>
          </a:p>
        </p:txBody>
      </p:sp>
      <p:cxnSp>
        <p:nvCxnSpPr>
          <p:cNvPr id="138" name="Straight Connector 137"/>
          <p:cNvCxnSpPr/>
          <p:nvPr/>
        </p:nvCxnSpPr>
        <p:spPr>
          <a:xfrm>
            <a:off x="724799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925680" y="5620323"/>
            <a:ext cx="1130107" cy="369332"/>
          </a:xfrm>
          <a:prstGeom prst="rect">
            <a:avLst/>
          </a:prstGeom>
          <a:noFill/>
        </p:spPr>
        <p:txBody>
          <a:bodyPr wrap="square" rtlCol="0">
            <a:spAutoFit/>
          </a:bodyPr>
          <a:lstStyle/>
          <a:p>
            <a:pPr algn="ctr"/>
            <a:r>
              <a:rPr lang="en-NZ" sz="900" dirty="0">
                <a:solidFill>
                  <a:schemeClr val="tx1">
                    <a:lumMod val="65000"/>
                    <a:lumOff val="35000"/>
                  </a:schemeClr>
                </a:solidFill>
              </a:rPr>
              <a:t>Over 50</a:t>
            </a:r>
          </a:p>
          <a:p>
            <a:pPr algn="ctr"/>
            <a:r>
              <a:rPr lang="en-NZ" sz="900" dirty="0">
                <a:solidFill>
                  <a:schemeClr val="tx1">
                    <a:lumMod val="65000"/>
                    <a:lumOff val="35000"/>
                  </a:schemeClr>
                </a:solidFill>
              </a:rPr>
              <a:t>42%</a:t>
            </a:r>
          </a:p>
        </p:txBody>
      </p:sp>
      <p:sp>
        <p:nvSpPr>
          <p:cNvPr id="144" name="TextBox 143"/>
          <p:cNvSpPr txBox="1"/>
          <p:nvPr/>
        </p:nvSpPr>
        <p:spPr>
          <a:xfrm>
            <a:off x="2678734" y="5844340"/>
            <a:ext cx="833641" cy="369332"/>
          </a:xfrm>
          <a:prstGeom prst="rect">
            <a:avLst/>
          </a:prstGeom>
          <a:noFill/>
        </p:spPr>
        <p:txBody>
          <a:bodyPr wrap="square" rtlCol="0">
            <a:spAutoFit/>
          </a:bodyPr>
          <a:lstStyle/>
          <a:p>
            <a:pPr algn="ctr"/>
            <a:r>
              <a:rPr lang="en-NZ" sz="900" dirty="0">
                <a:solidFill>
                  <a:schemeClr val="tx1">
                    <a:lumMod val="65000"/>
                    <a:lumOff val="35000"/>
                  </a:schemeClr>
                </a:solidFill>
              </a:rPr>
              <a:t>NZ European</a:t>
            </a:r>
          </a:p>
          <a:p>
            <a:pPr algn="r"/>
            <a:r>
              <a:rPr lang="en-NZ" sz="900" dirty="0">
                <a:solidFill>
                  <a:schemeClr val="tx1">
                    <a:lumMod val="65000"/>
                    <a:lumOff val="35000"/>
                  </a:schemeClr>
                </a:solidFill>
              </a:rPr>
              <a:t>39%</a:t>
            </a:r>
          </a:p>
        </p:txBody>
      </p:sp>
      <p:cxnSp>
        <p:nvCxnSpPr>
          <p:cNvPr id="150" name="Straight Connector 149"/>
          <p:cNvCxnSpPr/>
          <p:nvPr/>
        </p:nvCxnSpPr>
        <p:spPr>
          <a:xfrm>
            <a:off x="3788105"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3442550" y="5560455"/>
            <a:ext cx="0" cy="576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4086411" y="5913404"/>
            <a:ext cx="1221959" cy="507831"/>
          </a:xfrm>
          <a:prstGeom prst="rect">
            <a:avLst/>
          </a:prstGeom>
          <a:noFill/>
        </p:spPr>
        <p:txBody>
          <a:bodyPr wrap="square" rtlCol="0">
            <a:spAutoFit/>
          </a:bodyPr>
          <a:lstStyle/>
          <a:p>
            <a:r>
              <a:rPr lang="en-NZ" sz="900" dirty="0">
                <a:solidFill>
                  <a:schemeClr val="tx1">
                    <a:lumMod val="65000"/>
                    <a:lumOff val="35000"/>
                  </a:schemeClr>
                </a:solidFill>
              </a:rPr>
              <a:t>Annual  household </a:t>
            </a:r>
          </a:p>
          <a:p>
            <a:r>
              <a:rPr lang="en-NZ" sz="900" dirty="0">
                <a:solidFill>
                  <a:schemeClr val="tx1">
                    <a:lumMod val="65000"/>
                    <a:lumOff val="35000"/>
                  </a:schemeClr>
                </a:solidFill>
              </a:rPr>
              <a:t>income over $70,000</a:t>
            </a:r>
          </a:p>
          <a:p>
            <a:r>
              <a:rPr lang="en-NZ" sz="900" dirty="0">
                <a:solidFill>
                  <a:schemeClr val="tx1">
                    <a:lumMod val="65000"/>
                    <a:lumOff val="35000"/>
                  </a:schemeClr>
                </a:solidFill>
              </a:rPr>
              <a:t>41%</a:t>
            </a:r>
          </a:p>
        </p:txBody>
      </p:sp>
      <p:cxnSp>
        <p:nvCxnSpPr>
          <p:cNvPr id="98" name="Straight Arrow Connector 97"/>
          <p:cNvCxnSpPr/>
          <p:nvPr/>
        </p:nvCxnSpPr>
        <p:spPr>
          <a:xfrm flipV="1">
            <a:off x="4484822" y="5565349"/>
            <a:ext cx="0" cy="108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4137241" y="5560455"/>
            <a:ext cx="0" cy="756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180" name="Title 1"/>
          <p:cNvSpPr txBox="1">
            <a:spLocks/>
          </p:cNvSpPr>
          <p:nvPr/>
        </p:nvSpPr>
        <p:spPr>
          <a:xfrm>
            <a:off x="7576846" y="4280391"/>
            <a:ext cx="4310354" cy="430887"/>
          </a:xfrm>
          <a:prstGeom prst="rect">
            <a:avLst/>
          </a:prstGeom>
          <a:noFill/>
        </p:spPr>
        <p:txBody>
          <a:bodyPr wrap="square" rtlCol="0">
            <a:spAutoFit/>
          </a:bodyPr>
          <a:lstStyle>
            <a:defPPr>
              <a:defRPr lang="en-US"/>
            </a:defPPr>
            <a:lvl1pPr>
              <a:defRPr sz="1100">
                <a:solidFill>
                  <a:srgbClr val="7F7F7F"/>
                </a:solidFill>
              </a:defRPr>
            </a:lvl1pPr>
          </a:lstStyle>
          <a:p>
            <a:r>
              <a:rPr lang="en-NZ" dirty="0"/>
              <a:t>Those who don’t often worry about what might happen to them or their family in a disaster are </a:t>
            </a:r>
            <a:r>
              <a:rPr lang="en-NZ" dirty="0" smtClean="0"/>
              <a:t>less </a:t>
            </a:r>
            <a:r>
              <a:rPr lang="en-NZ" dirty="0"/>
              <a:t>likely to have:</a:t>
            </a:r>
          </a:p>
        </p:txBody>
      </p:sp>
      <p:graphicFrame>
        <p:nvGraphicFramePr>
          <p:cNvPr id="181" name="Table 180"/>
          <p:cNvGraphicFramePr>
            <a:graphicFrameLocks noGrp="1"/>
          </p:cNvGraphicFramePr>
          <p:nvPr>
            <p:extLst>
              <p:ext uri="{D42A27DB-BD31-4B8C-83A1-F6EECF244321}">
                <p14:modId xmlns:p14="http://schemas.microsoft.com/office/powerpoint/2010/main" val="2215763333"/>
              </p:ext>
            </p:extLst>
          </p:nvPr>
        </p:nvGraphicFramePr>
        <p:xfrm>
          <a:off x="8820511" y="5482497"/>
          <a:ext cx="918462" cy="548308"/>
        </p:xfrm>
        <a:graphic>
          <a:graphicData uri="http://schemas.openxmlformats.org/drawingml/2006/table">
            <a:tbl>
              <a:tblPr firstRow="1" bandRow="1">
                <a:tableStyleId>{5C22544A-7EE6-4342-B048-85BDC9FD1C3A}</a:tableStyleId>
              </a:tblPr>
              <a:tblGrid>
                <a:gridCol w="918462">
                  <a:extLst>
                    <a:ext uri="{9D8B030D-6E8A-4147-A177-3AD203B41FA5}">
                      <a16:colId xmlns:a16="http://schemas.microsoft.com/office/drawing/2014/main" xmlns="" val="20000"/>
                    </a:ext>
                  </a:extLst>
                </a:gridCol>
              </a:tblGrid>
              <a:tr h="548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A getaway bag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82" name="Table 181"/>
          <p:cNvGraphicFramePr>
            <a:graphicFrameLocks noGrp="1"/>
          </p:cNvGraphicFramePr>
          <p:nvPr>
            <p:extLst>
              <p:ext uri="{D42A27DB-BD31-4B8C-83A1-F6EECF244321}">
                <p14:modId xmlns:p14="http://schemas.microsoft.com/office/powerpoint/2010/main" val="1633819779"/>
              </p:ext>
            </p:extLst>
          </p:nvPr>
        </p:nvGraphicFramePr>
        <p:xfrm>
          <a:off x="9820275" y="5492022"/>
          <a:ext cx="1238251" cy="651935"/>
        </p:xfrm>
        <a:graphic>
          <a:graphicData uri="http://schemas.openxmlformats.org/drawingml/2006/table">
            <a:tbl>
              <a:tblPr firstRow="1" bandRow="1">
                <a:tableStyleId>{5C22544A-7EE6-4342-B048-85BDC9FD1C3A}</a:tableStyleId>
              </a:tblPr>
              <a:tblGrid>
                <a:gridCol w="1238251">
                  <a:extLst>
                    <a:ext uri="{9D8B030D-6E8A-4147-A177-3AD203B41FA5}">
                      <a16:colId xmlns:a16="http://schemas.microsoft.com/office/drawing/2014/main" xmlns="" val="20000"/>
                    </a:ext>
                  </a:extLst>
                </a:gridCol>
              </a:tblGrid>
              <a:tr h="651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A survival</a:t>
                      </a:r>
                      <a:r>
                        <a:rPr lang="en-NZ" sz="1000" b="0" baseline="0" dirty="0">
                          <a:solidFill>
                            <a:prstClr val="black">
                              <a:lumMod val="50000"/>
                              <a:lumOff val="50000"/>
                            </a:prstClr>
                          </a:solidFill>
                          <a:latin typeface="+mn-lt"/>
                        </a:rPr>
                        <a:t> plan (for at home or while away from </a:t>
                      </a:r>
                      <a:r>
                        <a:rPr lang="en-NZ" sz="1000" b="0" baseline="0" dirty="0" smtClean="0">
                          <a:solidFill>
                            <a:prstClr val="black">
                              <a:lumMod val="50000"/>
                              <a:lumOff val="50000"/>
                            </a:prstClr>
                          </a:solidFill>
                          <a:latin typeface="+mn-lt"/>
                        </a:rPr>
                        <a:t>home*)</a:t>
                      </a:r>
                      <a:endParaRPr lang="en-NZ" sz="1000" b="0" dirty="0">
                        <a:solidFill>
                          <a:prstClr val="black">
                            <a:lumMod val="50000"/>
                            <a:lumOff val="50000"/>
                          </a:prstClr>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3" name="Group 2"/>
          <p:cNvGrpSpPr/>
          <p:nvPr/>
        </p:nvGrpSpPr>
        <p:grpSpPr>
          <a:xfrm>
            <a:off x="9100457" y="4985000"/>
            <a:ext cx="432000" cy="432000"/>
            <a:chOff x="12192000" y="4175103"/>
            <a:chExt cx="432000" cy="432000"/>
          </a:xfrm>
        </p:grpSpPr>
        <p:sp>
          <p:nvSpPr>
            <p:cNvPr id="63" name="Freeform 67"/>
            <p:cNvSpPr>
              <a:spLocks noChangeAspect="1" noEditPoints="1"/>
            </p:cNvSpPr>
            <p:nvPr/>
          </p:nvSpPr>
          <p:spPr bwMode="auto">
            <a:xfrm>
              <a:off x="12275479" y="4262387"/>
              <a:ext cx="249199" cy="252000"/>
            </a:xfrm>
            <a:custGeom>
              <a:avLst/>
              <a:gdLst>
                <a:gd name="T0" fmla="*/ 0 w 192"/>
                <a:gd name="T1" fmla="*/ 176 h 192"/>
                <a:gd name="T2" fmla="*/ 16 w 192"/>
                <a:gd name="T3" fmla="*/ 192 h 192"/>
                <a:gd name="T4" fmla="*/ 176 w 192"/>
                <a:gd name="T5" fmla="*/ 192 h 192"/>
                <a:gd name="T6" fmla="*/ 192 w 192"/>
                <a:gd name="T7" fmla="*/ 176 h 192"/>
                <a:gd name="T8" fmla="*/ 192 w 192"/>
                <a:gd name="T9" fmla="*/ 76 h 192"/>
                <a:gd name="T10" fmla="*/ 176 w 192"/>
                <a:gd name="T11" fmla="*/ 60 h 192"/>
                <a:gd name="T12" fmla="*/ 160 w 192"/>
                <a:gd name="T13" fmla="*/ 60 h 192"/>
                <a:gd name="T14" fmla="*/ 160 w 192"/>
                <a:gd name="T15" fmla="*/ 42 h 192"/>
                <a:gd name="T16" fmla="*/ 118 w 192"/>
                <a:gd name="T17" fmla="*/ 0 h 192"/>
                <a:gd name="T18" fmla="*/ 93 w 192"/>
                <a:gd name="T19" fmla="*/ 8 h 192"/>
                <a:gd name="T20" fmla="*/ 74 w 192"/>
                <a:gd name="T21" fmla="*/ 4 h 192"/>
                <a:gd name="T22" fmla="*/ 32 w 192"/>
                <a:gd name="T23" fmla="*/ 46 h 192"/>
                <a:gd name="T24" fmla="*/ 32 w 192"/>
                <a:gd name="T25" fmla="*/ 60 h 192"/>
                <a:gd name="T26" fmla="*/ 16 w 192"/>
                <a:gd name="T27" fmla="*/ 60 h 192"/>
                <a:gd name="T28" fmla="*/ 0 w 192"/>
                <a:gd name="T29" fmla="*/ 76 h 192"/>
                <a:gd name="T30" fmla="*/ 0 w 192"/>
                <a:gd name="T31" fmla="*/ 176 h 192"/>
                <a:gd name="T32" fmla="*/ 140 w 192"/>
                <a:gd name="T33" fmla="*/ 60 h 192"/>
                <a:gd name="T34" fmla="*/ 96 w 192"/>
                <a:gd name="T35" fmla="*/ 60 h 192"/>
                <a:gd name="T36" fmla="*/ 96 w 192"/>
                <a:gd name="T37" fmla="*/ 42 h 192"/>
                <a:gd name="T38" fmla="*/ 118 w 192"/>
                <a:gd name="T39" fmla="*/ 20 h 192"/>
                <a:gd name="T40" fmla="*/ 140 w 192"/>
                <a:gd name="T41" fmla="*/ 42 h 192"/>
                <a:gd name="T42" fmla="*/ 140 w 192"/>
                <a:gd name="T43" fmla="*/ 60 h 192"/>
                <a:gd name="T44" fmla="*/ 76 w 192"/>
                <a:gd name="T45" fmla="*/ 60 h 192"/>
                <a:gd name="T46" fmla="*/ 52 w 192"/>
                <a:gd name="T47" fmla="*/ 60 h 192"/>
                <a:gd name="T48" fmla="*/ 52 w 192"/>
                <a:gd name="T49" fmla="*/ 46 h 192"/>
                <a:gd name="T50" fmla="*/ 74 w 192"/>
                <a:gd name="T51" fmla="*/ 24 h 192"/>
                <a:gd name="T52" fmla="*/ 80 w 192"/>
                <a:gd name="T53" fmla="*/ 25 h 192"/>
                <a:gd name="T54" fmla="*/ 76 w 192"/>
                <a:gd name="T55" fmla="*/ 42 h 192"/>
                <a:gd name="T56" fmla="*/ 76 w 192"/>
                <a:gd name="T57" fmla="*/ 60 h 192"/>
                <a:gd name="T58" fmla="*/ 76 w 192"/>
                <a:gd name="T59" fmla="*/ 86 h 192"/>
                <a:gd name="T60" fmla="*/ 86 w 192"/>
                <a:gd name="T61" fmla="*/ 76 h 192"/>
                <a:gd name="T62" fmla="*/ 96 w 192"/>
                <a:gd name="T63" fmla="*/ 86 h 192"/>
                <a:gd name="T64" fmla="*/ 86 w 192"/>
                <a:gd name="T65" fmla="*/ 96 h 192"/>
                <a:gd name="T66" fmla="*/ 76 w 192"/>
                <a:gd name="T67" fmla="*/ 86 h 192"/>
                <a:gd name="T68" fmla="*/ 140 w 192"/>
                <a:gd name="T69" fmla="*/ 86 h 192"/>
                <a:gd name="T70" fmla="*/ 150 w 192"/>
                <a:gd name="T71" fmla="*/ 76 h 192"/>
                <a:gd name="T72" fmla="*/ 160 w 192"/>
                <a:gd name="T73" fmla="*/ 86 h 192"/>
                <a:gd name="T74" fmla="*/ 150 w 192"/>
                <a:gd name="T75" fmla="*/ 96 h 192"/>
                <a:gd name="T76" fmla="*/ 140 w 192"/>
                <a:gd name="T77" fmla="*/ 86 h 192"/>
                <a:gd name="T78" fmla="*/ 36 w 192"/>
                <a:gd name="T79" fmla="*/ 88 h 192"/>
                <a:gd name="T80" fmla="*/ 36 w 192"/>
                <a:gd name="T81" fmla="*/ 164 h 192"/>
                <a:gd name="T82" fmla="*/ 28 w 192"/>
                <a:gd name="T83" fmla="*/ 172 h 192"/>
                <a:gd name="T84" fmla="*/ 20 w 192"/>
                <a:gd name="T85" fmla="*/ 164 h 192"/>
                <a:gd name="T86" fmla="*/ 20 w 192"/>
                <a:gd name="T87" fmla="*/ 88 h 192"/>
                <a:gd name="T88" fmla="*/ 28 w 192"/>
                <a:gd name="T89" fmla="*/ 80 h 192"/>
                <a:gd name="T90" fmla="*/ 36 w 192"/>
                <a:gd name="T91"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92">
                  <a:moveTo>
                    <a:pt x="0" y="176"/>
                  </a:moveTo>
                  <a:cubicBezTo>
                    <a:pt x="0" y="185"/>
                    <a:pt x="7" y="192"/>
                    <a:pt x="16" y="192"/>
                  </a:cubicBezTo>
                  <a:cubicBezTo>
                    <a:pt x="176" y="192"/>
                    <a:pt x="176" y="192"/>
                    <a:pt x="176" y="192"/>
                  </a:cubicBezTo>
                  <a:cubicBezTo>
                    <a:pt x="185" y="192"/>
                    <a:pt x="192" y="185"/>
                    <a:pt x="192" y="176"/>
                  </a:cubicBezTo>
                  <a:cubicBezTo>
                    <a:pt x="192" y="76"/>
                    <a:pt x="192" y="76"/>
                    <a:pt x="192" y="76"/>
                  </a:cubicBezTo>
                  <a:cubicBezTo>
                    <a:pt x="192" y="67"/>
                    <a:pt x="185" y="60"/>
                    <a:pt x="176" y="60"/>
                  </a:cubicBezTo>
                  <a:cubicBezTo>
                    <a:pt x="160" y="60"/>
                    <a:pt x="160" y="60"/>
                    <a:pt x="160" y="60"/>
                  </a:cubicBezTo>
                  <a:cubicBezTo>
                    <a:pt x="160" y="42"/>
                    <a:pt x="160" y="42"/>
                    <a:pt x="160" y="42"/>
                  </a:cubicBezTo>
                  <a:cubicBezTo>
                    <a:pt x="160" y="19"/>
                    <a:pt x="141" y="0"/>
                    <a:pt x="118" y="0"/>
                  </a:cubicBezTo>
                  <a:cubicBezTo>
                    <a:pt x="109" y="0"/>
                    <a:pt x="100" y="3"/>
                    <a:pt x="93" y="8"/>
                  </a:cubicBezTo>
                  <a:cubicBezTo>
                    <a:pt x="87" y="6"/>
                    <a:pt x="81" y="4"/>
                    <a:pt x="74" y="4"/>
                  </a:cubicBezTo>
                  <a:cubicBezTo>
                    <a:pt x="51" y="4"/>
                    <a:pt x="32" y="23"/>
                    <a:pt x="32" y="46"/>
                  </a:cubicBezTo>
                  <a:cubicBezTo>
                    <a:pt x="32" y="60"/>
                    <a:pt x="32" y="60"/>
                    <a:pt x="32" y="60"/>
                  </a:cubicBezTo>
                  <a:cubicBezTo>
                    <a:pt x="16" y="60"/>
                    <a:pt x="16" y="60"/>
                    <a:pt x="16" y="60"/>
                  </a:cubicBezTo>
                  <a:cubicBezTo>
                    <a:pt x="7" y="60"/>
                    <a:pt x="0" y="67"/>
                    <a:pt x="0" y="76"/>
                  </a:cubicBezTo>
                  <a:lnTo>
                    <a:pt x="0" y="176"/>
                  </a:lnTo>
                  <a:close/>
                  <a:moveTo>
                    <a:pt x="140" y="60"/>
                  </a:moveTo>
                  <a:cubicBezTo>
                    <a:pt x="96" y="60"/>
                    <a:pt x="96" y="60"/>
                    <a:pt x="96" y="60"/>
                  </a:cubicBezTo>
                  <a:cubicBezTo>
                    <a:pt x="96" y="42"/>
                    <a:pt x="96" y="42"/>
                    <a:pt x="96" y="42"/>
                  </a:cubicBezTo>
                  <a:cubicBezTo>
                    <a:pt x="96" y="30"/>
                    <a:pt x="106" y="20"/>
                    <a:pt x="118" y="20"/>
                  </a:cubicBezTo>
                  <a:cubicBezTo>
                    <a:pt x="130" y="20"/>
                    <a:pt x="140" y="30"/>
                    <a:pt x="140" y="42"/>
                  </a:cubicBezTo>
                  <a:lnTo>
                    <a:pt x="140" y="60"/>
                  </a:lnTo>
                  <a:close/>
                  <a:moveTo>
                    <a:pt x="76" y="60"/>
                  </a:moveTo>
                  <a:cubicBezTo>
                    <a:pt x="52" y="60"/>
                    <a:pt x="52" y="60"/>
                    <a:pt x="52" y="60"/>
                  </a:cubicBezTo>
                  <a:cubicBezTo>
                    <a:pt x="52" y="46"/>
                    <a:pt x="52" y="46"/>
                    <a:pt x="52" y="46"/>
                  </a:cubicBezTo>
                  <a:cubicBezTo>
                    <a:pt x="52" y="34"/>
                    <a:pt x="62" y="24"/>
                    <a:pt x="74" y="24"/>
                  </a:cubicBezTo>
                  <a:cubicBezTo>
                    <a:pt x="76" y="24"/>
                    <a:pt x="78" y="24"/>
                    <a:pt x="80" y="25"/>
                  </a:cubicBezTo>
                  <a:cubicBezTo>
                    <a:pt x="77" y="30"/>
                    <a:pt x="76" y="36"/>
                    <a:pt x="76" y="42"/>
                  </a:cubicBezTo>
                  <a:lnTo>
                    <a:pt x="76" y="60"/>
                  </a:lnTo>
                  <a:close/>
                  <a:moveTo>
                    <a:pt x="76" y="86"/>
                  </a:moveTo>
                  <a:cubicBezTo>
                    <a:pt x="76" y="80"/>
                    <a:pt x="80" y="76"/>
                    <a:pt x="86" y="76"/>
                  </a:cubicBezTo>
                  <a:cubicBezTo>
                    <a:pt x="92" y="76"/>
                    <a:pt x="96" y="80"/>
                    <a:pt x="96" y="86"/>
                  </a:cubicBezTo>
                  <a:cubicBezTo>
                    <a:pt x="96" y="92"/>
                    <a:pt x="92" y="96"/>
                    <a:pt x="86" y="96"/>
                  </a:cubicBezTo>
                  <a:cubicBezTo>
                    <a:pt x="80" y="96"/>
                    <a:pt x="76" y="92"/>
                    <a:pt x="76" y="86"/>
                  </a:cubicBezTo>
                  <a:close/>
                  <a:moveTo>
                    <a:pt x="140" y="86"/>
                  </a:moveTo>
                  <a:cubicBezTo>
                    <a:pt x="140" y="80"/>
                    <a:pt x="144" y="76"/>
                    <a:pt x="150" y="76"/>
                  </a:cubicBezTo>
                  <a:cubicBezTo>
                    <a:pt x="156" y="76"/>
                    <a:pt x="160" y="80"/>
                    <a:pt x="160" y="86"/>
                  </a:cubicBezTo>
                  <a:cubicBezTo>
                    <a:pt x="160" y="92"/>
                    <a:pt x="156" y="96"/>
                    <a:pt x="150" y="96"/>
                  </a:cubicBezTo>
                  <a:cubicBezTo>
                    <a:pt x="144" y="96"/>
                    <a:pt x="140" y="92"/>
                    <a:pt x="140" y="86"/>
                  </a:cubicBezTo>
                  <a:close/>
                  <a:moveTo>
                    <a:pt x="36" y="88"/>
                  </a:moveTo>
                  <a:cubicBezTo>
                    <a:pt x="36" y="164"/>
                    <a:pt x="36" y="164"/>
                    <a:pt x="36" y="164"/>
                  </a:cubicBezTo>
                  <a:cubicBezTo>
                    <a:pt x="36" y="168"/>
                    <a:pt x="32" y="172"/>
                    <a:pt x="28" y="172"/>
                  </a:cubicBezTo>
                  <a:cubicBezTo>
                    <a:pt x="24" y="172"/>
                    <a:pt x="20" y="168"/>
                    <a:pt x="20" y="164"/>
                  </a:cubicBezTo>
                  <a:cubicBezTo>
                    <a:pt x="20" y="88"/>
                    <a:pt x="20" y="88"/>
                    <a:pt x="20" y="88"/>
                  </a:cubicBezTo>
                  <a:cubicBezTo>
                    <a:pt x="20" y="84"/>
                    <a:pt x="24" y="80"/>
                    <a:pt x="28" y="80"/>
                  </a:cubicBezTo>
                  <a:cubicBezTo>
                    <a:pt x="32" y="80"/>
                    <a:pt x="36" y="84"/>
                    <a:pt x="36" y="88"/>
                  </a:cubicBezTo>
                  <a:close/>
                </a:path>
              </a:pathLst>
            </a:custGeom>
            <a:solidFill>
              <a:srgbClr val="0174CB"/>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64" name="Oval 63"/>
            <p:cNvSpPr>
              <a:spLocks noChangeAspect="1"/>
            </p:cNvSpPr>
            <p:nvPr/>
          </p:nvSpPr>
          <p:spPr>
            <a:xfrm>
              <a:off x="12192000" y="4175103"/>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65" name="Straight Connector 64"/>
            <p:cNvCxnSpPr>
              <a:cxnSpLocks noChangeAspect="1"/>
            </p:cNvCxnSpPr>
            <p:nvPr/>
          </p:nvCxnSpPr>
          <p:spPr>
            <a:xfrm>
              <a:off x="12255265" y="4238368"/>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0216389" y="4985000"/>
            <a:ext cx="432000" cy="432000"/>
            <a:chOff x="15509919" y="4175103"/>
            <a:chExt cx="432000" cy="432000"/>
          </a:xfrm>
        </p:grpSpPr>
        <p:grpSp>
          <p:nvGrpSpPr>
            <p:cNvPr id="66" name="Group 65"/>
            <p:cNvGrpSpPr>
              <a:grpSpLocks noChangeAspect="1"/>
            </p:cNvGrpSpPr>
            <p:nvPr/>
          </p:nvGrpSpPr>
          <p:grpSpPr>
            <a:xfrm>
              <a:off x="15579800" y="4272419"/>
              <a:ext cx="295162" cy="238110"/>
              <a:chOff x="5369192" y="2054115"/>
              <a:chExt cx="319031" cy="316023"/>
            </a:xfrm>
            <a:solidFill>
              <a:srgbClr val="0174CB"/>
            </a:solidFill>
          </p:grpSpPr>
          <p:sp>
            <p:nvSpPr>
              <p:cNvPr id="67" name="Freeform 344"/>
              <p:cNvSpPr>
                <a:spLocks/>
              </p:cNvSpPr>
              <p:nvPr/>
            </p:nvSpPr>
            <p:spPr bwMode="auto">
              <a:xfrm>
                <a:off x="5369192" y="2054115"/>
                <a:ext cx="81264" cy="78253"/>
              </a:xfrm>
              <a:custGeom>
                <a:avLst/>
                <a:gdLst>
                  <a:gd name="T0" fmla="*/ 21 w 21"/>
                  <a:gd name="T1" fmla="*/ 16 h 21"/>
                  <a:gd name="T2" fmla="*/ 16 w 21"/>
                  <a:gd name="T3" fmla="*/ 21 h 21"/>
                  <a:gd name="T4" fmla="*/ 6 w 21"/>
                  <a:gd name="T5" fmla="*/ 21 h 21"/>
                  <a:gd name="T6" fmla="*/ 0 w 21"/>
                  <a:gd name="T7" fmla="*/ 16 h 21"/>
                  <a:gd name="T8" fmla="*/ 0 w 21"/>
                  <a:gd name="T9" fmla="*/ 5 h 21"/>
                  <a:gd name="T10" fmla="*/ 6 w 21"/>
                  <a:gd name="T11" fmla="*/ 0 h 21"/>
                  <a:gd name="T12" fmla="*/ 16 w 21"/>
                  <a:gd name="T13" fmla="*/ 0 h 21"/>
                  <a:gd name="T14" fmla="*/ 21 w 21"/>
                  <a:gd name="T15" fmla="*/ 5 h 21"/>
                  <a:gd name="T16" fmla="*/ 21 w 21"/>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6"/>
                    </a:moveTo>
                    <a:cubicBezTo>
                      <a:pt x="21" y="19"/>
                      <a:pt x="19" y="21"/>
                      <a:pt x="16" y="21"/>
                    </a:cubicBezTo>
                    <a:cubicBezTo>
                      <a:pt x="6" y="21"/>
                      <a:pt x="6" y="21"/>
                      <a:pt x="6" y="21"/>
                    </a:cubicBezTo>
                    <a:cubicBezTo>
                      <a:pt x="3" y="21"/>
                      <a:pt x="0" y="19"/>
                      <a:pt x="0" y="16"/>
                    </a:cubicBezTo>
                    <a:cubicBezTo>
                      <a:pt x="0" y="5"/>
                      <a:pt x="0" y="5"/>
                      <a:pt x="0" y="5"/>
                    </a:cubicBezTo>
                    <a:cubicBezTo>
                      <a:pt x="0" y="2"/>
                      <a:pt x="3" y="0"/>
                      <a:pt x="6" y="0"/>
                    </a:cubicBezTo>
                    <a:cubicBezTo>
                      <a:pt x="16" y="0"/>
                      <a:pt x="16" y="0"/>
                      <a:pt x="16" y="0"/>
                    </a:cubicBezTo>
                    <a:cubicBezTo>
                      <a:pt x="19" y="0"/>
                      <a:pt x="21" y="2"/>
                      <a:pt x="21" y="5"/>
                    </a:cubicBezTo>
                    <a:lnTo>
                      <a:pt x="21"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68" name="Freeform 345"/>
              <p:cNvSpPr>
                <a:spLocks/>
              </p:cNvSpPr>
              <p:nvPr/>
            </p:nvSpPr>
            <p:spPr bwMode="auto">
              <a:xfrm>
                <a:off x="5369192" y="2174504"/>
                <a:ext cx="81264" cy="78253"/>
              </a:xfrm>
              <a:custGeom>
                <a:avLst/>
                <a:gdLst>
                  <a:gd name="T0" fmla="*/ 21 w 21"/>
                  <a:gd name="T1" fmla="*/ 15 h 21"/>
                  <a:gd name="T2" fmla="*/ 16 w 21"/>
                  <a:gd name="T3" fmla="*/ 21 h 21"/>
                  <a:gd name="T4" fmla="*/ 6 w 21"/>
                  <a:gd name="T5" fmla="*/ 21 h 21"/>
                  <a:gd name="T6" fmla="*/ 0 w 21"/>
                  <a:gd name="T7" fmla="*/ 15 h 21"/>
                  <a:gd name="T8" fmla="*/ 0 w 21"/>
                  <a:gd name="T9" fmla="*/ 5 h 21"/>
                  <a:gd name="T10" fmla="*/ 6 w 21"/>
                  <a:gd name="T11" fmla="*/ 0 h 21"/>
                  <a:gd name="T12" fmla="*/ 16 w 21"/>
                  <a:gd name="T13" fmla="*/ 0 h 21"/>
                  <a:gd name="T14" fmla="*/ 21 w 21"/>
                  <a:gd name="T15" fmla="*/ 5 h 21"/>
                  <a:gd name="T16" fmla="*/ 21 w 21"/>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5"/>
                    </a:moveTo>
                    <a:cubicBezTo>
                      <a:pt x="21" y="18"/>
                      <a:pt x="19" y="21"/>
                      <a:pt x="16" y="21"/>
                    </a:cubicBezTo>
                    <a:cubicBezTo>
                      <a:pt x="6" y="21"/>
                      <a:pt x="6" y="21"/>
                      <a:pt x="6" y="21"/>
                    </a:cubicBezTo>
                    <a:cubicBezTo>
                      <a:pt x="3" y="21"/>
                      <a:pt x="0" y="18"/>
                      <a:pt x="0" y="15"/>
                    </a:cubicBezTo>
                    <a:cubicBezTo>
                      <a:pt x="0" y="5"/>
                      <a:pt x="0" y="5"/>
                      <a:pt x="0" y="5"/>
                    </a:cubicBezTo>
                    <a:cubicBezTo>
                      <a:pt x="0" y="2"/>
                      <a:pt x="3" y="0"/>
                      <a:pt x="6" y="0"/>
                    </a:cubicBezTo>
                    <a:cubicBezTo>
                      <a:pt x="16" y="0"/>
                      <a:pt x="16" y="0"/>
                      <a:pt x="16" y="0"/>
                    </a:cubicBezTo>
                    <a:cubicBezTo>
                      <a:pt x="19" y="0"/>
                      <a:pt x="21" y="2"/>
                      <a:pt x="21" y="5"/>
                    </a:cubicBezTo>
                    <a:lnTo>
                      <a:pt x="21" y="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69" name="Freeform 346"/>
              <p:cNvSpPr>
                <a:spLocks/>
              </p:cNvSpPr>
              <p:nvPr/>
            </p:nvSpPr>
            <p:spPr bwMode="auto">
              <a:xfrm>
                <a:off x="5369192" y="2291885"/>
                <a:ext cx="81264" cy="78253"/>
              </a:xfrm>
              <a:custGeom>
                <a:avLst/>
                <a:gdLst>
                  <a:gd name="T0" fmla="*/ 21 w 21"/>
                  <a:gd name="T1" fmla="*/ 16 h 21"/>
                  <a:gd name="T2" fmla="*/ 16 w 21"/>
                  <a:gd name="T3" fmla="*/ 21 h 21"/>
                  <a:gd name="T4" fmla="*/ 6 w 21"/>
                  <a:gd name="T5" fmla="*/ 21 h 21"/>
                  <a:gd name="T6" fmla="*/ 0 w 21"/>
                  <a:gd name="T7" fmla="*/ 16 h 21"/>
                  <a:gd name="T8" fmla="*/ 0 w 21"/>
                  <a:gd name="T9" fmla="*/ 5 h 21"/>
                  <a:gd name="T10" fmla="*/ 6 w 21"/>
                  <a:gd name="T11" fmla="*/ 0 h 21"/>
                  <a:gd name="T12" fmla="*/ 16 w 21"/>
                  <a:gd name="T13" fmla="*/ 0 h 21"/>
                  <a:gd name="T14" fmla="*/ 21 w 21"/>
                  <a:gd name="T15" fmla="*/ 5 h 21"/>
                  <a:gd name="T16" fmla="*/ 21 w 21"/>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6"/>
                    </a:moveTo>
                    <a:cubicBezTo>
                      <a:pt x="21" y="19"/>
                      <a:pt x="19" y="21"/>
                      <a:pt x="16" y="21"/>
                    </a:cubicBezTo>
                    <a:cubicBezTo>
                      <a:pt x="6" y="21"/>
                      <a:pt x="6" y="21"/>
                      <a:pt x="6" y="21"/>
                    </a:cubicBezTo>
                    <a:cubicBezTo>
                      <a:pt x="3" y="21"/>
                      <a:pt x="0" y="19"/>
                      <a:pt x="0" y="16"/>
                    </a:cubicBezTo>
                    <a:cubicBezTo>
                      <a:pt x="0" y="5"/>
                      <a:pt x="0" y="5"/>
                      <a:pt x="0" y="5"/>
                    </a:cubicBezTo>
                    <a:cubicBezTo>
                      <a:pt x="0" y="2"/>
                      <a:pt x="3" y="0"/>
                      <a:pt x="6" y="0"/>
                    </a:cubicBezTo>
                    <a:cubicBezTo>
                      <a:pt x="16" y="0"/>
                      <a:pt x="16" y="0"/>
                      <a:pt x="16" y="0"/>
                    </a:cubicBezTo>
                    <a:cubicBezTo>
                      <a:pt x="19" y="0"/>
                      <a:pt x="21" y="2"/>
                      <a:pt x="21" y="5"/>
                    </a:cubicBezTo>
                    <a:lnTo>
                      <a:pt x="21"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70" name="Freeform 347"/>
              <p:cNvSpPr>
                <a:spLocks/>
              </p:cNvSpPr>
              <p:nvPr/>
            </p:nvSpPr>
            <p:spPr bwMode="auto">
              <a:xfrm>
                <a:off x="5489581" y="2054115"/>
                <a:ext cx="198642" cy="78253"/>
              </a:xfrm>
              <a:custGeom>
                <a:avLst/>
                <a:gdLst>
                  <a:gd name="T0" fmla="*/ 52 w 52"/>
                  <a:gd name="T1" fmla="*/ 16 h 21"/>
                  <a:gd name="T2" fmla="*/ 47 w 52"/>
                  <a:gd name="T3" fmla="*/ 21 h 21"/>
                  <a:gd name="T4" fmla="*/ 5 w 52"/>
                  <a:gd name="T5" fmla="*/ 21 h 21"/>
                  <a:gd name="T6" fmla="*/ 0 w 52"/>
                  <a:gd name="T7" fmla="*/ 16 h 21"/>
                  <a:gd name="T8" fmla="*/ 0 w 52"/>
                  <a:gd name="T9" fmla="*/ 5 h 21"/>
                  <a:gd name="T10" fmla="*/ 5 w 52"/>
                  <a:gd name="T11" fmla="*/ 0 h 21"/>
                  <a:gd name="T12" fmla="*/ 47 w 52"/>
                  <a:gd name="T13" fmla="*/ 0 h 21"/>
                  <a:gd name="T14" fmla="*/ 52 w 52"/>
                  <a:gd name="T15" fmla="*/ 5 h 21"/>
                  <a:gd name="T16" fmla="*/ 52 w 52"/>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6"/>
                    </a:moveTo>
                    <a:cubicBezTo>
                      <a:pt x="52" y="19"/>
                      <a:pt x="50" y="21"/>
                      <a:pt x="47" y="21"/>
                    </a:cubicBezTo>
                    <a:cubicBezTo>
                      <a:pt x="5" y="21"/>
                      <a:pt x="5" y="21"/>
                      <a:pt x="5" y="21"/>
                    </a:cubicBezTo>
                    <a:cubicBezTo>
                      <a:pt x="2" y="21"/>
                      <a:pt x="0" y="19"/>
                      <a:pt x="0" y="16"/>
                    </a:cubicBezTo>
                    <a:cubicBezTo>
                      <a:pt x="0" y="5"/>
                      <a:pt x="0" y="5"/>
                      <a:pt x="0" y="5"/>
                    </a:cubicBezTo>
                    <a:cubicBezTo>
                      <a:pt x="0" y="2"/>
                      <a:pt x="2" y="0"/>
                      <a:pt x="5" y="0"/>
                    </a:cubicBezTo>
                    <a:cubicBezTo>
                      <a:pt x="47" y="0"/>
                      <a:pt x="47" y="0"/>
                      <a:pt x="47" y="0"/>
                    </a:cubicBezTo>
                    <a:cubicBezTo>
                      <a:pt x="50" y="0"/>
                      <a:pt x="52" y="2"/>
                      <a:pt x="52" y="5"/>
                    </a:cubicBezTo>
                    <a:lnTo>
                      <a:pt x="52"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71" name="Freeform 348"/>
              <p:cNvSpPr>
                <a:spLocks/>
              </p:cNvSpPr>
              <p:nvPr/>
            </p:nvSpPr>
            <p:spPr bwMode="auto">
              <a:xfrm>
                <a:off x="5489581" y="2174504"/>
                <a:ext cx="198642" cy="78253"/>
              </a:xfrm>
              <a:custGeom>
                <a:avLst/>
                <a:gdLst>
                  <a:gd name="T0" fmla="*/ 52 w 52"/>
                  <a:gd name="T1" fmla="*/ 15 h 21"/>
                  <a:gd name="T2" fmla="*/ 47 w 52"/>
                  <a:gd name="T3" fmla="*/ 21 h 21"/>
                  <a:gd name="T4" fmla="*/ 5 w 52"/>
                  <a:gd name="T5" fmla="*/ 21 h 21"/>
                  <a:gd name="T6" fmla="*/ 0 w 52"/>
                  <a:gd name="T7" fmla="*/ 15 h 21"/>
                  <a:gd name="T8" fmla="*/ 0 w 52"/>
                  <a:gd name="T9" fmla="*/ 5 h 21"/>
                  <a:gd name="T10" fmla="*/ 5 w 52"/>
                  <a:gd name="T11" fmla="*/ 0 h 21"/>
                  <a:gd name="T12" fmla="*/ 47 w 52"/>
                  <a:gd name="T13" fmla="*/ 0 h 21"/>
                  <a:gd name="T14" fmla="*/ 52 w 52"/>
                  <a:gd name="T15" fmla="*/ 5 h 21"/>
                  <a:gd name="T16" fmla="*/ 52 w 52"/>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5"/>
                    </a:moveTo>
                    <a:cubicBezTo>
                      <a:pt x="52" y="18"/>
                      <a:pt x="50" y="21"/>
                      <a:pt x="47" y="21"/>
                    </a:cubicBezTo>
                    <a:cubicBezTo>
                      <a:pt x="5" y="21"/>
                      <a:pt x="5" y="21"/>
                      <a:pt x="5" y="21"/>
                    </a:cubicBezTo>
                    <a:cubicBezTo>
                      <a:pt x="2" y="21"/>
                      <a:pt x="0" y="18"/>
                      <a:pt x="0" y="15"/>
                    </a:cubicBezTo>
                    <a:cubicBezTo>
                      <a:pt x="0" y="5"/>
                      <a:pt x="0" y="5"/>
                      <a:pt x="0" y="5"/>
                    </a:cubicBezTo>
                    <a:cubicBezTo>
                      <a:pt x="0" y="2"/>
                      <a:pt x="2" y="0"/>
                      <a:pt x="5" y="0"/>
                    </a:cubicBezTo>
                    <a:cubicBezTo>
                      <a:pt x="47" y="0"/>
                      <a:pt x="47" y="0"/>
                      <a:pt x="47" y="0"/>
                    </a:cubicBezTo>
                    <a:cubicBezTo>
                      <a:pt x="50" y="0"/>
                      <a:pt x="52" y="2"/>
                      <a:pt x="52" y="5"/>
                    </a:cubicBezTo>
                    <a:lnTo>
                      <a:pt x="52" y="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72" name="Freeform 349"/>
              <p:cNvSpPr>
                <a:spLocks/>
              </p:cNvSpPr>
              <p:nvPr/>
            </p:nvSpPr>
            <p:spPr bwMode="auto">
              <a:xfrm>
                <a:off x="5489581" y="2291885"/>
                <a:ext cx="198642" cy="78253"/>
              </a:xfrm>
              <a:custGeom>
                <a:avLst/>
                <a:gdLst>
                  <a:gd name="T0" fmla="*/ 52 w 52"/>
                  <a:gd name="T1" fmla="*/ 16 h 21"/>
                  <a:gd name="T2" fmla="*/ 47 w 52"/>
                  <a:gd name="T3" fmla="*/ 21 h 21"/>
                  <a:gd name="T4" fmla="*/ 5 w 52"/>
                  <a:gd name="T5" fmla="*/ 21 h 21"/>
                  <a:gd name="T6" fmla="*/ 0 w 52"/>
                  <a:gd name="T7" fmla="*/ 16 h 21"/>
                  <a:gd name="T8" fmla="*/ 0 w 52"/>
                  <a:gd name="T9" fmla="*/ 5 h 21"/>
                  <a:gd name="T10" fmla="*/ 5 w 52"/>
                  <a:gd name="T11" fmla="*/ 0 h 21"/>
                  <a:gd name="T12" fmla="*/ 47 w 52"/>
                  <a:gd name="T13" fmla="*/ 0 h 21"/>
                  <a:gd name="T14" fmla="*/ 52 w 52"/>
                  <a:gd name="T15" fmla="*/ 5 h 21"/>
                  <a:gd name="T16" fmla="*/ 52 w 52"/>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6"/>
                    </a:moveTo>
                    <a:cubicBezTo>
                      <a:pt x="52" y="19"/>
                      <a:pt x="50" y="21"/>
                      <a:pt x="47" y="21"/>
                    </a:cubicBezTo>
                    <a:cubicBezTo>
                      <a:pt x="5" y="21"/>
                      <a:pt x="5" y="21"/>
                      <a:pt x="5" y="21"/>
                    </a:cubicBezTo>
                    <a:cubicBezTo>
                      <a:pt x="2" y="21"/>
                      <a:pt x="0" y="19"/>
                      <a:pt x="0" y="16"/>
                    </a:cubicBezTo>
                    <a:cubicBezTo>
                      <a:pt x="0" y="5"/>
                      <a:pt x="0" y="5"/>
                      <a:pt x="0" y="5"/>
                    </a:cubicBezTo>
                    <a:cubicBezTo>
                      <a:pt x="0" y="2"/>
                      <a:pt x="2" y="0"/>
                      <a:pt x="5" y="0"/>
                    </a:cubicBezTo>
                    <a:cubicBezTo>
                      <a:pt x="47" y="0"/>
                      <a:pt x="47" y="0"/>
                      <a:pt x="47" y="0"/>
                    </a:cubicBezTo>
                    <a:cubicBezTo>
                      <a:pt x="50" y="0"/>
                      <a:pt x="52" y="2"/>
                      <a:pt x="52" y="5"/>
                    </a:cubicBezTo>
                    <a:lnTo>
                      <a:pt x="52"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grpSp>
        <p:sp>
          <p:nvSpPr>
            <p:cNvPr id="73" name="Oval 72"/>
            <p:cNvSpPr>
              <a:spLocks noChangeAspect="1"/>
            </p:cNvSpPr>
            <p:nvPr/>
          </p:nvSpPr>
          <p:spPr>
            <a:xfrm>
              <a:off x="15509919" y="4175103"/>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74" name="Straight Connector 73"/>
            <p:cNvCxnSpPr>
              <a:cxnSpLocks noChangeAspect="1"/>
              <a:stCxn id="73" idx="1"/>
              <a:endCxn id="73" idx="5"/>
            </p:cNvCxnSpPr>
            <p:nvPr/>
          </p:nvCxnSpPr>
          <p:spPr>
            <a:xfrm>
              <a:off x="15573184" y="4238368"/>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4770033" y="5553648"/>
            <a:ext cx="1130107" cy="369332"/>
          </a:xfrm>
          <a:prstGeom prst="rect">
            <a:avLst/>
          </a:prstGeom>
          <a:noFill/>
        </p:spPr>
        <p:txBody>
          <a:bodyPr wrap="square" rtlCol="0">
            <a:spAutoFit/>
          </a:bodyPr>
          <a:lstStyle/>
          <a:p>
            <a:r>
              <a:rPr lang="en-NZ" sz="900" dirty="0" smtClean="0">
                <a:solidFill>
                  <a:schemeClr val="tx1">
                    <a:lumMod val="65000"/>
                    <a:lumOff val="35000"/>
                  </a:schemeClr>
                </a:solidFill>
              </a:rPr>
              <a:t>Retired</a:t>
            </a:r>
            <a:endParaRPr lang="en-NZ" sz="900" dirty="0">
              <a:solidFill>
                <a:schemeClr val="tx1">
                  <a:lumMod val="65000"/>
                  <a:lumOff val="35000"/>
                </a:schemeClr>
              </a:solidFill>
            </a:endParaRPr>
          </a:p>
          <a:p>
            <a:r>
              <a:rPr lang="en-NZ" sz="900" dirty="0" smtClean="0">
                <a:solidFill>
                  <a:schemeClr val="tx1">
                    <a:lumMod val="65000"/>
                    <a:lumOff val="35000"/>
                  </a:schemeClr>
                </a:solidFill>
              </a:rPr>
              <a:t>43%</a:t>
            </a:r>
            <a:endParaRPr lang="en-NZ" sz="900" dirty="0">
              <a:solidFill>
                <a:schemeClr val="tx1">
                  <a:lumMod val="65000"/>
                  <a:lumOff val="35000"/>
                </a:schemeClr>
              </a:solidFill>
            </a:endParaRPr>
          </a:p>
        </p:txBody>
      </p:sp>
      <p:cxnSp>
        <p:nvCxnSpPr>
          <p:cNvPr id="76" name="Straight Arrow Connector 75"/>
          <p:cNvCxnSpPr/>
          <p:nvPr/>
        </p:nvCxnSpPr>
        <p:spPr>
          <a:xfrm flipV="1">
            <a:off x="4824350" y="5565349"/>
            <a:ext cx="0" cy="288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88329" y="5414714"/>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786586" y="5414714"/>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3787632" y="5565349"/>
            <a:ext cx="0" cy="288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34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7560" y="1471661"/>
            <a:ext cx="5148000" cy="4095659"/>
          </a:xfrm>
          <a:prstGeom prst="rect">
            <a:avLst/>
          </a:prstGeom>
        </p:spPr>
        <p:txBody>
          <a:bodyPr wrap="square" anchor="t">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400" b="0" dirty="0" smtClean="0">
                <a:solidFill>
                  <a:schemeClr val="bg1">
                    <a:alpha val="73000"/>
                  </a:schemeClr>
                </a:solidFill>
                <a:latin typeface="+mn-lt"/>
              </a:rPr>
              <a:t>In 2016 the </a:t>
            </a:r>
            <a:r>
              <a:rPr lang="en-NZ" sz="1400" b="0" dirty="0">
                <a:solidFill>
                  <a:schemeClr val="bg1">
                    <a:alpha val="73000"/>
                  </a:schemeClr>
                </a:solidFill>
                <a:latin typeface="+mn-lt"/>
              </a:rPr>
              <a:t>Ministry of Civil Defence and Emergency Management (MCDEM) </a:t>
            </a:r>
            <a:r>
              <a:rPr lang="en-NZ" sz="1400" b="0" dirty="0" smtClean="0">
                <a:solidFill>
                  <a:schemeClr val="bg1">
                    <a:alpha val="73000"/>
                  </a:schemeClr>
                </a:solidFill>
                <a:latin typeface="+mn-lt"/>
              </a:rPr>
              <a:t>reviewed </a:t>
            </a:r>
            <a:r>
              <a:rPr lang="en-NZ" sz="1400" b="0" dirty="0">
                <a:solidFill>
                  <a:schemeClr val="bg1">
                    <a:alpha val="73000"/>
                  </a:schemeClr>
                </a:solidFill>
                <a:latin typeface="+mn-lt"/>
              </a:rPr>
              <a:t>and </a:t>
            </a:r>
            <a:r>
              <a:rPr lang="en-NZ" sz="1400" b="0" dirty="0" smtClean="0">
                <a:solidFill>
                  <a:schemeClr val="bg1">
                    <a:alpha val="73000"/>
                  </a:schemeClr>
                </a:solidFill>
                <a:latin typeface="+mn-lt"/>
              </a:rPr>
              <a:t>updated their disaster </a:t>
            </a:r>
            <a:r>
              <a:rPr lang="en-NZ" sz="1400" b="0" dirty="0">
                <a:solidFill>
                  <a:schemeClr val="bg1">
                    <a:alpha val="73000"/>
                  </a:schemeClr>
                </a:solidFill>
                <a:latin typeface="+mn-lt"/>
              </a:rPr>
              <a:t>preparedness </a:t>
            </a:r>
            <a:r>
              <a:rPr lang="en-NZ" sz="1400" b="0" dirty="0" smtClean="0">
                <a:solidFill>
                  <a:schemeClr val="bg1">
                    <a:alpha val="73000"/>
                  </a:schemeClr>
                </a:solidFill>
                <a:latin typeface="+mn-lt"/>
              </a:rPr>
              <a:t>campaign.  As </a:t>
            </a:r>
            <a:r>
              <a:rPr lang="en-NZ" sz="1400" b="0" dirty="0">
                <a:solidFill>
                  <a:schemeClr val="bg1">
                    <a:alpha val="73000"/>
                  </a:schemeClr>
                </a:solidFill>
                <a:latin typeface="+mn-lt"/>
              </a:rPr>
              <a:t>part of </a:t>
            </a:r>
            <a:r>
              <a:rPr lang="en-NZ" sz="1400" b="0" dirty="0" smtClean="0">
                <a:solidFill>
                  <a:schemeClr val="bg1">
                    <a:alpha val="73000"/>
                  </a:schemeClr>
                </a:solidFill>
                <a:latin typeface="+mn-lt"/>
              </a:rPr>
              <a:t>the redesign the </a:t>
            </a:r>
            <a:r>
              <a:rPr lang="en-NZ" sz="1400" b="0" dirty="0">
                <a:solidFill>
                  <a:schemeClr val="bg1">
                    <a:alpha val="73000"/>
                  </a:schemeClr>
                </a:solidFill>
                <a:latin typeface="+mn-lt"/>
              </a:rPr>
              <a:t>annual campaign monitor and disaster preparedness tracking research was </a:t>
            </a:r>
            <a:r>
              <a:rPr lang="en-NZ" sz="1400" b="0" dirty="0" smtClean="0">
                <a:solidFill>
                  <a:schemeClr val="bg1">
                    <a:alpha val="73000"/>
                  </a:schemeClr>
                </a:solidFill>
                <a:latin typeface="+mn-lt"/>
              </a:rPr>
              <a:t>also updated in order to benchmark </a:t>
            </a:r>
            <a:r>
              <a:rPr lang="en-NZ" sz="1400" b="0" dirty="0">
                <a:solidFill>
                  <a:schemeClr val="bg1">
                    <a:alpha val="73000"/>
                  </a:schemeClr>
                </a:solidFill>
                <a:latin typeface="+mn-lt"/>
              </a:rPr>
              <a:t>levels of preparedness among New Zealanders before the redeveloped public education campaign was launched.  </a:t>
            </a:r>
            <a:r>
              <a:rPr lang="en-NZ" sz="1400" b="0" dirty="0" smtClean="0">
                <a:solidFill>
                  <a:schemeClr val="bg1">
                    <a:alpha val="73000"/>
                  </a:schemeClr>
                </a:solidFill>
                <a:latin typeface="+mn-lt"/>
              </a:rPr>
              <a:t>In 2017 the </a:t>
            </a:r>
            <a:r>
              <a:rPr lang="en-NZ" sz="1400" b="0" dirty="0">
                <a:solidFill>
                  <a:schemeClr val="bg1">
                    <a:alpha val="73000"/>
                  </a:schemeClr>
                </a:solidFill>
                <a:latin typeface="+mn-lt"/>
              </a:rPr>
              <a:t>research was rerun with the aim of tracking the successes of the revised campaign over time.</a:t>
            </a:r>
          </a:p>
          <a:p>
            <a:pPr marL="171450" indent="-171450">
              <a:buFont typeface="Arial" panose="020B0604020202020204" pitchFamily="34" charset="0"/>
              <a:buChar char="•"/>
            </a:pPr>
            <a:endParaRPr lang="en-NZ" sz="1400" b="0" dirty="0">
              <a:solidFill>
                <a:srgbClr val="92ABBF">
                  <a:alpha val="73000"/>
                </a:srgbClr>
              </a:solidFill>
              <a:latin typeface="+mn-lt"/>
            </a:endParaRPr>
          </a:p>
          <a:p>
            <a:r>
              <a:rPr lang="en-NZ" sz="1400" b="0" dirty="0">
                <a:solidFill>
                  <a:srgbClr val="92ABBF">
                    <a:alpha val="73000"/>
                  </a:srgbClr>
                </a:solidFill>
                <a:latin typeface="+mn-lt"/>
              </a:rPr>
              <a:t>The specific objectives of this research are:</a:t>
            </a:r>
          </a:p>
          <a:p>
            <a:endParaRPr lang="en-NZ" sz="1400" b="0" dirty="0">
              <a:solidFill>
                <a:srgbClr val="92ABBF">
                  <a:alpha val="73000"/>
                </a:srgbClr>
              </a:solidFill>
              <a:latin typeface="+mn-lt"/>
            </a:endParaRPr>
          </a:p>
          <a:p>
            <a:pPr marL="171450" indent="-171450">
              <a:buFont typeface="Arial" panose="020B0604020202020204" pitchFamily="34" charset="0"/>
              <a:buChar char="•"/>
            </a:pPr>
            <a:r>
              <a:rPr lang="en-NZ" sz="1400" b="0" dirty="0">
                <a:solidFill>
                  <a:srgbClr val="92ABBF">
                    <a:alpha val="73000"/>
                  </a:srgbClr>
                </a:solidFill>
                <a:latin typeface="+mn-lt"/>
              </a:rPr>
              <a:t>measure levels of preparedness among New Zealanders,</a:t>
            </a:r>
          </a:p>
          <a:p>
            <a:pPr marL="171450" indent="-171450">
              <a:buFont typeface="Arial" panose="020B0604020202020204" pitchFamily="34" charset="0"/>
              <a:buChar char="•"/>
            </a:pPr>
            <a:r>
              <a:rPr lang="en-NZ" sz="1400" b="0" dirty="0">
                <a:solidFill>
                  <a:srgbClr val="92ABBF">
                    <a:alpha val="73000"/>
                  </a:srgbClr>
                </a:solidFill>
                <a:latin typeface="+mn-lt"/>
              </a:rPr>
              <a:t>identify barriers and triggers to preparedness, </a:t>
            </a:r>
          </a:p>
          <a:p>
            <a:pPr marL="171450" indent="-171450">
              <a:buFont typeface="Arial" panose="020B0604020202020204" pitchFamily="34" charset="0"/>
              <a:buChar char="•"/>
            </a:pPr>
            <a:r>
              <a:rPr lang="en-NZ" sz="1400" b="0" dirty="0">
                <a:solidFill>
                  <a:srgbClr val="92ABBF">
                    <a:alpha val="73000"/>
                  </a:srgbClr>
                </a:solidFill>
                <a:latin typeface="+mn-lt"/>
              </a:rPr>
              <a:t>report on MCDEM’s KPIs, as required for the annual report, and</a:t>
            </a:r>
          </a:p>
          <a:p>
            <a:pPr marL="171450" indent="-171450">
              <a:buFont typeface="Arial" panose="020B0604020202020204" pitchFamily="34" charset="0"/>
              <a:buChar char="•"/>
            </a:pPr>
            <a:r>
              <a:rPr lang="en-NZ" sz="1400" b="0" dirty="0">
                <a:solidFill>
                  <a:srgbClr val="92ABBF">
                    <a:alpha val="73000"/>
                  </a:srgbClr>
                </a:solidFill>
                <a:latin typeface="+mn-lt"/>
              </a:rPr>
              <a:t>segment results to enable analysis of demographics in relation to preparedness.</a:t>
            </a:r>
          </a:p>
          <a:p>
            <a:pPr marL="171450" indent="-171450">
              <a:buFont typeface="Arial" panose="020B0604020202020204" pitchFamily="34" charset="0"/>
              <a:buChar char="•"/>
            </a:pPr>
            <a:endParaRPr lang="en-NZ" sz="1400" b="0" dirty="0">
              <a:solidFill>
                <a:schemeClr val="bg1">
                  <a:alpha val="73000"/>
                </a:schemeClr>
              </a:solidFill>
              <a:latin typeface="+mn-lt"/>
            </a:endParaRPr>
          </a:p>
          <a:p>
            <a:r>
              <a:rPr lang="en-NZ" sz="1400" b="0" dirty="0">
                <a:solidFill>
                  <a:schemeClr val="bg1">
                    <a:alpha val="73000"/>
                  </a:schemeClr>
                </a:solidFill>
                <a:latin typeface="+mn-lt"/>
              </a:rPr>
              <a:t> </a:t>
            </a:r>
          </a:p>
        </p:txBody>
      </p:sp>
      <p:sp>
        <p:nvSpPr>
          <p:cNvPr id="7" name="Title 1"/>
          <p:cNvSpPr txBox="1">
            <a:spLocks/>
          </p:cNvSpPr>
          <p:nvPr/>
        </p:nvSpPr>
        <p:spPr>
          <a:xfrm>
            <a:off x="267560" y="228769"/>
            <a:ext cx="7103788" cy="6554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dirty="0"/>
              <a:t>Introduction &amp; Objectives</a:t>
            </a:r>
          </a:p>
        </p:txBody>
      </p:sp>
      <p:sp>
        <p:nvSpPr>
          <p:cNvPr id="9" name="Title 1"/>
          <p:cNvSpPr txBox="1">
            <a:spLocks/>
          </p:cNvSpPr>
          <p:nvPr/>
        </p:nvSpPr>
        <p:spPr>
          <a:xfrm>
            <a:off x="6403889" y="1471661"/>
            <a:ext cx="5148000" cy="4752000"/>
          </a:xfrm>
          <a:prstGeom prst="rect">
            <a:avLst/>
          </a:prstGeom>
        </p:spPr>
        <p:txBody>
          <a:bodyPr wrap="square" anchor="t">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400" b="0" dirty="0">
                <a:solidFill>
                  <a:schemeClr val="tx1">
                    <a:lumMod val="75000"/>
                    <a:lumOff val="25000"/>
                  </a:schemeClr>
                </a:solidFill>
                <a:latin typeface="+mn-lt"/>
              </a:rPr>
              <a:t>Random telephone interviewing of New Zealand residents aged 15 years and over. </a:t>
            </a:r>
            <a:r>
              <a:rPr lang="en-NZ" sz="1400" b="0" dirty="0" smtClean="0">
                <a:solidFill>
                  <a:schemeClr val="tx1">
                    <a:lumMod val="75000"/>
                    <a:lumOff val="25000"/>
                  </a:schemeClr>
                </a:solidFill>
                <a:latin typeface="+mn-lt"/>
              </a:rPr>
              <a:t> In </a:t>
            </a:r>
            <a:r>
              <a:rPr lang="en-NZ" sz="1400" b="0" dirty="0">
                <a:solidFill>
                  <a:schemeClr val="tx1">
                    <a:lumMod val="75000"/>
                    <a:lumOff val="25000"/>
                  </a:schemeClr>
                </a:solidFill>
                <a:latin typeface="+mn-lt"/>
              </a:rPr>
              <a:t>total 1,000 interviews were carried out from </a:t>
            </a:r>
            <a:r>
              <a:rPr lang="en-NZ" sz="1400" b="0" dirty="0" smtClean="0">
                <a:solidFill>
                  <a:schemeClr val="tx1">
                    <a:lumMod val="75000"/>
                    <a:lumOff val="25000"/>
                  </a:schemeClr>
                </a:solidFill>
                <a:latin typeface="+mn-lt"/>
              </a:rPr>
              <a:t>20 April </a:t>
            </a:r>
            <a:r>
              <a:rPr lang="en-NZ" sz="1400" b="0" dirty="0">
                <a:solidFill>
                  <a:schemeClr val="tx1">
                    <a:lumMod val="75000"/>
                    <a:lumOff val="25000"/>
                  </a:schemeClr>
                </a:solidFill>
                <a:latin typeface="+mn-lt"/>
              </a:rPr>
              <a:t>to </a:t>
            </a:r>
            <a:r>
              <a:rPr lang="en-NZ" sz="1400" b="0" dirty="0" smtClean="0">
                <a:solidFill>
                  <a:schemeClr val="tx1">
                    <a:lumMod val="75000"/>
                    <a:lumOff val="25000"/>
                  </a:schemeClr>
                </a:solidFill>
                <a:latin typeface="+mn-lt"/>
              </a:rPr>
              <a:t>26 </a:t>
            </a:r>
            <a:r>
              <a:rPr lang="en-NZ" sz="1400" b="0" dirty="0">
                <a:solidFill>
                  <a:schemeClr val="tx1">
                    <a:lumMod val="75000"/>
                    <a:lumOff val="25000"/>
                  </a:schemeClr>
                </a:solidFill>
                <a:latin typeface="+mn-lt"/>
              </a:rPr>
              <a:t>May </a:t>
            </a:r>
            <a:r>
              <a:rPr lang="en-NZ" sz="1400" b="0" dirty="0" smtClean="0">
                <a:solidFill>
                  <a:schemeClr val="tx1">
                    <a:lumMod val="75000"/>
                    <a:lumOff val="25000"/>
                  </a:schemeClr>
                </a:solidFill>
                <a:latin typeface="+mn-lt"/>
              </a:rPr>
              <a:t>2017.</a:t>
            </a:r>
          </a:p>
          <a:p>
            <a:endParaRPr lang="en-NZ" sz="1400" b="0" dirty="0">
              <a:solidFill>
                <a:schemeClr val="tx1">
                  <a:lumMod val="75000"/>
                  <a:lumOff val="25000"/>
                </a:schemeClr>
              </a:solidFill>
              <a:latin typeface="+mn-lt"/>
            </a:endParaRPr>
          </a:p>
          <a:p>
            <a:r>
              <a:rPr lang="en-NZ" sz="1400" b="0" dirty="0">
                <a:solidFill>
                  <a:schemeClr val="tx1">
                    <a:lumMod val="75000"/>
                    <a:lumOff val="25000"/>
                  </a:schemeClr>
                </a:solidFill>
                <a:latin typeface="+mn-lt"/>
              </a:rPr>
              <a:t>The methodology for all annual measures has been very similar to that used in the benchmark, exceptions being:</a:t>
            </a:r>
          </a:p>
          <a:p>
            <a:endParaRPr lang="en-NZ" sz="1400" b="0" dirty="0">
              <a:solidFill>
                <a:schemeClr val="tx1">
                  <a:lumMod val="75000"/>
                  <a:lumOff val="25000"/>
                </a:schemeClr>
              </a:solidFill>
              <a:latin typeface="+mn-lt"/>
            </a:endParaRPr>
          </a:p>
          <a:p>
            <a:r>
              <a:rPr lang="en-NZ" sz="1400" b="0" dirty="0">
                <a:solidFill>
                  <a:schemeClr val="tx1">
                    <a:lumMod val="75000"/>
                    <a:lumOff val="25000"/>
                  </a:schemeClr>
                </a:solidFill>
                <a:latin typeface="+mn-lt"/>
              </a:rPr>
              <a:t>Additional interviews were carried out from 2011 to 2014 to allow more robust regional analyses. </a:t>
            </a:r>
            <a:r>
              <a:rPr lang="en-NZ" sz="1400" b="0" dirty="0" smtClean="0">
                <a:solidFill>
                  <a:schemeClr val="tx1">
                    <a:lumMod val="75000"/>
                    <a:lumOff val="25000"/>
                  </a:schemeClr>
                </a:solidFill>
                <a:latin typeface="+mn-lt"/>
              </a:rPr>
              <a:t> These </a:t>
            </a:r>
            <a:r>
              <a:rPr lang="en-NZ" sz="1400" b="0" dirty="0">
                <a:solidFill>
                  <a:schemeClr val="tx1">
                    <a:lumMod val="75000"/>
                    <a:lumOff val="25000"/>
                  </a:schemeClr>
                </a:solidFill>
                <a:latin typeface="+mn-lt"/>
              </a:rPr>
              <a:t>additional interviews were not carried out in </a:t>
            </a:r>
            <a:r>
              <a:rPr lang="en-NZ" sz="1400" b="0" dirty="0" smtClean="0">
                <a:solidFill>
                  <a:schemeClr val="tx1">
                    <a:lumMod val="75000"/>
                    <a:lumOff val="25000"/>
                  </a:schemeClr>
                </a:solidFill>
                <a:latin typeface="+mn-lt"/>
              </a:rPr>
              <a:t>2015, 2016 or 2017.</a:t>
            </a:r>
            <a:endParaRPr lang="en-NZ" sz="1400" b="0" dirty="0">
              <a:solidFill>
                <a:schemeClr val="tx1">
                  <a:lumMod val="75000"/>
                  <a:lumOff val="25000"/>
                </a:schemeClr>
              </a:solidFill>
              <a:latin typeface="+mn-lt"/>
            </a:endParaRPr>
          </a:p>
          <a:p>
            <a:endParaRPr lang="en-NZ" sz="1400" b="0" dirty="0">
              <a:solidFill>
                <a:schemeClr val="tx1">
                  <a:lumMod val="75000"/>
                  <a:lumOff val="25000"/>
                </a:schemeClr>
              </a:solidFill>
              <a:latin typeface="+mn-lt"/>
            </a:endParaRPr>
          </a:p>
          <a:p>
            <a:r>
              <a:rPr lang="en-NZ" sz="1400" b="0" dirty="0">
                <a:solidFill>
                  <a:schemeClr val="tx1">
                    <a:lumMod val="75000"/>
                    <a:lumOff val="25000"/>
                  </a:schemeClr>
                </a:solidFill>
                <a:latin typeface="+mn-lt"/>
              </a:rPr>
              <a:t>The maximum margin of error is +/- 3.1 percentage points at the 95% confidence level (for a simple random sample). </a:t>
            </a:r>
          </a:p>
          <a:p>
            <a:endParaRPr lang="en-NZ" sz="1400" b="0" dirty="0">
              <a:solidFill>
                <a:schemeClr val="tx1">
                  <a:lumMod val="75000"/>
                  <a:lumOff val="25000"/>
                </a:schemeClr>
              </a:solidFill>
              <a:latin typeface="+mn-lt"/>
            </a:endParaRPr>
          </a:p>
          <a:p>
            <a:r>
              <a:rPr lang="en-NZ" sz="1400" b="0" dirty="0">
                <a:solidFill>
                  <a:schemeClr val="tx1">
                    <a:lumMod val="75000"/>
                    <a:lumOff val="25000"/>
                  </a:schemeClr>
                </a:solidFill>
                <a:latin typeface="+mn-lt"/>
              </a:rPr>
              <a:t>The overall results have been weighted to 2013 Census figures to align the data with Census counts for age and gender</a:t>
            </a:r>
            <a:r>
              <a:rPr lang="en-NZ" sz="1400" b="0" dirty="0" smtClean="0">
                <a:solidFill>
                  <a:schemeClr val="tx1">
                    <a:lumMod val="75000"/>
                    <a:lumOff val="25000"/>
                  </a:schemeClr>
                </a:solidFill>
                <a:latin typeface="+mn-lt"/>
              </a:rPr>
              <a:t>.</a:t>
            </a:r>
            <a:endParaRPr lang="en-NZ" sz="1400" b="0" dirty="0">
              <a:solidFill>
                <a:schemeClr val="tx1">
                  <a:lumMod val="75000"/>
                  <a:lumOff val="25000"/>
                </a:schemeClr>
              </a:solidFill>
              <a:latin typeface="+mn-lt"/>
            </a:endParaRPr>
          </a:p>
          <a:p>
            <a:endParaRPr lang="en-NZ" sz="1400" b="0" dirty="0">
              <a:solidFill>
                <a:schemeClr val="tx1">
                  <a:lumMod val="75000"/>
                  <a:lumOff val="25000"/>
                </a:schemeClr>
              </a:solidFill>
              <a:latin typeface="+mn-lt"/>
            </a:endParaRPr>
          </a:p>
          <a:p>
            <a:r>
              <a:rPr lang="en-NZ" sz="1400" b="0" dirty="0">
                <a:solidFill>
                  <a:schemeClr val="tx1">
                    <a:lumMod val="75000"/>
                    <a:lumOff val="25000"/>
                  </a:schemeClr>
                </a:solidFill>
                <a:latin typeface="+mn-lt"/>
              </a:rPr>
              <a:t>Throughout the report significance testing was carried out at the 95% level (and at the 90% level where denoted by an asterisk).</a:t>
            </a:r>
          </a:p>
          <a:p>
            <a:endParaRPr lang="en-NZ" sz="1400" b="0" dirty="0">
              <a:solidFill>
                <a:schemeClr val="tx1">
                  <a:lumMod val="75000"/>
                  <a:lumOff val="25000"/>
                </a:schemeClr>
              </a:solidFill>
              <a:latin typeface="+mn-lt"/>
            </a:endParaRPr>
          </a:p>
          <a:p>
            <a:r>
              <a:rPr lang="en-NZ" sz="1000" b="0" dirty="0">
                <a:solidFill>
                  <a:schemeClr val="tx1">
                    <a:lumMod val="75000"/>
                    <a:lumOff val="25000"/>
                  </a:schemeClr>
                </a:solidFill>
                <a:latin typeface="+mn-lt"/>
              </a:rPr>
              <a:t>Notes for reading the report: Throughout the report the term ‘New Zealanders’ is used to refer to those 18 and over who currently live in New Zealand</a:t>
            </a:r>
            <a:r>
              <a:rPr lang="en-NZ" sz="1000" b="0" dirty="0" smtClean="0">
                <a:solidFill>
                  <a:schemeClr val="tx1">
                    <a:lumMod val="75000"/>
                    <a:lumOff val="25000"/>
                  </a:schemeClr>
                </a:solidFill>
                <a:latin typeface="+mn-lt"/>
              </a:rPr>
              <a:t>.</a:t>
            </a:r>
            <a:endParaRPr lang="en-NZ" sz="1000" b="0" dirty="0">
              <a:solidFill>
                <a:schemeClr val="tx1">
                  <a:lumMod val="75000"/>
                  <a:lumOff val="25000"/>
                </a:schemeClr>
              </a:solidFill>
              <a:latin typeface="+mn-lt"/>
            </a:endParaRPr>
          </a:p>
          <a:p>
            <a:endParaRPr lang="en-NZ" sz="1100" b="0" dirty="0">
              <a:solidFill>
                <a:schemeClr val="tx1">
                  <a:lumMod val="75000"/>
                  <a:lumOff val="25000"/>
                </a:schemeClr>
              </a:solidFill>
              <a:latin typeface="+mn-lt"/>
            </a:endParaRPr>
          </a:p>
        </p:txBody>
      </p:sp>
      <p:sp>
        <p:nvSpPr>
          <p:cNvPr id="10" name="Title 1"/>
          <p:cNvSpPr txBox="1">
            <a:spLocks/>
          </p:cNvSpPr>
          <p:nvPr/>
        </p:nvSpPr>
        <p:spPr>
          <a:xfrm>
            <a:off x="6403888" y="228769"/>
            <a:ext cx="2968709" cy="6554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dirty="0">
                <a:solidFill>
                  <a:schemeClr val="tx1">
                    <a:lumMod val="75000"/>
                    <a:lumOff val="25000"/>
                  </a:schemeClr>
                </a:solidFill>
              </a:rPr>
              <a:t>Methodology</a:t>
            </a:r>
          </a:p>
        </p:txBody>
      </p:sp>
    </p:spTree>
    <p:extLst>
      <p:ext uri="{BB962C8B-B14F-4D97-AF65-F5344CB8AC3E}">
        <p14:creationId xmlns:p14="http://schemas.microsoft.com/office/powerpoint/2010/main" val="2556270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0" y="4214949"/>
            <a:ext cx="12192000" cy="2159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75" name="Straight Connector 74"/>
          <p:cNvCxnSpPr/>
          <p:nvPr/>
        </p:nvCxnSpPr>
        <p:spPr>
          <a:xfrm>
            <a:off x="7489371" y="4371702"/>
            <a:ext cx="0" cy="1881052"/>
          </a:xfrm>
          <a:prstGeom prst="line">
            <a:avLst/>
          </a:prstGeom>
          <a:ln>
            <a:solidFill>
              <a:srgbClr val="2A3947"/>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731905"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70%</a:t>
            </a:r>
          </a:p>
        </p:txBody>
      </p:sp>
      <p:sp>
        <p:nvSpPr>
          <p:cNvPr id="70" name="TextBox 69"/>
          <p:cNvSpPr txBox="1"/>
          <p:nvPr/>
        </p:nvSpPr>
        <p:spPr>
          <a:xfrm>
            <a:off x="7035873"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80%</a:t>
            </a:r>
          </a:p>
        </p:txBody>
      </p:sp>
      <p:sp>
        <p:nvSpPr>
          <p:cNvPr id="78" name="TextBox 77"/>
          <p:cNvSpPr txBox="1"/>
          <p:nvPr/>
        </p:nvSpPr>
        <p:spPr>
          <a:xfrm>
            <a:off x="107783"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50%</a:t>
            </a:r>
          </a:p>
        </p:txBody>
      </p:sp>
      <p:cxnSp>
        <p:nvCxnSpPr>
          <p:cNvPr id="84" name="Straight Connector 83"/>
          <p:cNvCxnSpPr/>
          <p:nvPr/>
        </p:nvCxnSpPr>
        <p:spPr>
          <a:xfrm>
            <a:off x="328217"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24799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35999" y="5503305"/>
            <a:ext cx="691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419844" y="5167083"/>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60%</a:t>
            </a:r>
          </a:p>
        </p:txBody>
      </p:sp>
      <p:sp>
        <p:nvSpPr>
          <p:cNvPr id="119" name="TextBox 118"/>
          <p:cNvSpPr txBox="1"/>
          <p:nvPr/>
        </p:nvSpPr>
        <p:spPr>
          <a:xfrm>
            <a:off x="39534" y="4280391"/>
            <a:ext cx="7372770" cy="430887"/>
          </a:xfrm>
          <a:prstGeom prst="rect">
            <a:avLst/>
          </a:prstGeom>
          <a:noFill/>
        </p:spPr>
        <p:txBody>
          <a:bodyPr wrap="square" rtlCol="0">
            <a:spAutoFit/>
          </a:bodyPr>
          <a:lstStyle/>
          <a:p>
            <a:r>
              <a:rPr lang="en-NZ" sz="1100" dirty="0" smtClean="0">
                <a:solidFill>
                  <a:srgbClr val="7F7F7F"/>
                </a:solidFill>
              </a:rPr>
              <a:t>Those of Asian decent and those </a:t>
            </a:r>
            <a:r>
              <a:rPr lang="en-NZ" sz="1100" dirty="0">
                <a:solidFill>
                  <a:srgbClr val="7F7F7F"/>
                </a:solidFill>
              </a:rPr>
              <a:t>who live in a low income household are most likely to agree most people they know have not taken steps to prepare for a </a:t>
            </a:r>
            <a:r>
              <a:rPr lang="en-NZ" sz="1100" dirty="0" smtClean="0">
                <a:solidFill>
                  <a:srgbClr val="7F7F7F"/>
                </a:solidFill>
              </a:rPr>
              <a:t>disaster</a:t>
            </a:r>
            <a:r>
              <a:rPr lang="en-NZ" sz="1100" dirty="0">
                <a:solidFill>
                  <a:srgbClr val="7F7F7F"/>
                </a:solidFill>
              </a:rPr>
              <a:t>.</a:t>
            </a:r>
          </a:p>
        </p:txBody>
      </p:sp>
      <p:graphicFrame>
        <p:nvGraphicFramePr>
          <p:cNvPr id="144" name="Chart 143"/>
          <p:cNvGraphicFramePr/>
          <p:nvPr>
            <p:extLst>
              <p:ext uri="{D42A27DB-BD31-4B8C-83A1-F6EECF244321}">
                <p14:modId xmlns:p14="http://schemas.microsoft.com/office/powerpoint/2010/main" val="1448133423"/>
              </p:ext>
            </p:extLst>
          </p:nvPr>
        </p:nvGraphicFramePr>
        <p:xfrm>
          <a:off x="164278" y="1766505"/>
          <a:ext cx="10332000" cy="230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27859" y="128089"/>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Social </a:t>
            </a:r>
            <a:r>
              <a:rPr lang="en-NZ" sz="1800" b="1" dirty="0" smtClean="0">
                <a:latin typeface="Arial" panose="020B0604020202020204" pitchFamily="34" charset="0"/>
                <a:cs typeface="Arial" panose="020B0604020202020204" pitchFamily="34" charset="0"/>
              </a:rPr>
              <a:t>norm – most people</a:t>
            </a:r>
            <a:endParaRPr lang="en-NZ" sz="1800" b="1" dirty="0">
              <a:latin typeface="Arial" panose="020B0604020202020204" pitchFamily="34" charset="0"/>
              <a:cs typeface="Arial" panose="020B0604020202020204" pitchFamily="34" charset="0"/>
            </a:endParaRPr>
          </a:p>
        </p:txBody>
      </p:sp>
      <p:sp>
        <p:nvSpPr>
          <p:cNvPr id="7"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Q6a_5 How much do you agree or disagree with each of the following statements… most people I know have not taken steps to prepare for a disaster</a:t>
            </a:r>
          </a:p>
          <a:p>
            <a:r>
              <a:rPr lang="en-NZ" sz="900" b="0" dirty="0">
                <a:solidFill>
                  <a:prstClr val="black">
                    <a:lumMod val="50000"/>
                    <a:lumOff val="50000"/>
                  </a:prstClr>
                </a:solidFill>
                <a:latin typeface="Calibri" panose="020F0502020204030204"/>
              </a:rPr>
              <a:t>Base: All respondents (2017 n=1,000, 2016 n=1,000)</a:t>
            </a:r>
          </a:p>
        </p:txBody>
      </p:sp>
      <p:grpSp>
        <p:nvGrpSpPr>
          <p:cNvPr id="44" name="Group 43"/>
          <p:cNvGrpSpPr/>
          <p:nvPr/>
        </p:nvGrpSpPr>
        <p:grpSpPr>
          <a:xfrm>
            <a:off x="277563" y="206940"/>
            <a:ext cx="390367" cy="390367"/>
            <a:chOff x="-525463" y="4073525"/>
            <a:chExt cx="455613" cy="455613"/>
          </a:xfrm>
          <a:solidFill>
            <a:schemeClr val="bg1"/>
          </a:solidFill>
        </p:grpSpPr>
        <p:sp>
          <p:nvSpPr>
            <p:cNvPr id="46" name="Freeform 56"/>
            <p:cNvSpPr>
              <a:spLocks/>
            </p:cNvSpPr>
            <p:nvPr/>
          </p:nvSpPr>
          <p:spPr bwMode="auto">
            <a:xfrm>
              <a:off x="-196850" y="4224338"/>
              <a:ext cx="34925" cy="34925"/>
            </a:xfrm>
            <a:custGeom>
              <a:avLst/>
              <a:gdLst>
                <a:gd name="T0" fmla="*/ 0 w 118"/>
                <a:gd name="T1" fmla="*/ 59 h 117"/>
                <a:gd name="T2" fmla="*/ 59 w 118"/>
                <a:gd name="T3" fmla="*/ 117 h 117"/>
                <a:gd name="T4" fmla="*/ 118 w 118"/>
                <a:gd name="T5" fmla="*/ 59 h 117"/>
                <a:gd name="T6" fmla="*/ 59 w 118"/>
                <a:gd name="T7" fmla="*/ 0 h 117"/>
                <a:gd name="T8" fmla="*/ 0 w 118"/>
                <a:gd name="T9" fmla="*/ 59 h 117"/>
              </a:gdLst>
              <a:ahLst/>
              <a:cxnLst>
                <a:cxn ang="0">
                  <a:pos x="T0" y="T1"/>
                </a:cxn>
                <a:cxn ang="0">
                  <a:pos x="T2" y="T3"/>
                </a:cxn>
                <a:cxn ang="0">
                  <a:pos x="T4" y="T5"/>
                </a:cxn>
                <a:cxn ang="0">
                  <a:pos x="T6" y="T7"/>
                </a:cxn>
                <a:cxn ang="0">
                  <a:pos x="T8" y="T9"/>
                </a:cxn>
              </a:cxnLst>
              <a:rect l="0" t="0" r="r" b="b"/>
              <a:pathLst>
                <a:path w="118" h="117">
                  <a:moveTo>
                    <a:pt x="0" y="59"/>
                  </a:moveTo>
                  <a:cubicBezTo>
                    <a:pt x="0" y="92"/>
                    <a:pt x="26" y="117"/>
                    <a:pt x="59" y="117"/>
                  </a:cubicBezTo>
                  <a:cubicBezTo>
                    <a:pt x="92" y="117"/>
                    <a:pt x="118" y="92"/>
                    <a:pt x="118" y="59"/>
                  </a:cubicBezTo>
                  <a:cubicBezTo>
                    <a:pt x="118" y="26"/>
                    <a:pt x="92" y="0"/>
                    <a:pt x="59" y="0"/>
                  </a:cubicBezTo>
                  <a:cubicBezTo>
                    <a:pt x="26" y="2"/>
                    <a:pt x="0" y="28"/>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Oval 57"/>
            <p:cNvSpPr>
              <a:spLocks noChangeArrowheads="1"/>
            </p:cNvSpPr>
            <p:nvPr/>
          </p:nvSpPr>
          <p:spPr bwMode="auto">
            <a:xfrm>
              <a:off x="-265113" y="4337050"/>
              <a:ext cx="34925"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8" name="Freeform 58"/>
            <p:cNvSpPr>
              <a:spLocks/>
            </p:cNvSpPr>
            <p:nvPr/>
          </p:nvSpPr>
          <p:spPr bwMode="auto">
            <a:xfrm>
              <a:off x="-361950" y="4249738"/>
              <a:ext cx="34925" cy="34925"/>
            </a:xfrm>
            <a:custGeom>
              <a:avLst/>
              <a:gdLst>
                <a:gd name="T0" fmla="*/ 0 w 118"/>
                <a:gd name="T1" fmla="*/ 59 h 117"/>
                <a:gd name="T2" fmla="*/ 59 w 118"/>
                <a:gd name="T3" fmla="*/ 117 h 117"/>
                <a:gd name="T4" fmla="*/ 118 w 118"/>
                <a:gd name="T5" fmla="*/ 59 h 117"/>
                <a:gd name="T6" fmla="*/ 59 w 118"/>
                <a:gd name="T7" fmla="*/ 0 h 117"/>
                <a:gd name="T8" fmla="*/ 0 w 118"/>
                <a:gd name="T9" fmla="*/ 59 h 117"/>
              </a:gdLst>
              <a:ahLst/>
              <a:cxnLst>
                <a:cxn ang="0">
                  <a:pos x="T0" y="T1"/>
                </a:cxn>
                <a:cxn ang="0">
                  <a:pos x="T2" y="T3"/>
                </a:cxn>
                <a:cxn ang="0">
                  <a:pos x="T4" y="T5"/>
                </a:cxn>
                <a:cxn ang="0">
                  <a:pos x="T6" y="T7"/>
                </a:cxn>
                <a:cxn ang="0">
                  <a:pos x="T8" y="T9"/>
                </a:cxn>
              </a:cxnLst>
              <a:rect l="0" t="0" r="r" b="b"/>
              <a:pathLst>
                <a:path w="118" h="117">
                  <a:moveTo>
                    <a:pt x="0" y="59"/>
                  </a:moveTo>
                  <a:cubicBezTo>
                    <a:pt x="0" y="91"/>
                    <a:pt x="26" y="117"/>
                    <a:pt x="59" y="117"/>
                  </a:cubicBezTo>
                  <a:cubicBezTo>
                    <a:pt x="92" y="117"/>
                    <a:pt x="118" y="91"/>
                    <a:pt x="118" y="59"/>
                  </a:cubicBezTo>
                  <a:cubicBezTo>
                    <a:pt x="118" y="26"/>
                    <a:pt x="92" y="0"/>
                    <a:pt x="59" y="0"/>
                  </a:cubicBezTo>
                  <a:cubicBezTo>
                    <a:pt x="26" y="2"/>
                    <a:pt x="0" y="28"/>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9" name="Freeform 59"/>
            <p:cNvSpPr>
              <a:spLocks/>
            </p:cNvSpPr>
            <p:nvPr/>
          </p:nvSpPr>
          <p:spPr bwMode="auto">
            <a:xfrm>
              <a:off x="-525463" y="4073525"/>
              <a:ext cx="446088" cy="266700"/>
            </a:xfrm>
            <a:custGeom>
              <a:avLst/>
              <a:gdLst>
                <a:gd name="T0" fmla="*/ 334 w 1515"/>
                <a:gd name="T1" fmla="*/ 843 h 910"/>
                <a:gd name="T2" fmla="*/ 396 w 1515"/>
                <a:gd name="T3" fmla="*/ 856 h 910"/>
                <a:gd name="T4" fmla="*/ 489 w 1515"/>
                <a:gd name="T5" fmla="*/ 732 h 910"/>
                <a:gd name="T6" fmla="*/ 470 w 1515"/>
                <a:gd name="T7" fmla="*/ 662 h 910"/>
                <a:gd name="T8" fmla="*/ 613 w 1515"/>
                <a:gd name="T9" fmla="*/ 519 h 910"/>
                <a:gd name="T10" fmla="*/ 756 w 1515"/>
                <a:gd name="T11" fmla="*/ 662 h 910"/>
                <a:gd name="T12" fmla="*/ 748 w 1515"/>
                <a:gd name="T13" fmla="*/ 708 h 910"/>
                <a:gd name="T14" fmla="*/ 886 w 1515"/>
                <a:gd name="T15" fmla="*/ 822 h 910"/>
                <a:gd name="T16" fmla="*/ 944 w 1515"/>
                <a:gd name="T17" fmla="*/ 810 h 910"/>
                <a:gd name="T18" fmla="*/ 975 w 1515"/>
                <a:gd name="T19" fmla="*/ 813 h 910"/>
                <a:gd name="T20" fmla="*/ 1068 w 1515"/>
                <a:gd name="T21" fmla="*/ 670 h 910"/>
                <a:gd name="T22" fmla="*/ 1030 w 1515"/>
                <a:gd name="T23" fmla="*/ 574 h 910"/>
                <a:gd name="T24" fmla="*/ 1173 w 1515"/>
                <a:gd name="T25" fmla="*/ 431 h 910"/>
                <a:gd name="T26" fmla="*/ 1313 w 1515"/>
                <a:gd name="T27" fmla="*/ 543 h 910"/>
                <a:gd name="T28" fmla="*/ 1515 w 1515"/>
                <a:gd name="T29" fmla="*/ 543 h 910"/>
                <a:gd name="T30" fmla="*/ 775 w 1515"/>
                <a:gd name="T31" fmla="*/ 0 h 910"/>
                <a:gd name="T32" fmla="*/ 0 w 1515"/>
                <a:gd name="T33" fmla="*/ 775 h 910"/>
                <a:gd name="T34" fmla="*/ 1 w 1515"/>
                <a:gd name="T35" fmla="*/ 831 h 910"/>
                <a:gd name="T36" fmla="*/ 210 w 1515"/>
                <a:gd name="T37" fmla="*/ 910 h 910"/>
                <a:gd name="T38" fmla="*/ 334 w 1515"/>
                <a:gd name="T39" fmla="*/ 84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5" h="910">
                  <a:moveTo>
                    <a:pt x="334" y="843"/>
                  </a:moveTo>
                  <a:cubicBezTo>
                    <a:pt x="356" y="843"/>
                    <a:pt x="377" y="848"/>
                    <a:pt x="396" y="856"/>
                  </a:cubicBezTo>
                  <a:cubicBezTo>
                    <a:pt x="489" y="732"/>
                    <a:pt x="489" y="732"/>
                    <a:pt x="489" y="732"/>
                  </a:cubicBezTo>
                  <a:cubicBezTo>
                    <a:pt x="477" y="712"/>
                    <a:pt x="470" y="688"/>
                    <a:pt x="470" y="662"/>
                  </a:cubicBezTo>
                  <a:cubicBezTo>
                    <a:pt x="470" y="582"/>
                    <a:pt x="534" y="519"/>
                    <a:pt x="613" y="519"/>
                  </a:cubicBezTo>
                  <a:cubicBezTo>
                    <a:pt x="693" y="519"/>
                    <a:pt x="756" y="582"/>
                    <a:pt x="756" y="662"/>
                  </a:cubicBezTo>
                  <a:cubicBezTo>
                    <a:pt x="756" y="679"/>
                    <a:pt x="753" y="694"/>
                    <a:pt x="748" y="708"/>
                  </a:cubicBezTo>
                  <a:cubicBezTo>
                    <a:pt x="886" y="822"/>
                    <a:pt x="886" y="822"/>
                    <a:pt x="886" y="822"/>
                  </a:cubicBezTo>
                  <a:cubicBezTo>
                    <a:pt x="903" y="813"/>
                    <a:pt x="923" y="810"/>
                    <a:pt x="944" y="810"/>
                  </a:cubicBezTo>
                  <a:cubicBezTo>
                    <a:pt x="954" y="810"/>
                    <a:pt x="965" y="812"/>
                    <a:pt x="975" y="813"/>
                  </a:cubicBezTo>
                  <a:cubicBezTo>
                    <a:pt x="1068" y="670"/>
                    <a:pt x="1068" y="670"/>
                    <a:pt x="1068" y="670"/>
                  </a:cubicBezTo>
                  <a:cubicBezTo>
                    <a:pt x="1046" y="644"/>
                    <a:pt x="1030" y="612"/>
                    <a:pt x="1030" y="574"/>
                  </a:cubicBezTo>
                  <a:cubicBezTo>
                    <a:pt x="1030" y="494"/>
                    <a:pt x="1094" y="431"/>
                    <a:pt x="1173" y="431"/>
                  </a:cubicBezTo>
                  <a:cubicBezTo>
                    <a:pt x="1242" y="431"/>
                    <a:pt x="1299" y="479"/>
                    <a:pt x="1313" y="543"/>
                  </a:cubicBezTo>
                  <a:cubicBezTo>
                    <a:pt x="1515" y="543"/>
                    <a:pt x="1515" y="543"/>
                    <a:pt x="1515" y="543"/>
                  </a:cubicBezTo>
                  <a:cubicBezTo>
                    <a:pt x="1416" y="229"/>
                    <a:pt x="1123" y="0"/>
                    <a:pt x="775" y="0"/>
                  </a:cubicBezTo>
                  <a:cubicBezTo>
                    <a:pt x="346" y="0"/>
                    <a:pt x="0" y="346"/>
                    <a:pt x="0" y="775"/>
                  </a:cubicBezTo>
                  <a:cubicBezTo>
                    <a:pt x="0" y="794"/>
                    <a:pt x="1" y="813"/>
                    <a:pt x="1" y="831"/>
                  </a:cubicBezTo>
                  <a:cubicBezTo>
                    <a:pt x="53" y="851"/>
                    <a:pt x="139" y="884"/>
                    <a:pt x="210" y="910"/>
                  </a:cubicBezTo>
                  <a:cubicBezTo>
                    <a:pt x="236" y="870"/>
                    <a:pt x="281" y="843"/>
                    <a:pt x="334"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0" name="Freeform 60"/>
            <p:cNvSpPr>
              <a:spLocks/>
            </p:cNvSpPr>
            <p:nvPr/>
          </p:nvSpPr>
          <p:spPr bwMode="auto">
            <a:xfrm>
              <a:off x="-520700" y="4257675"/>
              <a:ext cx="450850" cy="271463"/>
            </a:xfrm>
            <a:custGeom>
              <a:avLst/>
              <a:gdLst>
                <a:gd name="T0" fmla="*/ 1520 w 1534"/>
                <a:gd name="T1" fmla="*/ 0 h 924"/>
                <a:gd name="T2" fmla="*/ 1291 w 1534"/>
                <a:gd name="T3" fmla="*/ 0 h 924"/>
                <a:gd name="T4" fmla="*/ 1158 w 1534"/>
                <a:gd name="T5" fmla="*/ 90 h 924"/>
                <a:gd name="T6" fmla="*/ 1120 w 1534"/>
                <a:gd name="T7" fmla="*/ 85 h 924"/>
                <a:gd name="T8" fmla="*/ 1027 w 1534"/>
                <a:gd name="T9" fmla="*/ 223 h 924"/>
                <a:gd name="T10" fmla="*/ 1072 w 1534"/>
                <a:gd name="T11" fmla="*/ 326 h 924"/>
                <a:gd name="T12" fmla="*/ 929 w 1534"/>
                <a:gd name="T13" fmla="*/ 469 h 924"/>
                <a:gd name="T14" fmla="*/ 786 w 1534"/>
                <a:gd name="T15" fmla="*/ 326 h 924"/>
                <a:gd name="T16" fmla="*/ 803 w 1534"/>
                <a:gd name="T17" fmla="*/ 259 h 924"/>
                <a:gd name="T18" fmla="*/ 676 w 1534"/>
                <a:gd name="T19" fmla="*/ 154 h 924"/>
                <a:gd name="T20" fmla="*/ 598 w 1534"/>
                <a:gd name="T21" fmla="*/ 178 h 924"/>
                <a:gd name="T22" fmla="*/ 536 w 1534"/>
                <a:gd name="T23" fmla="*/ 164 h 924"/>
                <a:gd name="T24" fmla="*/ 443 w 1534"/>
                <a:gd name="T25" fmla="*/ 288 h 924"/>
                <a:gd name="T26" fmla="*/ 462 w 1534"/>
                <a:gd name="T27" fmla="*/ 359 h 924"/>
                <a:gd name="T28" fmla="*/ 319 w 1534"/>
                <a:gd name="T29" fmla="*/ 502 h 924"/>
                <a:gd name="T30" fmla="*/ 176 w 1534"/>
                <a:gd name="T31" fmla="*/ 369 h 924"/>
                <a:gd name="T32" fmla="*/ 0 w 1534"/>
                <a:gd name="T33" fmla="*/ 302 h 924"/>
                <a:gd name="T34" fmla="*/ 758 w 1534"/>
                <a:gd name="T35" fmla="*/ 924 h 924"/>
                <a:gd name="T36" fmla="*/ 1534 w 1534"/>
                <a:gd name="T37" fmla="*/ 148 h 924"/>
                <a:gd name="T38" fmla="*/ 1520 w 1534"/>
                <a:gd name="T3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4" h="924">
                  <a:moveTo>
                    <a:pt x="1520" y="0"/>
                  </a:moveTo>
                  <a:cubicBezTo>
                    <a:pt x="1291" y="0"/>
                    <a:pt x="1291" y="0"/>
                    <a:pt x="1291" y="0"/>
                  </a:cubicBezTo>
                  <a:cubicBezTo>
                    <a:pt x="1270" y="52"/>
                    <a:pt x="1218" y="90"/>
                    <a:pt x="1158" y="90"/>
                  </a:cubicBezTo>
                  <a:cubicBezTo>
                    <a:pt x="1144" y="90"/>
                    <a:pt x="1132" y="88"/>
                    <a:pt x="1120" y="85"/>
                  </a:cubicBezTo>
                  <a:cubicBezTo>
                    <a:pt x="1027" y="223"/>
                    <a:pt x="1027" y="223"/>
                    <a:pt x="1027" y="223"/>
                  </a:cubicBezTo>
                  <a:cubicBezTo>
                    <a:pt x="1055" y="248"/>
                    <a:pt x="1072" y="285"/>
                    <a:pt x="1072" y="326"/>
                  </a:cubicBezTo>
                  <a:cubicBezTo>
                    <a:pt x="1072" y="405"/>
                    <a:pt x="1008" y="469"/>
                    <a:pt x="929" y="469"/>
                  </a:cubicBezTo>
                  <a:cubicBezTo>
                    <a:pt x="850" y="469"/>
                    <a:pt x="786" y="405"/>
                    <a:pt x="786" y="326"/>
                  </a:cubicBezTo>
                  <a:cubicBezTo>
                    <a:pt x="786" y="302"/>
                    <a:pt x="791" y="279"/>
                    <a:pt x="803" y="259"/>
                  </a:cubicBezTo>
                  <a:cubicBezTo>
                    <a:pt x="676" y="154"/>
                    <a:pt x="676" y="154"/>
                    <a:pt x="676" y="154"/>
                  </a:cubicBezTo>
                  <a:cubicBezTo>
                    <a:pt x="653" y="169"/>
                    <a:pt x="626" y="178"/>
                    <a:pt x="598" y="178"/>
                  </a:cubicBezTo>
                  <a:cubicBezTo>
                    <a:pt x="576" y="178"/>
                    <a:pt x="555" y="173"/>
                    <a:pt x="536" y="164"/>
                  </a:cubicBezTo>
                  <a:cubicBezTo>
                    <a:pt x="443" y="288"/>
                    <a:pt x="443" y="288"/>
                    <a:pt x="443" y="288"/>
                  </a:cubicBezTo>
                  <a:cubicBezTo>
                    <a:pt x="455" y="309"/>
                    <a:pt x="462" y="333"/>
                    <a:pt x="462" y="359"/>
                  </a:cubicBezTo>
                  <a:cubicBezTo>
                    <a:pt x="462" y="438"/>
                    <a:pt x="398" y="502"/>
                    <a:pt x="319" y="502"/>
                  </a:cubicBezTo>
                  <a:cubicBezTo>
                    <a:pt x="243" y="502"/>
                    <a:pt x="181" y="443"/>
                    <a:pt x="176" y="369"/>
                  </a:cubicBezTo>
                  <a:cubicBezTo>
                    <a:pt x="114" y="345"/>
                    <a:pt x="46" y="319"/>
                    <a:pt x="0" y="302"/>
                  </a:cubicBezTo>
                  <a:cubicBezTo>
                    <a:pt x="69" y="655"/>
                    <a:pt x="383" y="924"/>
                    <a:pt x="758" y="924"/>
                  </a:cubicBezTo>
                  <a:cubicBezTo>
                    <a:pt x="1187" y="924"/>
                    <a:pt x="1534" y="578"/>
                    <a:pt x="1534" y="148"/>
                  </a:cubicBezTo>
                  <a:cubicBezTo>
                    <a:pt x="1534" y="98"/>
                    <a:pt x="1529" y="48"/>
                    <a:pt x="1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Oval 61"/>
            <p:cNvSpPr>
              <a:spLocks noChangeArrowheads="1"/>
            </p:cNvSpPr>
            <p:nvPr/>
          </p:nvSpPr>
          <p:spPr bwMode="auto">
            <a:xfrm>
              <a:off x="-444500" y="4344988"/>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54" name="Title 1"/>
          <p:cNvSpPr txBox="1">
            <a:spLocks/>
          </p:cNvSpPr>
          <p:nvPr/>
        </p:nvSpPr>
        <p:spPr>
          <a:xfrm>
            <a:off x="193702" y="848783"/>
            <a:ext cx="11579197" cy="641606"/>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Fewer New Zealanders now agree most people they know have not taken steps to prepare for a disaster (down to 53% in 2017 from 61% in 2016).  This social norm isn’t as influential a trigger as what friends and family think, however it is still important </a:t>
            </a:r>
            <a:r>
              <a:rPr lang="en-NZ" dirty="0"/>
              <a:t>enough to </a:t>
            </a:r>
            <a:r>
              <a:rPr lang="en-NZ" dirty="0" smtClean="0"/>
              <a:t>New Zealanders to </a:t>
            </a:r>
            <a:r>
              <a:rPr lang="en-NZ" dirty="0"/>
              <a:t>be an effective trigger</a:t>
            </a:r>
          </a:p>
        </p:txBody>
      </p:sp>
      <p:sp>
        <p:nvSpPr>
          <p:cNvPr id="45" name="Oval 44"/>
          <p:cNvSpPr/>
          <p:nvPr/>
        </p:nvSpPr>
        <p:spPr>
          <a:xfrm>
            <a:off x="209549" y="143146"/>
            <a:ext cx="517957" cy="51795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8" name="Group 37"/>
          <p:cNvGrpSpPr/>
          <p:nvPr/>
        </p:nvGrpSpPr>
        <p:grpSpPr>
          <a:xfrm>
            <a:off x="2253511" y="3896805"/>
            <a:ext cx="6700157" cy="243203"/>
            <a:chOff x="1400433" y="5056582"/>
            <a:chExt cx="6700157" cy="243203"/>
          </a:xfrm>
        </p:grpSpPr>
        <p:sp>
          <p:nvSpPr>
            <p:cNvPr id="39" name="Title 1"/>
            <p:cNvSpPr txBox="1">
              <a:spLocks/>
            </p:cNvSpPr>
            <p:nvPr/>
          </p:nvSpPr>
          <p:spPr>
            <a:xfrm>
              <a:off x="7413303" y="5056582"/>
              <a:ext cx="687287"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Don’t know</a:t>
              </a:r>
            </a:p>
          </p:txBody>
        </p:sp>
        <p:sp>
          <p:nvSpPr>
            <p:cNvPr id="40" name="Rectangle 39"/>
            <p:cNvSpPr/>
            <p:nvPr/>
          </p:nvSpPr>
          <p:spPr>
            <a:xfrm>
              <a:off x="1400433" y="5093625"/>
              <a:ext cx="169116" cy="169116"/>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41" name="Title 1"/>
            <p:cNvSpPr txBox="1">
              <a:spLocks/>
            </p:cNvSpPr>
            <p:nvPr/>
          </p:nvSpPr>
          <p:spPr>
            <a:xfrm>
              <a:off x="1543045" y="5060548"/>
              <a:ext cx="792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agree</a:t>
              </a:r>
            </a:p>
          </p:txBody>
        </p:sp>
        <p:sp>
          <p:nvSpPr>
            <p:cNvPr id="52" name="Rectangle 51"/>
            <p:cNvSpPr/>
            <p:nvPr/>
          </p:nvSpPr>
          <p:spPr>
            <a:xfrm>
              <a:off x="2574485" y="5093625"/>
              <a:ext cx="169116" cy="169116"/>
            </a:xfrm>
            <a:prstGeom prst="rect">
              <a:avLst/>
            </a:prstGeom>
            <a:solidFill>
              <a:srgbClr val="01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56" name="Title 1"/>
            <p:cNvSpPr txBox="1">
              <a:spLocks/>
            </p:cNvSpPr>
            <p:nvPr/>
          </p:nvSpPr>
          <p:spPr>
            <a:xfrm>
              <a:off x="2708253" y="5056582"/>
              <a:ext cx="90737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agree</a:t>
              </a:r>
            </a:p>
          </p:txBody>
        </p:sp>
        <p:sp>
          <p:nvSpPr>
            <p:cNvPr id="57" name="Rectangle 56"/>
            <p:cNvSpPr/>
            <p:nvPr/>
          </p:nvSpPr>
          <p:spPr>
            <a:xfrm>
              <a:off x="3748537" y="5093625"/>
              <a:ext cx="169116" cy="169116"/>
            </a:xfrm>
            <a:prstGeom prst="rect">
              <a:avLst/>
            </a:prstGeom>
            <a:solidFill>
              <a:srgbClr val="26A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58" name="Title 1"/>
            <p:cNvSpPr txBox="1">
              <a:spLocks/>
            </p:cNvSpPr>
            <p:nvPr/>
          </p:nvSpPr>
          <p:spPr>
            <a:xfrm>
              <a:off x="3886488"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Neither agree </a:t>
              </a:r>
            </a:p>
            <a:p>
              <a:r>
                <a:rPr lang="en-NZ" sz="800" b="0" dirty="0">
                  <a:solidFill>
                    <a:prstClr val="black">
                      <a:lumMod val="50000"/>
                      <a:lumOff val="50000"/>
                    </a:prstClr>
                  </a:solidFill>
                  <a:latin typeface="Calibri Light" panose="020F0302020204030204"/>
                </a:rPr>
                <a:t>nor disagree</a:t>
              </a:r>
            </a:p>
          </p:txBody>
        </p:sp>
        <p:sp>
          <p:nvSpPr>
            <p:cNvPr id="59" name="Rectangle 58"/>
            <p:cNvSpPr/>
            <p:nvPr/>
          </p:nvSpPr>
          <p:spPr>
            <a:xfrm>
              <a:off x="4922588" y="5093625"/>
              <a:ext cx="169116" cy="16911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60" name="Title 1"/>
            <p:cNvSpPr txBox="1">
              <a:spLocks/>
            </p:cNvSpPr>
            <p:nvPr/>
          </p:nvSpPr>
          <p:spPr>
            <a:xfrm>
              <a:off x="5074625"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disagree</a:t>
              </a:r>
            </a:p>
          </p:txBody>
        </p:sp>
        <p:sp>
          <p:nvSpPr>
            <p:cNvPr id="61" name="Rectangle 60"/>
            <p:cNvSpPr/>
            <p:nvPr/>
          </p:nvSpPr>
          <p:spPr>
            <a:xfrm>
              <a:off x="6096640" y="5093625"/>
              <a:ext cx="169116" cy="169116"/>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62" name="Title 1"/>
            <p:cNvSpPr txBox="1">
              <a:spLocks/>
            </p:cNvSpPr>
            <p:nvPr/>
          </p:nvSpPr>
          <p:spPr>
            <a:xfrm>
              <a:off x="6242344"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disagree</a:t>
              </a:r>
            </a:p>
          </p:txBody>
        </p:sp>
        <p:sp>
          <p:nvSpPr>
            <p:cNvPr id="63" name="Rectangle 62"/>
            <p:cNvSpPr/>
            <p:nvPr/>
          </p:nvSpPr>
          <p:spPr>
            <a:xfrm>
              <a:off x="7270691" y="5093625"/>
              <a:ext cx="169116" cy="16911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graphicFrame>
        <p:nvGraphicFramePr>
          <p:cNvPr id="65" name="Table 64"/>
          <p:cNvGraphicFramePr>
            <a:graphicFrameLocks noGrp="1"/>
          </p:cNvGraphicFramePr>
          <p:nvPr>
            <p:extLst>
              <p:ext uri="{D42A27DB-BD31-4B8C-83A1-F6EECF244321}">
                <p14:modId xmlns:p14="http://schemas.microsoft.com/office/powerpoint/2010/main" val="418738127"/>
              </p:ext>
            </p:extLst>
          </p:nvPr>
        </p:nvGraphicFramePr>
        <p:xfrm>
          <a:off x="9907238" y="1775933"/>
          <a:ext cx="2232000" cy="1800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tblGrid>
              <a:tr h="686442">
                <a:tc>
                  <a:txBody>
                    <a:bodyPr/>
                    <a:lstStyle/>
                    <a:p>
                      <a:pPr algn="ctr"/>
                      <a:r>
                        <a:rPr lang="en-NZ" sz="1050" b="0" dirty="0">
                          <a:solidFill>
                            <a:prstClr val="black">
                              <a:lumMod val="50000"/>
                              <a:lumOff val="50000"/>
                            </a:prstClr>
                          </a:solidFill>
                          <a:latin typeface="+mn-lt"/>
                        </a:rPr>
                        <a:t>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50" b="0" dirty="0">
                          <a:solidFill>
                            <a:prstClr val="black">
                              <a:lumMod val="50000"/>
                              <a:lumOff val="50000"/>
                            </a:prstClr>
                          </a:solidFill>
                          <a:latin typeface="+mn-lt"/>
                        </a:rPr>
                        <a:t>disagree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53%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61%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15%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69" name="TextBox 68"/>
          <p:cNvSpPr txBox="1"/>
          <p:nvPr/>
        </p:nvSpPr>
        <p:spPr>
          <a:xfrm>
            <a:off x="-119752" y="4821604"/>
            <a:ext cx="2286000" cy="415498"/>
          </a:xfrm>
          <a:prstGeom prst="rect">
            <a:avLst/>
          </a:prstGeom>
          <a:noFill/>
        </p:spPr>
        <p:txBody>
          <a:bodyPr wrap="square" rtlCol="0">
            <a:spAutoFit/>
          </a:bodyPr>
          <a:lstStyle/>
          <a:p>
            <a:pPr algn="ctr"/>
            <a:r>
              <a:rPr lang="en-NZ" sz="1050" b="1" dirty="0">
                <a:solidFill>
                  <a:schemeClr val="tx1">
                    <a:lumMod val="65000"/>
                    <a:lumOff val="35000"/>
                  </a:schemeClr>
                </a:solidFill>
              </a:rPr>
              <a:t>Average for all New Zealanders </a:t>
            </a:r>
          </a:p>
          <a:p>
            <a:pPr algn="ctr"/>
            <a:r>
              <a:rPr lang="en-NZ" sz="1050" b="1" dirty="0">
                <a:solidFill>
                  <a:schemeClr val="tx1">
                    <a:lumMod val="65000"/>
                    <a:lumOff val="35000"/>
                  </a:schemeClr>
                </a:solidFill>
              </a:rPr>
              <a:t>agree 53%</a:t>
            </a:r>
          </a:p>
        </p:txBody>
      </p:sp>
      <p:cxnSp>
        <p:nvCxnSpPr>
          <p:cNvPr id="76" name="Straight Connector 75"/>
          <p:cNvCxnSpPr/>
          <p:nvPr/>
        </p:nvCxnSpPr>
        <p:spPr>
          <a:xfrm>
            <a:off x="494074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017969" y="5239639"/>
            <a:ext cx="0" cy="9360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63852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1638618" y="5683456"/>
            <a:ext cx="1057275" cy="646331"/>
          </a:xfrm>
          <a:prstGeom prst="rect">
            <a:avLst/>
          </a:prstGeom>
          <a:noFill/>
        </p:spPr>
        <p:txBody>
          <a:bodyPr wrap="square" rtlCol="0">
            <a:spAutoFit/>
          </a:bodyPr>
          <a:lstStyle/>
          <a:p>
            <a:pPr algn="r"/>
            <a:r>
              <a:rPr lang="en-NZ" sz="900" dirty="0">
                <a:solidFill>
                  <a:schemeClr val="tx1">
                    <a:lumMod val="65000"/>
                    <a:lumOff val="35000"/>
                  </a:schemeClr>
                </a:solidFill>
              </a:rPr>
              <a:t>Annual household income under $50,000</a:t>
            </a:r>
          </a:p>
          <a:p>
            <a:pPr algn="r"/>
            <a:r>
              <a:rPr lang="en-NZ" sz="900" dirty="0">
                <a:solidFill>
                  <a:schemeClr val="tx1">
                    <a:lumMod val="65000"/>
                    <a:lumOff val="35000"/>
                  </a:schemeClr>
                </a:solidFill>
              </a:rPr>
              <a:t>60%</a:t>
            </a:r>
          </a:p>
        </p:txBody>
      </p:sp>
      <p:cxnSp>
        <p:nvCxnSpPr>
          <p:cNvPr id="139" name="Straight Arrow Connector 138"/>
          <p:cNvCxnSpPr/>
          <p:nvPr/>
        </p:nvCxnSpPr>
        <p:spPr>
          <a:xfrm flipV="1">
            <a:off x="2636862" y="5560455"/>
            <a:ext cx="0" cy="684000"/>
          </a:xfrm>
          <a:prstGeom prst="straightConnector1">
            <a:avLst/>
          </a:prstGeom>
          <a:ln>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
        <p:nvSpPr>
          <p:cNvPr id="143" name="Title 1"/>
          <p:cNvSpPr txBox="1">
            <a:spLocks/>
          </p:cNvSpPr>
          <p:nvPr/>
        </p:nvSpPr>
        <p:spPr>
          <a:xfrm>
            <a:off x="193703" y="1749519"/>
            <a:ext cx="7131033" cy="239237"/>
          </a:xfrm>
          <a:prstGeom prst="rect">
            <a:avLst/>
          </a:prstGeom>
        </p:spPr>
        <p:txBody>
          <a:bodyPr anchor="ctr">
            <a:noAutofit/>
          </a:bodyPr>
          <a:lstStyle>
            <a:defPPr>
              <a:defRPr lang="en-US"/>
            </a:defPPr>
            <a:lvl1pPr>
              <a:lnSpc>
                <a:spcPct val="90000"/>
              </a:lnSpc>
              <a:spcBef>
                <a:spcPct val="0"/>
              </a:spcBef>
              <a:buNone/>
              <a:defRPr sz="1400" b="0" i="1">
                <a:solidFill>
                  <a:prstClr val="black">
                    <a:lumMod val="50000"/>
                    <a:lumOff val="50000"/>
                  </a:prstClr>
                </a:solidFill>
                <a:ea typeface="Tahoma" panose="020B0604030504040204" pitchFamily="34" charset="0"/>
                <a:cs typeface="Arial" panose="020B0604020202020204" pitchFamily="34" charset="0"/>
              </a:defRPr>
            </a:lvl1pPr>
          </a:lstStyle>
          <a:p>
            <a:pPr lvl="0">
              <a:lnSpc>
                <a:spcPct val="115000"/>
              </a:lnSpc>
              <a:defRPr/>
            </a:pPr>
            <a:r>
              <a:rPr lang="en-GB" dirty="0"/>
              <a:t>Q. Most people I know have not taken steps to prepare for a disaster</a:t>
            </a:r>
            <a:endParaRPr lang="en-NZ" dirty="0"/>
          </a:p>
        </p:txBody>
      </p:sp>
      <p:sp>
        <p:nvSpPr>
          <p:cNvPr id="141" name="Title 1"/>
          <p:cNvSpPr txBox="1">
            <a:spLocks/>
          </p:cNvSpPr>
          <p:nvPr/>
        </p:nvSpPr>
        <p:spPr>
          <a:xfrm>
            <a:off x="7576846" y="4280391"/>
            <a:ext cx="4310354" cy="430887"/>
          </a:xfrm>
          <a:prstGeom prst="rect">
            <a:avLst/>
          </a:prstGeom>
          <a:noFill/>
        </p:spPr>
        <p:txBody>
          <a:bodyPr wrap="square" rtlCol="0">
            <a:spAutoFit/>
          </a:bodyPr>
          <a:lstStyle>
            <a:defPPr>
              <a:defRPr lang="en-US"/>
            </a:defPPr>
            <a:lvl1pPr>
              <a:defRPr sz="1100">
                <a:solidFill>
                  <a:srgbClr val="7F7F7F"/>
                </a:solidFill>
              </a:defRPr>
            </a:lvl1pPr>
          </a:lstStyle>
          <a:p>
            <a:r>
              <a:rPr lang="en-NZ" dirty="0"/>
              <a:t>Those who agree most people they know have not taken steps to prepare for a disaster are </a:t>
            </a:r>
            <a:r>
              <a:rPr lang="en-NZ" dirty="0" smtClean="0"/>
              <a:t>less </a:t>
            </a:r>
            <a:r>
              <a:rPr lang="en-NZ" dirty="0"/>
              <a:t>likely to have:</a:t>
            </a:r>
          </a:p>
        </p:txBody>
      </p:sp>
      <p:graphicFrame>
        <p:nvGraphicFramePr>
          <p:cNvPr id="146" name="Table 145"/>
          <p:cNvGraphicFramePr>
            <a:graphicFrameLocks noGrp="1"/>
          </p:cNvGraphicFramePr>
          <p:nvPr>
            <p:extLst>
              <p:ext uri="{D42A27DB-BD31-4B8C-83A1-F6EECF244321}">
                <p14:modId xmlns:p14="http://schemas.microsoft.com/office/powerpoint/2010/main" val="4132975288"/>
              </p:ext>
            </p:extLst>
          </p:nvPr>
        </p:nvGraphicFramePr>
        <p:xfrm>
          <a:off x="7687036" y="5492022"/>
          <a:ext cx="918462" cy="548308"/>
        </p:xfrm>
        <a:graphic>
          <a:graphicData uri="http://schemas.openxmlformats.org/drawingml/2006/table">
            <a:tbl>
              <a:tblPr firstRow="1" bandRow="1">
                <a:tableStyleId>{5C22544A-7EE6-4342-B048-85BDC9FD1C3A}</a:tableStyleId>
              </a:tblPr>
              <a:tblGrid>
                <a:gridCol w="918462">
                  <a:extLst>
                    <a:ext uri="{9D8B030D-6E8A-4147-A177-3AD203B41FA5}">
                      <a16:colId xmlns:a16="http://schemas.microsoft.com/office/drawing/2014/main" xmlns="" val="20000"/>
                    </a:ext>
                  </a:extLst>
                </a:gridCol>
              </a:tblGrid>
              <a:tr h="548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A getaway </a:t>
                      </a:r>
                      <a:r>
                        <a:rPr lang="en-NZ" sz="1000" b="0" dirty="0" smtClean="0">
                          <a:solidFill>
                            <a:prstClr val="black">
                              <a:lumMod val="50000"/>
                              <a:lumOff val="50000"/>
                            </a:prstClr>
                          </a:solidFill>
                          <a:latin typeface="+mn-lt"/>
                        </a:rPr>
                        <a:t>bag*</a:t>
                      </a:r>
                      <a:endParaRPr lang="en-NZ" sz="1000" b="0" dirty="0">
                        <a:solidFill>
                          <a:prstClr val="black">
                            <a:lumMod val="50000"/>
                            <a:lumOff val="50000"/>
                          </a:prstClr>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47" name="Table 146"/>
          <p:cNvGraphicFramePr>
            <a:graphicFrameLocks noGrp="1"/>
          </p:cNvGraphicFramePr>
          <p:nvPr>
            <p:extLst>
              <p:ext uri="{D42A27DB-BD31-4B8C-83A1-F6EECF244321}">
                <p14:modId xmlns:p14="http://schemas.microsoft.com/office/powerpoint/2010/main" val="1514913905"/>
              </p:ext>
            </p:extLst>
          </p:nvPr>
        </p:nvGraphicFramePr>
        <p:xfrm>
          <a:off x="10839450" y="5492022"/>
          <a:ext cx="1238251" cy="651935"/>
        </p:xfrm>
        <a:graphic>
          <a:graphicData uri="http://schemas.openxmlformats.org/drawingml/2006/table">
            <a:tbl>
              <a:tblPr firstRow="1" bandRow="1">
                <a:tableStyleId>{5C22544A-7EE6-4342-B048-85BDC9FD1C3A}</a:tableStyleId>
              </a:tblPr>
              <a:tblGrid>
                <a:gridCol w="1238251">
                  <a:extLst>
                    <a:ext uri="{9D8B030D-6E8A-4147-A177-3AD203B41FA5}">
                      <a16:colId xmlns:a16="http://schemas.microsoft.com/office/drawing/2014/main" xmlns="" val="20000"/>
                    </a:ext>
                  </a:extLst>
                </a:gridCol>
              </a:tblGrid>
              <a:tr h="651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A survival</a:t>
                      </a:r>
                      <a:r>
                        <a:rPr lang="en-NZ" sz="1000" b="0" baseline="0" dirty="0">
                          <a:solidFill>
                            <a:prstClr val="black">
                              <a:lumMod val="50000"/>
                              <a:lumOff val="50000"/>
                            </a:prstClr>
                          </a:solidFill>
                          <a:latin typeface="+mn-lt"/>
                        </a:rPr>
                        <a:t> plan (for at home or while away from home)</a:t>
                      </a:r>
                      <a:endParaRPr lang="en-NZ" sz="1000" b="0" dirty="0">
                        <a:solidFill>
                          <a:prstClr val="black">
                            <a:lumMod val="50000"/>
                            <a:lumOff val="50000"/>
                          </a:prstClr>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58" name="Table 157"/>
          <p:cNvGraphicFramePr>
            <a:graphicFrameLocks noGrp="1"/>
          </p:cNvGraphicFramePr>
          <p:nvPr>
            <p:extLst>
              <p:ext uri="{D42A27DB-BD31-4B8C-83A1-F6EECF244321}">
                <p14:modId xmlns:p14="http://schemas.microsoft.com/office/powerpoint/2010/main" val="3040778694"/>
              </p:ext>
            </p:extLst>
          </p:nvPr>
        </p:nvGraphicFramePr>
        <p:xfrm>
          <a:off x="8793170" y="5492022"/>
          <a:ext cx="936000" cy="54864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xmlns="" val="20000"/>
                    </a:ext>
                  </a:extLst>
                </a:gridCol>
              </a:tblGrid>
              <a:tr h="548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0" dirty="0">
                          <a:solidFill>
                            <a:prstClr val="black">
                              <a:lumMod val="50000"/>
                              <a:lumOff val="50000"/>
                            </a:prstClr>
                          </a:solidFill>
                          <a:latin typeface="+mn-lt"/>
                        </a:rPr>
                        <a:t>Stored sufficient water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59" name="Table 158"/>
          <p:cNvGraphicFramePr>
            <a:graphicFrameLocks noGrp="1"/>
          </p:cNvGraphicFramePr>
          <p:nvPr>
            <p:extLst>
              <p:ext uri="{D42A27DB-BD31-4B8C-83A1-F6EECF244321}">
                <p14:modId xmlns:p14="http://schemas.microsoft.com/office/powerpoint/2010/main" val="2249053118"/>
              </p:ext>
            </p:extLst>
          </p:nvPr>
        </p:nvGraphicFramePr>
        <p:xfrm>
          <a:off x="9804053" y="5492022"/>
          <a:ext cx="1116000" cy="548308"/>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tblGrid>
              <a:tr h="548308">
                <a:tc>
                  <a:txBody>
                    <a:bodyPr/>
                    <a:lstStyle/>
                    <a:p>
                      <a:pPr algn="ctr">
                        <a:defRPr/>
                      </a:pPr>
                      <a:r>
                        <a:rPr lang="en-NZ" sz="1000" b="0" kern="1200" dirty="0">
                          <a:solidFill>
                            <a:prstClr val="black">
                              <a:lumMod val="50000"/>
                              <a:lumOff val="50000"/>
                            </a:prstClr>
                          </a:solidFill>
                          <a:latin typeface="+mn-lt"/>
                          <a:ea typeface="+mn-ea"/>
                          <a:cs typeface="+mn-cs"/>
                        </a:rPr>
                        <a:t>The necessary emergency items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3" name="Group 2"/>
          <p:cNvGrpSpPr/>
          <p:nvPr/>
        </p:nvGrpSpPr>
        <p:grpSpPr>
          <a:xfrm>
            <a:off x="7965636" y="4916355"/>
            <a:ext cx="432000" cy="432000"/>
            <a:chOff x="12474884" y="4118497"/>
            <a:chExt cx="432000" cy="432000"/>
          </a:xfrm>
        </p:grpSpPr>
        <p:sp>
          <p:nvSpPr>
            <p:cNvPr id="79" name="Freeform 67"/>
            <p:cNvSpPr>
              <a:spLocks noChangeAspect="1" noEditPoints="1"/>
            </p:cNvSpPr>
            <p:nvPr/>
          </p:nvSpPr>
          <p:spPr bwMode="auto">
            <a:xfrm>
              <a:off x="12558363" y="4205781"/>
              <a:ext cx="249199" cy="252000"/>
            </a:xfrm>
            <a:custGeom>
              <a:avLst/>
              <a:gdLst>
                <a:gd name="T0" fmla="*/ 0 w 192"/>
                <a:gd name="T1" fmla="*/ 176 h 192"/>
                <a:gd name="T2" fmla="*/ 16 w 192"/>
                <a:gd name="T3" fmla="*/ 192 h 192"/>
                <a:gd name="T4" fmla="*/ 176 w 192"/>
                <a:gd name="T5" fmla="*/ 192 h 192"/>
                <a:gd name="T6" fmla="*/ 192 w 192"/>
                <a:gd name="T7" fmla="*/ 176 h 192"/>
                <a:gd name="T8" fmla="*/ 192 w 192"/>
                <a:gd name="T9" fmla="*/ 76 h 192"/>
                <a:gd name="T10" fmla="*/ 176 w 192"/>
                <a:gd name="T11" fmla="*/ 60 h 192"/>
                <a:gd name="T12" fmla="*/ 160 w 192"/>
                <a:gd name="T13" fmla="*/ 60 h 192"/>
                <a:gd name="T14" fmla="*/ 160 w 192"/>
                <a:gd name="T15" fmla="*/ 42 h 192"/>
                <a:gd name="T16" fmla="*/ 118 w 192"/>
                <a:gd name="T17" fmla="*/ 0 h 192"/>
                <a:gd name="T18" fmla="*/ 93 w 192"/>
                <a:gd name="T19" fmla="*/ 8 h 192"/>
                <a:gd name="T20" fmla="*/ 74 w 192"/>
                <a:gd name="T21" fmla="*/ 4 h 192"/>
                <a:gd name="T22" fmla="*/ 32 w 192"/>
                <a:gd name="T23" fmla="*/ 46 h 192"/>
                <a:gd name="T24" fmla="*/ 32 w 192"/>
                <a:gd name="T25" fmla="*/ 60 h 192"/>
                <a:gd name="T26" fmla="*/ 16 w 192"/>
                <a:gd name="T27" fmla="*/ 60 h 192"/>
                <a:gd name="T28" fmla="*/ 0 w 192"/>
                <a:gd name="T29" fmla="*/ 76 h 192"/>
                <a:gd name="T30" fmla="*/ 0 w 192"/>
                <a:gd name="T31" fmla="*/ 176 h 192"/>
                <a:gd name="T32" fmla="*/ 140 w 192"/>
                <a:gd name="T33" fmla="*/ 60 h 192"/>
                <a:gd name="T34" fmla="*/ 96 w 192"/>
                <a:gd name="T35" fmla="*/ 60 h 192"/>
                <a:gd name="T36" fmla="*/ 96 w 192"/>
                <a:gd name="T37" fmla="*/ 42 h 192"/>
                <a:gd name="T38" fmla="*/ 118 w 192"/>
                <a:gd name="T39" fmla="*/ 20 h 192"/>
                <a:gd name="T40" fmla="*/ 140 w 192"/>
                <a:gd name="T41" fmla="*/ 42 h 192"/>
                <a:gd name="T42" fmla="*/ 140 w 192"/>
                <a:gd name="T43" fmla="*/ 60 h 192"/>
                <a:gd name="T44" fmla="*/ 76 w 192"/>
                <a:gd name="T45" fmla="*/ 60 h 192"/>
                <a:gd name="T46" fmla="*/ 52 w 192"/>
                <a:gd name="T47" fmla="*/ 60 h 192"/>
                <a:gd name="T48" fmla="*/ 52 w 192"/>
                <a:gd name="T49" fmla="*/ 46 h 192"/>
                <a:gd name="T50" fmla="*/ 74 w 192"/>
                <a:gd name="T51" fmla="*/ 24 h 192"/>
                <a:gd name="T52" fmla="*/ 80 w 192"/>
                <a:gd name="T53" fmla="*/ 25 h 192"/>
                <a:gd name="T54" fmla="*/ 76 w 192"/>
                <a:gd name="T55" fmla="*/ 42 h 192"/>
                <a:gd name="T56" fmla="*/ 76 w 192"/>
                <a:gd name="T57" fmla="*/ 60 h 192"/>
                <a:gd name="T58" fmla="*/ 76 w 192"/>
                <a:gd name="T59" fmla="*/ 86 h 192"/>
                <a:gd name="T60" fmla="*/ 86 w 192"/>
                <a:gd name="T61" fmla="*/ 76 h 192"/>
                <a:gd name="T62" fmla="*/ 96 w 192"/>
                <a:gd name="T63" fmla="*/ 86 h 192"/>
                <a:gd name="T64" fmla="*/ 86 w 192"/>
                <a:gd name="T65" fmla="*/ 96 h 192"/>
                <a:gd name="T66" fmla="*/ 76 w 192"/>
                <a:gd name="T67" fmla="*/ 86 h 192"/>
                <a:gd name="T68" fmla="*/ 140 w 192"/>
                <a:gd name="T69" fmla="*/ 86 h 192"/>
                <a:gd name="T70" fmla="*/ 150 w 192"/>
                <a:gd name="T71" fmla="*/ 76 h 192"/>
                <a:gd name="T72" fmla="*/ 160 w 192"/>
                <a:gd name="T73" fmla="*/ 86 h 192"/>
                <a:gd name="T74" fmla="*/ 150 w 192"/>
                <a:gd name="T75" fmla="*/ 96 h 192"/>
                <a:gd name="T76" fmla="*/ 140 w 192"/>
                <a:gd name="T77" fmla="*/ 86 h 192"/>
                <a:gd name="T78" fmla="*/ 36 w 192"/>
                <a:gd name="T79" fmla="*/ 88 h 192"/>
                <a:gd name="T80" fmla="*/ 36 w 192"/>
                <a:gd name="T81" fmla="*/ 164 h 192"/>
                <a:gd name="T82" fmla="*/ 28 w 192"/>
                <a:gd name="T83" fmla="*/ 172 h 192"/>
                <a:gd name="T84" fmla="*/ 20 w 192"/>
                <a:gd name="T85" fmla="*/ 164 h 192"/>
                <a:gd name="T86" fmla="*/ 20 w 192"/>
                <a:gd name="T87" fmla="*/ 88 h 192"/>
                <a:gd name="T88" fmla="*/ 28 w 192"/>
                <a:gd name="T89" fmla="*/ 80 h 192"/>
                <a:gd name="T90" fmla="*/ 36 w 192"/>
                <a:gd name="T91"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92">
                  <a:moveTo>
                    <a:pt x="0" y="176"/>
                  </a:moveTo>
                  <a:cubicBezTo>
                    <a:pt x="0" y="185"/>
                    <a:pt x="7" y="192"/>
                    <a:pt x="16" y="192"/>
                  </a:cubicBezTo>
                  <a:cubicBezTo>
                    <a:pt x="176" y="192"/>
                    <a:pt x="176" y="192"/>
                    <a:pt x="176" y="192"/>
                  </a:cubicBezTo>
                  <a:cubicBezTo>
                    <a:pt x="185" y="192"/>
                    <a:pt x="192" y="185"/>
                    <a:pt x="192" y="176"/>
                  </a:cubicBezTo>
                  <a:cubicBezTo>
                    <a:pt x="192" y="76"/>
                    <a:pt x="192" y="76"/>
                    <a:pt x="192" y="76"/>
                  </a:cubicBezTo>
                  <a:cubicBezTo>
                    <a:pt x="192" y="67"/>
                    <a:pt x="185" y="60"/>
                    <a:pt x="176" y="60"/>
                  </a:cubicBezTo>
                  <a:cubicBezTo>
                    <a:pt x="160" y="60"/>
                    <a:pt x="160" y="60"/>
                    <a:pt x="160" y="60"/>
                  </a:cubicBezTo>
                  <a:cubicBezTo>
                    <a:pt x="160" y="42"/>
                    <a:pt x="160" y="42"/>
                    <a:pt x="160" y="42"/>
                  </a:cubicBezTo>
                  <a:cubicBezTo>
                    <a:pt x="160" y="19"/>
                    <a:pt x="141" y="0"/>
                    <a:pt x="118" y="0"/>
                  </a:cubicBezTo>
                  <a:cubicBezTo>
                    <a:pt x="109" y="0"/>
                    <a:pt x="100" y="3"/>
                    <a:pt x="93" y="8"/>
                  </a:cubicBezTo>
                  <a:cubicBezTo>
                    <a:pt x="87" y="6"/>
                    <a:pt x="81" y="4"/>
                    <a:pt x="74" y="4"/>
                  </a:cubicBezTo>
                  <a:cubicBezTo>
                    <a:pt x="51" y="4"/>
                    <a:pt x="32" y="23"/>
                    <a:pt x="32" y="46"/>
                  </a:cubicBezTo>
                  <a:cubicBezTo>
                    <a:pt x="32" y="60"/>
                    <a:pt x="32" y="60"/>
                    <a:pt x="32" y="60"/>
                  </a:cubicBezTo>
                  <a:cubicBezTo>
                    <a:pt x="16" y="60"/>
                    <a:pt x="16" y="60"/>
                    <a:pt x="16" y="60"/>
                  </a:cubicBezTo>
                  <a:cubicBezTo>
                    <a:pt x="7" y="60"/>
                    <a:pt x="0" y="67"/>
                    <a:pt x="0" y="76"/>
                  </a:cubicBezTo>
                  <a:lnTo>
                    <a:pt x="0" y="176"/>
                  </a:lnTo>
                  <a:close/>
                  <a:moveTo>
                    <a:pt x="140" y="60"/>
                  </a:moveTo>
                  <a:cubicBezTo>
                    <a:pt x="96" y="60"/>
                    <a:pt x="96" y="60"/>
                    <a:pt x="96" y="60"/>
                  </a:cubicBezTo>
                  <a:cubicBezTo>
                    <a:pt x="96" y="42"/>
                    <a:pt x="96" y="42"/>
                    <a:pt x="96" y="42"/>
                  </a:cubicBezTo>
                  <a:cubicBezTo>
                    <a:pt x="96" y="30"/>
                    <a:pt x="106" y="20"/>
                    <a:pt x="118" y="20"/>
                  </a:cubicBezTo>
                  <a:cubicBezTo>
                    <a:pt x="130" y="20"/>
                    <a:pt x="140" y="30"/>
                    <a:pt x="140" y="42"/>
                  </a:cubicBezTo>
                  <a:lnTo>
                    <a:pt x="140" y="60"/>
                  </a:lnTo>
                  <a:close/>
                  <a:moveTo>
                    <a:pt x="76" y="60"/>
                  </a:moveTo>
                  <a:cubicBezTo>
                    <a:pt x="52" y="60"/>
                    <a:pt x="52" y="60"/>
                    <a:pt x="52" y="60"/>
                  </a:cubicBezTo>
                  <a:cubicBezTo>
                    <a:pt x="52" y="46"/>
                    <a:pt x="52" y="46"/>
                    <a:pt x="52" y="46"/>
                  </a:cubicBezTo>
                  <a:cubicBezTo>
                    <a:pt x="52" y="34"/>
                    <a:pt x="62" y="24"/>
                    <a:pt x="74" y="24"/>
                  </a:cubicBezTo>
                  <a:cubicBezTo>
                    <a:pt x="76" y="24"/>
                    <a:pt x="78" y="24"/>
                    <a:pt x="80" y="25"/>
                  </a:cubicBezTo>
                  <a:cubicBezTo>
                    <a:pt x="77" y="30"/>
                    <a:pt x="76" y="36"/>
                    <a:pt x="76" y="42"/>
                  </a:cubicBezTo>
                  <a:lnTo>
                    <a:pt x="76" y="60"/>
                  </a:lnTo>
                  <a:close/>
                  <a:moveTo>
                    <a:pt x="76" y="86"/>
                  </a:moveTo>
                  <a:cubicBezTo>
                    <a:pt x="76" y="80"/>
                    <a:pt x="80" y="76"/>
                    <a:pt x="86" y="76"/>
                  </a:cubicBezTo>
                  <a:cubicBezTo>
                    <a:pt x="92" y="76"/>
                    <a:pt x="96" y="80"/>
                    <a:pt x="96" y="86"/>
                  </a:cubicBezTo>
                  <a:cubicBezTo>
                    <a:pt x="96" y="92"/>
                    <a:pt x="92" y="96"/>
                    <a:pt x="86" y="96"/>
                  </a:cubicBezTo>
                  <a:cubicBezTo>
                    <a:pt x="80" y="96"/>
                    <a:pt x="76" y="92"/>
                    <a:pt x="76" y="86"/>
                  </a:cubicBezTo>
                  <a:close/>
                  <a:moveTo>
                    <a:pt x="140" y="86"/>
                  </a:moveTo>
                  <a:cubicBezTo>
                    <a:pt x="140" y="80"/>
                    <a:pt x="144" y="76"/>
                    <a:pt x="150" y="76"/>
                  </a:cubicBezTo>
                  <a:cubicBezTo>
                    <a:pt x="156" y="76"/>
                    <a:pt x="160" y="80"/>
                    <a:pt x="160" y="86"/>
                  </a:cubicBezTo>
                  <a:cubicBezTo>
                    <a:pt x="160" y="92"/>
                    <a:pt x="156" y="96"/>
                    <a:pt x="150" y="96"/>
                  </a:cubicBezTo>
                  <a:cubicBezTo>
                    <a:pt x="144" y="96"/>
                    <a:pt x="140" y="92"/>
                    <a:pt x="140" y="86"/>
                  </a:cubicBezTo>
                  <a:close/>
                  <a:moveTo>
                    <a:pt x="36" y="88"/>
                  </a:moveTo>
                  <a:cubicBezTo>
                    <a:pt x="36" y="164"/>
                    <a:pt x="36" y="164"/>
                    <a:pt x="36" y="164"/>
                  </a:cubicBezTo>
                  <a:cubicBezTo>
                    <a:pt x="36" y="168"/>
                    <a:pt x="32" y="172"/>
                    <a:pt x="28" y="172"/>
                  </a:cubicBezTo>
                  <a:cubicBezTo>
                    <a:pt x="24" y="172"/>
                    <a:pt x="20" y="168"/>
                    <a:pt x="20" y="164"/>
                  </a:cubicBezTo>
                  <a:cubicBezTo>
                    <a:pt x="20" y="88"/>
                    <a:pt x="20" y="88"/>
                    <a:pt x="20" y="88"/>
                  </a:cubicBezTo>
                  <a:cubicBezTo>
                    <a:pt x="20" y="84"/>
                    <a:pt x="24" y="80"/>
                    <a:pt x="28" y="80"/>
                  </a:cubicBezTo>
                  <a:cubicBezTo>
                    <a:pt x="32" y="80"/>
                    <a:pt x="36" y="84"/>
                    <a:pt x="36" y="88"/>
                  </a:cubicBezTo>
                  <a:close/>
                </a:path>
              </a:pathLst>
            </a:custGeom>
            <a:solidFill>
              <a:srgbClr val="0174CB"/>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80" name="Oval 79"/>
            <p:cNvSpPr>
              <a:spLocks noChangeAspect="1"/>
            </p:cNvSpPr>
            <p:nvPr/>
          </p:nvSpPr>
          <p:spPr>
            <a:xfrm>
              <a:off x="12474884" y="4118497"/>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81" name="Straight Connector 80"/>
            <p:cNvCxnSpPr>
              <a:cxnSpLocks noChangeAspect="1"/>
            </p:cNvCxnSpPr>
            <p:nvPr/>
          </p:nvCxnSpPr>
          <p:spPr>
            <a:xfrm>
              <a:off x="12538149" y="4181762"/>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11283555" y="4916355"/>
            <a:ext cx="432000" cy="432000"/>
            <a:chOff x="15792803" y="4118497"/>
            <a:chExt cx="432000" cy="432000"/>
          </a:xfrm>
        </p:grpSpPr>
        <p:grpSp>
          <p:nvGrpSpPr>
            <p:cNvPr id="82" name="Group 81"/>
            <p:cNvGrpSpPr>
              <a:grpSpLocks noChangeAspect="1"/>
            </p:cNvGrpSpPr>
            <p:nvPr/>
          </p:nvGrpSpPr>
          <p:grpSpPr>
            <a:xfrm>
              <a:off x="15862684" y="4215813"/>
              <a:ext cx="295162" cy="238110"/>
              <a:chOff x="5369192" y="2054115"/>
              <a:chExt cx="319031" cy="316023"/>
            </a:xfrm>
            <a:solidFill>
              <a:srgbClr val="0174CB"/>
            </a:solidFill>
          </p:grpSpPr>
          <p:sp>
            <p:nvSpPr>
              <p:cNvPr id="83" name="Freeform 344"/>
              <p:cNvSpPr>
                <a:spLocks/>
              </p:cNvSpPr>
              <p:nvPr/>
            </p:nvSpPr>
            <p:spPr bwMode="auto">
              <a:xfrm>
                <a:off x="5369192" y="2054115"/>
                <a:ext cx="81264" cy="78253"/>
              </a:xfrm>
              <a:custGeom>
                <a:avLst/>
                <a:gdLst>
                  <a:gd name="T0" fmla="*/ 21 w 21"/>
                  <a:gd name="T1" fmla="*/ 16 h 21"/>
                  <a:gd name="T2" fmla="*/ 16 w 21"/>
                  <a:gd name="T3" fmla="*/ 21 h 21"/>
                  <a:gd name="T4" fmla="*/ 6 w 21"/>
                  <a:gd name="T5" fmla="*/ 21 h 21"/>
                  <a:gd name="T6" fmla="*/ 0 w 21"/>
                  <a:gd name="T7" fmla="*/ 16 h 21"/>
                  <a:gd name="T8" fmla="*/ 0 w 21"/>
                  <a:gd name="T9" fmla="*/ 5 h 21"/>
                  <a:gd name="T10" fmla="*/ 6 w 21"/>
                  <a:gd name="T11" fmla="*/ 0 h 21"/>
                  <a:gd name="T12" fmla="*/ 16 w 21"/>
                  <a:gd name="T13" fmla="*/ 0 h 21"/>
                  <a:gd name="T14" fmla="*/ 21 w 21"/>
                  <a:gd name="T15" fmla="*/ 5 h 21"/>
                  <a:gd name="T16" fmla="*/ 21 w 21"/>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6"/>
                    </a:moveTo>
                    <a:cubicBezTo>
                      <a:pt x="21" y="19"/>
                      <a:pt x="19" y="21"/>
                      <a:pt x="16" y="21"/>
                    </a:cubicBezTo>
                    <a:cubicBezTo>
                      <a:pt x="6" y="21"/>
                      <a:pt x="6" y="21"/>
                      <a:pt x="6" y="21"/>
                    </a:cubicBezTo>
                    <a:cubicBezTo>
                      <a:pt x="3" y="21"/>
                      <a:pt x="0" y="19"/>
                      <a:pt x="0" y="16"/>
                    </a:cubicBezTo>
                    <a:cubicBezTo>
                      <a:pt x="0" y="5"/>
                      <a:pt x="0" y="5"/>
                      <a:pt x="0" y="5"/>
                    </a:cubicBezTo>
                    <a:cubicBezTo>
                      <a:pt x="0" y="2"/>
                      <a:pt x="3" y="0"/>
                      <a:pt x="6" y="0"/>
                    </a:cubicBezTo>
                    <a:cubicBezTo>
                      <a:pt x="16" y="0"/>
                      <a:pt x="16" y="0"/>
                      <a:pt x="16" y="0"/>
                    </a:cubicBezTo>
                    <a:cubicBezTo>
                      <a:pt x="19" y="0"/>
                      <a:pt x="21" y="2"/>
                      <a:pt x="21" y="5"/>
                    </a:cubicBezTo>
                    <a:lnTo>
                      <a:pt x="21"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85" name="Freeform 345"/>
              <p:cNvSpPr>
                <a:spLocks/>
              </p:cNvSpPr>
              <p:nvPr/>
            </p:nvSpPr>
            <p:spPr bwMode="auto">
              <a:xfrm>
                <a:off x="5369192" y="2174504"/>
                <a:ext cx="81264" cy="78253"/>
              </a:xfrm>
              <a:custGeom>
                <a:avLst/>
                <a:gdLst>
                  <a:gd name="T0" fmla="*/ 21 w 21"/>
                  <a:gd name="T1" fmla="*/ 15 h 21"/>
                  <a:gd name="T2" fmla="*/ 16 w 21"/>
                  <a:gd name="T3" fmla="*/ 21 h 21"/>
                  <a:gd name="T4" fmla="*/ 6 w 21"/>
                  <a:gd name="T5" fmla="*/ 21 h 21"/>
                  <a:gd name="T6" fmla="*/ 0 w 21"/>
                  <a:gd name="T7" fmla="*/ 15 h 21"/>
                  <a:gd name="T8" fmla="*/ 0 w 21"/>
                  <a:gd name="T9" fmla="*/ 5 h 21"/>
                  <a:gd name="T10" fmla="*/ 6 w 21"/>
                  <a:gd name="T11" fmla="*/ 0 h 21"/>
                  <a:gd name="T12" fmla="*/ 16 w 21"/>
                  <a:gd name="T13" fmla="*/ 0 h 21"/>
                  <a:gd name="T14" fmla="*/ 21 w 21"/>
                  <a:gd name="T15" fmla="*/ 5 h 21"/>
                  <a:gd name="T16" fmla="*/ 21 w 21"/>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5"/>
                    </a:moveTo>
                    <a:cubicBezTo>
                      <a:pt x="21" y="18"/>
                      <a:pt x="19" y="21"/>
                      <a:pt x="16" y="21"/>
                    </a:cubicBezTo>
                    <a:cubicBezTo>
                      <a:pt x="6" y="21"/>
                      <a:pt x="6" y="21"/>
                      <a:pt x="6" y="21"/>
                    </a:cubicBezTo>
                    <a:cubicBezTo>
                      <a:pt x="3" y="21"/>
                      <a:pt x="0" y="18"/>
                      <a:pt x="0" y="15"/>
                    </a:cubicBezTo>
                    <a:cubicBezTo>
                      <a:pt x="0" y="5"/>
                      <a:pt x="0" y="5"/>
                      <a:pt x="0" y="5"/>
                    </a:cubicBezTo>
                    <a:cubicBezTo>
                      <a:pt x="0" y="2"/>
                      <a:pt x="3" y="0"/>
                      <a:pt x="6" y="0"/>
                    </a:cubicBezTo>
                    <a:cubicBezTo>
                      <a:pt x="16" y="0"/>
                      <a:pt x="16" y="0"/>
                      <a:pt x="16" y="0"/>
                    </a:cubicBezTo>
                    <a:cubicBezTo>
                      <a:pt x="19" y="0"/>
                      <a:pt x="21" y="2"/>
                      <a:pt x="21" y="5"/>
                    </a:cubicBezTo>
                    <a:lnTo>
                      <a:pt x="21" y="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86" name="Freeform 346"/>
              <p:cNvSpPr>
                <a:spLocks/>
              </p:cNvSpPr>
              <p:nvPr/>
            </p:nvSpPr>
            <p:spPr bwMode="auto">
              <a:xfrm>
                <a:off x="5369192" y="2291885"/>
                <a:ext cx="81264" cy="78253"/>
              </a:xfrm>
              <a:custGeom>
                <a:avLst/>
                <a:gdLst>
                  <a:gd name="T0" fmla="*/ 21 w 21"/>
                  <a:gd name="T1" fmla="*/ 16 h 21"/>
                  <a:gd name="T2" fmla="*/ 16 w 21"/>
                  <a:gd name="T3" fmla="*/ 21 h 21"/>
                  <a:gd name="T4" fmla="*/ 6 w 21"/>
                  <a:gd name="T5" fmla="*/ 21 h 21"/>
                  <a:gd name="T6" fmla="*/ 0 w 21"/>
                  <a:gd name="T7" fmla="*/ 16 h 21"/>
                  <a:gd name="T8" fmla="*/ 0 w 21"/>
                  <a:gd name="T9" fmla="*/ 5 h 21"/>
                  <a:gd name="T10" fmla="*/ 6 w 21"/>
                  <a:gd name="T11" fmla="*/ 0 h 21"/>
                  <a:gd name="T12" fmla="*/ 16 w 21"/>
                  <a:gd name="T13" fmla="*/ 0 h 21"/>
                  <a:gd name="T14" fmla="*/ 21 w 21"/>
                  <a:gd name="T15" fmla="*/ 5 h 21"/>
                  <a:gd name="T16" fmla="*/ 21 w 21"/>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21" y="16"/>
                    </a:moveTo>
                    <a:cubicBezTo>
                      <a:pt x="21" y="19"/>
                      <a:pt x="19" y="21"/>
                      <a:pt x="16" y="21"/>
                    </a:cubicBezTo>
                    <a:cubicBezTo>
                      <a:pt x="6" y="21"/>
                      <a:pt x="6" y="21"/>
                      <a:pt x="6" y="21"/>
                    </a:cubicBezTo>
                    <a:cubicBezTo>
                      <a:pt x="3" y="21"/>
                      <a:pt x="0" y="19"/>
                      <a:pt x="0" y="16"/>
                    </a:cubicBezTo>
                    <a:cubicBezTo>
                      <a:pt x="0" y="5"/>
                      <a:pt x="0" y="5"/>
                      <a:pt x="0" y="5"/>
                    </a:cubicBezTo>
                    <a:cubicBezTo>
                      <a:pt x="0" y="2"/>
                      <a:pt x="3" y="0"/>
                      <a:pt x="6" y="0"/>
                    </a:cubicBezTo>
                    <a:cubicBezTo>
                      <a:pt x="16" y="0"/>
                      <a:pt x="16" y="0"/>
                      <a:pt x="16" y="0"/>
                    </a:cubicBezTo>
                    <a:cubicBezTo>
                      <a:pt x="19" y="0"/>
                      <a:pt x="21" y="2"/>
                      <a:pt x="21" y="5"/>
                    </a:cubicBezTo>
                    <a:lnTo>
                      <a:pt x="21"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87" name="Freeform 347"/>
              <p:cNvSpPr>
                <a:spLocks/>
              </p:cNvSpPr>
              <p:nvPr/>
            </p:nvSpPr>
            <p:spPr bwMode="auto">
              <a:xfrm>
                <a:off x="5489581" y="2054115"/>
                <a:ext cx="198642" cy="78253"/>
              </a:xfrm>
              <a:custGeom>
                <a:avLst/>
                <a:gdLst>
                  <a:gd name="T0" fmla="*/ 52 w 52"/>
                  <a:gd name="T1" fmla="*/ 16 h 21"/>
                  <a:gd name="T2" fmla="*/ 47 w 52"/>
                  <a:gd name="T3" fmla="*/ 21 h 21"/>
                  <a:gd name="T4" fmla="*/ 5 w 52"/>
                  <a:gd name="T5" fmla="*/ 21 h 21"/>
                  <a:gd name="T6" fmla="*/ 0 w 52"/>
                  <a:gd name="T7" fmla="*/ 16 h 21"/>
                  <a:gd name="T8" fmla="*/ 0 w 52"/>
                  <a:gd name="T9" fmla="*/ 5 h 21"/>
                  <a:gd name="T10" fmla="*/ 5 w 52"/>
                  <a:gd name="T11" fmla="*/ 0 h 21"/>
                  <a:gd name="T12" fmla="*/ 47 w 52"/>
                  <a:gd name="T13" fmla="*/ 0 h 21"/>
                  <a:gd name="T14" fmla="*/ 52 w 52"/>
                  <a:gd name="T15" fmla="*/ 5 h 21"/>
                  <a:gd name="T16" fmla="*/ 52 w 52"/>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6"/>
                    </a:moveTo>
                    <a:cubicBezTo>
                      <a:pt x="52" y="19"/>
                      <a:pt x="50" y="21"/>
                      <a:pt x="47" y="21"/>
                    </a:cubicBezTo>
                    <a:cubicBezTo>
                      <a:pt x="5" y="21"/>
                      <a:pt x="5" y="21"/>
                      <a:pt x="5" y="21"/>
                    </a:cubicBezTo>
                    <a:cubicBezTo>
                      <a:pt x="2" y="21"/>
                      <a:pt x="0" y="19"/>
                      <a:pt x="0" y="16"/>
                    </a:cubicBezTo>
                    <a:cubicBezTo>
                      <a:pt x="0" y="5"/>
                      <a:pt x="0" y="5"/>
                      <a:pt x="0" y="5"/>
                    </a:cubicBezTo>
                    <a:cubicBezTo>
                      <a:pt x="0" y="2"/>
                      <a:pt x="2" y="0"/>
                      <a:pt x="5" y="0"/>
                    </a:cubicBezTo>
                    <a:cubicBezTo>
                      <a:pt x="47" y="0"/>
                      <a:pt x="47" y="0"/>
                      <a:pt x="47" y="0"/>
                    </a:cubicBezTo>
                    <a:cubicBezTo>
                      <a:pt x="50" y="0"/>
                      <a:pt x="52" y="2"/>
                      <a:pt x="52" y="5"/>
                    </a:cubicBezTo>
                    <a:lnTo>
                      <a:pt x="52"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89" name="Freeform 348"/>
              <p:cNvSpPr>
                <a:spLocks/>
              </p:cNvSpPr>
              <p:nvPr/>
            </p:nvSpPr>
            <p:spPr bwMode="auto">
              <a:xfrm>
                <a:off x="5489581" y="2174504"/>
                <a:ext cx="198642" cy="78253"/>
              </a:xfrm>
              <a:custGeom>
                <a:avLst/>
                <a:gdLst>
                  <a:gd name="T0" fmla="*/ 52 w 52"/>
                  <a:gd name="T1" fmla="*/ 15 h 21"/>
                  <a:gd name="T2" fmla="*/ 47 w 52"/>
                  <a:gd name="T3" fmla="*/ 21 h 21"/>
                  <a:gd name="T4" fmla="*/ 5 w 52"/>
                  <a:gd name="T5" fmla="*/ 21 h 21"/>
                  <a:gd name="T6" fmla="*/ 0 w 52"/>
                  <a:gd name="T7" fmla="*/ 15 h 21"/>
                  <a:gd name="T8" fmla="*/ 0 w 52"/>
                  <a:gd name="T9" fmla="*/ 5 h 21"/>
                  <a:gd name="T10" fmla="*/ 5 w 52"/>
                  <a:gd name="T11" fmla="*/ 0 h 21"/>
                  <a:gd name="T12" fmla="*/ 47 w 52"/>
                  <a:gd name="T13" fmla="*/ 0 h 21"/>
                  <a:gd name="T14" fmla="*/ 52 w 52"/>
                  <a:gd name="T15" fmla="*/ 5 h 21"/>
                  <a:gd name="T16" fmla="*/ 52 w 52"/>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5"/>
                    </a:moveTo>
                    <a:cubicBezTo>
                      <a:pt x="52" y="18"/>
                      <a:pt x="50" y="21"/>
                      <a:pt x="47" y="21"/>
                    </a:cubicBezTo>
                    <a:cubicBezTo>
                      <a:pt x="5" y="21"/>
                      <a:pt x="5" y="21"/>
                      <a:pt x="5" y="21"/>
                    </a:cubicBezTo>
                    <a:cubicBezTo>
                      <a:pt x="2" y="21"/>
                      <a:pt x="0" y="18"/>
                      <a:pt x="0" y="15"/>
                    </a:cubicBezTo>
                    <a:cubicBezTo>
                      <a:pt x="0" y="5"/>
                      <a:pt x="0" y="5"/>
                      <a:pt x="0" y="5"/>
                    </a:cubicBezTo>
                    <a:cubicBezTo>
                      <a:pt x="0" y="2"/>
                      <a:pt x="2" y="0"/>
                      <a:pt x="5" y="0"/>
                    </a:cubicBezTo>
                    <a:cubicBezTo>
                      <a:pt x="47" y="0"/>
                      <a:pt x="47" y="0"/>
                      <a:pt x="47" y="0"/>
                    </a:cubicBezTo>
                    <a:cubicBezTo>
                      <a:pt x="50" y="0"/>
                      <a:pt x="52" y="2"/>
                      <a:pt x="52" y="5"/>
                    </a:cubicBezTo>
                    <a:lnTo>
                      <a:pt x="52" y="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sp>
            <p:nvSpPr>
              <p:cNvPr id="90" name="Freeform 349"/>
              <p:cNvSpPr>
                <a:spLocks/>
              </p:cNvSpPr>
              <p:nvPr/>
            </p:nvSpPr>
            <p:spPr bwMode="auto">
              <a:xfrm>
                <a:off x="5489581" y="2291885"/>
                <a:ext cx="198642" cy="78253"/>
              </a:xfrm>
              <a:custGeom>
                <a:avLst/>
                <a:gdLst>
                  <a:gd name="T0" fmla="*/ 52 w 52"/>
                  <a:gd name="T1" fmla="*/ 16 h 21"/>
                  <a:gd name="T2" fmla="*/ 47 w 52"/>
                  <a:gd name="T3" fmla="*/ 21 h 21"/>
                  <a:gd name="T4" fmla="*/ 5 w 52"/>
                  <a:gd name="T5" fmla="*/ 21 h 21"/>
                  <a:gd name="T6" fmla="*/ 0 w 52"/>
                  <a:gd name="T7" fmla="*/ 16 h 21"/>
                  <a:gd name="T8" fmla="*/ 0 w 52"/>
                  <a:gd name="T9" fmla="*/ 5 h 21"/>
                  <a:gd name="T10" fmla="*/ 5 w 52"/>
                  <a:gd name="T11" fmla="*/ 0 h 21"/>
                  <a:gd name="T12" fmla="*/ 47 w 52"/>
                  <a:gd name="T13" fmla="*/ 0 h 21"/>
                  <a:gd name="T14" fmla="*/ 52 w 52"/>
                  <a:gd name="T15" fmla="*/ 5 h 21"/>
                  <a:gd name="T16" fmla="*/ 52 w 52"/>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16"/>
                    </a:moveTo>
                    <a:cubicBezTo>
                      <a:pt x="52" y="19"/>
                      <a:pt x="50" y="21"/>
                      <a:pt x="47" y="21"/>
                    </a:cubicBezTo>
                    <a:cubicBezTo>
                      <a:pt x="5" y="21"/>
                      <a:pt x="5" y="21"/>
                      <a:pt x="5" y="21"/>
                    </a:cubicBezTo>
                    <a:cubicBezTo>
                      <a:pt x="2" y="21"/>
                      <a:pt x="0" y="19"/>
                      <a:pt x="0" y="16"/>
                    </a:cubicBezTo>
                    <a:cubicBezTo>
                      <a:pt x="0" y="5"/>
                      <a:pt x="0" y="5"/>
                      <a:pt x="0" y="5"/>
                    </a:cubicBezTo>
                    <a:cubicBezTo>
                      <a:pt x="0" y="2"/>
                      <a:pt x="2" y="0"/>
                      <a:pt x="5" y="0"/>
                    </a:cubicBezTo>
                    <a:cubicBezTo>
                      <a:pt x="47" y="0"/>
                      <a:pt x="47" y="0"/>
                      <a:pt x="47" y="0"/>
                    </a:cubicBezTo>
                    <a:cubicBezTo>
                      <a:pt x="50" y="0"/>
                      <a:pt x="52" y="2"/>
                      <a:pt x="52" y="5"/>
                    </a:cubicBezTo>
                    <a:lnTo>
                      <a:pt x="52" y="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p>
            </p:txBody>
          </p:sp>
        </p:grpSp>
        <p:sp>
          <p:nvSpPr>
            <p:cNvPr id="91" name="Oval 90"/>
            <p:cNvSpPr>
              <a:spLocks noChangeAspect="1"/>
            </p:cNvSpPr>
            <p:nvPr/>
          </p:nvSpPr>
          <p:spPr>
            <a:xfrm>
              <a:off x="15792803" y="4118497"/>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92" name="Straight Connector 91"/>
            <p:cNvCxnSpPr>
              <a:cxnSpLocks noChangeAspect="1"/>
              <a:stCxn id="91" idx="1"/>
              <a:endCxn id="91" idx="5"/>
            </p:cNvCxnSpPr>
            <p:nvPr/>
          </p:nvCxnSpPr>
          <p:spPr>
            <a:xfrm>
              <a:off x="15856068" y="4181762"/>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9071609" y="4916355"/>
            <a:ext cx="432000" cy="432000"/>
            <a:chOff x="13580857" y="4118497"/>
            <a:chExt cx="432000" cy="432000"/>
          </a:xfrm>
        </p:grpSpPr>
        <p:sp>
          <p:nvSpPr>
            <p:cNvPr id="93" name="Freeform 31"/>
            <p:cNvSpPr>
              <a:spLocks noChangeAspect="1" noEditPoints="1"/>
            </p:cNvSpPr>
            <p:nvPr/>
          </p:nvSpPr>
          <p:spPr bwMode="auto">
            <a:xfrm>
              <a:off x="13706857" y="4196393"/>
              <a:ext cx="180000" cy="276208"/>
            </a:xfrm>
            <a:custGeom>
              <a:avLst/>
              <a:gdLst>
                <a:gd name="T0" fmla="*/ 0 w 124"/>
                <a:gd name="T1" fmla="*/ 131 h 192"/>
                <a:gd name="T2" fmla="*/ 62 w 124"/>
                <a:gd name="T3" fmla="*/ 192 h 192"/>
                <a:gd name="T4" fmla="*/ 124 w 124"/>
                <a:gd name="T5" fmla="*/ 131 h 192"/>
                <a:gd name="T6" fmla="*/ 72 w 124"/>
                <a:gd name="T7" fmla="*/ 12 h 192"/>
                <a:gd name="T8" fmla="*/ 72 w 124"/>
                <a:gd name="T9" fmla="*/ 10 h 192"/>
                <a:gd name="T10" fmla="*/ 62 w 124"/>
                <a:gd name="T11" fmla="*/ 0 h 192"/>
                <a:gd name="T12" fmla="*/ 52 w 124"/>
                <a:gd name="T13" fmla="*/ 10 h 192"/>
                <a:gd name="T14" fmla="*/ 52 w 124"/>
                <a:gd name="T15" fmla="*/ 12 h 192"/>
                <a:gd name="T16" fmla="*/ 0 w 124"/>
                <a:gd name="T17" fmla="*/ 131 h 192"/>
                <a:gd name="T18" fmla="*/ 71 w 124"/>
                <a:gd name="T19" fmla="*/ 156 h 192"/>
                <a:gd name="T20" fmla="*/ 88 w 124"/>
                <a:gd name="T21" fmla="*/ 139 h 192"/>
                <a:gd name="T22" fmla="*/ 96 w 124"/>
                <a:gd name="T23" fmla="*/ 132 h 192"/>
                <a:gd name="T24" fmla="*/ 104 w 124"/>
                <a:gd name="T25" fmla="*/ 140 h 192"/>
                <a:gd name="T26" fmla="*/ 93 w 124"/>
                <a:gd name="T27" fmla="*/ 161 h 192"/>
                <a:gd name="T28" fmla="*/ 72 w 124"/>
                <a:gd name="T29" fmla="*/ 172 h 192"/>
                <a:gd name="T30" fmla="*/ 64 w 124"/>
                <a:gd name="T31" fmla="*/ 164 h 192"/>
                <a:gd name="T32" fmla="*/ 71 w 124"/>
                <a:gd name="T33" fmla="*/ 15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192">
                  <a:moveTo>
                    <a:pt x="0" y="131"/>
                  </a:moveTo>
                  <a:cubicBezTo>
                    <a:pt x="0" y="165"/>
                    <a:pt x="28" y="192"/>
                    <a:pt x="62" y="192"/>
                  </a:cubicBezTo>
                  <a:cubicBezTo>
                    <a:pt x="96" y="192"/>
                    <a:pt x="124" y="165"/>
                    <a:pt x="124" y="131"/>
                  </a:cubicBezTo>
                  <a:cubicBezTo>
                    <a:pt x="124" y="88"/>
                    <a:pt x="76" y="60"/>
                    <a:pt x="72" y="12"/>
                  </a:cubicBezTo>
                  <a:cubicBezTo>
                    <a:pt x="72" y="10"/>
                    <a:pt x="72" y="10"/>
                    <a:pt x="72" y="10"/>
                  </a:cubicBezTo>
                  <a:cubicBezTo>
                    <a:pt x="72" y="4"/>
                    <a:pt x="68" y="0"/>
                    <a:pt x="62" y="0"/>
                  </a:cubicBezTo>
                  <a:cubicBezTo>
                    <a:pt x="56" y="0"/>
                    <a:pt x="52" y="4"/>
                    <a:pt x="52" y="10"/>
                  </a:cubicBezTo>
                  <a:cubicBezTo>
                    <a:pt x="52" y="12"/>
                    <a:pt x="52" y="12"/>
                    <a:pt x="52" y="12"/>
                  </a:cubicBezTo>
                  <a:cubicBezTo>
                    <a:pt x="48" y="60"/>
                    <a:pt x="0" y="88"/>
                    <a:pt x="0" y="131"/>
                  </a:cubicBezTo>
                  <a:close/>
                  <a:moveTo>
                    <a:pt x="71" y="156"/>
                  </a:moveTo>
                  <a:cubicBezTo>
                    <a:pt x="79" y="154"/>
                    <a:pt x="86" y="147"/>
                    <a:pt x="88" y="139"/>
                  </a:cubicBezTo>
                  <a:cubicBezTo>
                    <a:pt x="89" y="135"/>
                    <a:pt x="92" y="132"/>
                    <a:pt x="96" y="132"/>
                  </a:cubicBezTo>
                  <a:cubicBezTo>
                    <a:pt x="100" y="132"/>
                    <a:pt x="104" y="136"/>
                    <a:pt x="104" y="140"/>
                  </a:cubicBezTo>
                  <a:cubicBezTo>
                    <a:pt x="104" y="146"/>
                    <a:pt x="99" y="155"/>
                    <a:pt x="93" y="161"/>
                  </a:cubicBezTo>
                  <a:cubicBezTo>
                    <a:pt x="86" y="167"/>
                    <a:pt x="78" y="172"/>
                    <a:pt x="72" y="172"/>
                  </a:cubicBezTo>
                  <a:cubicBezTo>
                    <a:pt x="68" y="172"/>
                    <a:pt x="64" y="168"/>
                    <a:pt x="64" y="164"/>
                  </a:cubicBezTo>
                  <a:cubicBezTo>
                    <a:pt x="64" y="160"/>
                    <a:pt x="67" y="157"/>
                    <a:pt x="71" y="156"/>
                  </a:cubicBezTo>
                  <a:close/>
                </a:path>
              </a:pathLst>
            </a:custGeom>
            <a:solidFill>
              <a:srgbClr val="0174CB"/>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94" name="Oval 93"/>
            <p:cNvSpPr>
              <a:spLocks noChangeAspect="1"/>
            </p:cNvSpPr>
            <p:nvPr/>
          </p:nvSpPr>
          <p:spPr>
            <a:xfrm>
              <a:off x="13580857" y="4118497"/>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95" name="Straight Connector 94"/>
            <p:cNvCxnSpPr>
              <a:cxnSpLocks noChangeAspect="1"/>
            </p:cNvCxnSpPr>
            <p:nvPr/>
          </p:nvCxnSpPr>
          <p:spPr>
            <a:xfrm>
              <a:off x="13644122" y="4181762"/>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0177582" y="4916355"/>
            <a:ext cx="432000" cy="432000"/>
            <a:chOff x="14686830" y="4118497"/>
            <a:chExt cx="432000" cy="432000"/>
          </a:xfrm>
        </p:grpSpPr>
        <p:sp>
          <p:nvSpPr>
            <p:cNvPr id="96" name="Freeform 59"/>
            <p:cNvSpPr>
              <a:spLocks noChangeAspect="1" noEditPoints="1"/>
            </p:cNvSpPr>
            <p:nvPr/>
          </p:nvSpPr>
          <p:spPr bwMode="auto">
            <a:xfrm>
              <a:off x="14776830" y="4209897"/>
              <a:ext cx="252000" cy="249201"/>
            </a:xfrm>
            <a:custGeom>
              <a:avLst/>
              <a:gdLst>
                <a:gd name="T0" fmla="*/ 0 w 192"/>
                <a:gd name="T1" fmla="*/ 176 h 192"/>
                <a:gd name="T2" fmla="*/ 16 w 192"/>
                <a:gd name="T3" fmla="*/ 192 h 192"/>
                <a:gd name="T4" fmla="*/ 176 w 192"/>
                <a:gd name="T5" fmla="*/ 192 h 192"/>
                <a:gd name="T6" fmla="*/ 192 w 192"/>
                <a:gd name="T7" fmla="*/ 176 h 192"/>
                <a:gd name="T8" fmla="*/ 192 w 192"/>
                <a:gd name="T9" fmla="*/ 56 h 192"/>
                <a:gd name="T10" fmla="*/ 176 w 192"/>
                <a:gd name="T11" fmla="*/ 40 h 192"/>
                <a:gd name="T12" fmla="*/ 144 w 192"/>
                <a:gd name="T13" fmla="*/ 40 h 192"/>
                <a:gd name="T14" fmla="*/ 144 w 192"/>
                <a:gd name="T15" fmla="*/ 16 h 192"/>
                <a:gd name="T16" fmla="*/ 128 w 192"/>
                <a:gd name="T17" fmla="*/ 0 h 192"/>
                <a:gd name="T18" fmla="*/ 64 w 192"/>
                <a:gd name="T19" fmla="*/ 0 h 192"/>
                <a:gd name="T20" fmla="*/ 48 w 192"/>
                <a:gd name="T21" fmla="*/ 16 h 192"/>
                <a:gd name="T22" fmla="*/ 48 w 192"/>
                <a:gd name="T23" fmla="*/ 40 h 192"/>
                <a:gd name="T24" fmla="*/ 16 w 192"/>
                <a:gd name="T25" fmla="*/ 40 h 192"/>
                <a:gd name="T26" fmla="*/ 0 w 192"/>
                <a:gd name="T27" fmla="*/ 56 h 192"/>
                <a:gd name="T28" fmla="*/ 0 w 192"/>
                <a:gd name="T29" fmla="*/ 176 h 192"/>
                <a:gd name="T30" fmla="*/ 124 w 192"/>
                <a:gd name="T31" fmla="*/ 40 h 192"/>
                <a:gd name="T32" fmla="*/ 68 w 192"/>
                <a:gd name="T33" fmla="*/ 40 h 192"/>
                <a:gd name="T34" fmla="*/ 68 w 192"/>
                <a:gd name="T35" fmla="*/ 29 h 192"/>
                <a:gd name="T36" fmla="*/ 77 w 192"/>
                <a:gd name="T37" fmla="*/ 20 h 192"/>
                <a:gd name="T38" fmla="*/ 115 w 192"/>
                <a:gd name="T39" fmla="*/ 20 h 192"/>
                <a:gd name="T40" fmla="*/ 124 w 192"/>
                <a:gd name="T41" fmla="*/ 29 h 192"/>
                <a:gd name="T42" fmla="*/ 124 w 192"/>
                <a:gd name="T43" fmla="*/ 40 h 192"/>
                <a:gd name="T44" fmla="*/ 57 w 192"/>
                <a:gd name="T45" fmla="*/ 96 h 192"/>
                <a:gd name="T46" fmla="*/ 76 w 192"/>
                <a:gd name="T47" fmla="*/ 96 h 192"/>
                <a:gd name="T48" fmla="*/ 76 w 192"/>
                <a:gd name="T49" fmla="*/ 77 h 192"/>
                <a:gd name="T50" fmla="*/ 85 w 192"/>
                <a:gd name="T51" fmla="*/ 68 h 192"/>
                <a:gd name="T52" fmla="*/ 107 w 192"/>
                <a:gd name="T53" fmla="*/ 68 h 192"/>
                <a:gd name="T54" fmla="*/ 116 w 192"/>
                <a:gd name="T55" fmla="*/ 77 h 192"/>
                <a:gd name="T56" fmla="*/ 116 w 192"/>
                <a:gd name="T57" fmla="*/ 96 h 192"/>
                <a:gd name="T58" fmla="*/ 135 w 192"/>
                <a:gd name="T59" fmla="*/ 96 h 192"/>
                <a:gd name="T60" fmla="*/ 144 w 192"/>
                <a:gd name="T61" fmla="*/ 105 h 192"/>
                <a:gd name="T62" fmla="*/ 144 w 192"/>
                <a:gd name="T63" fmla="*/ 127 h 192"/>
                <a:gd name="T64" fmla="*/ 135 w 192"/>
                <a:gd name="T65" fmla="*/ 136 h 192"/>
                <a:gd name="T66" fmla="*/ 116 w 192"/>
                <a:gd name="T67" fmla="*/ 136 h 192"/>
                <a:gd name="T68" fmla="*/ 116 w 192"/>
                <a:gd name="T69" fmla="*/ 155 h 192"/>
                <a:gd name="T70" fmla="*/ 107 w 192"/>
                <a:gd name="T71" fmla="*/ 164 h 192"/>
                <a:gd name="T72" fmla="*/ 85 w 192"/>
                <a:gd name="T73" fmla="*/ 164 h 192"/>
                <a:gd name="T74" fmla="*/ 76 w 192"/>
                <a:gd name="T75" fmla="*/ 155 h 192"/>
                <a:gd name="T76" fmla="*/ 76 w 192"/>
                <a:gd name="T77" fmla="*/ 136 h 192"/>
                <a:gd name="T78" fmla="*/ 57 w 192"/>
                <a:gd name="T79" fmla="*/ 136 h 192"/>
                <a:gd name="T80" fmla="*/ 48 w 192"/>
                <a:gd name="T81" fmla="*/ 127 h 192"/>
                <a:gd name="T82" fmla="*/ 48 w 192"/>
                <a:gd name="T83" fmla="*/ 105 h 192"/>
                <a:gd name="T84" fmla="*/ 57 w 192"/>
                <a:gd name="T8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92">
                  <a:moveTo>
                    <a:pt x="0" y="176"/>
                  </a:moveTo>
                  <a:cubicBezTo>
                    <a:pt x="0" y="185"/>
                    <a:pt x="7" y="192"/>
                    <a:pt x="16" y="192"/>
                  </a:cubicBezTo>
                  <a:cubicBezTo>
                    <a:pt x="176" y="192"/>
                    <a:pt x="176" y="192"/>
                    <a:pt x="176" y="192"/>
                  </a:cubicBezTo>
                  <a:cubicBezTo>
                    <a:pt x="185" y="192"/>
                    <a:pt x="192" y="185"/>
                    <a:pt x="192" y="176"/>
                  </a:cubicBezTo>
                  <a:cubicBezTo>
                    <a:pt x="192" y="56"/>
                    <a:pt x="192" y="56"/>
                    <a:pt x="192" y="56"/>
                  </a:cubicBezTo>
                  <a:cubicBezTo>
                    <a:pt x="192" y="47"/>
                    <a:pt x="185" y="40"/>
                    <a:pt x="176" y="40"/>
                  </a:cubicBezTo>
                  <a:cubicBezTo>
                    <a:pt x="144" y="40"/>
                    <a:pt x="144" y="40"/>
                    <a:pt x="144" y="40"/>
                  </a:cubicBezTo>
                  <a:cubicBezTo>
                    <a:pt x="144" y="16"/>
                    <a:pt x="144" y="16"/>
                    <a:pt x="144" y="16"/>
                  </a:cubicBezTo>
                  <a:cubicBezTo>
                    <a:pt x="144" y="7"/>
                    <a:pt x="137" y="0"/>
                    <a:pt x="128" y="0"/>
                  </a:cubicBezTo>
                  <a:cubicBezTo>
                    <a:pt x="64" y="0"/>
                    <a:pt x="64" y="0"/>
                    <a:pt x="64" y="0"/>
                  </a:cubicBezTo>
                  <a:cubicBezTo>
                    <a:pt x="55" y="0"/>
                    <a:pt x="48" y="7"/>
                    <a:pt x="48" y="16"/>
                  </a:cubicBezTo>
                  <a:cubicBezTo>
                    <a:pt x="48" y="40"/>
                    <a:pt x="48" y="40"/>
                    <a:pt x="48" y="40"/>
                  </a:cubicBezTo>
                  <a:cubicBezTo>
                    <a:pt x="16" y="40"/>
                    <a:pt x="16" y="40"/>
                    <a:pt x="16" y="40"/>
                  </a:cubicBezTo>
                  <a:cubicBezTo>
                    <a:pt x="7" y="40"/>
                    <a:pt x="0" y="47"/>
                    <a:pt x="0" y="56"/>
                  </a:cubicBezTo>
                  <a:lnTo>
                    <a:pt x="0" y="176"/>
                  </a:lnTo>
                  <a:close/>
                  <a:moveTo>
                    <a:pt x="124" y="40"/>
                  </a:moveTo>
                  <a:cubicBezTo>
                    <a:pt x="68" y="40"/>
                    <a:pt x="68" y="40"/>
                    <a:pt x="68" y="40"/>
                  </a:cubicBezTo>
                  <a:cubicBezTo>
                    <a:pt x="68" y="29"/>
                    <a:pt x="68" y="29"/>
                    <a:pt x="68" y="29"/>
                  </a:cubicBezTo>
                  <a:cubicBezTo>
                    <a:pt x="68" y="24"/>
                    <a:pt x="72" y="20"/>
                    <a:pt x="77" y="20"/>
                  </a:cubicBezTo>
                  <a:cubicBezTo>
                    <a:pt x="115" y="20"/>
                    <a:pt x="115" y="20"/>
                    <a:pt x="115" y="20"/>
                  </a:cubicBezTo>
                  <a:cubicBezTo>
                    <a:pt x="120" y="20"/>
                    <a:pt x="124" y="24"/>
                    <a:pt x="124" y="29"/>
                  </a:cubicBezTo>
                  <a:lnTo>
                    <a:pt x="124" y="40"/>
                  </a:lnTo>
                  <a:close/>
                  <a:moveTo>
                    <a:pt x="57" y="96"/>
                  </a:moveTo>
                  <a:cubicBezTo>
                    <a:pt x="76" y="96"/>
                    <a:pt x="76" y="96"/>
                    <a:pt x="76" y="96"/>
                  </a:cubicBezTo>
                  <a:cubicBezTo>
                    <a:pt x="76" y="77"/>
                    <a:pt x="76" y="77"/>
                    <a:pt x="76" y="77"/>
                  </a:cubicBezTo>
                  <a:cubicBezTo>
                    <a:pt x="76" y="72"/>
                    <a:pt x="80" y="68"/>
                    <a:pt x="85" y="68"/>
                  </a:cubicBezTo>
                  <a:cubicBezTo>
                    <a:pt x="107" y="68"/>
                    <a:pt x="107" y="68"/>
                    <a:pt x="107" y="68"/>
                  </a:cubicBezTo>
                  <a:cubicBezTo>
                    <a:pt x="112" y="68"/>
                    <a:pt x="116" y="72"/>
                    <a:pt x="116" y="77"/>
                  </a:cubicBezTo>
                  <a:cubicBezTo>
                    <a:pt x="116" y="96"/>
                    <a:pt x="116" y="96"/>
                    <a:pt x="116" y="96"/>
                  </a:cubicBezTo>
                  <a:cubicBezTo>
                    <a:pt x="135" y="96"/>
                    <a:pt x="135" y="96"/>
                    <a:pt x="135" y="96"/>
                  </a:cubicBezTo>
                  <a:cubicBezTo>
                    <a:pt x="140" y="96"/>
                    <a:pt x="144" y="100"/>
                    <a:pt x="144" y="105"/>
                  </a:cubicBezTo>
                  <a:cubicBezTo>
                    <a:pt x="144" y="127"/>
                    <a:pt x="144" y="127"/>
                    <a:pt x="144" y="127"/>
                  </a:cubicBezTo>
                  <a:cubicBezTo>
                    <a:pt x="144" y="132"/>
                    <a:pt x="140" y="136"/>
                    <a:pt x="135" y="136"/>
                  </a:cubicBezTo>
                  <a:cubicBezTo>
                    <a:pt x="116" y="136"/>
                    <a:pt x="116" y="136"/>
                    <a:pt x="116" y="136"/>
                  </a:cubicBezTo>
                  <a:cubicBezTo>
                    <a:pt x="116" y="155"/>
                    <a:pt x="116" y="155"/>
                    <a:pt x="116" y="155"/>
                  </a:cubicBezTo>
                  <a:cubicBezTo>
                    <a:pt x="116" y="160"/>
                    <a:pt x="112" y="164"/>
                    <a:pt x="107" y="164"/>
                  </a:cubicBezTo>
                  <a:cubicBezTo>
                    <a:pt x="85" y="164"/>
                    <a:pt x="85" y="164"/>
                    <a:pt x="85" y="164"/>
                  </a:cubicBezTo>
                  <a:cubicBezTo>
                    <a:pt x="80" y="164"/>
                    <a:pt x="76" y="160"/>
                    <a:pt x="76" y="155"/>
                  </a:cubicBezTo>
                  <a:cubicBezTo>
                    <a:pt x="76" y="136"/>
                    <a:pt x="76" y="136"/>
                    <a:pt x="76" y="136"/>
                  </a:cubicBezTo>
                  <a:cubicBezTo>
                    <a:pt x="57" y="136"/>
                    <a:pt x="57" y="136"/>
                    <a:pt x="57" y="136"/>
                  </a:cubicBezTo>
                  <a:cubicBezTo>
                    <a:pt x="52" y="136"/>
                    <a:pt x="48" y="132"/>
                    <a:pt x="48" y="127"/>
                  </a:cubicBezTo>
                  <a:cubicBezTo>
                    <a:pt x="48" y="105"/>
                    <a:pt x="48" y="105"/>
                    <a:pt x="48" y="105"/>
                  </a:cubicBezTo>
                  <a:cubicBezTo>
                    <a:pt x="48" y="100"/>
                    <a:pt x="52" y="96"/>
                    <a:pt x="57" y="96"/>
                  </a:cubicBezTo>
                  <a:close/>
                </a:path>
              </a:pathLst>
            </a:custGeom>
            <a:solidFill>
              <a:srgbClr val="0174CB"/>
            </a:solidFill>
            <a:ln>
              <a:noFill/>
            </a:ln>
            <a:extLst/>
          </p:spPr>
          <p:txBody>
            <a:bodyPr vert="horz" wrap="square" lIns="91440" tIns="45720" rIns="91440" bIns="45720" numCol="1" anchor="t" anchorCtr="0" compatLnSpc="1">
              <a:prstTxWarp prst="textNoShape">
                <a:avLst/>
              </a:prstTxWarp>
            </a:bodyPr>
            <a:lstStyle/>
            <a:p>
              <a:endParaRPr lang="en-NZ"/>
            </a:p>
          </p:txBody>
        </p:sp>
        <p:grpSp>
          <p:nvGrpSpPr>
            <p:cNvPr id="97" name="Group 96"/>
            <p:cNvGrpSpPr/>
            <p:nvPr/>
          </p:nvGrpSpPr>
          <p:grpSpPr>
            <a:xfrm>
              <a:off x="14686830" y="4118497"/>
              <a:ext cx="432000" cy="432000"/>
              <a:chOff x="4421166" y="4877692"/>
              <a:chExt cx="432000" cy="432000"/>
            </a:xfrm>
          </p:grpSpPr>
          <p:sp>
            <p:nvSpPr>
              <p:cNvPr id="98" name="Oval 97"/>
              <p:cNvSpPr>
                <a:spLocks noChangeAspect="1"/>
              </p:cNvSpPr>
              <p:nvPr/>
            </p:nvSpPr>
            <p:spPr>
              <a:xfrm>
                <a:off x="4421166" y="4877692"/>
                <a:ext cx="432000" cy="432000"/>
              </a:xfrm>
              <a:prstGeom prst="ellipse">
                <a:avLst/>
              </a:prstGeom>
              <a:noFill/>
              <a:ln w="28575">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99" name="Straight Connector 98"/>
              <p:cNvCxnSpPr>
                <a:cxnSpLocks noChangeAspect="1"/>
              </p:cNvCxnSpPr>
              <p:nvPr/>
            </p:nvCxnSpPr>
            <p:spPr>
              <a:xfrm>
                <a:off x="4484431" y="4940957"/>
                <a:ext cx="305470" cy="305470"/>
              </a:xfrm>
              <a:prstGeom prst="line">
                <a:avLst/>
              </a:prstGeom>
              <a:ln w="28575">
                <a:solidFill>
                  <a:srgbClr val="2A3947"/>
                </a:solidFill>
              </a:ln>
            </p:spPr>
            <p:style>
              <a:lnRef idx="1">
                <a:schemeClr val="accent1"/>
              </a:lnRef>
              <a:fillRef idx="0">
                <a:schemeClr val="accent1"/>
              </a:fillRef>
              <a:effectRef idx="0">
                <a:schemeClr val="accent1"/>
              </a:effectRef>
              <a:fontRef idx="minor">
                <a:schemeClr val="tx1"/>
              </a:fontRef>
            </p:style>
          </p:cxnSp>
        </p:grpSp>
      </p:grpSp>
      <p:sp>
        <p:nvSpPr>
          <p:cNvPr id="100" name="TextBox 99"/>
          <p:cNvSpPr txBox="1"/>
          <p:nvPr/>
        </p:nvSpPr>
        <p:spPr>
          <a:xfrm>
            <a:off x="3255508" y="5683456"/>
            <a:ext cx="1057275" cy="369332"/>
          </a:xfrm>
          <a:prstGeom prst="rect">
            <a:avLst/>
          </a:prstGeom>
          <a:noFill/>
        </p:spPr>
        <p:txBody>
          <a:bodyPr wrap="square" rtlCol="0">
            <a:spAutoFit/>
          </a:bodyPr>
          <a:lstStyle/>
          <a:p>
            <a:pPr algn="r"/>
            <a:r>
              <a:rPr lang="en-NZ" sz="900" dirty="0" smtClean="0">
                <a:solidFill>
                  <a:schemeClr val="tx1">
                    <a:lumMod val="65000"/>
                    <a:lumOff val="35000"/>
                  </a:schemeClr>
                </a:solidFill>
              </a:rPr>
              <a:t>Asian</a:t>
            </a:r>
            <a:endParaRPr lang="en-NZ" sz="900" dirty="0">
              <a:solidFill>
                <a:schemeClr val="tx1">
                  <a:lumMod val="65000"/>
                  <a:lumOff val="35000"/>
                </a:schemeClr>
              </a:solidFill>
            </a:endParaRPr>
          </a:p>
          <a:p>
            <a:pPr algn="r"/>
            <a:r>
              <a:rPr lang="en-NZ" sz="900" dirty="0" smtClean="0">
                <a:solidFill>
                  <a:schemeClr val="tx1">
                    <a:lumMod val="65000"/>
                    <a:lumOff val="35000"/>
                  </a:schemeClr>
                </a:solidFill>
              </a:rPr>
              <a:t>67%*</a:t>
            </a:r>
            <a:endParaRPr lang="en-NZ" sz="900" dirty="0">
              <a:solidFill>
                <a:schemeClr val="tx1">
                  <a:lumMod val="65000"/>
                  <a:lumOff val="35000"/>
                </a:schemeClr>
              </a:solidFill>
            </a:endParaRPr>
          </a:p>
        </p:txBody>
      </p:sp>
      <p:cxnSp>
        <p:nvCxnSpPr>
          <p:cNvPr id="101" name="Straight Arrow Connector 100"/>
          <p:cNvCxnSpPr/>
          <p:nvPr/>
        </p:nvCxnSpPr>
        <p:spPr>
          <a:xfrm flipV="1">
            <a:off x="4253752" y="5560455"/>
            <a:ext cx="0" cy="432000"/>
          </a:xfrm>
          <a:prstGeom prst="straightConnector1">
            <a:avLst/>
          </a:prstGeom>
          <a:ln>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
        <p:nvSpPr>
          <p:cNvPr id="105" name="Isosceles Triangle 104"/>
          <p:cNvSpPr/>
          <p:nvPr/>
        </p:nvSpPr>
        <p:spPr>
          <a:xfrm>
            <a:off x="11762859" y="2556399"/>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sp>
        <p:nvSpPr>
          <p:cNvPr id="107" name="Isosceles Triangle 106"/>
          <p:cNvSpPr/>
          <p:nvPr/>
        </p:nvSpPr>
        <p:spPr>
          <a:xfrm flipV="1">
            <a:off x="10629384" y="2565924"/>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lumMod val="50000"/>
                  <a:lumOff val="50000"/>
                </a:schemeClr>
              </a:solidFill>
            </a:endParaRPr>
          </a:p>
        </p:txBody>
      </p:sp>
      <p:grpSp>
        <p:nvGrpSpPr>
          <p:cNvPr id="109" name="Group 108"/>
          <p:cNvGrpSpPr/>
          <p:nvPr/>
        </p:nvGrpSpPr>
        <p:grpSpPr>
          <a:xfrm>
            <a:off x="10124559" y="4025043"/>
            <a:ext cx="1991016" cy="138499"/>
            <a:chOff x="9587536" y="6141026"/>
            <a:chExt cx="1991016" cy="138499"/>
          </a:xfrm>
        </p:grpSpPr>
        <p:sp>
          <p:nvSpPr>
            <p:cNvPr id="110" name="Rectangle 109"/>
            <p:cNvSpPr/>
            <p:nvPr/>
          </p:nvSpPr>
          <p:spPr>
            <a:xfrm>
              <a:off x="9778552" y="6141026"/>
              <a:ext cx="1800000" cy="138499"/>
            </a:xfrm>
            <a:prstGeom prst="rect">
              <a:avLst/>
            </a:prstGeom>
          </p:spPr>
          <p:txBody>
            <a:bodyPr wrap="square" lIns="0" tIns="0" rIns="0" bIns="0">
              <a:spAutoFit/>
            </a:bodyPr>
            <a:lstStyle/>
            <a:p>
              <a:r>
                <a:rPr lang="en-NZ" sz="900" dirty="0">
                  <a:solidFill>
                    <a:schemeClr val="tx1">
                      <a:lumMod val="50000"/>
                      <a:lumOff val="50000"/>
                    </a:schemeClr>
                  </a:solidFill>
                  <a:latin typeface="Calibri" panose="020F0502020204030204" pitchFamily="34" charset="0"/>
                </a:rPr>
                <a:t>| Significantly </a:t>
              </a:r>
              <a:r>
                <a:rPr lang="en-NZ" sz="900" dirty="0" smtClean="0">
                  <a:solidFill>
                    <a:schemeClr val="tx1">
                      <a:lumMod val="50000"/>
                      <a:lumOff val="50000"/>
                    </a:schemeClr>
                  </a:solidFill>
                  <a:latin typeface="Calibri" panose="020F0502020204030204" pitchFamily="34" charset="0"/>
                </a:rPr>
                <a:t>higher/lower than </a:t>
              </a:r>
              <a:r>
                <a:rPr lang="en-NZ" sz="900" dirty="0">
                  <a:solidFill>
                    <a:schemeClr val="tx1">
                      <a:lumMod val="50000"/>
                      <a:lumOff val="50000"/>
                    </a:schemeClr>
                  </a:solidFill>
                  <a:latin typeface="Calibri" panose="020F0502020204030204" pitchFamily="34" charset="0"/>
                </a:rPr>
                <a:t>2016</a:t>
              </a:r>
            </a:p>
          </p:txBody>
        </p:sp>
        <p:sp>
          <p:nvSpPr>
            <p:cNvPr id="111" name="Isosceles Triangle 110"/>
            <p:cNvSpPr/>
            <p:nvPr/>
          </p:nvSpPr>
          <p:spPr>
            <a:xfrm>
              <a:off x="9587536" y="6186857"/>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grpSp>
      <p:sp>
        <p:nvSpPr>
          <p:cNvPr id="112" name="Isosceles Triangle 111"/>
          <p:cNvSpPr/>
          <p:nvPr/>
        </p:nvSpPr>
        <p:spPr>
          <a:xfrm flipV="1">
            <a:off x="10210284" y="4070874"/>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lumMod val="50000"/>
                  <a:lumOff val="50000"/>
                </a:schemeClr>
              </a:solidFill>
            </a:endParaRPr>
          </a:p>
        </p:txBody>
      </p:sp>
    </p:spTree>
    <p:extLst>
      <p:ext uri="{BB962C8B-B14F-4D97-AF65-F5344CB8AC3E}">
        <p14:creationId xmlns:p14="http://schemas.microsoft.com/office/powerpoint/2010/main" val="2700452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5559228"/>
            <a:ext cx="12192000" cy="815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0" name="Chart 19"/>
          <p:cNvGraphicFramePr/>
          <p:nvPr>
            <p:extLst>
              <p:ext uri="{D42A27DB-BD31-4B8C-83A1-F6EECF244321}">
                <p14:modId xmlns:p14="http://schemas.microsoft.com/office/powerpoint/2010/main" val="1845278617"/>
              </p:ext>
            </p:extLst>
          </p:nvPr>
        </p:nvGraphicFramePr>
        <p:xfrm>
          <a:off x="480232" y="2020682"/>
          <a:ext cx="9972000" cy="19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9" name="Table 88"/>
          <p:cNvGraphicFramePr>
            <a:graphicFrameLocks noGrp="1"/>
          </p:cNvGraphicFramePr>
          <p:nvPr>
            <p:extLst>
              <p:ext uri="{D42A27DB-BD31-4B8C-83A1-F6EECF244321}">
                <p14:modId xmlns:p14="http://schemas.microsoft.com/office/powerpoint/2010/main" val="458238429"/>
              </p:ext>
            </p:extLst>
          </p:nvPr>
        </p:nvGraphicFramePr>
        <p:xfrm>
          <a:off x="9907238" y="1771441"/>
          <a:ext cx="2232000" cy="1800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tblGrid>
              <a:tr h="686442">
                <a:tc>
                  <a:txBody>
                    <a:bodyPr/>
                    <a:lstStyle/>
                    <a:p>
                      <a:pPr algn="ctr"/>
                      <a:r>
                        <a:rPr lang="en-NZ" sz="1050" b="0" dirty="0">
                          <a:solidFill>
                            <a:prstClr val="black">
                              <a:lumMod val="50000"/>
                              <a:lumOff val="50000"/>
                            </a:prstClr>
                          </a:solidFill>
                          <a:latin typeface="+mn-lt"/>
                        </a:rPr>
                        <a:t>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50" b="0" dirty="0">
                          <a:solidFill>
                            <a:prstClr val="black">
                              <a:lumMod val="50000"/>
                              <a:lumOff val="50000"/>
                            </a:prstClr>
                          </a:solidFill>
                          <a:latin typeface="+mn-lt"/>
                        </a:rPr>
                        <a:t>disagree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98%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97%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pSp>
        <p:nvGrpSpPr>
          <p:cNvPr id="90" name="Group 89"/>
          <p:cNvGrpSpPr/>
          <p:nvPr/>
        </p:nvGrpSpPr>
        <p:grpSpPr>
          <a:xfrm>
            <a:off x="2126849" y="3789488"/>
            <a:ext cx="7296934" cy="243203"/>
            <a:chOff x="1400433" y="5056582"/>
            <a:chExt cx="7296934" cy="243203"/>
          </a:xfrm>
        </p:grpSpPr>
        <p:sp>
          <p:nvSpPr>
            <p:cNvPr id="91" name="Title 1"/>
            <p:cNvSpPr txBox="1">
              <a:spLocks/>
            </p:cNvSpPr>
            <p:nvPr/>
          </p:nvSpPr>
          <p:spPr>
            <a:xfrm>
              <a:off x="7413303"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Don’t know</a:t>
              </a:r>
            </a:p>
          </p:txBody>
        </p:sp>
        <p:sp>
          <p:nvSpPr>
            <p:cNvPr id="92" name="Rectangle 91"/>
            <p:cNvSpPr/>
            <p:nvPr/>
          </p:nvSpPr>
          <p:spPr>
            <a:xfrm>
              <a:off x="1400433" y="5093625"/>
              <a:ext cx="169116" cy="169116"/>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93" name="Title 1"/>
            <p:cNvSpPr txBox="1">
              <a:spLocks/>
            </p:cNvSpPr>
            <p:nvPr/>
          </p:nvSpPr>
          <p:spPr>
            <a:xfrm>
              <a:off x="1543045" y="5060548"/>
              <a:ext cx="792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agree</a:t>
              </a:r>
            </a:p>
          </p:txBody>
        </p:sp>
        <p:sp>
          <p:nvSpPr>
            <p:cNvPr id="94" name="Rectangle 93"/>
            <p:cNvSpPr/>
            <p:nvPr/>
          </p:nvSpPr>
          <p:spPr>
            <a:xfrm>
              <a:off x="2574485" y="5093625"/>
              <a:ext cx="169116" cy="169116"/>
            </a:xfrm>
            <a:prstGeom prst="rect">
              <a:avLst/>
            </a:prstGeom>
            <a:solidFill>
              <a:srgbClr val="01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95" name="Title 1"/>
            <p:cNvSpPr txBox="1">
              <a:spLocks/>
            </p:cNvSpPr>
            <p:nvPr/>
          </p:nvSpPr>
          <p:spPr>
            <a:xfrm>
              <a:off x="2708253" y="5056582"/>
              <a:ext cx="90737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agree</a:t>
              </a:r>
            </a:p>
          </p:txBody>
        </p:sp>
        <p:sp>
          <p:nvSpPr>
            <p:cNvPr id="96" name="Rectangle 95"/>
            <p:cNvSpPr/>
            <p:nvPr/>
          </p:nvSpPr>
          <p:spPr>
            <a:xfrm>
              <a:off x="3748537" y="5093625"/>
              <a:ext cx="169116" cy="169116"/>
            </a:xfrm>
            <a:prstGeom prst="rect">
              <a:avLst/>
            </a:prstGeom>
            <a:solidFill>
              <a:srgbClr val="26A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97" name="Title 1"/>
            <p:cNvSpPr txBox="1">
              <a:spLocks/>
            </p:cNvSpPr>
            <p:nvPr/>
          </p:nvSpPr>
          <p:spPr>
            <a:xfrm>
              <a:off x="3886488"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Neither agree </a:t>
              </a:r>
            </a:p>
            <a:p>
              <a:r>
                <a:rPr lang="en-NZ" sz="800" b="0" dirty="0">
                  <a:solidFill>
                    <a:prstClr val="black">
                      <a:lumMod val="50000"/>
                      <a:lumOff val="50000"/>
                    </a:prstClr>
                  </a:solidFill>
                  <a:latin typeface="Calibri Light" panose="020F0302020204030204"/>
                </a:rPr>
                <a:t>nor disagree</a:t>
              </a:r>
            </a:p>
          </p:txBody>
        </p:sp>
        <p:sp>
          <p:nvSpPr>
            <p:cNvPr id="98" name="Rectangle 97"/>
            <p:cNvSpPr/>
            <p:nvPr/>
          </p:nvSpPr>
          <p:spPr>
            <a:xfrm>
              <a:off x="4922588" y="5093625"/>
              <a:ext cx="169116" cy="16911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99" name="Title 1"/>
            <p:cNvSpPr txBox="1">
              <a:spLocks/>
            </p:cNvSpPr>
            <p:nvPr/>
          </p:nvSpPr>
          <p:spPr>
            <a:xfrm>
              <a:off x="5074625"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Tend to disagree</a:t>
              </a:r>
            </a:p>
          </p:txBody>
        </p:sp>
        <p:sp>
          <p:nvSpPr>
            <p:cNvPr id="100" name="Rectangle 99"/>
            <p:cNvSpPr/>
            <p:nvPr/>
          </p:nvSpPr>
          <p:spPr>
            <a:xfrm>
              <a:off x="6096640" y="5093625"/>
              <a:ext cx="169116" cy="169116"/>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01" name="Title 1"/>
            <p:cNvSpPr txBox="1">
              <a:spLocks/>
            </p:cNvSpPr>
            <p:nvPr/>
          </p:nvSpPr>
          <p:spPr>
            <a:xfrm>
              <a:off x="6242344"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Strongly disagree</a:t>
              </a:r>
            </a:p>
          </p:txBody>
        </p:sp>
        <p:sp>
          <p:nvSpPr>
            <p:cNvPr id="102" name="Rectangle 101"/>
            <p:cNvSpPr/>
            <p:nvPr/>
          </p:nvSpPr>
          <p:spPr>
            <a:xfrm>
              <a:off x="7270691" y="5093625"/>
              <a:ext cx="169116" cy="16911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sp>
        <p:nvSpPr>
          <p:cNvPr id="2" name="Title 1"/>
          <p:cNvSpPr>
            <a:spLocks noGrp="1"/>
          </p:cNvSpPr>
          <p:nvPr>
            <p:ph type="title"/>
          </p:nvPr>
        </p:nvSpPr>
        <p:spPr>
          <a:xfrm>
            <a:off x="862693" y="110671"/>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Family responsibility</a:t>
            </a:r>
          </a:p>
        </p:txBody>
      </p:sp>
      <p:sp>
        <p:nvSpPr>
          <p:cNvPr id="7"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Q6a_4 How much do you agree or disagree with each of the following statements… it is my responsibility to look after myself and my family in a disaster </a:t>
            </a:r>
          </a:p>
          <a:p>
            <a:r>
              <a:rPr lang="en-NZ" sz="900" b="0" dirty="0">
                <a:solidFill>
                  <a:prstClr val="black">
                    <a:lumMod val="50000"/>
                    <a:lumOff val="50000"/>
                  </a:prstClr>
                </a:solidFill>
                <a:latin typeface="Calibri" panose="020F0502020204030204"/>
              </a:rPr>
              <a:t>Base: All respondents (2017 n=1,000, 2016 n=1,000)</a:t>
            </a:r>
          </a:p>
        </p:txBody>
      </p:sp>
      <p:grpSp>
        <p:nvGrpSpPr>
          <p:cNvPr id="40" name="Group 39"/>
          <p:cNvGrpSpPr>
            <a:grpSpLocks noChangeAspect="1"/>
          </p:cNvGrpSpPr>
          <p:nvPr/>
        </p:nvGrpSpPr>
        <p:grpSpPr>
          <a:xfrm>
            <a:off x="330061" y="206073"/>
            <a:ext cx="270200" cy="396000"/>
            <a:chOff x="-1744663" y="4648200"/>
            <a:chExt cx="876300" cy="1284288"/>
          </a:xfrm>
          <a:solidFill>
            <a:schemeClr val="bg1"/>
          </a:solidFill>
        </p:grpSpPr>
        <p:sp>
          <p:nvSpPr>
            <p:cNvPr id="41" name="Oval 43"/>
            <p:cNvSpPr>
              <a:spLocks noChangeArrowheads="1"/>
            </p:cNvSpPr>
            <p:nvPr/>
          </p:nvSpPr>
          <p:spPr bwMode="auto">
            <a:xfrm>
              <a:off x="-1600200" y="4648200"/>
              <a:ext cx="266700" cy="266700"/>
            </a:xfrm>
            <a:prstGeom prst="ellipse">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42" name="Oval 44"/>
            <p:cNvSpPr>
              <a:spLocks noChangeArrowheads="1"/>
            </p:cNvSpPr>
            <p:nvPr/>
          </p:nvSpPr>
          <p:spPr bwMode="auto">
            <a:xfrm>
              <a:off x="-1274763" y="4683125"/>
              <a:ext cx="258763" cy="258763"/>
            </a:xfrm>
            <a:prstGeom prst="ellipse">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43" name="Freeform 45"/>
            <p:cNvSpPr>
              <a:spLocks noEditPoints="1"/>
            </p:cNvSpPr>
            <p:nvPr/>
          </p:nvSpPr>
          <p:spPr bwMode="auto">
            <a:xfrm>
              <a:off x="-1744663" y="4921250"/>
              <a:ext cx="876300" cy="1009650"/>
            </a:xfrm>
            <a:custGeom>
              <a:avLst/>
              <a:gdLst>
                <a:gd name="T0" fmla="*/ 664 w 849"/>
                <a:gd name="T1" fmla="*/ 50 h 979"/>
                <a:gd name="T2" fmla="*/ 581 w 849"/>
                <a:gd name="T3" fmla="*/ 58 h 979"/>
                <a:gd name="T4" fmla="*/ 550 w 849"/>
                <a:gd name="T5" fmla="*/ 27 h 979"/>
                <a:gd name="T6" fmla="*/ 356 w 849"/>
                <a:gd name="T7" fmla="*/ 24 h 979"/>
                <a:gd name="T8" fmla="*/ 270 w 849"/>
                <a:gd name="T9" fmla="*/ 32 h 979"/>
                <a:gd name="T10" fmla="*/ 239 w 849"/>
                <a:gd name="T11" fmla="*/ 0 h 979"/>
                <a:gd name="T12" fmla="*/ 4 w 849"/>
                <a:gd name="T13" fmla="*/ 383 h 979"/>
                <a:gd name="T14" fmla="*/ 53 w 849"/>
                <a:gd name="T15" fmla="*/ 440 h 979"/>
                <a:gd name="T16" fmla="*/ 138 w 849"/>
                <a:gd name="T17" fmla="*/ 239 h 979"/>
                <a:gd name="T18" fmla="*/ 145 w 849"/>
                <a:gd name="T19" fmla="*/ 434 h 979"/>
                <a:gd name="T20" fmla="*/ 191 w 849"/>
                <a:gd name="T21" fmla="*/ 920 h 979"/>
                <a:gd name="T22" fmla="*/ 329 w 849"/>
                <a:gd name="T23" fmla="*/ 979 h 979"/>
                <a:gd name="T24" fmla="*/ 341 w 849"/>
                <a:gd name="T25" fmla="*/ 640 h 979"/>
                <a:gd name="T26" fmla="*/ 335 w 849"/>
                <a:gd name="T27" fmla="*/ 492 h 979"/>
                <a:gd name="T28" fmla="*/ 284 w 849"/>
                <a:gd name="T29" fmla="*/ 635 h 979"/>
                <a:gd name="T30" fmla="*/ 263 w 849"/>
                <a:gd name="T31" fmla="*/ 625 h 979"/>
                <a:gd name="T32" fmla="*/ 263 w 849"/>
                <a:gd name="T33" fmla="*/ 522 h 979"/>
                <a:gd name="T34" fmla="*/ 404 w 849"/>
                <a:gd name="T35" fmla="*/ 368 h 979"/>
                <a:gd name="T36" fmla="*/ 424 w 849"/>
                <a:gd name="T37" fmla="*/ 390 h 979"/>
                <a:gd name="T38" fmla="*/ 445 w 849"/>
                <a:gd name="T39" fmla="*/ 368 h 979"/>
                <a:gd name="T40" fmla="*/ 564 w 849"/>
                <a:gd name="T41" fmla="*/ 635 h 979"/>
                <a:gd name="T42" fmla="*/ 513 w 849"/>
                <a:gd name="T43" fmla="*/ 492 h 979"/>
                <a:gd name="T44" fmla="*/ 507 w 849"/>
                <a:gd name="T45" fmla="*/ 640 h 979"/>
                <a:gd name="T46" fmla="*/ 517 w 849"/>
                <a:gd name="T47" fmla="*/ 979 h 979"/>
                <a:gd name="T48" fmla="*/ 605 w 849"/>
                <a:gd name="T49" fmla="*/ 979 h 979"/>
                <a:gd name="T50" fmla="*/ 697 w 849"/>
                <a:gd name="T51" fmla="*/ 673 h 979"/>
                <a:gd name="T52" fmla="*/ 709 w 849"/>
                <a:gd name="T53" fmla="*/ 318 h 979"/>
                <a:gd name="T54" fmla="*/ 749 w 849"/>
                <a:gd name="T55" fmla="*/ 414 h 979"/>
                <a:gd name="T56" fmla="*/ 804 w 849"/>
                <a:gd name="T57" fmla="*/ 455 h 979"/>
                <a:gd name="T58" fmla="*/ 424 w 849"/>
                <a:gd name="T59" fmla="*/ 363 h 979"/>
                <a:gd name="T60" fmla="*/ 424 w 849"/>
                <a:gd name="T61" fmla="*/ 189 h 979"/>
                <a:gd name="T62" fmla="*/ 424 w 849"/>
                <a:gd name="T63" fmla="*/ 363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9" h="979">
                  <a:moveTo>
                    <a:pt x="845" y="400"/>
                  </a:moveTo>
                  <a:cubicBezTo>
                    <a:pt x="816" y="201"/>
                    <a:pt x="772" y="117"/>
                    <a:pt x="664" y="50"/>
                  </a:cubicBezTo>
                  <a:cubicBezTo>
                    <a:pt x="662" y="49"/>
                    <a:pt x="628" y="31"/>
                    <a:pt x="612" y="27"/>
                  </a:cubicBezTo>
                  <a:cubicBezTo>
                    <a:pt x="581" y="58"/>
                    <a:pt x="581" y="58"/>
                    <a:pt x="581" y="58"/>
                  </a:cubicBezTo>
                  <a:cubicBezTo>
                    <a:pt x="551" y="27"/>
                    <a:pt x="551" y="27"/>
                    <a:pt x="551" y="27"/>
                  </a:cubicBezTo>
                  <a:cubicBezTo>
                    <a:pt x="551" y="27"/>
                    <a:pt x="550" y="27"/>
                    <a:pt x="550" y="27"/>
                  </a:cubicBezTo>
                  <a:cubicBezTo>
                    <a:pt x="527" y="32"/>
                    <a:pt x="471" y="68"/>
                    <a:pt x="442" y="96"/>
                  </a:cubicBezTo>
                  <a:cubicBezTo>
                    <a:pt x="419" y="68"/>
                    <a:pt x="390" y="45"/>
                    <a:pt x="356" y="24"/>
                  </a:cubicBezTo>
                  <a:cubicBezTo>
                    <a:pt x="353" y="22"/>
                    <a:pt x="318" y="4"/>
                    <a:pt x="302" y="0"/>
                  </a:cubicBezTo>
                  <a:cubicBezTo>
                    <a:pt x="270" y="32"/>
                    <a:pt x="270" y="32"/>
                    <a:pt x="270" y="32"/>
                  </a:cubicBezTo>
                  <a:cubicBezTo>
                    <a:pt x="239" y="0"/>
                    <a:pt x="239" y="0"/>
                    <a:pt x="239" y="0"/>
                  </a:cubicBezTo>
                  <a:cubicBezTo>
                    <a:pt x="239" y="0"/>
                    <a:pt x="239" y="0"/>
                    <a:pt x="239" y="0"/>
                  </a:cubicBezTo>
                  <a:cubicBezTo>
                    <a:pt x="216" y="7"/>
                    <a:pt x="197" y="19"/>
                    <a:pt x="174" y="34"/>
                  </a:cubicBezTo>
                  <a:cubicBezTo>
                    <a:pt x="74" y="101"/>
                    <a:pt x="32" y="190"/>
                    <a:pt x="4" y="383"/>
                  </a:cubicBezTo>
                  <a:cubicBezTo>
                    <a:pt x="0" y="410"/>
                    <a:pt x="19" y="436"/>
                    <a:pt x="46" y="440"/>
                  </a:cubicBezTo>
                  <a:cubicBezTo>
                    <a:pt x="48" y="440"/>
                    <a:pt x="51" y="440"/>
                    <a:pt x="53" y="440"/>
                  </a:cubicBezTo>
                  <a:cubicBezTo>
                    <a:pt x="78" y="440"/>
                    <a:pt x="99" y="422"/>
                    <a:pt x="103" y="398"/>
                  </a:cubicBezTo>
                  <a:cubicBezTo>
                    <a:pt x="113" y="328"/>
                    <a:pt x="125" y="277"/>
                    <a:pt x="138" y="239"/>
                  </a:cubicBezTo>
                  <a:cubicBezTo>
                    <a:pt x="138" y="396"/>
                    <a:pt x="138" y="396"/>
                    <a:pt x="138" y="396"/>
                  </a:cubicBezTo>
                  <a:cubicBezTo>
                    <a:pt x="138" y="410"/>
                    <a:pt x="141" y="422"/>
                    <a:pt x="145" y="434"/>
                  </a:cubicBezTo>
                  <a:cubicBezTo>
                    <a:pt x="145" y="436"/>
                    <a:pt x="145" y="439"/>
                    <a:pt x="145" y="442"/>
                  </a:cubicBezTo>
                  <a:cubicBezTo>
                    <a:pt x="191" y="920"/>
                    <a:pt x="191" y="920"/>
                    <a:pt x="191" y="920"/>
                  </a:cubicBezTo>
                  <a:cubicBezTo>
                    <a:pt x="191" y="953"/>
                    <a:pt x="217" y="979"/>
                    <a:pt x="250" y="979"/>
                  </a:cubicBezTo>
                  <a:cubicBezTo>
                    <a:pt x="329" y="979"/>
                    <a:pt x="329" y="979"/>
                    <a:pt x="329" y="979"/>
                  </a:cubicBezTo>
                  <a:cubicBezTo>
                    <a:pt x="341" y="979"/>
                    <a:pt x="341" y="979"/>
                    <a:pt x="341" y="979"/>
                  </a:cubicBezTo>
                  <a:cubicBezTo>
                    <a:pt x="341" y="640"/>
                    <a:pt x="341" y="640"/>
                    <a:pt x="341" y="640"/>
                  </a:cubicBezTo>
                  <a:cubicBezTo>
                    <a:pt x="335" y="616"/>
                    <a:pt x="335" y="616"/>
                    <a:pt x="335" y="616"/>
                  </a:cubicBezTo>
                  <a:cubicBezTo>
                    <a:pt x="335" y="492"/>
                    <a:pt x="335" y="492"/>
                    <a:pt x="335" y="492"/>
                  </a:cubicBezTo>
                  <a:cubicBezTo>
                    <a:pt x="325" y="510"/>
                    <a:pt x="315" y="562"/>
                    <a:pt x="315" y="604"/>
                  </a:cubicBezTo>
                  <a:cubicBezTo>
                    <a:pt x="315" y="621"/>
                    <a:pt x="301" y="635"/>
                    <a:pt x="284" y="635"/>
                  </a:cubicBezTo>
                  <a:cubicBezTo>
                    <a:pt x="279" y="635"/>
                    <a:pt x="274" y="633"/>
                    <a:pt x="270" y="631"/>
                  </a:cubicBezTo>
                  <a:cubicBezTo>
                    <a:pt x="263" y="625"/>
                    <a:pt x="263" y="625"/>
                    <a:pt x="263" y="625"/>
                  </a:cubicBezTo>
                  <a:cubicBezTo>
                    <a:pt x="257" y="620"/>
                    <a:pt x="254" y="612"/>
                    <a:pt x="254" y="604"/>
                  </a:cubicBezTo>
                  <a:cubicBezTo>
                    <a:pt x="254" y="572"/>
                    <a:pt x="257" y="545"/>
                    <a:pt x="263" y="522"/>
                  </a:cubicBezTo>
                  <a:cubicBezTo>
                    <a:pt x="266" y="510"/>
                    <a:pt x="266" y="510"/>
                    <a:pt x="266" y="510"/>
                  </a:cubicBezTo>
                  <a:cubicBezTo>
                    <a:pt x="300" y="392"/>
                    <a:pt x="392" y="371"/>
                    <a:pt x="404" y="368"/>
                  </a:cubicBezTo>
                  <a:cubicBezTo>
                    <a:pt x="404" y="368"/>
                    <a:pt x="404" y="368"/>
                    <a:pt x="404" y="368"/>
                  </a:cubicBezTo>
                  <a:cubicBezTo>
                    <a:pt x="424" y="390"/>
                    <a:pt x="424" y="390"/>
                    <a:pt x="424" y="390"/>
                  </a:cubicBezTo>
                  <a:cubicBezTo>
                    <a:pt x="445" y="368"/>
                    <a:pt x="445" y="368"/>
                    <a:pt x="445" y="368"/>
                  </a:cubicBezTo>
                  <a:cubicBezTo>
                    <a:pt x="445" y="368"/>
                    <a:pt x="445" y="368"/>
                    <a:pt x="445" y="368"/>
                  </a:cubicBezTo>
                  <a:cubicBezTo>
                    <a:pt x="460" y="372"/>
                    <a:pt x="595" y="403"/>
                    <a:pt x="595" y="604"/>
                  </a:cubicBezTo>
                  <a:cubicBezTo>
                    <a:pt x="595" y="621"/>
                    <a:pt x="581" y="635"/>
                    <a:pt x="564" y="635"/>
                  </a:cubicBezTo>
                  <a:cubicBezTo>
                    <a:pt x="547" y="635"/>
                    <a:pt x="533" y="621"/>
                    <a:pt x="533" y="604"/>
                  </a:cubicBezTo>
                  <a:cubicBezTo>
                    <a:pt x="533" y="562"/>
                    <a:pt x="523" y="510"/>
                    <a:pt x="513" y="492"/>
                  </a:cubicBezTo>
                  <a:cubicBezTo>
                    <a:pt x="513" y="617"/>
                    <a:pt x="513" y="617"/>
                    <a:pt x="513" y="617"/>
                  </a:cubicBezTo>
                  <a:cubicBezTo>
                    <a:pt x="507" y="640"/>
                    <a:pt x="507" y="640"/>
                    <a:pt x="507" y="640"/>
                  </a:cubicBezTo>
                  <a:cubicBezTo>
                    <a:pt x="507" y="979"/>
                    <a:pt x="507" y="979"/>
                    <a:pt x="507" y="979"/>
                  </a:cubicBezTo>
                  <a:cubicBezTo>
                    <a:pt x="517" y="979"/>
                    <a:pt x="517" y="979"/>
                    <a:pt x="517" y="979"/>
                  </a:cubicBezTo>
                  <a:cubicBezTo>
                    <a:pt x="605" y="979"/>
                    <a:pt x="605" y="979"/>
                    <a:pt x="605" y="979"/>
                  </a:cubicBezTo>
                  <a:cubicBezTo>
                    <a:pt x="605" y="979"/>
                    <a:pt x="605" y="979"/>
                    <a:pt x="605" y="979"/>
                  </a:cubicBezTo>
                  <a:cubicBezTo>
                    <a:pt x="637" y="979"/>
                    <a:pt x="663" y="954"/>
                    <a:pt x="663" y="922"/>
                  </a:cubicBezTo>
                  <a:cubicBezTo>
                    <a:pt x="697" y="673"/>
                    <a:pt x="697" y="673"/>
                    <a:pt x="697" y="673"/>
                  </a:cubicBezTo>
                  <a:cubicBezTo>
                    <a:pt x="761" y="673"/>
                    <a:pt x="761" y="673"/>
                    <a:pt x="761" y="673"/>
                  </a:cubicBezTo>
                  <a:cubicBezTo>
                    <a:pt x="709" y="318"/>
                    <a:pt x="709" y="318"/>
                    <a:pt x="709" y="318"/>
                  </a:cubicBezTo>
                  <a:cubicBezTo>
                    <a:pt x="709" y="245"/>
                    <a:pt x="709" y="245"/>
                    <a:pt x="709" y="245"/>
                  </a:cubicBezTo>
                  <a:cubicBezTo>
                    <a:pt x="725" y="284"/>
                    <a:pt x="738" y="337"/>
                    <a:pt x="749" y="414"/>
                  </a:cubicBezTo>
                  <a:cubicBezTo>
                    <a:pt x="753" y="438"/>
                    <a:pt x="773" y="455"/>
                    <a:pt x="797" y="455"/>
                  </a:cubicBezTo>
                  <a:cubicBezTo>
                    <a:pt x="799" y="455"/>
                    <a:pt x="802" y="455"/>
                    <a:pt x="804" y="455"/>
                  </a:cubicBezTo>
                  <a:cubicBezTo>
                    <a:pt x="831" y="451"/>
                    <a:pt x="849" y="426"/>
                    <a:pt x="845" y="400"/>
                  </a:cubicBezTo>
                  <a:close/>
                  <a:moveTo>
                    <a:pt x="424" y="363"/>
                  </a:moveTo>
                  <a:cubicBezTo>
                    <a:pt x="377" y="363"/>
                    <a:pt x="338" y="324"/>
                    <a:pt x="338" y="276"/>
                  </a:cubicBezTo>
                  <a:cubicBezTo>
                    <a:pt x="338" y="228"/>
                    <a:pt x="377" y="190"/>
                    <a:pt x="424" y="189"/>
                  </a:cubicBezTo>
                  <a:cubicBezTo>
                    <a:pt x="472" y="190"/>
                    <a:pt x="511" y="228"/>
                    <a:pt x="511" y="276"/>
                  </a:cubicBezTo>
                  <a:cubicBezTo>
                    <a:pt x="511" y="324"/>
                    <a:pt x="472" y="363"/>
                    <a:pt x="424" y="3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44" name="Freeform 46"/>
            <p:cNvSpPr>
              <a:spLocks/>
            </p:cNvSpPr>
            <p:nvPr/>
          </p:nvSpPr>
          <p:spPr bwMode="auto">
            <a:xfrm>
              <a:off x="-1322388" y="5600700"/>
              <a:ext cx="33338" cy="331788"/>
            </a:xfrm>
            <a:custGeom>
              <a:avLst/>
              <a:gdLst>
                <a:gd name="T0" fmla="*/ 15 w 33"/>
                <a:gd name="T1" fmla="*/ 0 h 321"/>
                <a:gd name="T2" fmla="*/ 13 w 33"/>
                <a:gd name="T3" fmla="*/ 0 h 321"/>
                <a:gd name="T4" fmla="*/ 12 w 33"/>
                <a:gd name="T5" fmla="*/ 0 h 321"/>
                <a:gd name="T6" fmla="*/ 4 w 33"/>
                <a:gd name="T7" fmla="*/ 3 h 321"/>
                <a:gd name="T8" fmla="*/ 0 w 33"/>
                <a:gd name="T9" fmla="*/ 12 h 321"/>
                <a:gd name="T10" fmla="*/ 0 w 33"/>
                <a:gd name="T11" fmla="*/ 321 h 321"/>
                <a:gd name="T12" fmla="*/ 33 w 33"/>
                <a:gd name="T13" fmla="*/ 321 h 321"/>
                <a:gd name="T14" fmla="*/ 33 w 33"/>
                <a:gd name="T15" fmla="*/ 12 h 321"/>
                <a:gd name="T16" fmla="*/ 30 w 33"/>
                <a:gd name="T17" fmla="*/ 3 h 321"/>
                <a:gd name="T18" fmla="*/ 21 w 33"/>
                <a:gd name="T19" fmla="*/ 0 h 321"/>
                <a:gd name="T20" fmla="*/ 21 w 33"/>
                <a:gd name="T21"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1">
                  <a:moveTo>
                    <a:pt x="15" y="0"/>
                  </a:moveTo>
                  <a:cubicBezTo>
                    <a:pt x="13" y="0"/>
                    <a:pt x="13" y="0"/>
                    <a:pt x="13" y="0"/>
                  </a:cubicBezTo>
                  <a:cubicBezTo>
                    <a:pt x="13" y="0"/>
                    <a:pt x="13" y="0"/>
                    <a:pt x="12" y="0"/>
                  </a:cubicBezTo>
                  <a:cubicBezTo>
                    <a:pt x="9" y="0"/>
                    <a:pt x="6" y="1"/>
                    <a:pt x="4" y="3"/>
                  </a:cubicBezTo>
                  <a:cubicBezTo>
                    <a:pt x="2" y="5"/>
                    <a:pt x="0" y="8"/>
                    <a:pt x="0" y="12"/>
                  </a:cubicBezTo>
                  <a:cubicBezTo>
                    <a:pt x="0" y="321"/>
                    <a:pt x="0" y="321"/>
                    <a:pt x="0" y="321"/>
                  </a:cubicBezTo>
                  <a:cubicBezTo>
                    <a:pt x="33" y="321"/>
                    <a:pt x="33" y="321"/>
                    <a:pt x="33" y="321"/>
                  </a:cubicBezTo>
                  <a:cubicBezTo>
                    <a:pt x="33" y="12"/>
                    <a:pt x="33" y="12"/>
                    <a:pt x="33" y="12"/>
                  </a:cubicBezTo>
                  <a:cubicBezTo>
                    <a:pt x="33" y="8"/>
                    <a:pt x="32" y="5"/>
                    <a:pt x="30" y="3"/>
                  </a:cubicBezTo>
                  <a:cubicBezTo>
                    <a:pt x="27" y="1"/>
                    <a:pt x="24" y="0"/>
                    <a:pt x="21" y="0"/>
                  </a:cubicBezTo>
                  <a:cubicBezTo>
                    <a:pt x="21" y="0"/>
                    <a:pt x="21" y="0"/>
                    <a:pt x="21" y="0"/>
                  </a:cubicBezTo>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sp>
        <p:nvSpPr>
          <p:cNvPr id="38" name="Title 1"/>
          <p:cNvSpPr txBox="1">
            <a:spLocks/>
          </p:cNvSpPr>
          <p:nvPr/>
        </p:nvSpPr>
        <p:spPr>
          <a:xfrm>
            <a:off x="193703" y="1740973"/>
            <a:ext cx="7131033" cy="239237"/>
          </a:xfrm>
          <a:prstGeom prst="rect">
            <a:avLst/>
          </a:prstGeom>
        </p:spPr>
        <p:txBody>
          <a:bodyPr anchor="ctr">
            <a:noAutofit/>
          </a:bodyPr>
          <a:lstStyle>
            <a:defPPr>
              <a:defRPr lang="en-US"/>
            </a:defPPr>
            <a:lvl1pPr>
              <a:lnSpc>
                <a:spcPct val="90000"/>
              </a:lnSpc>
              <a:spcBef>
                <a:spcPct val="0"/>
              </a:spcBef>
              <a:buNone/>
              <a:defRPr sz="1400" b="0" i="1">
                <a:solidFill>
                  <a:prstClr val="black">
                    <a:lumMod val="50000"/>
                    <a:lumOff val="50000"/>
                  </a:prstClr>
                </a:solidFill>
                <a:ea typeface="Tahoma" panose="020B0604030504040204" pitchFamily="34" charset="0"/>
                <a:cs typeface="Arial" panose="020B0604020202020204" pitchFamily="34" charset="0"/>
              </a:defRPr>
            </a:lvl1pPr>
          </a:lstStyle>
          <a:p>
            <a:r>
              <a:rPr lang="en-NZ" dirty="0"/>
              <a:t>Q. It is my responsibility to look after myself and my family in a disaster </a:t>
            </a:r>
          </a:p>
        </p:txBody>
      </p:sp>
      <p:sp>
        <p:nvSpPr>
          <p:cNvPr id="58" name="Title 1"/>
          <p:cNvSpPr txBox="1">
            <a:spLocks/>
          </p:cNvSpPr>
          <p:nvPr/>
        </p:nvSpPr>
        <p:spPr>
          <a:xfrm>
            <a:off x="193703" y="846666"/>
            <a:ext cx="11512521" cy="638353"/>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t>Almost all New Zealanders believe it is their responsibility to look after their family in a disaster, </a:t>
            </a:r>
            <a:r>
              <a:rPr lang="en-NZ" dirty="0" smtClean="0"/>
              <a:t>making it a relatively effective trigger </a:t>
            </a:r>
            <a:endParaRPr lang="en-NZ" dirty="0"/>
          </a:p>
        </p:txBody>
      </p:sp>
      <p:sp>
        <p:nvSpPr>
          <p:cNvPr id="48" name="Oval 47"/>
          <p:cNvSpPr/>
          <p:nvPr/>
        </p:nvSpPr>
        <p:spPr>
          <a:xfrm>
            <a:off x="209549" y="134678"/>
            <a:ext cx="517957" cy="51795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TextBox 33"/>
          <p:cNvSpPr txBox="1"/>
          <p:nvPr/>
        </p:nvSpPr>
        <p:spPr>
          <a:xfrm>
            <a:off x="39534" y="5834055"/>
            <a:ext cx="7372770" cy="261610"/>
          </a:xfrm>
          <a:prstGeom prst="rect">
            <a:avLst/>
          </a:prstGeom>
          <a:noFill/>
        </p:spPr>
        <p:txBody>
          <a:bodyPr wrap="square" rtlCol="0">
            <a:spAutoFit/>
          </a:bodyPr>
          <a:lstStyle/>
          <a:p>
            <a:r>
              <a:rPr lang="en-NZ" sz="1100" dirty="0" smtClean="0">
                <a:solidFill>
                  <a:srgbClr val="7F7F7F"/>
                </a:solidFill>
              </a:rPr>
              <a:t>There were no significant differences among subgroups for this question</a:t>
            </a:r>
            <a:endParaRPr lang="en-NZ" sz="1100" dirty="0">
              <a:solidFill>
                <a:srgbClr val="7F7F7F"/>
              </a:solidFill>
            </a:endParaRPr>
          </a:p>
        </p:txBody>
      </p:sp>
    </p:spTree>
    <p:extLst>
      <p:ext uri="{BB962C8B-B14F-4D97-AF65-F5344CB8AC3E}">
        <p14:creationId xmlns:p14="http://schemas.microsoft.com/office/powerpoint/2010/main" val="4031398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7724" y="930030"/>
            <a:ext cx="505655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cap="all" dirty="0">
                <a:solidFill>
                  <a:schemeClr val="bg1"/>
                </a:solidFill>
                <a:latin typeface="Arial" panose="020B0604020202020204" pitchFamily="34" charset="0"/>
                <a:cs typeface="Arial" panose="020B0604020202020204" pitchFamily="34" charset="0"/>
              </a:rPr>
              <a:t>Ensuring resilient communities </a:t>
            </a:r>
          </a:p>
        </p:txBody>
      </p:sp>
    </p:spTree>
    <p:extLst>
      <p:ext uri="{BB962C8B-B14F-4D97-AF65-F5344CB8AC3E}">
        <p14:creationId xmlns:p14="http://schemas.microsoft.com/office/powerpoint/2010/main" val="4055057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6931"/>
            <a:ext cx="10515600" cy="7715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Ensuring resilient communities </a:t>
            </a:r>
          </a:p>
        </p:txBody>
      </p:sp>
      <p:sp>
        <p:nvSpPr>
          <p:cNvPr id="5" name="Title 1"/>
          <p:cNvSpPr txBox="1">
            <a:spLocks/>
          </p:cNvSpPr>
          <p:nvPr/>
        </p:nvSpPr>
        <p:spPr>
          <a:xfrm>
            <a:off x="458060" y="6499315"/>
            <a:ext cx="889549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Q7a </a:t>
            </a:r>
            <a:r>
              <a:rPr lang="en-NZ" sz="900" b="0" dirty="0" smtClean="0">
                <a:solidFill>
                  <a:prstClr val="black">
                    <a:lumMod val="50000"/>
                    <a:lumOff val="50000"/>
                  </a:prstClr>
                </a:solidFill>
                <a:latin typeface="Calibri" panose="020F0502020204030204"/>
              </a:rPr>
              <a:t>What </a:t>
            </a:r>
            <a:r>
              <a:rPr lang="en-NZ" sz="900" b="0" dirty="0">
                <a:solidFill>
                  <a:prstClr val="black">
                    <a:lumMod val="50000"/>
                    <a:lumOff val="50000"/>
                  </a:prstClr>
                </a:solidFill>
                <a:latin typeface="Calibri" panose="020F0502020204030204"/>
              </a:rPr>
              <a:t>do you think is the single most important thing that we, as a nation, need to do to ensure our communities can withstand and recover from a disaster?</a:t>
            </a:r>
          </a:p>
          <a:p>
            <a:r>
              <a:rPr lang="en-NZ" sz="900" b="0" dirty="0">
                <a:solidFill>
                  <a:prstClr val="black">
                    <a:lumMod val="50000"/>
                    <a:lumOff val="50000"/>
                  </a:prstClr>
                </a:solidFill>
                <a:latin typeface="Calibri" panose="020F0502020204030204"/>
              </a:rPr>
              <a:t>Base: All respondents (2017 n=1,000)</a:t>
            </a:r>
          </a:p>
        </p:txBody>
      </p:sp>
      <p:sp>
        <p:nvSpPr>
          <p:cNvPr id="15" name="Title 1"/>
          <p:cNvSpPr txBox="1">
            <a:spLocks/>
          </p:cNvSpPr>
          <p:nvPr/>
        </p:nvSpPr>
        <p:spPr>
          <a:xfrm>
            <a:off x="193704" y="863602"/>
            <a:ext cx="10180286" cy="607124"/>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t>Nearly a third of New </a:t>
            </a:r>
            <a:r>
              <a:rPr lang="en-NZ" dirty="0" smtClean="0"/>
              <a:t>Zealanders </a:t>
            </a:r>
            <a:r>
              <a:rPr lang="en-NZ" dirty="0"/>
              <a:t>think public education is the most important thing we can do to ensure our communities can withstand and recover from a disaster</a:t>
            </a:r>
          </a:p>
        </p:txBody>
      </p:sp>
      <p:graphicFrame>
        <p:nvGraphicFramePr>
          <p:cNvPr id="10" name="Chart 9"/>
          <p:cNvGraphicFramePr/>
          <p:nvPr>
            <p:extLst>
              <p:ext uri="{D42A27DB-BD31-4B8C-83A1-F6EECF244321}">
                <p14:modId xmlns:p14="http://schemas.microsoft.com/office/powerpoint/2010/main" val="1857748633"/>
              </p:ext>
            </p:extLst>
          </p:nvPr>
        </p:nvGraphicFramePr>
        <p:xfrm>
          <a:off x="5489942" y="1646528"/>
          <a:ext cx="4884048" cy="464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37506257"/>
              </p:ext>
            </p:extLst>
          </p:nvPr>
        </p:nvGraphicFramePr>
        <p:xfrm>
          <a:off x="210393" y="1794163"/>
          <a:ext cx="5279549" cy="4320000"/>
        </p:xfrm>
        <a:graphic>
          <a:graphicData uri="http://schemas.openxmlformats.org/drawingml/2006/table">
            <a:tbl>
              <a:tblPr>
                <a:tableStyleId>{5C22544A-7EE6-4342-B048-85BDC9FD1C3A}</a:tableStyleId>
              </a:tblPr>
              <a:tblGrid>
                <a:gridCol w="5279549">
                  <a:extLst>
                    <a:ext uri="{9D8B030D-6E8A-4147-A177-3AD203B41FA5}">
                      <a16:colId xmlns:a16="http://schemas.microsoft.com/office/drawing/2014/main" xmlns="" val="20000"/>
                    </a:ext>
                  </a:extLst>
                </a:gridCol>
              </a:tblGrid>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Public education about hazards, risks and preparedness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Preparation at a community level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Household preparedness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Looking out for each other / being good neighbours etc.</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Emergency response arrangements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Good / better communication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Infrastructure </a:t>
                      </a:r>
                      <a:r>
                        <a:rPr lang="en-NZ" sz="1100" b="0" i="0" u="none" strike="noStrike" kern="1200" dirty="0" err="1">
                          <a:solidFill>
                            <a:schemeClr val="tx1">
                              <a:lumMod val="50000"/>
                              <a:lumOff val="50000"/>
                            </a:schemeClr>
                          </a:solidFill>
                          <a:effectLst/>
                          <a:latin typeface="Calibri" panose="020F0502020204030204" pitchFamily="34" charset="0"/>
                          <a:ea typeface="+mn-ea"/>
                          <a:cs typeface="+mn-cs"/>
                        </a:rPr>
                        <a:t>eg</a:t>
                      </a:r>
                      <a:r>
                        <a:rPr lang="en-NZ" sz="1100" b="0" i="0" u="none" strike="noStrike" kern="1200" dirty="0">
                          <a:solidFill>
                            <a:schemeClr val="tx1">
                              <a:lumMod val="50000"/>
                              <a:lumOff val="50000"/>
                            </a:schemeClr>
                          </a:solidFill>
                          <a:effectLst/>
                          <a:latin typeface="Calibri" panose="020F0502020204030204" pitchFamily="34" charset="0"/>
                          <a:ea typeface="+mn-ea"/>
                          <a:cs typeface="+mn-cs"/>
                        </a:rPr>
                        <a:t>, improved roads, utilities, building standards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More resources / financial support / funding / support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Subsidise or provide survival items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Strong social services / health services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Inter-regional support arrangements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Planning for climate change / land use planning / management of existing hazards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Technology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Something else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288000">
                <a:tc>
                  <a:txBody>
                    <a:bodyPr/>
                    <a:lstStyle/>
                    <a:p>
                      <a:pPr marL="0" algn="r" defTabSz="914400" rtl="0" eaLnBrk="1" fontAlgn="ctr" latinLnBrk="0" hangingPunct="1"/>
                      <a:r>
                        <a:rPr lang="en-NZ" sz="1100" b="0" i="0" u="none" strike="noStrike" kern="1200" dirty="0">
                          <a:solidFill>
                            <a:schemeClr val="tx1">
                              <a:lumMod val="50000"/>
                              <a:lumOff val="50000"/>
                            </a:schemeClr>
                          </a:solidFill>
                          <a:effectLst/>
                          <a:latin typeface="Calibri" panose="020F0502020204030204" pitchFamily="34" charset="0"/>
                          <a:ea typeface="+mn-ea"/>
                          <a:cs typeface="+mn-cs"/>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725277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9084" y="964214"/>
            <a:ext cx="745383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cap="all" dirty="0">
                <a:solidFill>
                  <a:schemeClr val="bg1"/>
                </a:solidFill>
                <a:latin typeface="Arial" panose="020B0604020202020204" pitchFamily="34" charset="0"/>
                <a:cs typeface="Arial" panose="020B0604020202020204" pitchFamily="34" charset="0"/>
              </a:rPr>
              <a:t>What do people think when they think ‘disaster’?</a:t>
            </a:r>
          </a:p>
        </p:txBody>
      </p:sp>
    </p:spTree>
    <p:extLst>
      <p:ext uri="{BB962C8B-B14F-4D97-AF65-F5344CB8AC3E}">
        <p14:creationId xmlns:p14="http://schemas.microsoft.com/office/powerpoint/2010/main" val="1820514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193703" y="853081"/>
            <a:ext cx="11431029" cy="619044"/>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This makes earthquakes a useful example when communicating to New Zealanders.  However, it can </a:t>
            </a:r>
            <a:r>
              <a:rPr lang="en-NZ" dirty="0"/>
              <a:t>inhibit </a:t>
            </a:r>
            <a:r>
              <a:rPr lang="en-NZ" dirty="0" smtClean="0"/>
              <a:t>preparedness for other types of disasters</a:t>
            </a:r>
            <a:endParaRPr lang="en-NZ" dirty="0"/>
          </a:p>
        </p:txBody>
      </p:sp>
      <p:sp>
        <p:nvSpPr>
          <p:cNvPr id="2" name="Title 1"/>
          <p:cNvSpPr>
            <a:spLocks noGrp="1"/>
          </p:cNvSpPr>
          <p:nvPr>
            <p:ph type="title"/>
          </p:nvPr>
        </p:nvSpPr>
        <p:spPr>
          <a:xfrm>
            <a:off x="209550" y="114299"/>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To New Zealanders ‘Disaster’ </a:t>
            </a:r>
            <a:r>
              <a:rPr lang="en-NZ" sz="1800" b="1" dirty="0" smtClean="0">
                <a:latin typeface="Arial" panose="020B0604020202020204" pitchFamily="34" charset="0"/>
                <a:cs typeface="Arial" panose="020B0604020202020204" pitchFamily="34" charset="0"/>
              </a:rPr>
              <a:t>continues to mean earthquakes</a:t>
            </a:r>
            <a:endParaRPr lang="en-NZ" sz="1800" b="1" dirty="0">
              <a:latin typeface="Arial" panose="020B0604020202020204" pitchFamily="34" charset="0"/>
              <a:cs typeface="Arial" panose="020B0604020202020204" pitchFamily="34" charset="0"/>
            </a:endParaRPr>
          </a:p>
        </p:txBody>
      </p:sp>
      <p:sp>
        <p:nvSpPr>
          <p:cNvPr id="6"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Q4a Thinking about where you live, which type of disaster would have the most impact or cause the most disruption for your household?</a:t>
            </a:r>
          </a:p>
          <a:p>
            <a:r>
              <a:rPr lang="en-NZ" sz="900" b="0" dirty="0">
                <a:solidFill>
                  <a:prstClr val="black">
                    <a:lumMod val="50000"/>
                    <a:lumOff val="50000"/>
                  </a:prstClr>
                </a:solidFill>
                <a:latin typeface="Calibri" panose="020F0502020204030204"/>
              </a:rPr>
              <a:t>Base: All respondents (2017 n=1,000, 2016 n=1,000)</a:t>
            </a:r>
          </a:p>
        </p:txBody>
      </p:sp>
      <p:graphicFrame>
        <p:nvGraphicFramePr>
          <p:cNvPr id="34" name="Chart 33"/>
          <p:cNvGraphicFramePr/>
          <p:nvPr>
            <p:extLst>
              <p:ext uri="{D42A27DB-BD31-4B8C-83A1-F6EECF244321}">
                <p14:modId xmlns:p14="http://schemas.microsoft.com/office/powerpoint/2010/main" val="2062943606"/>
              </p:ext>
            </p:extLst>
          </p:nvPr>
        </p:nvGraphicFramePr>
        <p:xfrm>
          <a:off x="4901698" y="1827448"/>
          <a:ext cx="7794837" cy="41759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73012321"/>
              </p:ext>
            </p:extLst>
          </p:nvPr>
        </p:nvGraphicFramePr>
        <p:xfrm>
          <a:off x="3240010" y="1941057"/>
          <a:ext cx="1661688" cy="3948752"/>
        </p:xfrm>
        <a:graphic>
          <a:graphicData uri="http://schemas.openxmlformats.org/drawingml/2006/table">
            <a:tbl>
              <a:tblPr>
                <a:tableStyleId>{5C22544A-7EE6-4342-B048-85BDC9FD1C3A}</a:tableStyleId>
              </a:tblPr>
              <a:tblGrid>
                <a:gridCol w="1661688">
                  <a:extLst>
                    <a:ext uri="{9D8B030D-6E8A-4147-A177-3AD203B41FA5}">
                      <a16:colId xmlns:a16="http://schemas.microsoft.com/office/drawing/2014/main" xmlns="" val="20000"/>
                    </a:ext>
                  </a:extLst>
                </a:gridCol>
              </a:tblGrid>
              <a:tr h="493594">
                <a:tc>
                  <a:txBody>
                    <a:bodyPr/>
                    <a:lstStyle/>
                    <a:p>
                      <a:pPr algn="r" fontAlgn="b"/>
                      <a:r>
                        <a:rPr lang="en-NZ" sz="1100" b="0" i="0" u="none" strike="noStrike" dirty="0">
                          <a:solidFill>
                            <a:schemeClr val="tx1">
                              <a:lumMod val="50000"/>
                              <a:lumOff val="50000"/>
                            </a:schemeClr>
                          </a:solidFill>
                          <a:effectLst/>
                          <a:latin typeface="Calibri" panose="020F0502020204030204" pitchFamily="34" charset="0"/>
                        </a:rPr>
                        <a:t>Earthquake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9359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NZ" sz="1100" b="0" i="0" u="none" strike="noStrike" dirty="0">
                          <a:solidFill>
                            <a:schemeClr val="tx1">
                              <a:lumMod val="50000"/>
                              <a:lumOff val="50000"/>
                            </a:schemeClr>
                          </a:solidFill>
                          <a:effectLst/>
                          <a:latin typeface="Calibri" panose="020F0502020204030204" pitchFamily="34" charset="0"/>
                        </a:rPr>
                        <a:t>Volcanic Eruption</a:t>
                      </a:r>
                    </a:p>
                    <a:p>
                      <a:pPr algn="r" fontAlgn="b"/>
                      <a:endParaRPr lang="en-NZ" sz="1100" b="0" i="0" u="none" strike="noStrike" dirty="0">
                        <a:solidFill>
                          <a:schemeClr val="tx1">
                            <a:lumMod val="50000"/>
                            <a:lumOff val="50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93594">
                <a:tc>
                  <a:txBody>
                    <a:bodyPr/>
                    <a:lstStyle/>
                    <a:p>
                      <a:pPr algn="r" fontAlgn="b"/>
                      <a:r>
                        <a:rPr lang="en-NZ" sz="1100" b="0" i="0" u="none" strike="noStrike" dirty="0">
                          <a:solidFill>
                            <a:schemeClr val="tx1">
                              <a:lumMod val="50000"/>
                              <a:lumOff val="50000"/>
                            </a:schemeClr>
                          </a:solidFill>
                          <a:effectLst/>
                          <a:latin typeface="Calibri" panose="020F0502020204030204" pitchFamily="34" charset="0"/>
                        </a:rPr>
                        <a:t>Flood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93594">
                <a:tc>
                  <a:txBody>
                    <a:bodyPr/>
                    <a:lstStyle/>
                    <a:p>
                      <a:pPr algn="r" fontAlgn="b"/>
                      <a:r>
                        <a:rPr lang="en-NZ" sz="1100" b="0" i="0" u="none" strike="noStrike" dirty="0">
                          <a:solidFill>
                            <a:schemeClr val="tx1">
                              <a:lumMod val="50000"/>
                              <a:lumOff val="50000"/>
                            </a:schemeClr>
                          </a:solidFill>
                          <a:effectLst/>
                          <a:latin typeface="Calibri" panose="020F0502020204030204" pitchFamily="34" charset="0"/>
                        </a:rPr>
                        <a:t>Tsunami</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93594">
                <a:tc>
                  <a:txBody>
                    <a:bodyPr/>
                    <a:lstStyle/>
                    <a:p>
                      <a:pPr algn="r" fontAlgn="b"/>
                      <a:r>
                        <a:rPr lang="en-NZ" sz="1100" b="0" i="0" u="none" strike="noStrike" dirty="0">
                          <a:solidFill>
                            <a:schemeClr val="tx1">
                              <a:lumMod val="50000"/>
                              <a:lumOff val="50000"/>
                            </a:schemeClr>
                          </a:solidFill>
                          <a:effectLst/>
                          <a:latin typeface="Calibri" panose="020F0502020204030204" pitchFamily="34" charset="0"/>
                        </a:rPr>
                        <a:t>Hurricane/cyclone/storm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93594">
                <a:tc>
                  <a:txBody>
                    <a:bodyPr/>
                    <a:lstStyle/>
                    <a:p>
                      <a:pPr algn="r" fontAlgn="b"/>
                      <a:r>
                        <a:rPr lang="en-NZ" sz="1100" b="0" i="0" u="none" strike="noStrike" dirty="0">
                          <a:solidFill>
                            <a:schemeClr val="tx1">
                              <a:lumMod val="50000"/>
                              <a:lumOff val="50000"/>
                            </a:schemeClr>
                          </a:solidFill>
                          <a:effectLst/>
                          <a:latin typeface="Calibri" panose="020F0502020204030204" pitchFamily="34" charset="0"/>
                        </a:rPr>
                        <a:t>Fire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93594">
                <a:tc>
                  <a:txBody>
                    <a:bodyPr/>
                    <a:lstStyle/>
                    <a:p>
                      <a:pPr algn="r" fontAlgn="b"/>
                      <a:r>
                        <a:rPr lang="en-NZ" sz="1100" b="0" i="0" u="none" strike="noStrike" dirty="0">
                          <a:solidFill>
                            <a:schemeClr val="tx1">
                              <a:lumMod val="50000"/>
                              <a:lumOff val="50000"/>
                            </a:schemeClr>
                          </a:solidFill>
                          <a:effectLst/>
                          <a:latin typeface="Calibri" panose="020F0502020204030204" pitchFamily="34" charset="0"/>
                        </a:rPr>
                        <a:t>Other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93594">
                <a:tc>
                  <a:txBody>
                    <a:bodyPr/>
                    <a:lstStyle/>
                    <a:p>
                      <a:pPr algn="r" fontAlgn="b"/>
                      <a:r>
                        <a:rPr lang="en-NZ" sz="1100" b="0" i="0" u="none" strike="noStrike" dirty="0">
                          <a:solidFill>
                            <a:schemeClr val="tx1">
                              <a:lumMod val="50000"/>
                              <a:lumOff val="50000"/>
                            </a:schemeClr>
                          </a:solidFill>
                          <a:effectLst/>
                          <a:latin typeface="Calibri" panose="020F0502020204030204" pitchFamily="34" charset="0"/>
                        </a:rPr>
                        <a:t>Don’t know</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grpSp>
        <p:nvGrpSpPr>
          <p:cNvPr id="3" name="Group 2"/>
          <p:cNvGrpSpPr/>
          <p:nvPr/>
        </p:nvGrpSpPr>
        <p:grpSpPr>
          <a:xfrm>
            <a:off x="1403040" y="2011573"/>
            <a:ext cx="365210" cy="365210"/>
            <a:chOff x="3905233" y="2148840"/>
            <a:chExt cx="432000" cy="432000"/>
          </a:xfrm>
        </p:grpSpPr>
        <p:sp>
          <p:nvSpPr>
            <p:cNvPr id="19" name="Oval 18"/>
            <p:cNvSpPr/>
            <p:nvPr/>
          </p:nvSpPr>
          <p:spPr>
            <a:xfrm>
              <a:off x="3905233" y="2148840"/>
              <a:ext cx="432000" cy="432000"/>
            </a:xfrm>
            <a:prstGeom prst="ellipse">
              <a:avLst/>
            </a:prstGeom>
            <a:no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Freeform 5"/>
            <p:cNvSpPr>
              <a:spLocks/>
            </p:cNvSpPr>
            <p:nvPr/>
          </p:nvSpPr>
          <p:spPr bwMode="auto">
            <a:xfrm>
              <a:off x="3974547" y="2214940"/>
              <a:ext cx="281278" cy="253595"/>
            </a:xfrm>
            <a:custGeom>
              <a:avLst/>
              <a:gdLst>
                <a:gd name="T0" fmla="*/ 455 w 569"/>
                <a:gd name="T1" fmla="*/ 119 h 513"/>
                <a:gd name="T2" fmla="*/ 455 w 569"/>
                <a:gd name="T3" fmla="*/ 0 h 513"/>
                <a:gd name="T4" fmla="*/ 399 w 569"/>
                <a:gd name="T5" fmla="*/ 0 h 513"/>
                <a:gd name="T6" fmla="*/ 399 w 569"/>
                <a:gd name="T7" fmla="*/ 79 h 513"/>
                <a:gd name="T8" fmla="*/ 285 w 569"/>
                <a:gd name="T9" fmla="*/ 0 h 513"/>
                <a:gd name="T10" fmla="*/ 0 w 569"/>
                <a:gd name="T11" fmla="*/ 199 h 513"/>
                <a:gd name="T12" fmla="*/ 57 w 569"/>
                <a:gd name="T13" fmla="*/ 199 h 513"/>
                <a:gd name="T14" fmla="*/ 57 w 569"/>
                <a:gd name="T15" fmla="*/ 513 h 513"/>
                <a:gd name="T16" fmla="*/ 198 w 569"/>
                <a:gd name="T17" fmla="*/ 513 h 513"/>
                <a:gd name="T18" fmla="*/ 312 w 569"/>
                <a:gd name="T19" fmla="*/ 370 h 513"/>
                <a:gd name="T20" fmla="*/ 199 w 569"/>
                <a:gd name="T21" fmla="*/ 370 h 513"/>
                <a:gd name="T22" fmla="*/ 285 w 569"/>
                <a:gd name="T23" fmla="*/ 256 h 513"/>
                <a:gd name="T24" fmla="*/ 199 w 569"/>
                <a:gd name="T25" fmla="*/ 256 h 513"/>
                <a:gd name="T26" fmla="*/ 285 w 569"/>
                <a:gd name="T27" fmla="*/ 100 h 513"/>
                <a:gd name="T28" fmla="*/ 285 w 569"/>
                <a:gd name="T29" fmla="*/ 199 h 513"/>
                <a:gd name="T30" fmla="*/ 370 w 569"/>
                <a:gd name="T31" fmla="*/ 199 h 513"/>
                <a:gd name="T32" fmla="*/ 314 w 569"/>
                <a:gd name="T33" fmla="*/ 313 h 513"/>
                <a:gd name="T34" fmla="*/ 426 w 569"/>
                <a:gd name="T35" fmla="*/ 313 h 513"/>
                <a:gd name="T36" fmla="*/ 284 w 569"/>
                <a:gd name="T37" fmla="*/ 513 h 513"/>
                <a:gd name="T38" fmla="*/ 512 w 569"/>
                <a:gd name="T39" fmla="*/ 513 h 513"/>
                <a:gd name="T40" fmla="*/ 512 w 569"/>
                <a:gd name="T41" fmla="*/ 199 h 513"/>
                <a:gd name="T42" fmla="*/ 569 w 569"/>
                <a:gd name="T43" fmla="*/ 199 h 513"/>
                <a:gd name="T44" fmla="*/ 455 w 569"/>
                <a:gd name="T45" fmla="*/ 11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9" h="513">
                  <a:moveTo>
                    <a:pt x="455" y="119"/>
                  </a:moveTo>
                  <a:lnTo>
                    <a:pt x="455" y="0"/>
                  </a:lnTo>
                  <a:lnTo>
                    <a:pt x="399" y="0"/>
                  </a:lnTo>
                  <a:lnTo>
                    <a:pt x="399" y="79"/>
                  </a:lnTo>
                  <a:lnTo>
                    <a:pt x="285" y="0"/>
                  </a:lnTo>
                  <a:lnTo>
                    <a:pt x="0" y="199"/>
                  </a:lnTo>
                  <a:lnTo>
                    <a:pt x="57" y="199"/>
                  </a:lnTo>
                  <a:lnTo>
                    <a:pt x="57" y="513"/>
                  </a:lnTo>
                  <a:lnTo>
                    <a:pt x="198" y="513"/>
                  </a:lnTo>
                  <a:lnTo>
                    <a:pt x="312" y="370"/>
                  </a:lnTo>
                  <a:lnTo>
                    <a:pt x="199" y="370"/>
                  </a:lnTo>
                  <a:lnTo>
                    <a:pt x="285" y="256"/>
                  </a:lnTo>
                  <a:lnTo>
                    <a:pt x="199" y="256"/>
                  </a:lnTo>
                  <a:lnTo>
                    <a:pt x="285" y="100"/>
                  </a:lnTo>
                  <a:lnTo>
                    <a:pt x="285" y="199"/>
                  </a:lnTo>
                  <a:lnTo>
                    <a:pt x="370" y="199"/>
                  </a:lnTo>
                  <a:lnTo>
                    <a:pt x="314" y="313"/>
                  </a:lnTo>
                  <a:lnTo>
                    <a:pt x="426" y="313"/>
                  </a:lnTo>
                  <a:lnTo>
                    <a:pt x="284" y="513"/>
                  </a:lnTo>
                  <a:lnTo>
                    <a:pt x="512" y="513"/>
                  </a:lnTo>
                  <a:lnTo>
                    <a:pt x="512" y="199"/>
                  </a:lnTo>
                  <a:lnTo>
                    <a:pt x="569" y="199"/>
                  </a:lnTo>
                  <a:lnTo>
                    <a:pt x="455" y="119"/>
                  </a:ln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8" name="Group 7"/>
          <p:cNvGrpSpPr/>
          <p:nvPr/>
        </p:nvGrpSpPr>
        <p:grpSpPr>
          <a:xfrm>
            <a:off x="1403040" y="3480244"/>
            <a:ext cx="365210" cy="365210"/>
            <a:chOff x="3905233" y="3643056"/>
            <a:chExt cx="432000" cy="432000"/>
          </a:xfrm>
        </p:grpSpPr>
        <p:sp>
          <p:nvSpPr>
            <p:cNvPr id="29" name="Oval 28"/>
            <p:cNvSpPr/>
            <p:nvPr/>
          </p:nvSpPr>
          <p:spPr>
            <a:xfrm>
              <a:off x="3905233" y="3643056"/>
              <a:ext cx="432000" cy="432000"/>
            </a:xfrm>
            <a:prstGeom prst="ellipse">
              <a:avLst/>
            </a:prstGeom>
            <a:no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Freeform 9"/>
            <p:cNvSpPr>
              <a:spLocks noEditPoints="1"/>
            </p:cNvSpPr>
            <p:nvPr/>
          </p:nvSpPr>
          <p:spPr bwMode="auto">
            <a:xfrm>
              <a:off x="3980406" y="3718403"/>
              <a:ext cx="266441" cy="233453"/>
            </a:xfrm>
            <a:custGeom>
              <a:avLst/>
              <a:gdLst>
                <a:gd name="T0" fmla="*/ 1542 w 1554"/>
                <a:gd name="T1" fmla="*/ 1263 h 1359"/>
                <a:gd name="T2" fmla="*/ 830 w 1554"/>
                <a:gd name="T3" fmla="*/ 30 h 1359"/>
                <a:gd name="T4" fmla="*/ 778 w 1554"/>
                <a:gd name="T5" fmla="*/ 0 h 1359"/>
                <a:gd name="T6" fmla="*/ 726 w 1554"/>
                <a:gd name="T7" fmla="*/ 30 h 1359"/>
                <a:gd name="T8" fmla="*/ 11 w 1554"/>
                <a:gd name="T9" fmla="*/ 1269 h 1359"/>
                <a:gd name="T10" fmla="*/ 11 w 1554"/>
                <a:gd name="T11" fmla="*/ 1329 h 1359"/>
                <a:gd name="T12" fmla="*/ 63 w 1554"/>
                <a:gd name="T13" fmla="*/ 1359 h 1359"/>
                <a:gd name="T14" fmla="*/ 1493 w 1554"/>
                <a:gd name="T15" fmla="*/ 1359 h 1359"/>
                <a:gd name="T16" fmla="*/ 1493 w 1554"/>
                <a:gd name="T17" fmla="*/ 1359 h 1359"/>
                <a:gd name="T18" fmla="*/ 1554 w 1554"/>
                <a:gd name="T19" fmla="*/ 1299 h 1359"/>
                <a:gd name="T20" fmla="*/ 1542 w 1554"/>
                <a:gd name="T21" fmla="*/ 1263 h 1359"/>
                <a:gd name="T22" fmla="*/ 778 w 1554"/>
                <a:gd name="T23" fmla="*/ 181 h 1359"/>
                <a:gd name="T24" fmla="*/ 1320 w 1554"/>
                <a:gd name="T25" fmla="*/ 1119 h 1359"/>
                <a:gd name="T26" fmla="*/ 847 w 1554"/>
                <a:gd name="T27" fmla="*/ 1084 h 1359"/>
                <a:gd name="T28" fmla="*/ 1037 w 1554"/>
                <a:gd name="T29" fmla="*/ 872 h 1359"/>
                <a:gd name="T30" fmla="*/ 761 w 1554"/>
                <a:gd name="T31" fmla="*/ 691 h 1359"/>
                <a:gd name="T32" fmla="*/ 426 w 1554"/>
                <a:gd name="T33" fmla="*/ 790 h 1359"/>
                <a:gd name="T34" fmla="*/ 778 w 1554"/>
                <a:gd name="T35" fmla="*/ 181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4" h="1359">
                  <a:moveTo>
                    <a:pt x="1542" y="1263"/>
                  </a:moveTo>
                  <a:cubicBezTo>
                    <a:pt x="830" y="30"/>
                    <a:pt x="830" y="30"/>
                    <a:pt x="830" y="30"/>
                  </a:cubicBezTo>
                  <a:cubicBezTo>
                    <a:pt x="820" y="11"/>
                    <a:pt x="800" y="0"/>
                    <a:pt x="778" y="0"/>
                  </a:cubicBezTo>
                  <a:cubicBezTo>
                    <a:pt x="757" y="0"/>
                    <a:pt x="737" y="11"/>
                    <a:pt x="726" y="30"/>
                  </a:cubicBezTo>
                  <a:cubicBezTo>
                    <a:pt x="11" y="1269"/>
                    <a:pt x="11" y="1269"/>
                    <a:pt x="11" y="1269"/>
                  </a:cubicBezTo>
                  <a:cubicBezTo>
                    <a:pt x="0" y="1287"/>
                    <a:pt x="0" y="1310"/>
                    <a:pt x="11" y="1329"/>
                  </a:cubicBezTo>
                  <a:cubicBezTo>
                    <a:pt x="22" y="1348"/>
                    <a:pt x="41" y="1359"/>
                    <a:pt x="63" y="1359"/>
                  </a:cubicBezTo>
                  <a:cubicBezTo>
                    <a:pt x="1493" y="1359"/>
                    <a:pt x="1493" y="1359"/>
                    <a:pt x="1493" y="1359"/>
                  </a:cubicBezTo>
                  <a:cubicBezTo>
                    <a:pt x="1493" y="1359"/>
                    <a:pt x="1493" y="1359"/>
                    <a:pt x="1493" y="1359"/>
                  </a:cubicBezTo>
                  <a:cubicBezTo>
                    <a:pt x="1527" y="1359"/>
                    <a:pt x="1554" y="1332"/>
                    <a:pt x="1554" y="1299"/>
                  </a:cubicBezTo>
                  <a:cubicBezTo>
                    <a:pt x="1554" y="1286"/>
                    <a:pt x="1550" y="1273"/>
                    <a:pt x="1542" y="1263"/>
                  </a:cubicBezTo>
                  <a:close/>
                  <a:moveTo>
                    <a:pt x="778" y="181"/>
                  </a:moveTo>
                  <a:cubicBezTo>
                    <a:pt x="1320" y="1119"/>
                    <a:pt x="1320" y="1119"/>
                    <a:pt x="1320" y="1119"/>
                  </a:cubicBezTo>
                  <a:cubicBezTo>
                    <a:pt x="1056" y="1200"/>
                    <a:pt x="893" y="1117"/>
                    <a:pt x="847" y="1084"/>
                  </a:cubicBezTo>
                  <a:cubicBezTo>
                    <a:pt x="657" y="952"/>
                    <a:pt x="884" y="720"/>
                    <a:pt x="1037" y="872"/>
                  </a:cubicBezTo>
                  <a:cubicBezTo>
                    <a:pt x="991" y="731"/>
                    <a:pt x="850" y="691"/>
                    <a:pt x="761" y="691"/>
                  </a:cubicBezTo>
                  <a:cubicBezTo>
                    <a:pt x="687" y="691"/>
                    <a:pt x="582" y="697"/>
                    <a:pt x="426" y="790"/>
                  </a:cubicBezTo>
                  <a:lnTo>
                    <a:pt x="778" y="181"/>
                  </a:ln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5" name="Group 4"/>
          <p:cNvGrpSpPr/>
          <p:nvPr/>
        </p:nvGrpSpPr>
        <p:grpSpPr>
          <a:xfrm>
            <a:off x="1403040" y="2990687"/>
            <a:ext cx="365210" cy="365210"/>
            <a:chOff x="3905233" y="3144984"/>
            <a:chExt cx="432000" cy="432000"/>
          </a:xfrm>
        </p:grpSpPr>
        <p:sp>
          <p:nvSpPr>
            <p:cNvPr id="27" name="Oval 26"/>
            <p:cNvSpPr/>
            <p:nvPr/>
          </p:nvSpPr>
          <p:spPr>
            <a:xfrm>
              <a:off x="3905233" y="3144984"/>
              <a:ext cx="432000" cy="432000"/>
            </a:xfrm>
            <a:prstGeom prst="ellipse">
              <a:avLst/>
            </a:prstGeom>
            <a:no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4" name="Group 23"/>
            <p:cNvGrpSpPr/>
            <p:nvPr/>
          </p:nvGrpSpPr>
          <p:grpSpPr>
            <a:xfrm>
              <a:off x="3952260" y="3211083"/>
              <a:ext cx="322735" cy="263833"/>
              <a:chOff x="6902450" y="4489450"/>
              <a:chExt cx="1252537" cy="1023938"/>
            </a:xfrm>
            <a:solidFill>
              <a:srgbClr val="015A9C"/>
            </a:solidFill>
          </p:grpSpPr>
          <p:sp>
            <p:nvSpPr>
              <p:cNvPr id="21" name="Freeform 17"/>
              <p:cNvSpPr>
                <a:spLocks/>
              </p:cNvSpPr>
              <p:nvPr/>
            </p:nvSpPr>
            <p:spPr bwMode="auto">
              <a:xfrm>
                <a:off x="6902450" y="5205413"/>
                <a:ext cx="1252537" cy="307975"/>
              </a:xfrm>
              <a:custGeom>
                <a:avLst/>
                <a:gdLst>
                  <a:gd name="T0" fmla="*/ 1563 w 1563"/>
                  <a:gd name="T1" fmla="*/ 19 h 384"/>
                  <a:gd name="T2" fmla="*/ 1563 w 1563"/>
                  <a:gd name="T3" fmla="*/ 185 h 384"/>
                  <a:gd name="T4" fmla="*/ 1456 w 1563"/>
                  <a:gd name="T5" fmla="*/ 296 h 384"/>
                  <a:gd name="T6" fmla="*/ 1045 w 1563"/>
                  <a:gd name="T7" fmla="*/ 198 h 384"/>
                  <a:gd name="T8" fmla="*/ 953 w 1563"/>
                  <a:gd name="T9" fmla="*/ 290 h 384"/>
                  <a:gd name="T10" fmla="*/ 518 w 1563"/>
                  <a:gd name="T11" fmla="*/ 198 h 384"/>
                  <a:gd name="T12" fmla="*/ 406 w 1563"/>
                  <a:gd name="T13" fmla="*/ 304 h 384"/>
                  <a:gd name="T14" fmla="*/ 0 w 1563"/>
                  <a:gd name="T15" fmla="*/ 185 h 384"/>
                  <a:gd name="T16" fmla="*/ 0 w 1563"/>
                  <a:gd name="T17" fmla="*/ 19 h 384"/>
                  <a:gd name="T18" fmla="*/ 384 w 1563"/>
                  <a:gd name="T19" fmla="*/ 144 h 384"/>
                  <a:gd name="T20" fmla="*/ 518 w 1563"/>
                  <a:gd name="T21" fmla="*/ 0 h 384"/>
                  <a:gd name="T22" fmla="*/ 891 w 1563"/>
                  <a:gd name="T23" fmla="*/ 153 h 384"/>
                  <a:gd name="T24" fmla="*/ 1045 w 1563"/>
                  <a:gd name="T25" fmla="*/ 0 h 384"/>
                  <a:gd name="T26" fmla="*/ 1418 w 1563"/>
                  <a:gd name="T27" fmla="*/ 153 h 384"/>
                  <a:gd name="T28" fmla="*/ 1563 w 1563"/>
                  <a:gd name="T29" fmla="*/ 1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3" h="384">
                    <a:moveTo>
                      <a:pt x="1563" y="19"/>
                    </a:moveTo>
                    <a:cubicBezTo>
                      <a:pt x="1563" y="185"/>
                      <a:pt x="1563" y="185"/>
                      <a:pt x="1563" y="185"/>
                    </a:cubicBezTo>
                    <a:cubicBezTo>
                      <a:pt x="1538" y="231"/>
                      <a:pt x="1501" y="269"/>
                      <a:pt x="1456" y="296"/>
                    </a:cubicBezTo>
                    <a:cubicBezTo>
                      <a:pt x="1316" y="383"/>
                      <a:pt x="1131" y="339"/>
                      <a:pt x="1045" y="198"/>
                    </a:cubicBezTo>
                    <a:cubicBezTo>
                      <a:pt x="1021" y="235"/>
                      <a:pt x="990" y="266"/>
                      <a:pt x="953" y="290"/>
                    </a:cubicBezTo>
                    <a:cubicBezTo>
                      <a:pt x="807" y="384"/>
                      <a:pt x="612" y="343"/>
                      <a:pt x="518" y="198"/>
                    </a:cubicBezTo>
                    <a:cubicBezTo>
                      <a:pt x="491" y="242"/>
                      <a:pt x="452" y="279"/>
                      <a:pt x="406" y="304"/>
                    </a:cubicBezTo>
                    <a:cubicBezTo>
                      <a:pt x="261" y="383"/>
                      <a:pt x="79" y="330"/>
                      <a:pt x="0" y="185"/>
                    </a:cubicBezTo>
                    <a:cubicBezTo>
                      <a:pt x="0" y="19"/>
                      <a:pt x="0" y="19"/>
                      <a:pt x="0" y="19"/>
                    </a:cubicBezTo>
                    <a:cubicBezTo>
                      <a:pt x="72" y="159"/>
                      <a:pt x="243" y="216"/>
                      <a:pt x="384" y="144"/>
                    </a:cubicBezTo>
                    <a:cubicBezTo>
                      <a:pt x="444" y="113"/>
                      <a:pt x="492" y="62"/>
                      <a:pt x="518" y="0"/>
                    </a:cubicBezTo>
                    <a:cubicBezTo>
                      <a:pt x="579" y="145"/>
                      <a:pt x="746" y="214"/>
                      <a:pt x="891" y="153"/>
                    </a:cubicBezTo>
                    <a:cubicBezTo>
                      <a:pt x="961" y="124"/>
                      <a:pt x="1016" y="69"/>
                      <a:pt x="1045" y="0"/>
                    </a:cubicBezTo>
                    <a:cubicBezTo>
                      <a:pt x="1105" y="145"/>
                      <a:pt x="1273" y="214"/>
                      <a:pt x="1418" y="153"/>
                    </a:cubicBezTo>
                    <a:cubicBezTo>
                      <a:pt x="1481" y="127"/>
                      <a:pt x="1532" y="80"/>
                      <a:pt x="156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18"/>
              <p:cNvSpPr>
                <a:spLocks/>
              </p:cNvSpPr>
              <p:nvPr/>
            </p:nvSpPr>
            <p:spPr bwMode="auto">
              <a:xfrm>
                <a:off x="7140575" y="4638675"/>
                <a:ext cx="777875" cy="669925"/>
              </a:xfrm>
              <a:custGeom>
                <a:avLst/>
                <a:gdLst>
                  <a:gd name="T0" fmla="*/ 621 w 970"/>
                  <a:gd name="T1" fmla="*/ 796 h 836"/>
                  <a:gd name="T2" fmla="*/ 621 w 970"/>
                  <a:gd name="T3" fmla="*/ 586 h 836"/>
                  <a:gd name="T4" fmla="*/ 349 w 970"/>
                  <a:gd name="T5" fmla="*/ 586 h 836"/>
                  <a:gd name="T6" fmla="*/ 349 w 970"/>
                  <a:gd name="T7" fmla="*/ 799 h 836"/>
                  <a:gd name="T8" fmla="*/ 260 w 970"/>
                  <a:gd name="T9" fmla="*/ 691 h 836"/>
                  <a:gd name="T10" fmla="*/ 203 w 970"/>
                  <a:gd name="T11" fmla="*/ 668 h 836"/>
                  <a:gd name="T12" fmla="*/ 180 w 970"/>
                  <a:gd name="T13" fmla="*/ 691 h 836"/>
                  <a:gd name="T14" fmla="*/ 0 w 970"/>
                  <a:gd name="T15" fmla="*/ 836 h 836"/>
                  <a:gd name="T16" fmla="*/ 0 w 970"/>
                  <a:gd name="T17" fmla="*/ 435 h 836"/>
                  <a:gd name="T18" fmla="*/ 485 w 970"/>
                  <a:gd name="T19" fmla="*/ 0 h 836"/>
                  <a:gd name="T20" fmla="*/ 970 w 970"/>
                  <a:gd name="T21" fmla="*/ 435 h 836"/>
                  <a:gd name="T22" fmla="*/ 970 w 970"/>
                  <a:gd name="T23" fmla="*/ 836 h 836"/>
                  <a:gd name="T24" fmla="*/ 787 w 970"/>
                  <a:gd name="T25" fmla="*/ 691 h 836"/>
                  <a:gd name="T26" fmla="*/ 730 w 970"/>
                  <a:gd name="T27" fmla="*/ 668 h 836"/>
                  <a:gd name="T28" fmla="*/ 707 w 970"/>
                  <a:gd name="T29" fmla="*/ 691 h 836"/>
                  <a:gd name="T30" fmla="*/ 621 w 970"/>
                  <a:gd name="T31" fmla="*/ 79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0" h="836">
                    <a:moveTo>
                      <a:pt x="621" y="796"/>
                    </a:moveTo>
                    <a:cubicBezTo>
                      <a:pt x="621" y="586"/>
                      <a:pt x="621" y="586"/>
                      <a:pt x="621" y="586"/>
                    </a:cubicBezTo>
                    <a:cubicBezTo>
                      <a:pt x="349" y="586"/>
                      <a:pt x="349" y="586"/>
                      <a:pt x="349" y="586"/>
                    </a:cubicBezTo>
                    <a:cubicBezTo>
                      <a:pt x="349" y="799"/>
                      <a:pt x="349" y="799"/>
                      <a:pt x="349" y="799"/>
                    </a:cubicBezTo>
                    <a:cubicBezTo>
                      <a:pt x="309" y="772"/>
                      <a:pt x="278" y="735"/>
                      <a:pt x="260" y="691"/>
                    </a:cubicBezTo>
                    <a:cubicBezTo>
                      <a:pt x="251" y="669"/>
                      <a:pt x="225" y="658"/>
                      <a:pt x="203" y="668"/>
                    </a:cubicBezTo>
                    <a:cubicBezTo>
                      <a:pt x="193" y="672"/>
                      <a:pt x="185" y="680"/>
                      <a:pt x="180" y="691"/>
                    </a:cubicBezTo>
                    <a:cubicBezTo>
                      <a:pt x="149" y="766"/>
                      <a:pt x="81" y="821"/>
                      <a:pt x="0" y="836"/>
                    </a:cubicBezTo>
                    <a:cubicBezTo>
                      <a:pt x="0" y="435"/>
                      <a:pt x="0" y="435"/>
                      <a:pt x="0" y="435"/>
                    </a:cubicBezTo>
                    <a:cubicBezTo>
                      <a:pt x="485" y="0"/>
                      <a:pt x="485" y="0"/>
                      <a:pt x="485" y="0"/>
                    </a:cubicBezTo>
                    <a:cubicBezTo>
                      <a:pt x="970" y="435"/>
                      <a:pt x="970" y="435"/>
                      <a:pt x="970" y="435"/>
                    </a:cubicBezTo>
                    <a:cubicBezTo>
                      <a:pt x="970" y="836"/>
                      <a:pt x="970" y="836"/>
                      <a:pt x="970" y="836"/>
                    </a:cubicBezTo>
                    <a:cubicBezTo>
                      <a:pt x="888" y="822"/>
                      <a:pt x="819" y="768"/>
                      <a:pt x="787" y="691"/>
                    </a:cubicBezTo>
                    <a:cubicBezTo>
                      <a:pt x="778" y="669"/>
                      <a:pt x="752" y="658"/>
                      <a:pt x="730" y="668"/>
                    </a:cubicBezTo>
                    <a:cubicBezTo>
                      <a:pt x="720" y="672"/>
                      <a:pt x="712" y="680"/>
                      <a:pt x="707" y="691"/>
                    </a:cubicBezTo>
                    <a:cubicBezTo>
                      <a:pt x="689" y="733"/>
                      <a:pt x="659" y="770"/>
                      <a:pt x="621" y="7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Freeform 19"/>
              <p:cNvSpPr>
                <a:spLocks/>
              </p:cNvSpPr>
              <p:nvPr/>
            </p:nvSpPr>
            <p:spPr bwMode="auto">
              <a:xfrm>
                <a:off x="7054850" y="4489450"/>
                <a:ext cx="949325" cy="466725"/>
              </a:xfrm>
              <a:custGeom>
                <a:avLst/>
                <a:gdLst>
                  <a:gd name="T0" fmla="*/ 15 w 1184"/>
                  <a:gd name="T1" fmla="*/ 517 h 582"/>
                  <a:gd name="T2" fmla="*/ 592 w 1184"/>
                  <a:gd name="T3" fmla="*/ 0 h 582"/>
                  <a:gd name="T4" fmla="*/ 1169 w 1184"/>
                  <a:gd name="T5" fmla="*/ 517 h 582"/>
                  <a:gd name="T6" fmla="*/ 1172 w 1184"/>
                  <a:gd name="T7" fmla="*/ 566 h 582"/>
                  <a:gd name="T8" fmla="*/ 1123 w 1184"/>
                  <a:gd name="T9" fmla="*/ 569 h 582"/>
                  <a:gd name="T10" fmla="*/ 592 w 1184"/>
                  <a:gd name="T11" fmla="*/ 93 h 582"/>
                  <a:gd name="T12" fmla="*/ 61 w 1184"/>
                  <a:gd name="T13" fmla="*/ 569 h 582"/>
                  <a:gd name="T14" fmla="*/ 13 w 1184"/>
                  <a:gd name="T15" fmla="*/ 566 h 582"/>
                  <a:gd name="T16" fmla="*/ 15 w 1184"/>
                  <a:gd name="T17" fmla="*/ 51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4" h="582">
                    <a:moveTo>
                      <a:pt x="15" y="517"/>
                    </a:moveTo>
                    <a:cubicBezTo>
                      <a:pt x="592" y="0"/>
                      <a:pt x="592" y="0"/>
                      <a:pt x="592" y="0"/>
                    </a:cubicBezTo>
                    <a:cubicBezTo>
                      <a:pt x="1169" y="517"/>
                      <a:pt x="1169" y="517"/>
                      <a:pt x="1169" y="517"/>
                    </a:cubicBezTo>
                    <a:cubicBezTo>
                      <a:pt x="1183" y="530"/>
                      <a:pt x="1184" y="551"/>
                      <a:pt x="1172" y="566"/>
                    </a:cubicBezTo>
                    <a:cubicBezTo>
                      <a:pt x="1159" y="581"/>
                      <a:pt x="1137" y="582"/>
                      <a:pt x="1123" y="569"/>
                    </a:cubicBezTo>
                    <a:cubicBezTo>
                      <a:pt x="592" y="93"/>
                      <a:pt x="592" y="93"/>
                      <a:pt x="592" y="93"/>
                    </a:cubicBezTo>
                    <a:cubicBezTo>
                      <a:pt x="61" y="569"/>
                      <a:pt x="61" y="569"/>
                      <a:pt x="61" y="569"/>
                    </a:cubicBezTo>
                    <a:cubicBezTo>
                      <a:pt x="47" y="582"/>
                      <a:pt x="25" y="581"/>
                      <a:pt x="13" y="566"/>
                    </a:cubicBezTo>
                    <a:cubicBezTo>
                      <a:pt x="0" y="551"/>
                      <a:pt x="1" y="530"/>
                      <a:pt x="15" y="5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grpSp>
        <p:nvGrpSpPr>
          <p:cNvPr id="12" name="Group 11"/>
          <p:cNvGrpSpPr/>
          <p:nvPr/>
        </p:nvGrpSpPr>
        <p:grpSpPr>
          <a:xfrm>
            <a:off x="1403040" y="3969801"/>
            <a:ext cx="365210" cy="365210"/>
            <a:chOff x="4290488" y="4141128"/>
            <a:chExt cx="365210" cy="365210"/>
          </a:xfrm>
        </p:grpSpPr>
        <p:sp>
          <p:nvSpPr>
            <p:cNvPr id="30" name="Oval 29"/>
            <p:cNvSpPr/>
            <p:nvPr/>
          </p:nvSpPr>
          <p:spPr>
            <a:xfrm>
              <a:off x="4290488" y="4141128"/>
              <a:ext cx="365210" cy="365210"/>
            </a:xfrm>
            <a:prstGeom prst="ellipse">
              <a:avLst/>
            </a:prstGeom>
            <a:no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Freeform 23"/>
            <p:cNvSpPr>
              <a:spLocks noEditPoints="1"/>
            </p:cNvSpPr>
            <p:nvPr/>
          </p:nvSpPr>
          <p:spPr bwMode="auto">
            <a:xfrm>
              <a:off x="4335550" y="4187935"/>
              <a:ext cx="275086" cy="271597"/>
            </a:xfrm>
            <a:custGeom>
              <a:avLst/>
              <a:gdLst>
                <a:gd name="T0" fmla="*/ 1435 w 1573"/>
                <a:gd name="T1" fmla="*/ 553 h 1552"/>
                <a:gd name="T2" fmla="*/ 953 w 1573"/>
                <a:gd name="T3" fmla="*/ 224 h 1552"/>
                <a:gd name="T4" fmla="*/ 765 w 1573"/>
                <a:gd name="T5" fmla="*/ 212 h 1552"/>
                <a:gd name="T6" fmla="*/ 1247 w 1573"/>
                <a:gd name="T7" fmla="*/ 258 h 1552"/>
                <a:gd name="T8" fmla="*/ 1322 w 1573"/>
                <a:gd name="T9" fmla="*/ 129 h 1552"/>
                <a:gd name="T10" fmla="*/ 658 w 1573"/>
                <a:gd name="T11" fmla="*/ 93 h 1552"/>
                <a:gd name="T12" fmla="*/ 263 w 1573"/>
                <a:gd name="T13" fmla="*/ 499 h 1552"/>
                <a:gd name="T14" fmla="*/ 241 w 1573"/>
                <a:gd name="T15" fmla="*/ 565 h 1552"/>
                <a:gd name="T16" fmla="*/ 262 w 1573"/>
                <a:gd name="T17" fmla="*/ 429 h 1552"/>
                <a:gd name="T18" fmla="*/ 346 w 1573"/>
                <a:gd name="T19" fmla="*/ 246 h 1552"/>
                <a:gd name="T20" fmla="*/ 224 w 1573"/>
                <a:gd name="T21" fmla="*/ 163 h 1552"/>
                <a:gd name="T22" fmla="*/ 119 w 1573"/>
                <a:gd name="T23" fmla="*/ 391 h 1552"/>
                <a:gd name="T24" fmla="*/ 191 w 1573"/>
                <a:gd name="T25" fmla="*/ 953 h 1552"/>
                <a:gd name="T26" fmla="*/ 367 w 1573"/>
                <a:gd name="T27" fmla="*/ 1160 h 1552"/>
                <a:gd name="T28" fmla="*/ 262 w 1573"/>
                <a:gd name="T29" fmla="*/ 1099 h 1552"/>
                <a:gd name="T30" fmla="*/ 120 w 1573"/>
                <a:gd name="T31" fmla="*/ 956 h 1552"/>
                <a:gd name="T32" fmla="*/ 0 w 1573"/>
                <a:gd name="T33" fmla="*/ 1041 h 1552"/>
                <a:gd name="T34" fmla="*/ 175 w 1573"/>
                <a:gd name="T35" fmla="*/ 1218 h 1552"/>
                <a:gd name="T36" fmla="*/ 606 w 1573"/>
                <a:gd name="T37" fmla="*/ 1356 h 1552"/>
                <a:gd name="T38" fmla="*/ 1094 w 1573"/>
                <a:gd name="T39" fmla="*/ 1175 h 1552"/>
                <a:gd name="T40" fmla="*/ 934 w 1573"/>
                <a:gd name="T41" fmla="*/ 1328 h 1552"/>
                <a:gd name="T42" fmla="*/ 749 w 1573"/>
                <a:gd name="T43" fmla="*/ 1408 h 1552"/>
                <a:gd name="T44" fmla="*/ 784 w 1573"/>
                <a:gd name="T45" fmla="*/ 1552 h 1552"/>
                <a:gd name="T46" fmla="*/ 1015 w 1573"/>
                <a:gd name="T47" fmla="*/ 1452 h 1552"/>
                <a:gd name="T48" fmla="*/ 1335 w 1573"/>
                <a:gd name="T49" fmla="*/ 673 h 1552"/>
                <a:gd name="T50" fmla="*/ 1392 w 1573"/>
                <a:gd name="T51" fmla="*/ 1063 h 1552"/>
                <a:gd name="T52" fmla="*/ 1537 w 1573"/>
                <a:gd name="T53" fmla="*/ 1092 h 1552"/>
                <a:gd name="T54" fmla="*/ 1435 w 1573"/>
                <a:gd name="T55" fmla="*/ 553 h 1552"/>
                <a:gd name="T56" fmla="*/ 1158 w 1573"/>
                <a:gd name="T57" fmla="*/ 736 h 1552"/>
                <a:gd name="T58" fmla="*/ 787 w 1573"/>
                <a:gd name="T59" fmla="*/ 1106 h 1552"/>
                <a:gd name="T60" fmla="*/ 417 w 1573"/>
                <a:gd name="T61" fmla="*/ 736 h 1552"/>
                <a:gd name="T62" fmla="*/ 787 w 1573"/>
                <a:gd name="T63" fmla="*/ 365 h 1552"/>
                <a:gd name="T64" fmla="*/ 1158 w 1573"/>
                <a:gd name="T65" fmla="*/ 736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3" h="1552">
                  <a:moveTo>
                    <a:pt x="1435" y="553"/>
                  </a:moveTo>
                  <a:cubicBezTo>
                    <a:pt x="1325" y="381"/>
                    <a:pt x="1154" y="263"/>
                    <a:pt x="953" y="224"/>
                  </a:cubicBezTo>
                  <a:cubicBezTo>
                    <a:pt x="891" y="212"/>
                    <a:pt x="827" y="208"/>
                    <a:pt x="765" y="212"/>
                  </a:cubicBezTo>
                  <a:cubicBezTo>
                    <a:pt x="925" y="158"/>
                    <a:pt x="1098" y="174"/>
                    <a:pt x="1247" y="258"/>
                  </a:cubicBezTo>
                  <a:cubicBezTo>
                    <a:pt x="1322" y="129"/>
                    <a:pt x="1322" y="129"/>
                    <a:pt x="1322" y="129"/>
                  </a:cubicBezTo>
                  <a:cubicBezTo>
                    <a:pt x="1115" y="13"/>
                    <a:pt x="875" y="0"/>
                    <a:pt x="658" y="93"/>
                  </a:cubicBezTo>
                  <a:cubicBezTo>
                    <a:pt x="477" y="172"/>
                    <a:pt x="336" y="317"/>
                    <a:pt x="263" y="499"/>
                  </a:cubicBezTo>
                  <a:cubicBezTo>
                    <a:pt x="255" y="522"/>
                    <a:pt x="248" y="543"/>
                    <a:pt x="241" y="565"/>
                  </a:cubicBezTo>
                  <a:cubicBezTo>
                    <a:pt x="243" y="518"/>
                    <a:pt x="248" y="474"/>
                    <a:pt x="262" y="429"/>
                  </a:cubicBezTo>
                  <a:cubicBezTo>
                    <a:pt x="279" y="363"/>
                    <a:pt x="308" y="303"/>
                    <a:pt x="346" y="246"/>
                  </a:cubicBezTo>
                  <a:cubicBezTo>
                    <a:pt x="224" y="163"/>
                    <a:pt x="224" y="163"/>
                    <a:pt x="224" y="163"/>
                  </a:cubicBezTo>
                  <a:cubicBezTo>
                    <a:pt x="175" y="232"/>
                    <a:pt x="141" y="310"/>
                    <a:pt x="119" y="391"/>
                  </a:cubicBezTo>
                  <a:cubicBezTo>
                    <a:pt x="67" y="582"/>
                    <a:pt x="93" y="782"/>
                    <a:pt x="191" y="953"/>
                  </a:cubicBezTo>
                  <a:cubicBezTo>
                    <a:pt x="238" y="1034"/>
                    <a:pt x="298" y="1103"/>
                    <a:pt x="367" y="1160"/>
                  </a:cubicBezTo>
                  <a:cubicBezTo>
                    <a:pt x="331" y="1144"/>
                    <a:pt x="294" y="1123"/>
                    <a:pt x="262" y="1099"/>
                  </a:cubicBezTo>
                  <a:cubicBezTo>
                    <a:pt x="206" y="1060"/>
                    <a:pt x="160" y="1011"/>
                    <a:pt x="120" y="956"/>
                  </a:cubicBezTo>
                  <a:cubicBezTo>
                    <a:pt x="0" y="1041"/>
                    <a:pt x="0" y="1041"/>
                    <a:pt x="0" y="1041"/>
                  </a:cubicBezTo>
                  <a:cubicBezTo>
                    <a:pt x="48" y="1110"/>
                    <a:pt x="107" y="1170"/>
                    <a:pt x="175" y="1218"/>
                  </a:cubicBezTo>
                  <a:cubicBezTo>
                    <a:pt x="306" y="1311"/>
                    <a:pt x="456" y="1356"/>
                    <a:pt x="606" y="1356"/>
                  </a:cubicBezTo>
                  <a:cubicBezTo>
                    <a:pt x="782" y="1356"/>
                    <a:pt x="956" y="1294"/>
                    <a:pt x="1094" y="1175"/>
                  </a:cubicBezTo>
                  <a:cubicBezTo>
                    <a:pt x="1053" y="1234"/>
                    <a:pt x="999" y="1287"/>
                    <a:pt x="934" y="1328"/>
                  </a:cubicBezTo>
                  <a:cubicBezTo>
                    <a:pt x="877" y="1366"/>
                    <a:pt x="815" y="1392"/>
                    <a:pt x="749" y="1408"/>
                  </a:cubicBezTo>
                  <a:cubicBezTo>
                    <a:pt x="784" y="1552"/>
                    <a:pt x="784" y="1552"/>
                    <a:pt x="784" y="1552"/>
                  </a:cubicBezTo>
                  <a:cubicBezTo>
                    <a:pt x="865" y="1533"/>
                    <a:pt x="942" y="1499"/>
                    <a:pt x="1015" y="1452"/>
                  </a:cubicBezTo>
                  <a:cubicBezTo>
                    <a:pt x="1280" y="1280"/>
                    <a:pt x="1399" y="965"/>
                    <a:pt x="1335" y="673"/>
                  </a:cubicBezTo>
                  <a:cubicBezTo>
                    <a:pt x="1399" y="792"/>
                    <a:pt x="1418" y="930"/>
                    <a:pt x="1392" y="1063"/>
                  </a:cubicBezTo>
                  <a:cubicBezTo>
                    <a:pt x="1537" y="1092"/>
                    <a:pt x="1537" y="1092"/>
                    <a:pt x="1537" y="1092"/>
                  </a:cubicBezTo>
                  <a:cubicBezTo>
                    <a:pt x="1573" y="906"/>
                    <a:pt x="1537" y="715"/>
                    <a:pt x="1435" y="553"/>
                  </a:cubicBezTo>
                  <a:close/>
                  <a:moveTo>
                    <a:pt x="1158" y="736"/>
                  </a:moveTo>
                  <a:cubicBezTo>
                    <a:pt x="1158" y="941"/>
                    <a:pt x="992" y="1106"/>
                    <a:pt x="787" y="1106"/>
                  </a:cubicBezTo>
                  <a:cubicBezTo>
                    <a:pt x="582" y="1106"/>
                    <a:pt x="417" y="941"/>
                    <a:pt x="417" y="736"/>
                  </a:cubicBezTo>
                  <a:cubicBezTo>
                    <a:pt x="417" y="530"/>
                    <a:pt x="582" y="365"/>
                    <a:pt x="787" y="365"/>
                  </a:cubicBezTo>
                  <a:cubicBezTo>
                    <a:pt x="992" y="365"/>
                    <a:pt x="1158" y="530"/>
                    <a:pt x="1158" y="736"/>
                  </a:cubicBez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11" name="Group 10"/>
          <p:cNvGrpSpPr/>
          <p:nvPr/>
        </p:nvGrpSpPr>
        <p:grpSpPr>
          <a:xfrm>
            <a:off x="1403040" y="4459356"/>
            <a:ext cx="365210" cy="365210"/>
            <a:chOff x="3905233" y="4639199"/>
            <a:chExt cx="432000" cy="432000"/>
          </a:xfrm>
        </p:grpSpPr>
        <p:sp>
          <p:nvSpPr>
            <p:cNvPr id="31" name="Oval 30"/>
            <p:cNvSpPr/>
            <p:nvPr/>
          </p:nvSpPr>
          <p:spPr>
            <a:xfrm>
              <a:off x="3905233" y="4639199"/>
              <a:ext cx="432000" cy="432000"/>
            </a:xfrm>
            <a:prstGeom prst="ellipse">
              <a:avLst/>
            </a:prstGeom>
            <a:no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5" name="Group 34"/>
            <p:cNvGrpSpPr/>
            <p:nvPr/>
          </p:nvGrpSpPr>
          <p:grpSpPr>
            <a:xfrm>
              <a:off x="3975574" y="4698642"/>
              <a:ext cx="280251" cy="243996"/>
              <a:chOff x="6169025" y="4538663"/>
              <a:chExt cx="773113" cy="673100"/>
            </a:xfrm>
          </p:grpSpPr>
          <p:sp>
            <p:nvSpPr>
              <p:cNvPr id="32" name="Freeform 27"/>
              <p:cNvSpPr>
                <a:spLocks noEditPoints="1"/>
              </p:cNvSpPr>
              <p:nvPr/>
            </p:nvSpPr>
            <p:spPr bwMode="auto">
              <a:xfrm>
                <a:off x="6169025" y="4538663"/>
                <a:ext cx="773113" cy="673100"/>
              </a:xfrm>
              <a:custGeom>
                <a:avLst/>
                <a:gdLst>
                  <a:gd name="T0" fmla="*/ 1676 w 1691"/>
                  <a:gd name="T1" fmla="*/ 1027 h 1476"/>
                  <a:gd name="T2" fmla="*/ 1415 w 1691"/>
                  <a:gd name="T3" fmla="*/ 515 h 1476"/>
                  <a:gd name="T4" fmla="*/ 1408 w 1691"/>
                  <a:gd name="T5" fmla="*/ 0 h 1476"/>
                  <a:gd name="T6" fmla="*/ 1205 w 1691"/>
                  <a:gd name="T7" fmla="*/ 509 h 1476"/>
                  <a:gd name="T8" fmla="*/ 849 w 1691"/>
                  <a:gd name="T9" fmla="*/ 210 h 1476"/>
                  <a:gd name="T10" fmla="*/ 26 w 1691"/>
                  <a:gd name="T11" fmla="*/ 890 h 1476"/>
                  <a:gd name="T12" fmla="*/ 18 w 1691"/>
                  <a:gd name="T13" fmla="*/ 965 h 1476"/>
                  <a:gd name="T14" fmla="*/ 44 w 1691"/>
                  <a:gd name="T15" fmla="*/ 996 h 1476"/>
                  <a:gd name="T16" fmla="*/ 118 w 1691"/>
                  <a:gd name="T17" fmla="*/ 1004 h 1476"/>
                  <a:gd name="T18" fmla="*/ 249 w 1691"/>
                  <a:gd name="T19" fmla="*/ 896 h 1476"/>
                  <a:gd name="T20" fmla="*/ 271 w 1691"/>
                  <a:gd name="T21" fmla="*/ 894 h 1476"/>
                  <a:gd name="T22" fmla="*/ 265 w 1691"/>
                  <a:gd name="T23" fmla="*/ 916 h 1476"/>
                  <a:gd name="T24" fmla="*/ 154 w 1691"/>
                  <a:gd name="T25" fmla="*/ 1009 h 1476"/>
                  <a:gd name="T26" fmla="*/ 154 w 1691"/>
                  <a:gd name="T27" fmla="*/ 1476 h 1476"/>
                  <a:gd name="T28" fmla="*/ 1543 w 1691"/>
                  <a:gd name="T29" fmla="*/ 1476 h 1476"/>
                  <a:gd name="T30" fmla="*/ 1543 w 1691"/>
                  <a:gd name="T31" fmla="*/ 1321 h 1476"/>
                  <a:gd name="T32" fmla="*/ 1676 w 1691"/>
                  <a:gd name="T33" fmla="*/ 1027 h 1476"/>
                  <a:gd name="T34" fmla="*/ 1571 w 1691"/>
                  <a:gd name="T35" fmla="*/ 1114 h 1476"/>
                  <a:gd name="T36" fmla="*/ 1417 w 1691"/>
                  <a:gd name="T37" fmla="*/ 1318 h 1476"/>
                  <a:gd name="T38" fmla="*/ 1297 w 1691"/>
                  <a:gd name="T39" fmla="*/ 1400 h 1476"/>
                  <a:gd name="T40" fmla="*/ 1321 w 1691"/>
                  <a:gd name="T41" fmla="*/ 1096 h 1476"/>
                  <a:gd name="T42" fmla="*/ 1304 w 1691"/>
                  <a:gd name="T43" fmla="*/ 1227 h 1476"/>
                  <a:gd name="T44" fmla="*/ 1226 w 1691"/>
                  <a:gd name="T45" fmla="*/ 903 h 1476"/>
                  <a:gd name="T46" fmla="*/ 1073 w 1691"/>
                  <a:gd name="T47" fmla="*/ 1060 h 1476"/>
                  <a:gd name="T48" fmla="*/ 1073 w 1691"/>
                  <a:gd name="T49" fmla="*/ 1263 h 1476"/>
                  <a:gd name="T50" fmla="*/ 979 w 1691"/>
                  <a:gd name="T51" fmla="*/ 1234 h 1476"/>
                  <a:gd name="T52" fmla="*/ 965 w 1691"/>
                  <a:gd name="T53" fmla="*/ 1098 h 1476"/>
                  <a:gd name="T54" fmla="*/ 934 w 1691"/>
                  <a:gd name="T55" fmla="*/ 1334 h 1476"/>
                  <a:gd name="T56" fmla="*/ 835 w 1691"/>
                  <a:gd name="T57" fmla="*/ 1218 h 1476"/>
                  <a:gd name="T58" fmla="*/ 962 w 1691"/>
                  <a:gd name="T59" fmla="*/ 741 h 1476"/>
                  <a:gd name="T60" fmla="*/ 986 w 1691"/>
                  <a:gd name="T61" fmla="*/ 921 h 1476"/>
                  <a:gd name="T62" fmla="*/ 1095 w 1691"/>
                  <a:gd name="T63" fmla="*/ 474 h 1476"/>
                  <a:gd name="T64" fmla="*/ 1306 w 1691"/>
                  <a:gd name="T65" fmla="*/ 691 h 1476"/>
                  <a:gd name="T66" fmla="*/ 1306 w 1691"/>
                  <a:gd name="T67" fmla="*/ 972 h 1476"/>
                  <a:gd name="T68" fmla="*/ 1432 w 1691"/>
                  <a:gd name="T69" fmla="*/ 966 h 1476"/>
                  <a:gd name="T70" fmla="*/ 1434 w 1691"/>
                  <a:gd name="T71" fmla="*/ 827 h 1476"/>
                  <a:gd name="T72" fmla="*/ 1571 w 1691"/>
                  <a:gd name="T73" fmla="*/ 111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91" h="1476">
                    <a:moveTo>
                      <a:pt x="1676" y="1027"/>
                    </a:moveTo>
                    <a:cubicBezTo>
                      <a:pt x="1648" y="783"/>
                      <a:pt x="1481" y="762"/>
                      <a:pt x="1415" y="515"/>
                    </a:cubicBezTo>
                    <a:cubicBezTo>
                      <a:pt x="1362" y="320"/>
                      <a:pt x="1362" y="194"/>
                      <a:pt x="1408" y="0"/>
                    </a:cubicBezTo>
                    <a:cubicBezTo>
                      <a:pt x="1408" y="0"/>
                      <a:pt x="1181" y="219"/>
                      <a:pt x="1205" y="509"/>
                    </a:cubicBezTo>
                    <a:cubicBezTo>
                      <a:pt x="849" y="210"/>
                      <a:pt x="849" y="210"/>
                      <a:pt x="849" y="210"/>
                    </a:cubicBezTo>
                    <a:cubicBezTo>
                      <a:pt x="26" y="890"/>
                      <a:pt x="26" y="890"/>
                      <a:pt x="26" y="890"/>
                    </a:cubicBezTo>
                    <a:cubicBezTo>
                      <a:pt x="3" y="909"/>
                      <a:pt x="0" y="942"/>
                      <a:pt x="18" y="965"/>
                    </a:cubicBezTo>
                    <a:cubicBezTo>
                      <a:pt x="44" y="996"/>
                      <a:pt x="44" y="996"/>
                      <a:pt x="44" y="996"/>
                    </a:cubicBezTo>
                    <a:cubicBezTo>
                      <a:pt x="62" y="1018"/>
                      <a:pt x="95" y="1021"/>
                      <a:pt x="118" y="1004"/>
                    </a:cubicBezTo>
                    <a:cubicBezTo>
                      <a:pt x="249" y="896"/>
                      <a:pt x="249" y="896"/>
                      <a:pt x="249" y="896"/>
                    </a:cubicBezTo>
                    <a:cubicBezTo>
                      <a:pt x="256" y="889"/>
                      <a:pt x="266" y="889"/>
                      <a:pt x="271" y="894"/>
                    </a:cubicBezTo>
                    <a:cubicBezTo>
                      <a:pt x="276" y="900"/>
                      <a:pt x="273" y="910"/>
                      <a:pt x="265" y="916"/>
                    </a:cubicBezTo>
                    <a:cubicBezTo>
                      <a:pt x="154" y="1009"/>
                      <a:pt x="154" y="1009"/>
                      <a:pt x="154" y="1009"/>
                    </a:cubicBezTo>
                    <a:cubicBezTo>
                      <a:pt x="154" y="1476"/>
                      <a:pt x="154" y="1476"/>
                      <a:pt x="154" y="1476"/>
                    </a:cubicBezTo>
                    <a:cubicBezTo>
                      <a:pt x="1543" y="1476"/>
                      <a:pt x="1543" y="1476"/>
                      <a:pt x="1543" y="1476"/>
                    </a:cubicBezTo>
                    <a:cubicBezTo>
                      <a:pt x="1543" y="1321"/>
                      <a:pt x="1543" y="1321"/>
                      <a:pt x="1543" y="1321"/>
                    </a:cubicBezTo>
                    <a:cubicBezTo>
                      <a:pt x="1627" y="1255"/>
                      <a:pt x="1691" y="1160"/>
                      <a:pt x="1676" y="1027"/>
                    </a:cubicBezTo>
                    <a:close/>
                    <a:moveTo>
                      <a:pt x="1571" y="1114"/>
                    </a:moveTo>
                    <a:cubicBezTo>
                      <a:pt x="1555" y="1204"/>
                      <a:pt x="1513" y="1237"/>
                      <a:pt x="1417" y="1318"/>
                    </a:cubicBezTo>
                    <a:cubicBezTo>
                      <a:pt x="1368" y="1359"/>
                      <a:pt x="1290" y="1408"/>
                      <a:pt x="1297" y="1400"/>
                    </a:cubicBezTo>
                    <a:cubicBezTo>
                      <a:pt x="1404" y="1284"/>
                      <a:pt x="1413" y="1143"/>
                      <a:pt x="1321" y="1096"/>
                    </a:cubicBezTo>
                    <a:cubicBezTo>
                      <a:pt x="1321" y="1096"/>
                      <a:pt x="1352" y="1196"/>
                      <a:pt x="1304" y="1227"/>
                    </a:cubicBezTo>
                    <a:cubicBezTo>
                      <a:pt x="1256" y="1258"/>
                      <a:pt x="1124" y="1206"/>
                      <a:pt x="1226" y="903"/>
                    </a:cubicBezTo>
                    <a:cubicBezTo>
                      <a:pt x="1226" y="903"/>
                      <a:pt x="1105" y="964"/>
                      <a:pt x="1073" y="1060"/>
                    </a:cubicBezTo>
                    <a:cubicBezTo>
                      <a:pt x="1052" y="1123"/>
                      <a:pt x="1050" y="1195"/>
                      <a:pt x="1073" y="1263"/>
                    </a:cubicBezTo>
                    <a:cubicBezTo>
                      <a:pt x="1090" y="1312"/>
                      <a:pt x="1027" y="1322"/>
                      <a:pt x="979" y="1234"/>
                    </a:cubicBezTo>
                    <a:cubicBezTo>
                      <a:pt x="957" y="1193"/>
                      <a:pt x="965" y="1098"/>
                      <a:pt x="965" y="1098"/>
                    </a:cubicBezTo>
                    <a:cubicBezTo>
                      <a:pt x="951" y="1097"/>
                      <a:pt x="859" y="1188"/>
                      <a:pt x="934" y="1334"/>
                    </a:cubicBezTo>
                    <a:cubicBezTo>
                      <a:pt x="941" y="1349"/>
                      <a:pt x="871" y="1283"/>
                      <a:pt x="835" y="1218"/>
                    </a:cubicBezTo>
                    <a:cubicBezTo>
                      <a:pt x="760" y="1076"/>
                      <a:pt x="836" y="806"/>
                      <a:pt x="962" y="741"/>
                    </a:cubicBezTo>
                    <a:cubicBezTo>
                      <a:pt x="962" y="741"/>
                      <a:pt x="920" y="878"/>
                      <a:pt x="986" y="921"/>
                    </a:cubicBezTo>
                    <a:cubicBezTo>
                      <a:pt x="1053" y="965"/>
                      <a:pt x="1191" y="900"/>
                      <a:pt x="1095" y="474"/>
                    </a:cubicBezTo>
                    <a:cubicBezTo>
                      <a:pt x="1095" y="474"/>
                      <a:pt x="1262" y="558"/>
                      <a:pt x="1306" y="691"/>
                    </a:cubicBezTo>
                    <a:cubicBezTo>
                      <a:pt x="1334" y="778"/>
                      <a:pt x="1325" y="873"/>
                      <a:pt x="1306" y="972"/>
                    </a:cubicBezTo>
                    <a:cubicBezTo>
                      <a:pt x="1294" y="1029"/>
                      <a:pt x="1381" y="1081"/>
                      <a:pt x="1432" y="966"/>
                    </a:cubicBezTo>
                    <a:cubicBezTo>
                      <a:pt x="1459" y="905"/>
                      <a:pt x="1434" y="827"/>
                      <a:pt x="1434" y="827"/>
                    </a:cubicBezTo>
                    <a:cubicBezTo>
                      <a:pt x="1453" y="825"/>
                      <a:pt x="1597" y="970"/>
                      <a:pt x="1571" y="1114"/>
                    </a:cubicBez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sp>
            <p:nvSpPr>
              <p:cNvPr id="33" name="Freeform 28"/>
              <p:cNvSpPr>
                <a:spLocks/>
              </p:cNvSpPr>
              <p:nvPr/>
            </p:nvSpPr>
            <p:spPr bwMode="auto">
              <a:xfrm>
                <a:off x="6272213" y="4743451"/>
                <a:ext cx="100013" cy="111125"/>
              </a:xfrm>
              <a:custGeom>
                <a:avLst/>
                <a:gdLst>
                  <a:gd name="T0" fmla="*/ 63 w 63"/>
                  <a:gd name="T1" fmla="*/ 0 h 70"/>
                  <a:gd name="T2" fmla="*/ 0 w 63"/>
                  <a:gd name="T3" fmla="*/ 0 h 70"/>
                  <a:gd name="T4" fmla="*/ 0 w 63"/>
                  <a:gd name="T5" fmla="*/ 70 h 70"/>
                  <a:gd name="T6" fmla="*/ 63 w 63"/>
                  <a:gd name="T7" fmla="*/ 18 h 70"/>
                  <a:gd name="T8" fmla="*/ 63 w 63"/>
                  <a:gd name="T9" fmla="*/ 0 h 70"/>
                </a:gdLst>
                <a:ahLst/>
                <a:cxnLst>
                  <a:cxn ang="0">
                    <a:pos x="T0" y="T1"/>
                  </a:cxn>
                  <a:cxn ang="0">
                    <a:pos x="T2" y="T3"/>
                  </a:cxn>
                  <a:cxn ang="0">
                    <a:pos x="T4" y="T5"/>
                  </a:cxn>
                  <a:cxn ang="0">
                    <a:pos x="T6" y="T7"/>
                  </a:cxn>
                  <a:cxn ang="0">
                    <a:pos x="T8" y="T9"/>
                  </a:cxn>
                </a:cxnLst>
                <a:rect l="0" t="0" r="r" b="b"/>
                <a:pathLst>
                  <a:path w="63" h="70">
                    <a:moveTo>
                      <a:pt x="63" y="0"/>
                    </a:moveTo>
                    <a:lnTo>
                      <a:pt x="0" y="0"/>
                    </a:lnTo>
                    <a:lnTo>
                      <a:pt x="0" y="70"/>
                    </a:lnTo>
                    <a:lnTo>
                      <a:pt x="63" y="18"/>
                    </a:lnTo>
                    <a:lnTo>
                      <a:pt x="63" y="0"/>
                    </a:ln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grpSp>
      <p:grpSp>
        <p:nvGrpSpPr>
          <p:cNvPr id="4" name="Group 3"/>
          <p:cNvGrpSpPr/>
          <p:nvPr/>
        </p:nvGrpSpPr>
        <p:grpSpPr>
          <a:xfrm>
            <a:off x="1403040" y="2501130"/>
            <a:ext cx="365210" cy="365210"/>
            <a:chOff x="3905233" y="2646912"/>
            <a:chExt cx="432000" cy="432000"/>
          </a:xfrm>
        </p:grpSpPr>
        <p:sp>
          <p:nvSpPr>
            <p:cNvPr id="26" name="Oval 25"/>
            <p:cNvSpPr/>
            <p:nvPr/>
          </p:nvSpPr>
          <p:spPr>
            <a:xfrm>
              <a:off x="3905233" y="2646912"/>
              <a:ext cx="432000" cy="432000"/>
            </a:xfrm>
            <a:prstGeom prst="ellipse">
              <a:avLst/>
            </a:prstGeom>
            <a:no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Freeform 13"/>
            <p:cNvSpPr>
              <a:spLocks noEditPoints="1"/>
            </p:cNvSpPr>
            <p:nvPr/>
          </p:nvSpPr>
          <p:spPr bwMode="auto">
            <a:xfrm>
              <a:off x="3976720" y="2710155"/>
              <a:ext cx="273817" cy="272079"/>
            </a:xfrm>
            <a:custGeom>
              <a:avLst/>
              <a:gdLst>
                <a:gd name="T0" fmla="*/ 775 w 1723"/>
                <a:gd name="T1" fmla="*/ 108 h 1715"/>
                <a:gd name="T2" fmla="*/ 898 w 1723"/>
                <a:gd name="T3" fmla="*/ 58 h 1715"/>
                <a:gd name="T4" fmla="*/ 1062 w 1723"/>
                <a:gd name="T5" fmla="*/ 85 h 1715"/>
                <a:gd name="T6" fmla="*/ 942 w 1723"/>
                <a:gd name="T7" fmla="*/ 161 h 1715"/>
                <a:gd name="T8" fmla="*/ 953 w 1723"/>
                <a:gd name="T9" fmla="*/ 205 h 1715"/>
                <a:gd name="T10" fmla="*/ 1063 w 1723"/>
                <a:gd name="T11" fmla="*/ 268 h 1715"/>
                <a:gd name="T12" fmla="*/ 983 w 1723"/>
                <a:gd name="T13" fmla="*/ 340 h 1715"/>
                <a:gd name="T14" fmla="*/ 946 w 1723"/>
                <a:gd name="T15" fmla="*/ 395 h 1715"/>
                <a:gd name="T16" fmla="*/ 886 w 1723"/>
                <a:gd name="T17" fmla="*/ 505 h 1715"/>
                <a:gd name="T18" fmla="*/ 984 w 1723"/>
                <a:gd name="T19" fmla="*/ 581 h 1715"/>
                <a:gd name="T20" fmla="*/ 872 w 1723"/>
                <a:gd name="T21" fmla="*/ 651 h 1715"/>
                <a:gd name="T22" fmla="*/ 748 w 1723"/>
                <a:gd name="T23" fmla="*/ 650 h 1715"/>
                <a:gd name="T24" fmla="*/ 732 w 1723"/>
                <a:gd name="T25" fmla="*/ 523 h 1715"/>
                <a:gd name="T26" fmla="*/ 730 w 1723"/>
                <a:gd name="T27" fmla="*/ 395 h 1715"/>
                <a:gd name="T28" fmla="*/ 670 w 1723"/>
                <a:gd name="T29" fmla="*/ 215 h 1715"/>
                <a:gd name="T30" fmla="*/ 1169 w 1723"/>
                <a:gd name="T31" fmla="*/ 34 h 1715"/>
                <a:gd name="T32" fmla="*/ 1100 w 1723"/>
                <a:gd name="T33" fmla="*/ 34 h 1715"/>
                <a:gd name="T34" fmla="*/ 1723 w 1723"/>
                <a:gd name="T35" fmla="*/ 1715 h 1715"/>
                <a:gd name="T36" fmla="*/ 1030 w 1723"/>
                <a:gd name="T37" fmla="*/ 965 h 1715"/>
                <a:gd name="T38" fmla="*/ 904 w 1723"/>
                <a:gd name="T39" fmla="*/ 965 h 1715"/>
                <a:gd name="T40" fmla="*/ 860 w 1723"/>
                <a:gd name="T41" fmla="*/ 1255 h 1715"/>
                <a:gd name="T42" fmla="*/ 1723 w 1723"/>
                <a:gd name="T43" fmla="*/ 1715 h 1715"/>
                <a:gd name="T44" fmla="*/ 812 w 1723"/>
                <a:gd name="T45" fmla="*/ 985 h 1715"/>
                <a:gd name="T46" fmla="*/ 778 w 1723"/>
                <a:gd name="T47" fmla="*/ 965 h 1715"/>
                <a:gd name="T48" fmla="*/ 652 w 1723"/>
                <a:gd name="T49" fmla="*/ 965 h 1715"/>
                <a:gd name="T50" fmla="*/ 0 w 1723"/>
                <a:gd name="T51" fmla="*/ 1715 h 1715"/>
                <a:gd name="T52" fmla="*/ 683 w 1723"/>
                <a:gd name="T53" fmla="*/ 1272 h 1715"/>
                <a:gd name="T54" fmla="*/ 838 w 1723"/>
                <a:gd name="T55" fmla="*/ 852 h 1715"/>
                <a:gd name="T56" fmla="*/ 906 w 1723"/>
                <a:gd name="T57" fmla="*/ 868 h 1715"/>
                <a:gd name="T58" fmla="*/ 1072 w 1723"/>
                <a:gd name="T59" fmla="*/ 612 h 1715"/>
                <a:gd name="T60" fmla="*/ 1115 w 1723"/>
                <a:gd name="T61" fmla="*/ 645 h 1715"/>
                <a:gd name="T62" fmla="*/ 1072 w 1723"/>
                <a:gd name="T63" fmla="*/ 612 h 1715"/>
                <a:gd name="T64" fmla="*/ 986 w 1723"/>
                <a:gd name="T65" fmla="*/ 692 h 1715"/>
                <a:gd name="T66" fmla="*/ 952 w 1723"/>
                <a:gd name="T67" fmla="*/ 770 h 1715"/>
                <a:gd name="T68" fmla="*/ 620 w 1723"/>
                <a:gd name="T69" fmla="*/ 581 h 1715"/>
                <a:gd name="T70" fmla="*/ 682 w 1723"/>
                <a:gd name="T71" fmla="*/ 550 h 1715"/>
                <a:gd name="T72" fmla="*/ 620 w 1723"/>
                <a:gd name="T73" fmla="*/ 581 h 1715"/>
                <a:gd name="T74" fmla="*/ 739 w 1723"/>
                <a:gd name="T75" fmla="*/ 826 h 1715"/>
                <a:gd name="T76" fmla="*/ 789 w 1723"/>
                <a:gd name="T77" fmla="*/ 804 h 1715"/>
                <a:gd name="T78" fmla="*/ 715 w 1723"/>
                <a:gd name="T79" fmla="*/ 722 h 1715"/>
                <a:gd name="T80" fmla="*/ 678 w 1723"/>
                <a:gd name="T81" fmla="*/ 732 h 1715"/>
                <a:gd name="T82" fmla="*/ 715 w 1723"/>
                <a:gd name="T83" fmla="*/ 722 h 1715"/>
                <a:gd name="T84" fmla="*/ 735 w 1723"/>
                <a:gd name="T85" fmla="*/ 956 h 1715"/>
                <a:gd name="T86" fmla="*/ 686 w 1723"/>
                <a:gd name="T87" fmla="*/ 905 h 1715"/>
                <a:gd name="T88" fmla="*/ 1037 w 1723"/>
                <a:gd name="T89" fmla="*/ 455 h 1715"/>
                <a:gd name="T90" fmla="*/ 1098 w 1723"/>
                <a:gd name="T91" fmla="*/ 489 h 1715"/>
                <a:gd name="T92" fmla="*/ 1037 w 1723"/>
                <a:gd name="T93" fmla="*/ 455 h 1715"/>
                <a:gd name="T94" fmla="*/ 622 w 1723"/>
                <a:gd name="T95" fmla="*/ 712 h 1715"/>
                <a:gd name="T96" fmla="*/ 555 w 1723"/>
                <a:gd name="T97" fmla="*/ 659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3" h="1715">
                  <a:moveTo>
                    <a:pt x="670" y="215"/>
                  </a:moveTo>
                  <a:cubicBezTo>
                    <a:pt x="670" y="157"/>
                    <a:pt x="717" y="109"/>
                    <a:pt x="775" y="108"/>
                  </a:cubicBezTo>
                  <a:cubicBezTo>
                    <a:pt x="787" y="73"/>
                    <a:pt x="820" y="48"/>
                    <a:pt x="858" y="48"/>
                  </a:cubicBezTo>
                  <a:cubicBezTo>
                    <a:pt x="873" y="48"/>
                    <a:pt x="886" y="52"/>
                    <a:pt x="898" y="58"/>
                  </a:cubicBezTo>
                  <a:cubicBezTo>
                    <a:pt x="909" y="25"/>
                    <a:pt x="941" y="1"/>
                    <a:pt x="978" y="1"/>
                  </a:cubicBezTo>
                  <a:cubicBezTo>
                    <a:pt x="1025" y="1"/>
                    <a:pt x="1062" y="38"/>
                    <a:pt x="1062" y="85"/>
                  </a:cubicBezTo>
                  <a:cubicBezTo>
                    <a:pt x="1062" y="131"/>
                    <a:pt x="1025" y="169"/>
                    <a:pt x="978" y="169"/>
                  </a:cubicBezTo>
                  <a:cubicBezTo>
                    <a:pt x="965" y="169"/>
                    <a:pt x="953" y="166"/>
                    <a:pt x="942" y="161"/>
                  </a:cubicBezTo>
                  <a:cubicBezTo>
                    <a:pt x="939" y="172"/>
                    <a:pt x="934" y="182"/>
                    <a:pt x="927" y="191"/>
                  </a:cubicBezTo>
                  <a:cubicBezTo>
                    <a:pt x="936" y="194"/>
                    <a:pt x="945" y="199"/>
                    <a:pt x="953" y="205"/>
                  </a:cubicBezTo>
                  <a:cubicBezTo>
                    <a:pt x="964" y="199"/>
                    <a:pt x="977" y="195"/>
                    <a:pt x="990" y="195"/>
                  </a:cubicBezTo>
                  <a:cubicBezTo>
                    <a:pt x="1031" y="195"/>
                    <a:pt x="1063" y="228"/>
                    <a:pt x="1063" y="268"/>
                  </a:cubicBezTo>
                  <a:cubicBezTo>
                    <a:pt x="1063" y="308"/>
                    <a:pt x="1031" y="341"/>
                    <a:pt x="990" y="341"/>
                  </a:cubicBezTo>
                  <a:cubicBezTo>
                    <a:pt x="988" y="341"/>
                    <a:pt x="985" y="341"/>
                    <a:pt x="983" y="340"/>
                  </a:cubicBezTo>
                  <a:cubicBezTo>
                    <a:pt x="974" y="357"/>
                    <a:pt x="961" y="372"/>
                    <a:pt x="945" y="382"/>
                  </a:cubicBezTo>
                  <a:cubicBezTo>
                    <a:pt x="946" y="386"/>
                    <a:pt x="946" y="391"/>
                    <a:pt x="946" y="395"/>
                  </a:cubicBezTo>
                  <a:cubicBezTo>
                    <a:pt x="946" y="439"/>
                    <a:pt x="920" y="477"/>
                    <a:pt x="882" y="494"/>
                  </a:cubicBezTo>
                  <a:cubicBezTo>
                    <a:pt x="884" y="497"/>
                    <a:pt x="885" y="501"/>
                    <a:pt x="886" y="505"/>
                  </a:cubicBezTo>
                  <a:cubicBezTo>
                    <a:pt x="892" y="503"/>
                    <a:pt x="899" y="502"/>
                    <a:pt x="906" y="502"/>
                  </a:cubicBezTo>
                  <a:cubicBezTo>
                    <a:pt x="949" y="502"/>
                    <a:pt x="984" y="537"/>
                    <a:pt x="984" y="581"/>
                  </a:cubicBezTo>
                  <a:cubicBezTo>
                    <a:pt x="984" y="624"/>
                    <a:pt x="949" y="659"/>
                    <a:pt x="906" y="659"/>
                  </a:cubicBezTo>
                  <a:cubicBezTo>
                    <a:pt x="894" y="659"/>
                    <a:pt x="882" y="656"/>
                    <a:pt x="872" y="651"/>
                  </a:cubicBezTo>
                  <a:cubicBezTo>
                    <a:pt x="871" y="685"/>
                    <a:pt x="844" y="712"/>
                    <a:pt x="810" y="712"/>
                  </a:cubicBezTo>
                  <a:cubicBezTo>
                    <a:pt x="776" y="712"/>
                    <a:pt x="748" y="684"/>
                    <a:pt x="748" y="650"/>
                  </a:cubicBezTo>
                  <a:cubicBezTo>
                    <a:pt x="748" y="627"/>
                    <a:pt x="762" y="606"/>
                    <a:pt x="781" y="596"/>
                  </a:cubicBezTo>
                  <a:cubicBezTo>
                    <a:pt x="752" y="585"/>
                    <a:pt x="732" y="556"/>
                    <a:pt x="732" y="523"/>
                  </a:cubicBezTo>
                  <a:cubicBezTo>
                    <a:pt x="732" y="501"/>
                    <a:pt x="741" y="480"/>
                    <a:pt x="757" y="466"/>
                  </a:cubicBezTo>
                  <a:cubicBezTo>
                    <a:pt x="740" y="447"/>
                    <a:pt x="730" y="422"/>
                    <a:pt x="730" y="395"/>
                  </a:cubicBezTo>
                  <a:cubicBezTo>
                    <a:pt x="730" y="367"/>
                    <a:pt x="741" y="341"/>
                    <a:pt x="760" y="322"/>
                  </a:cubicBezTo>
                  <a:cubicBezTo>
                    <a:pt x="709" y="313"/>
                    <a:pt x="670" y="269"/>
                    <a:pt x="670" y="215"/>
                  </a:cubicBezTo>
                  <a:close/>
                  <a:moveTo>
                    <a:pt x="1135" y="69"/>
                  </a:moveTo>
                  <a:cubicBezTo>
                    <a:pt x="1154" y="69"/>
                    <a:pt x="1169" y="53"/>
                    <a:pt x="1169" y="34"/>
                  </a:cubicBezTo>
                  <a:cubicBezTo>
                    <a:pt x="1169" y="15"/>
                    <a:pt x="1154" y="0"/>
                    <a:pt x="1135" y="0"/>
                  </a:cubicBezTo>
                  <a:cubicBezTo>
                    <a:pt x="1116" y="0"/>
                    <a:pt x="1100" y="15"/>
                    <a:pt x="1100" y="34"/>
                  </a:cubicBezTo>
                  <a:cubicBezTo>
                    <a:pt x="1100" y="53"/>
                    <a:pt x="1116" y="69"/>
                    <a:pt x="1135" y="69"/>
                  </a:cubicBezTo>
                  <a:close/>
                  <a:moveTo>
                    <a:pt x="1723" y="1715"/>
                  </a:moveTo>
                  <a:cubicBezTo>
                    <a:pt x="1092" y="1010"/>
                    <a:pt x="1092" y="1010"/>
                    <a:pt x="1092" y="1010"/>
                  </a:cubicBezTo>
                  <a:cubicBezTo>
                    <a:pt x="1061" y="975"/>
                    <a:pt x="1050" y="965"/>
                    <a:pt x="1030" y="965"/>
                  </a:cubicBezTo>
                  <a:cubicBezTo>
                    <a:pt x="1009" y="965"/>
                    <a:pt x="989" y="999"/>
                    <a:pt x="969" y="999"/>
                  </a:cubicBezTo>
                  <a:cubicBezTo>
                    <a:pt x="944" y="999"/>
                    <a:pt x="924" y="965"/>
                    <a:pt x="904" y="965"/>
                  </a:cubicBezTo>
                  <a:cubicBezTo>
                    <a:pt x="890" y="965"/>
                    <a:pt x="877" y="980"/>
                    <a:pt x="863" y="990"/>
                  </a:cubicBezTo>
                  <a:cubicBezTo>
                    <a:pt x="774" y="1084"/>
                    <a:pt x="728" y="1168"/>
                    <a:pt x="860" y="1255"/>
                  </a:cubicBezTo>
                  <a:cubicBezTo>
                    <a:pt x="1054" y="1383"/>
                    <a:pt x="971" y="1540"/>
                    <a:pt x="852" y="1715"/>
                  </a:cubicBezTo>
                  <a:cubicBezTo>
                    <a:pt x="1723" y="1715"/>
                    <a:pt x="1723" y="1715"/>
                    <a:pt x="1723" y="1715"/>
                  </a:cubicBezTo>
                  <a:close/>
                  <a:moveTo>
                    <a:pt x="683" y="1272"/>
                  </a:moveTo>
                  <a:cubicBezTo>
                    <a:pt x="577" y="1173"/>
                    <a:pt x="735" y="1049"/>
                    <a:pt x="812" y="985"/>
                  </a:cubicBezTo>
                  <a:cubicBezTo>
                    <a:pt x="812" y="985"/>
                    <a:pt x="813" y="985"/>
                    <a:pt x="813" y="985"/>
                  </a:cubicBezTo>
                  <a:cubicBezTo>
                    <a:pt x="801" y="976"/>
                    <a:pt x="789" y="965"/>
                    <a:pt x="778" y="965"/>
                  </a:cubicBezTo>
                  <a:cubicBezTo>
                    <a:pt x="757" y="965"/>
                    <a:pt x="737" y="999"/>
                    <a:pt x="717" y="999"/>
                  </a:cubicBezTo>
                  <a:cubicBezTo>
                    <a:pt x="692" y="999"/>
                    <a:pt x="673" y="965"/>
                    <a:pt x="652" y="965"/>
                  </a:cubicBezTo>
                  <a:cubicBezTo>
                    <a:pt x="631" y="965"/>
                    <a:pt x="611" y="984"/>
                    <a:pt x="591" y="1010"/>
                  </a:cubicBezTo>
                  <a:cubicBezTo>
                    <a:pt x="0" y="1715"/>
                    <a:pt x="0" y="1715"/>
                    <a:pt x="0" y="1715"/>
                  </a:cubicBezTo>
                  <a:cubicBezTo>
                    <a:pt x="421" y="1715"/>
                    <a:pt x="421" y="1715"/>
                    <a:pt x="421" y="1715"/>
                  </a:cubicBezTo>
                  <a:cubicBezTo>
                    <a:pt x="852" y="1429"/>
                    <a:pt x="803" y="1382"/>
                    <a:pt x="683" y="1272"/>
                  </a:cubicBezTo>
                  <a:close/>
                  <a:moveTo>
                    <a:pt x="886" y="803"/>
                  </a:moveTo>
                  <a:cubicBezTo>
                    <a:pt x="859" y="797"/>
                    <a:pt x="831" y="820"/>
                    <a:pt x="838" y="852"/>
                  </a:cubicBezTo>
                  <a:cubicBezTo>
                    <a:pt x="846" y="884"/>
                    <a:pt x="854" y="898"/>
                    <a:pt x="855" y="930"/>
                  </a:cubicBezTo>
                  <a:cubicBezTo>
                    <a:pt x="871" y="902"/>
                    <a:pt x="885" y="894"/>
                    <a:pt x="906" y="868"/>
                  </a:cubicBezTo>
                  <a:cubicBezTo>
                    <a:pt x="927" y="843"/>
                    <a:pt x="913" y="810"/>
                    <a:pt x="886" y="803"/>
                  </a:cubicBezTo>
                  <a:close/>
                  <a:moveTo>
                    <a:pt x="1072" y="612"/>
                  </a:moveTo>
                  <a:cubicBezTo>
                    <a:pt x="1067" y="637"/>
                    <a:pt x="1069" y="650"/>
                    <a:pt x="1060" y="673"/>
                  </a:cubicBezTo>
                  <a:cubicBezTo>
                    <a:pt x="1080" y="658"/>
                    <a:pt x="1092" y="656"/>
                    <a:pt x="1115" y="645"/>
                  </a:cubicBezTo>
                  <a:cubicBezTo>
                    <a:pt x="1138" y="633"/>
                    <a:pt x="1139" y="605"/>
                    <a:pt x="1121" y="592"/>
                  </a:cubicBezTo>
                  <a:cubicBezTo>
                    <a:pt x="1104" y="579"/>
                    <a:pt x="1077" y="587"/>
                    <a:pt x="1072" y="612"/>
                  </a:cubicBezTo>
                  <a:close/>
                  <a:moveTo>
                    <a:pt x="992" y="736"/>
                  </a:moveTo>
                  <a:cubicBezTo>
                    <a:pt x="1008" y="723"/>
                    <a:pt x="1003" y="699"/>
                    <a:pt x="986" y="692"/>
                  </a:cubicBezTo>
                  <a:cubicBezTo>
                    <a:pt x="969" y="685"/>
                    <a:pt x="949" y="697"/>
                    <a:pt x="950" y="718"/>
                  </a:cubicBezTo>
                  <a:cubicBezTo>
                    <a:pt x="951" y="740"/>
                    <a:pt x="955" y="750"/>
                    <a:pt x="952" y="770"/>
                  </a:cubicBezTo>
                  <a:cubicBezTo>
                    <a:pt x="965" y="754"/>
                    <a:pt x="975" y="751"/>
                    <a:pt x="992" y="736"/>
                  </a:cubicBezTo>
                  <a:close/>
                  <a:moveTo>
                    <a:pt x="620" y="581"/>
                  </a:moveTo>
                  <a:cubicBezTo>
                    <a:pt x="646" y="601"/>
                    <a:pt x="662" y="606"/>
                    <a:pt x="683" y="630"/>
                  </a:cubicBezTo>
                  <a:cubicBezTo>
                    <a:pt x="677" y="598"/>
                    <a:pt x="682" y="583"/>
                    <a:pt x="682" y="550"/>
                  </a:cubicBezTo>
                  <a:cubicBezTo>
                    <a:pt x="682" y="517"/>
                    <a:pt x="650" y="500"/>
                    <a:pt x="625" y="513"/>
                  </a:cubicBezTo>
                  <a:cubicBezTo>
                    <a:pt x="600" y="525"/>
                    <a:pt x="594" y="561"/>
                    <a:pt x="620" y="581"/>
                  </a:cubicBezTo>
                  <a:close/>
                  <a:moveTo>
                    <a:pt x="746" y="773"/>
                  </a:moveTo>
                  <a:cubicBezTo>
                    <a:pt x="726" y="782"/>
                    <a:pt x="719" y="809"/>
                    <a:pt x="739" y="826"/>
                  </a:cubicBezTo>
                  <a:cubicBezTo>
                    <a:pt x="759" y="843"/>
                    <a:pt x="770" y="847"/>
                    <a:pt x="786" y="867"/>
                  </a:cubicBezTo>
                  <a:cubicBezTo>
                    <a:pt x="783" y="842"/>
                    <a:pt x="788" y="831"/>
                    <a:pt x="789" y="804"/>
                  </a:cubicBezTo>
                  <a:cubicBezTo>
                    <a:pt x="791" y="779"/>
                    <a:pt x="766" y="764"/>
                    <a:pt x="746" y="773"/>
                  </a:cubicBezTo>
                  <a:close/>
                  <a:moveTo>
                    <a:pt x="715" y="722"/>
                  </a:moveTo>
                  <a:cubicBezTo>
                    <a:pt x="718" y="705"/>
                    <a:pt x="703" y="693"/>
                    <a:pt x="689" y="696"/>
                  </a:cubicBezTo>
                  <a:cubicBezTo>
                    <a:pt x="674" y="700"/>
                    <a:pt x="667" y="718"/>
                    <a:pt x="678" y="732"/>
                  </a:cubicBezTo>
                  <a:cubicBezTo>
                    <a:pt x="690" y="745"/>
                    <a:pt x="697" y="750"/>
                    <a:pt x="706" y="765"/>
                  </a:cubicBezTo>
                  <a:cubicBezTo>
                    <a:pt x="706" y="747"/>
                    <a:pt x="711" y="740"/>
                    <a:pt x="715" y="722"/>
                  </a:cubicBezTo>
                  <a:close/>
                  <a:moveTo>
                    <a:pt x="695" y="941"/>
                  </a:moveTo>
                  <a:cubicBezTo>
                    <a:pt x="712" y="947"/>
                    <a:pt x="720" y="947"/>
                    <a:pt x="735" y="956"/>
                  </a:cubicBezTo>
                  <a:cubicBezTo>
                    <a:pt x="727" y="940"/>
                    <a:pt x="727" y="932"/>
                    <a:pt x="722" y="915"/>
                  </a:cubicBezTo>
                  <a:cubicBezTo>
                    <a:pt x="716" y="898"/>
                    <a:pt x="697" y="895"/>
                    <a:pt x="686" y="905"/>
                  </a:cubicBezTo>
                  <a:cubicBezTo>
                    <a:pt x="675" y="916"/>
                    <a:pt x="678" y="935"/>
                    <a:pt x="695" y="941"/>
                  </a:cubicBezTo>
                  <a:close/>
                  <a:moveTo>
                    <a:pt x="1037" y="455"/>
                  </a:moveTo>
                  <a:cubicBezTo>
                    <a:pt x="1035" y="489"/>
                    <a:pt x="1040" y="504"/>
                    <a:pt x="1032" y="535"/>
                  </a:cubicBezTo>
                  <a:cubicBezTo>
                    <a:pt x="1055" y="512"/>
                    <a:pt x="1070" y="508"/>
                    <a:pt x="1098" y="489"/>
                  </a:cubicBezTo>
                  <a:cubicBezTo>
                    <a:pt x="1124" y="470"/>
                    <a:pt x="1120" y="435"/>
                    <a:pt x="1095" y="421"/>
                  </a:cubicBezTo>
                  <a:cubicBezTo>
                    <a:pt x="1071" y="408"/>
                    <a:pt x="1038" y="423"/>
                    <a:pt x="1037" y="455"/>
                  </a:cubicBezTo>
                  <a:close/>
                  <a:moveTo>
                    <a:pt x="571" y="701"/>
                  </a:moveTo>
                  <a:cubicBezTo>
                    <a:pt x="592" y="705"/>
                    <a:pt x="602" y="704"/>
                    <a:pt x="622" y="712"/>
                  </a:cubicBezTo>
                  <a:cubicBezTo>
                    <a:pt x="609" y="695"/>
                    <a:pt x="608" y="685"/>
                    <a:pt x="599" y="665"/>
                  </a:cubicBezTo>
                  <a:cubicBezTo>
                    <a:pt x="590" y="646"/>
                    <a:pt x="566" y="645"/>
                    <a:pt x="555" y="659"/>
                  </a:cubicBezTo>
                  <a:cubicBezTo>
                    <a:pt x="543" y="674"/>
                    <a:pt x="550" y="696"/>
                    <a:pt x="571" y="701"/>
                  </a:cubicBez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cxnSp>
        <p:nvCxnSpPr>
          <p:cNvPr id="37" name="Straight Connector 36"/>
          <p:cNvCxnSpPr/>
          <p:nvPr/>
        </p:nvCxnSpPr>
        <p:spPr>
          <a:xfrm>
            <a:off x="1928334" y="2189155"/>
            <a:ext cx="2035918" cy="0"/>
          </a:xfrm>
          <a:prstGeom prst="line">
            <a:avLst/>
          </a:prstGeom>
          <a:ln>
            <a:solidFill>
              <a:schemeClr val="bg1">
                <a:lumMod val="65000"/>
              </a:schemeClr>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28334" y="2587989"/>
            <a:ext cx="1666267" cy="0"/>
          </a:xfrm>
          <a:prstGeom prst="line">
            <a:avLst/>
          </a:prstGeom>
          <a:ln>
            <a:solidFill>
              <a:schemeClr val="bg1">
                <a:lumMod val="65000"/>
              </a:schemeClr>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928334" y="3157176"/>
            <a:ext cx="2279109" cy="0"/>
          </a:xfrm>
          <a:prstGeom prst="line">
            <a:avLst/>
          </a:prstGeom>
          <a:ln>
            <a:solidFill>
              <a:schemeClr val="bg1">
                <a:lumMod val="65000"/>
              </a:schemeClr>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928334" y="3663015"/>
            <a:ext cx="2181833" cy="0"/>
          </a:xfrm>
          <a:prstGeom prst="line">
            <a:avLst/>
          </a:prstGeom>
          <a:ln>
            <a:solidFill>
              <a:schemeClr val="bg1">
                <a:lumMod val="65000"/>
              </a:schemeClr>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928334" y="4159125"/>
            <a:ext cx="1247978" cy="0"/>
          </a:xfrm>
          <a:prstGeom prst="line">
            <a:avLst/>
          </a:prstGeom>
          <a:ln>
            <a:solidFill>
              <a:schemeClr val="bg1">
                <a:lumMod val="65000"/>
              </a:schemeClr>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28334" y="4641961"/>
            <a:ext cx="2415296" cy="0"/>
          </a:xfrm>
          <a:prstGeom prst="line">
            <a:avLst/>
          </a:prstGeom>
          <a:ln>
            <a:solidFill>
              <a:schemeClr val="bg1">
                <a:lumMod val="65000"/>
              </a:schemeClr>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938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6337915" y="1412453"/>
            <a:ext cx="1069677" cy="1458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8" name="Rectangle 87"/>
          <p:cNvSpPr/>
          <p:nvPr/>
        </p:nvSpPr>
        <p:spPr>
          <a:xfrm>
            <a:off x="6337915" y="3007701"/>
            <a:ext cx="1069677" cy="1458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9" name="Rectangle 88"/>
          <p:cNvSpPr/>
          <p:nvPr/>
        </p:nvSpPr>
        <p:spPr>
          <a:xfrm>
            <a:off x="6337915" y="4602948"/>
            <a:ext cx="1069677" cy="1458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Title 1"/>
          <p:cNvSpPr>
            <a:spLocks noGrp="1"/>
          </p:cNvSpPr>
          <p:nvPr>
            <p:ph type="title"/>
          </p:nvPr>
        </p:nvSpPr>
        <p:spPr>
          <a:xfrm>
            <a:off x="209550" y="241300"/>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Awareness of consequences</a:t>
            </a:r>
          </a:p>
        </p:txBody>
      </p:sp>
      <p:sp>
        <p:nvSpPr>
          <p:cNvPr id="29" name="Title 1"/>
          <p:cNvSpPr txBox="1">
            <a:spLocks/>
          </p:cNvSpPr>
          <p:nvPr/>
        </p:nvSpPr>
        <p:spPr>
          <a:xfrm>
            <a:off x="458060" y="6499315"/>
            <a:ext cx="6641769"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Q4a Thinking about where you live, which type of disaster would have the most impact or cause the most disruption for your household? Q4b What things do you think could happen if that type of disaster occurred?</a:t>
            </a:r>
          </a:p>
          <a:p>
            <a:r>
              <a:rPr lang="en-NZ" sz="900" b="0" dirty="0">
                <a:solidFill>
                  <a:prstClr val="black">
                    <a:lumMod val="50000"/>
                    <a:lumOff val="50000"/>
                  </a:prstClr>
                </a:solidFill>
                <a:latin typeface="Calibri" panose="020F0502020204030204"/>
              </a:rPr>
              <a:t>Base: Earthquake (n=508), Volcanic eruption (n=111), Flood (n=106), Tsunami (n=101), Hurricane/cyclone/storm (n=56), Fire (n=42) </a:t>
            </a:r>
          </a:p>
        </p:txBody>
      </p:sp>
      <p:graphicFrame>
        <p:nvGraphicFramePr>
          <p:cNvPr id="30" name="Chart 29"/>
          <p:cNvGraphicFramePr/>
          <p:nvPr>
            <p:extLst>
              <p:ext uri="{D42A27DB-BD31-4B8C-83A1-F6EECF244321}">
                <p14:modId xmlns:p14="http://schemas.microsoft.com/office/powerpoint/2010/main" val="4060811275"/>
              </p:ext>
            </p:extLst>
          </p:nvPr>
        </p:nvGraphicFramePr>
        <p:xfrm>
          <a:off x="1569215" y="1620001"/>
          <a:ext cx="5033022" cy="1043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hart 31"/>
          <p:cNvGraphicFramePr/>
          <p:nvPr>
            <p:extLst>
              <p:ext uri="{D42A27DB-BD31-4B8C-83A1-F6EECF244321}">
                <p14:modId xmlns:p14="http://schemas.microsoft.com/office/powerpoint/2010/main" val="2535210232"/>
              </p:ext>
            </p:extLst>
          </p:nvPr>
        </p:nvGraphicFramePr>
        <p:xfrm>
          <a:off x="7123543" y="1620001"/>
          <a:ext cx="5033022" cy="1043176"/>
        </p:xfrm>
        <a:graphic>
          <a:graphicData uri="http://schemas.openxmlformats.org/drawingml/2006/chart">
            <c:chart xmlns:c="http://schemas.openxmlformats.org/drawingml/2006/chart" xmlns:r="http://schemas.openxmlformats.org/officeDocument/2006/relationships" r:id="rId3"/>
          </a:graphicData>
        </a:graphic>
      </p:graphicFrame>
      <p:sp>
        <p:nvSpPr>
          <p:cNvPr id="33" name="Title 1"/>
          <p:cNvSpPr txBox="1">
            <a:spLocks/>
          </p:cNvSpPr>
          <p:nvPr/>
        </p:nvSpPr>
        <p:spPr>
          <a:xfrm>
            <a:off x="6465574" y="2337215"/>
            <a:ext cx="814358" cy="231626"/>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200" dirty="0">
                <a:solidFill>
                  <a:prstClr val="black">
                    <a:lumMod val="50000"/>
                    <a:lumOff val="50000"/>
                  </a:prstClr>
                </a:solidFill>
                <a:latin typeface="Calibri" panose="020F0502020204030204"/>
              </a:rPr>
              <a:t>Tsunami</a:t>
            </a:r>
          </a:p>
        </p:txBody>
      </p:sp>
      <p:graphicFrame>
        <p:nvGraphicFramePr>
          <p:cNvPr id="34" name="Chart 33"/>
          <p:cNvGraphicFramePr/>
          <p:nvPr>
            <p:extLst>
              <p:ext uri="{D42A27DB-BD31-4B8C-83A1-F6EECF244321}">
                <p14:modId xmlns:p14="http://schemas.microsoft.com/office/powerpoint/2010/main" val="4141370350"/>
              </p:ext>
            </p:extLst>
          </p:nvPr>
        </p:nvGraphicFramePr>
        <p:xfrm>
          <a:off x="7123543" y="3215249"/>
          <a:ext cx="5033022" cy="1043176"/>
        </p:xfrm>
        <a:graphic>
          <a:graphicData uri="http://schemas.openxmlformats.org/drawingml/2006/chart">
            <c:chart xmlns:c="http://schemas.openxmlformats.org/drawingml/2006/chart" xmlns:r="http://schemas.openxmlformats.org/officeDocument/2006/relationships" r:id="rId4"/>
          </a:graphicData>
        </a:graphic>
      </p:graphicFrame>
      <p:sp>
        <p:nvSpPr>
          <p:cNvPr id="35" name="Title 1"/>
          <p:cNvSpPr txBox="1">
            <a:spLocks/>
          </p:cNvSpPr>
          <p:nvPr/>
        </p:nvSpPr>
        <p:spPr>
          <a:xfrm>
            <a:off x="6432231" y="3948494"/>
            <a:ext cx="881045" cy="28940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200" dirty="0">
                <a:solidFill>
                  <a:prstClr val="black">
                    <a:lumMod val="50000"/>
                    <a:lumOff val="50000"/>
                  </a:prstClr>
                </a:solidFill>
                <a:latin typeface="Calibri" panose="020F0502020204030204"/>
              </a:rPr>
              <a:t>Hurricane/Cyclone/</a:t>
            </a:r>
          </a:p>
          <a:p>
            <a:pPr algn="ctr"/>
            <a:r>
              <a:rPr lang="en-NZ" sz="1200" dirty="0">
                <a:solidFill>
                  <a:prstClr val="black">
                    <a:lumMod val="50000"/>
                    <a:lumOff val="50000"/>
                  </a:prstClr>
                </a:solidFill>
                <a:latin typeface="Calibri" panose="020F0502020204030204"/>
              </a:rPr>
              <a:t>Storm</a:t>
            </a:r>
          </a:p>
        </p:txBody>
      </p:sp>
      <p:graphicFrame>
        <p:nvGraphicFramePr>
          <p:cNvPr id="36" name="Chart 35"/>
          <p:cNvGraphicFramePr/>
          <p:nvPr>
            <p:extLst>
              <p:ext uri="{D42A27DB-BD31-4B8C-83A1-F6EECF244321}">
                <p14:modId xmlns:p14="http://schemas.microsoft.com/office/powerpoint/2010/main" val="4071616224"/>
              </p:ext>
            </p:extLst>
          </p:nvPr>
        </p:nvGraphicFramePr>
        <p:xfrm>
          <a:off x="7123543" y="4810496"/>
          <a:ext cx="5033022" cy="1043176"/>
        </p:xfrm>
        <a:graphic>
          <a:graphicData uri="http://schemas.openxmlformats.org/drawingml/2006/chart">
            <c:chart xmlns:c="http://schemas.openxmlformats.org/drawingml/2006/chart" xmlns:r="http://schemas.openxmlformats.org/officeDocument/2006/relationships" r:id="rId5"/>
          </a:graphicData>
        </a:graphic>
      </p:graphicFrame>
      <p:sp>
        <p:nvSpPr>
          <p:cNvPr id="37" name="Title 1"/>
          <p:cNvSpPr txBox="1">
            <a:spLocks/>
          </p:cNvSpPr>
          <p:nvPr/>
        </p:nvSpPr>
        <p:spPr>
          <a:xfrm>
            <a:off x="6613899" y="5620699"/>
            <a:ext cx="517708" cy="234803"/>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200" dirty="0">
                <a:solidFill>
                  <a:prstClr val="black">
                    <a:lumMod val="50000"/>
                    <a:lumOff val="50000"/>
                  </a:prstClr>
                </a:solidFill>
                <a:latin typeface="Calibri" panose="020F0502020204030204"/>
              </a:rPr>
              <a:t>Fire</a:t>
            </a:r>
          </a:p>
        </p:txBody>
      </p:sp>
      <p:graphicFrame>
        <p:nvGraphicFramePr>
          <p:cNvPr id="38" name="Chart 37"/>
          <p:cNvGraphicFramePr/>
          <p:nvPr>
            <p:extLst>
              <p:ext uri="{D42A27DB-BD31-4B8C-83A1-F6EECF244321}">
                <p14:modId xmlns:p14="http://schemas.microsoft.com/office/powerpoint/2010/main" val="3512063045"/>
              </p:ext>
            </p:extLst>
          </p:nvPr>
        </p:nvGraphicFramePr>
        <p:xfrm>
          <a:off x="1569215" y="3215249"/>
          <a:ext cx="5033022" cy="10431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8" name="Chart 57"/>
          <p:cNvGraphicFramePr/>
          <p:nvPr>
            <p:extLst>
              <p:ext uri="{D42A27DB-BD31-4B8C-83A1-F6EECF244321}">
                <p14:modId xmlns:p14="http://schemas.microsoft.com/office/powerpoint/2010/main" val="721678472"/>
              </p:ext>
            </p:extLst>
          </p:nvPr>
        </p:nvGraphicFramePr>
        <p:xfrm>
          <a:off x="1569215" y="4810496"/>
          <a:ext cx="5033022" cy="1043176"/>
        </p:xfrm>
        <a:graphic>
          <a:graphicData uri="http://schemas.openxmlformats.org/drawingml/2006/chart">
            <c:chart xmlns:c="http://schemas.openxmlformats.org/drawingml/2006/chart" xmlns:r="http://schemas.openxmlformats.org/officeDocument/2006/relationships" r:id="rId7"/>
          </a:graphicData>
        </a:graphic>
      </p:graphicFrame>
      <p:grpSp>
        <p:nvGrpSpPr>
          <p:cNvPr id="47" name="Group 46"/>
          <p:cNvGrpSpPr/>
          <p:nvPr/>
        </p:nvGrpSpPr>
        <p:grpSpPr>
          <a:xfrm>
            <a:off x="6568227" y="1585057"/>
            <a:ext cx="581509" cy="581509"/>
            <a:chOff x="3905233" y="3643056"/>
            <a:chExt cx="432000" cy="432000"/>
          </a:xfrm>
        </p:grpSpPr>
        <p:sp>
          <p:nvSpPr>
            <p:cNvPr id="48" name="Oval 47"/>
            <p:cNvSpPr/>
            <p:nvPr/>
          </p:nvSpPr>
          <p:spPr>
            <a:xfrm>
              <a:off x="3905233" y="3643056"/>
              <a:ext cx="432000" cy="432000"/>
            </a:xfrm>
            <a:prstGeom prst="ellipse">
              <a:avLst/>
            </a:prstGeom>
            <a:solidFill>
              <a:schemeClr val="bg1"/>
            </a:solid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3" name="Freeform 9"/>
            <p:cNvSpPr>
              <a:spLocks noEditPoints="1"/>
            </p:cNvSpPr>
            <p:nvPr/>
          </p:nvSpPr>
          <p:spPr bwMode="auto">
            <a:xfrm>
              <a:off x="3980406" y="3718403"/>
              <a:ext cx="266441" cy="233453"/>
            </a:xfrm>
            <a:custGeom>
              <a:avLst/>
              <a:gdLst>
                <a:gd name="T0" fmla="*/ 1542 w 1554"/>
                <a:gd name="T1" fmla="*/ 1263 h 1359"/>
                <a:gd name="T2" fmla="*/ 830 w 1554"/>
                <a:gd name="T3" fmla="*/ 30 h 1359"/>
                <a:gd name="T4" fmla="*/ 778 w 1554"/>
                <a:gd name="T5" fmla="*/ 0 h 1359"/>
                <a:gd name="T6" fmla="*/ 726 w 1554"/>
                <a:gd name="T7" fmla="*/ 30 h 1359"/>
                <a:gd name="T8" fmla="*/ 11 w 1554"/>
                <a:gd name="T9" fmla="*/ 1269 h 1359"/>
                <a:gd name="T10" fmla="*/ 11 w 1554"/>
                <a:gd name="T11" fmla="*/ 1329 h 1359"/>
                <a:gd name="T12" fmla="*/ 63 w 1554"/>
                <a:gd name="T13" fmla="*/ 1359 h 1359"/>
                <a:gd name="T14" fmla="*/ 1493 w 1554"/>
                <a:gd name="T15" fmla="*/ 1359 h 1359"/>
                <a:gd name="T16" fmla="*/ 1493 w 1554"/>
                <a:gd name="T17" fmla="*/ 1359 h 1359"/>
                <a:gd name="T18" fmla="*/ 1554 w 1554"/>
                <a:gd name="T19" fmla="*/ 1299 h 1359"/>
                <a:gd name="T20" fmla="*/ 1542 w 1554"/>
                <a:gd name="T21" fmla="*/ 1263 h 1359"/>
                <a:gd name="T22" fmla="*/ 778 w 1554"/>
                <a:gd name="T23" fmla="*/ 181 h 1359"/>
                <a:gd name="T24" fmla="*/ 1320 w 1554"/>
                <a:gd name="T25" fmla="*/ 1119 h 1359"/>
                <a:gd name="T26" fmla="*/ 847 w 1554"/>
                <a:gd name="T27" fmla="*/ 1084 h 1359"/>
                <a:gd name="T28" fmla="*/ 1037 w 1554"/>
                <a:gd name="T29" fmla="*/ 872 h 1359"/>
                <a:gd name="T30" fmla="*/ 761 w 1554"/>
                <a:gd name="T31" fmla="*/ 691 h 1359"/>
                <a:gd name="T32" fmla="*/ 426 w 1554"/>
                <a:gd name="T33" fmla="*/ 790 h 1359"/>
                <a:gd name="T34" fmla="*/ 778 w 1554"/>
                <a:gd name="T35" fmla="*/ 181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4" h="1359">
                  <a:moveTo>
                    <a:pt x="1542" y="1263"/>
                  </a:moveTo>
                  <a:cubicBezTo>
                    <a:pt x="830" y="30"/>
                    <a:pt x="830" y="30"/>
                    <a:pt x="830" y="30"/>
                  </a:cubicBezTo>
                  <a:cubicBezTo>
                    <a:pt x="820" y="11"/>
                    <a:pt x="800" y="0"/>
                    <a:pt x="778" y="0"/>
                  </a:cubicBezTo>
                  <a:cubicBezTo>
                    <a:pt x="757" y="0"/>
                    <a:pt x="737" y="11"/>
                    <a:pt x="726" y="30"/>
                  </a:cubicBezTo>
                  <a:cubicBezTo>
                    <a:pt x="11" y="1269"/>
                    <a:pt x="11" y="1269"/>
                    <a:pt x="11" y="1269"/>
                  </a:cubicBezTo>
                  <a:cubicBezTo>
                    <a:pt x="0" y="1287"/>
                    <a:pt x="0" y="1310"/>
                    <a:pt x="11" y="1329"/>
                  </a:cubicBezTo>
                  <a:cubicBezTo>
                    <a:pt x="22" y="1348"/>
                    <a:pt x="41" y="1359"/>
                    <a:pt x="63" y="1359"/>
                  </a:cubicBezTo>
                  <a:cubicBezTo>
                    <a:pt x="1493" y="1359"/>
                    <a:pt x="1493" y="1359"/>
                    <a:pt x="1493" y="1359"/>
                  </a:cubicBezTo>
                  <a:cubicBezTo>
                    <a:pt x="1493" y="1359"/>
                    <a:pt x="1493" y="1359"/>
                    <a:pt x="1493" y="1359"/>
                  </a:cubicBezTo>
                  <a:cubicBezTo>
                    <a:pt x="1527" y="1359"/>
                    <a:pt x="1554" y="1332"/>
                    <a:pt x="1554" y="1299"/>
                  </a:cubicBezTo>
                  <a:cubicBezTo>
                    <a:pt x="1554" y="1286"/>
                    <a:pt x="1550" y="1273"/>
                    <a:pt x="1542" y="1263"/>
                  </a:cubicBezTo>
                  <a:close/>
                  <a:moveTo>
                    <a:pt x="778" y="181"/>
                  </a:moveTo>
                  <a:cubicBezTo>
                    <a:pt x="1320" y="1119"/>
                    <a:pt x="1320" y="1119"/>
                    <a:pt x="1320" y="1119"/>
                  </a:cubicBezTo>
                  <a:cubicBezTo>
                    <a:pt x="1056" y="1200"/>
                    <a:pt x="893" y="1117"/>
                    <a:pt x="847" y="1084"/>
                  </a:cubicBezTo>
                  <a:cubicBezTo>
                    <a:pt x="657" y="952"/>
                    <a:pt x="884" y="720"/>
                    <a:pt x="1037" y="872"/>
                  </a:cubicBezTo>
                  <a:cubicBezTo>
                    <a:pt x="991" y="731"/>
                    <a:pt x="850" y="691"/>
                    <a:pt x="761" y="691"/>
                  </a:cubicBezTo>
                  <a:cubicBezTo>
                    <a:pt x="687" y="691"/>
                    <a:pt x="582" y="697"/>
                    <a:pt x="426" y="790"/>
                  </a:cubicBezTo>
                  <a:lnTo>
                    <a:pt x="778" y="181"/>
                  </a:ln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65" name="Group 64"/>
          <p:cNvGrpSpPr/>
          <p:nvPr/>
        </p:nvGrpSpPr>
        <p:grpSpPr>
          <a:xfrm>
            <a:off x="6568227" y="3148218"/>
            <a:ext cx="581509" cy="581509"/>
            <a:chOff x="4290488" y="4141128"/>
            <a:chExt cx="365210" cy="365210"/>
          </a:xfrm>
        </p:grpSpPr>
        <p:sp>
          <p:nvSpPr>
            <p:cNvPr id="66" name="Oval 65"/>
            <p:cNvSpPr/>
            <p:nvPr/>
          </p:nvSpPr>
          <p:spPr>
            <a:xfrm>
              <a:off x="4290488" y="4141128"/>
              <a:ext cx="365210" cy="365210"/>
            </a:xfrm>
            <a:prstGeom prst="ellipse">
              <a:avLst/>
            </a:prstGeom>
            <a:solidFill>
              <a:schemeClr val="bg1"/>
            </a:solid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7" name="Freeform 23"/>
            <p:cNvSpPr>
              <a:spLocks noEditPoints="1"/>
            </p:cNvSpPr>
            <p:nvPr/>
          </p:nvSpPr>
          <p:spPr bwMode="auto">
            <a:xfrm>
              <a:off x="4335550" y="4187935"/>
              <a:ext cx="275086" cy="271597"/>
            </a:xfrm>
            <a:custGeom>
              <a:avLst/>
              <a:gdLst>
                <a:gd name="T0" fmla="*/ 1435 w 1573"/>
                <a:gd name="T1" fmla="*/ 553 h 1552"/>
                <a:gd name="T2" fmla="*/ 953 w 1573"/>
                <a:gd name="T3" fmla="*/ 224 h 1552"/>
                <a:gd name="T4" fmla="*/ 765 w 1573"/>
                <a:gd name="T5" fmla="*/ 212 h 1552"/>
                <a:gd name="T6" fmla="*/ 1247 w 1573"/>
                <a:gd name="T7" fmla="*/ 258 h 1552"/>
                <a:gd name="T8" fmla="*/ 1322 w 1573"/>
                <a:gd name="T9" fmla="*/ 129 h 1552"/>
                <a:gd name="T10" fmla="*/ 658 w 1573"/>
                <a:gd name="T11" fmla="*/ 93 h 1552"/>
                <a:gd name="T12" fmla="*/ 263 w 1573"/>
                <a:gd name="T13" fmla="*/ 499 h 1552"/>
                <a:gd name="T14" fmla="*/ 241 w 1573"/>
                <a:gd name="T15" fmla="*/ 565 h 1552"/>
                <a:gd name="T16" fmla="*/ 262 w 1573"/>
                <a:gd name="T17" fmla="*/ 429 h 1552"/>
                <a:gd name="T18" fmla="*/ 346 w 1573"/>
                <a:gd name="T19" fmla="*/ 246 h 1552"/>
                <a:gd name="T20" fmla="*/ 224 w 1573"/>
                <a:gd name="T21" fmla="*/ 163 h 1552"/>
                <a:gd name="T22" fmla="*/ 119 w 1573"/>
                <a:gd name="T23" fmla="*/ 391 h 1552"/>
                <a:gd name="T24" fmla="*/ 191 w 1573"/>
                <a:gd name="T25" fmla="*/ 953 h 1552"/>
                <a:gd name="T26" fmla="*/ 367 w 1573"/>
                <a:gd name="T27" fmla="*/ 1160 h 1552"/>
                <a:gd name="T28" fmla="*/ 262 w 1573"/>
                <a:gd name="T29" fmla="*/ 1099 h 1552"/>
                <a:gd name="T30" fmla="*/ 120 w 1573"/>
                <a:gd name="T31" fmla="*/ 956 h 1552"/>
                <a:gd name="T32" fmla="*/ 0 w 1573"/>
                <a:gd name="T33" fmla="*/ 1041 h 1552"/>
                <a:gd name="T34" fmla="*/ 175 w 1573"/>
                <a:gd name="T35" fmla="*/ 1218 h 1552"/>
                <a:gd name="T36" fmla="*/ 606 w 1573"/>
                <a:gd name="T37" fmla="*/ 1356 h 1552"/>
                <a:gd name="T38" fmla="*/ 1094 w 1573"/>
                <a:gd name="T39" fmla="*/ 1175 h 1552"/>
                <a:gd name="T40" fmla="*/ 934 w 1573"/>
                <a:gd name="T41" fmla="*/ 1328 h 1552"/>
                <a:gd name="T42" fmla="*/ 749 w 1573"/>
                <a:gd name="T43" fmla="*/ 1408 h 1552"/>
                <a:gd name="T44" fmla="*/ 784 w 1573"/>
                <a:gd name="T45" fmla="*/ 1552 h 1552"/>
                <a:gd name="T46" fmla="*/ 1015 w 1573"/>
                <a:gd name="T47" fmla="*/ 1452 h 1552"/>
                <a:gd name="T48" fmla="*/ 1335 w 1573"/>
                <a:gd name="T49" fmla="*/ 673 h 1552"/>
                <a:gd name="T50" fmla="*/ 1392 w 1573"/>
                <a:gd name="T51" fmla="*/ 1063 h 1552"/>
                <a:gd name="T52" fmla="*/ 1537 w 1573"/>
                <a:gd name="T53" fmla="*/ 1092 h 1552"/>
                <a:gd name="T54" fmla="*/ 1435 w 1573"/>
                <a:gd name="T55" fmla="*/ 553 h 1552"/>
                <a:gd name="T56" fmla="*/ 1158 w 1573"/>
                <a:gd name="T57" fmla="*/ 736 h 1552"/>
                <a:gd name="T58" fmla="*/ 787 w 1573"/>
                <a:gd name="T59" fmla="*/ 1106 h 1552"/>
                <a:gd name="T60" fmla="*/ 417 w 1573"/>
                <a:gd name="T61" fmla="*/ 736 h 1552"/>
                <a:gd name="T62" fmla="*/ 787 w 1573"/>
                <a:gd name="T63" fmla="*/ 365 h 1552"/>
                <a:gd name="T64" fmla="*/ 1158 w 1573"/>
                <a:gd name="T65" fmla="*/ 736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3" h="1552">
                  <a:moveTo>
                    <a:pt x="1435" y="553"/>
                  </a:moveTo>
                  <a:cubicBezTo>
                    <a:pt x="1325" y="381"/>
                    <a:pt x="1154" y="263"/>
                    <a:pt x="953" y="224"/>
                  </a:cubicBezTo>
                  <a:cubicBezTo>
                    <a:pt x="891" y="212"/>
                    <a:pt x="827" y="208"/>
                    <a:pt x="765" y="212"/>
                  </a:cubicBezTo>
                  <a:cubicBezTo>
                    <a:pt x="925" y="158"/>
                    <a:pt x="1098" y="174"/>
                    <a:pt x="1247" y="258"/>
                  </a:cubicBezTo>
                  <a:cubicBezTo>
                    <a:pt x="1322" y="129"/>
                    <a:pt x="1322" y="129"/>
                    <a:pt x="1322" y="129"/>
                  </a:cubicBezTo>
                  <a:cubicBezTo>
                    <a:pt x="1115" y="13"/>
                    <a:pt x="875" y="0"/>
                    <a:pt x="658" y="93"/>
                  </a:cubicBezTo>
                  <a:cubicBezTo>
                    <a:pt x="477" y="172"/>
                    <a:pt x="336" y="317"/>
                    <a:pt x="263" y="499"/>
                  </a:cubicBezTo>
                  <a:cubicBezTo>
                    <a:pt x="255" y="522"/>
                    <a:pt x="248" y="543"/>
                    <a:pt x="241" y="565"/>
                  </a:cubicBezTo>
                  <a:cubicBezTo>
                    <a:pt x="243" y="518"/>
                    <a:pt x="248" y="474"/>
                    <a:pt x="262" y="429"/>
                  </a:cubicBezTo>
                  <a:cubicBezTo>
                    <a:pt x="279" y="363"/>
                    <a:pt x="308" y="303"/>
                    <a:pt x="346" y="246"/>
                  </a:cubicBezTo>
                  <a:cubicBezTo>
                    <a:pt x="224" y="163"/>
                    <a:pt x="224" y="163"/>
                    <a:pt x="224" y="163"/>
                  </a:cubicBezTo>
                  <a:cubicBezTo>
                    <a:pt x="175" y="232"/>
                    <a:pt x="141" y="310"/>
                    <a:pt x="119" y="391"/>
                  </a:cubicBezTo>
                  <a:cubicBezTo>
                    <a:pt x="67" y="582"/>
                    <a:pt x="93" y="782"/>
                    <a:pt x="191" y="953"/>
                  </a:cubicBezTo>
                  <a:cubicBezTo>
                    <a:pt x="238" y="1034"/>
                    <a:pt x="298" y="1103"/>
                    <a:pt x="367" y="1160"/>
                  </a:cubicBezTo>
                  <a:cubicBezTo>
                    <a:pt x="331" y="1144"/>
                    <a:pt x="294" y="1123"/>
                    <a:pt x="262" y="1099"/>
                  </a:cubicBezTo>
                  <a:cubicBezTo>
                    <a:pt x="206" y="1060"/>
                    <a:pt x="160" y="1011"/>
                    <a:pt x="120" y="956"/>
                  </a:cubicBezTo>
                  <a:cubicBezTo>
                    <a:pt x="0" y="1041"/>
                    <a:pt x="0" y="1041"/>
                    <a:pt x="0" y="1041"/>
                  </a:cubicBezTo>
                  <a:cubicBezTo>
                    <a:pt x="48" y="1110"/>
                    <a:pt x="107" y="1170"/>
                    <a:pt x="175" y="1218"/>
                  </a:cubicBezTo>
                  <a:cubicBezTo>
                    <a:pt x="306" y="1311"/>
                    <a:pt x="456" y="1356"/>
                    <a:pt x="606" y="1356"/>
                  </a:cubicBezTo>
                  <a:cubicBezTo>
                    <a:pt x="782" y="1356"/>
                    <a:pt x="956" y="1294"/>
                    <a:pt x="1094" y="1175"/>
                  </a:cubicBezTo>
                  <a:cubicBezTo>
                    <a:pt x="1053" y="1234"/>
                    <a:pt x="999" y="1287"/>
                    <a:pt x="934" y="1328"/>
                  </a:cubicBezTo>
                  <a:cubicBezTo>
                    <a:pt x="877" y="1366"/>
                    <a:pt x="815" y="1392"/>
                    <a:pt x="749" y="1408"/>
                  </a:cubicBezTo>
                  <a:cubicBezTo>
                    <a:pt x="784" y="1552"/>
                    <a:pt x="784" y="1552"/>
                    <a:pt x="784" y="1552"/>
                  </a:cubicBezTo>
                  <a:cubicBezTo>
                    <a:pt x="865" y="1533"/>
                    <a:pt x="942" y="1499"/>
                    <a:pt x="1015" y="1452"/>
                  </a:cubicBezTo>
                  <a:cubicBezTo>
                    <a:pt x="1280" y="1280"/>
                    <a:pt x="1399" y="965"/>
                    <a:pt x="1335" y="673"/>
                  </a:cubicBezTo>
                  <a:cubicBezTo>
                    <a:pt x="1399" y="792"/>
                    <a:pt x="1418" y="930"/>
                    <a:pt x="1392" y="1063"/>
                  </a:cubicBezTo>
                  <a:cubicBezTo>
                    <a:pt x="1537" y="1092"/>
                    <a:pt x="1537" y="1092"/>
                    <a:pt x="1537" y="1092"/>
                  </a:cubicBezTo>
                  <a:cubicBezTo>
                    <a:pt x="1573" y="906"/>
                    <a:pt x="1537" y="715"/>
                    <a:pt x="1435" y="553"/>
                  </a:cubicBezTo>
                  <a:close/>
                  <a:moveTo>
                    <a:pt x="1158" y="736"/>
                  </a:moveTo>
                  <a:cubicBezTo>
                    <a:pt x="1158" y="941"/>
                    <a:pt x="992" y="1106"/>
                    <a:pt x="787" y="1106"/>
                  </a:cubicBezTo>
                  <a:cubicBezTo>
                    <a:pt x="582" y="1106"/>
                    <a:pt x="417" y="941"/>
                    <a:pt x="417" y="736"/>
                  </a:cubicBezTo>
                  <a:cubicBezTo>
                    <a:pt x="417" y="530"/>
                    <a:pt x="582" y="365"/>
                    <a:pt x="787" y="365"/>
                  </a:cubicBezTo>
                  <a:cubicBezTo>
                    <a:pt x="992" y="365"/>
                    <a:pt x="1158" y="530"/>
                    <a:pt x="1158" y="736"/>
                  </a:cubicBez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68" name="Group 67"/>
          <p:cNvGrpSpPr/>
          <p:nvPr/>
        </p:nvGrpSpPr>
        <p:grpSpPr>
          <a:xfrm>
            <a:off x="6568227" y="4856452"/>
            <a:ext cx="581509" cy="581509"/>
            <a:chOff x="3905233" y="4639199"/>
            <a:chExt cx="432000" cy="432000"/>
          </a:xfrm>
        </p:grpSpPr>
        <p:sp>
          <p:nvSpPr>
            <p:cNvPr id="69" name="Oval 68"/>
            <p:cNvSpPr/>
            <p:nvPr/>
          </p:nvSpPr>
          <p:spPr>
            <a:xfrm>
              <a:off x="3905233" y="4639199"/>
              <a:ext cx="432000" cy="432000"/>
            </a:xfrm>
            <a:prstGeom prst="ellipse">
              <a:avLst/>
            </a:prstGeom>
            <a:solidFill>
              <a:schemeClr val="bg1"/>
            </a:solid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70" name="Group 69"/>
            <p:cNvGrpSpPr/>
            <p:nvPr/>
          </p:nvGrpSpPr>
          <p:grpSpPr>
            <a:xfrm>
              <a:off x="3975574" y="4698642"/>
              <a:ext cx="280251" cy="243996"/>
              <a:chOff x="6169025" y="4538663"/>
              <a:chExt cx="773113" cy="673100"/>
            </a:xfrm>
          </p:grpSpPr>
          <p:sp>
            <p:nvSpPr>
              <p:cNvPr id="71" name="Freeform 27"/>
              <p:cNvSpPr>
                <a:spLocks noEditPoints="1"/>
              </p:cNvSpPr>
              <p:nvPr/>
            </p:nvSpPr>
            <p:spPr bwMode="auto">
              <a:xfrm>
                <a:off x="6169025" y="4538663"/>
                <a:ext cx="773113" cy="673100"/>
              </a:xfrm>
              <a:custGeom>
                <a:avLst/>
                <a:gdLst>
                  <a:gd name="T0" fmla="*/ 1676 w 1691"/>
                  <a:gd name="T1" fmla="*/ 1027 h 1476"/>
                  <a:gd name="T2" fmla="*/ 1415 w 1691"/>
                  <a:gd name="T3" fmla="*/ 515 h 1476"/>
                  <a:gd name="T4" fmla="*/ 1408 w 1691"/>
                  <a:gd name="T5" fmla="*/ 0 h 1476"/>
                  <a:gd name="T6" fmla="*/ 1205 w 1691"/>
                  <a:gd name="T7" fmla="*/ 509 h 1476"/>
                  <a:gd name="T8" fmla="*/ 849 w 1691"/>
                  <a:gd name="T9" fmla="*/ 210 h 1476"/>
                  <a:gd name="T10" fmla="*/ 26 w 1691"/>
                  <a:gd name="T11" fmla="*/ 890 h 1476"/>
                  <a:gd name="T12" fmla="*/ 18 w 1691"/>
                  <a:gd name="T13" fmla="*/ 965 h 1476"/>
                  <a:gd name="T14" fmla="*/ 44 w 1691"/>
                  <a:gd name="T15" fmla="*/ 996 h 1476"/>
                  <a:gd name="T16" fmla="*/ 118 w 1691"/>
                  <a:gd name="T17" fmla="*/ 1004 h 1476"/>
                  <a:gd name="T18" fmla="*/ 249 w 1691"/>
                  <a:gd name="T19" fmla="*/ 896 h 1476"/>
                  <a:gd name="T20" fmla="*/ 271 w 1691"/>
                  <a:gd name="T21" fmla="*/ 894 h 1476"/>
                  <a:gd name="T22" fmla="*/ 265 w 1691"/>
                  <a:gd name="T23" fmla="*/ 916 h 1476"/>
                  <a:gd name="T24" fmla="*/ 154 w 1691"/>
                  <a:gd name="T25" fmla="*/ 1009 h 1476"/>
                  <a:gd name="T26" fmla="*/ 154 w 1691"/>
                  <a:gd name="T27" fmla="*/ 1476 h 1476"/>
                  <a:gd name="T28" fmla="*/ 1543 w 1691"/>
                  <a:gd name="T29" fmla="*/ 1476 h 1476"/>
                  <a:gd name="T30" fmla="*/ 1543 w 1691"/>
                  <a:gd name="T31" fmla="*/ 1321 h 1476"/>
                  <a:gd name="T32" fmla="*/ 1676 w 1691"/>
                  <a:gd name="T33" fmla="*/ 1027 h 1476"/>
                  <a:gd name="T34" fmla="*/ 1571 w 1691"/>
                  <a:gd name="T35" fmla="*/ 1114 h 1476"/>
                  <a:gd name="T36" fmla="*/ 1417 w 1691"/>
                  <a:gd name="T37" fmla="*/ 1318 h 1476"/>
                  <a:gd name="T38" fmla="*/ 1297 w 1691"/>
                  <a:gd name="T39" fmla="*/ 1400 h 1476"/>
                  <a:gd name="T40" fmla="*/ 1321 w 1691"/>
                  <a:gd name="T41" fmla="*/ 1096 h 1476"/>
                  <a:gd name="T42" fmla="*/ 1304 w 1691"/>
                  <a:gd name="T43" fmla="*/ 1227 h 1476"/>
                  <a:gd name="T44" fmla="*/ 1226 w 1691"/>
                  <a:gd name="T45" fmla="*/ 903 h 1476"/>
                  <a:gd name="T46" fmla="*/ 1073 w 1691"/>
                  <a:gd name="T47" fmla="*/ 1060 h 1476"/>
                  <a:gd name="T48" fmla="*/ 1073 w 1691"/>
                  <a:gd name="T49" fmla="*/ 1263 h 1476"/>
                  <a:gd name="T50" fmla="*/ 979 w 1691"/>
                  <a:gd name="T51" fmla="*/ 1234 h 1476"/>
                  <a:gd name="T52" fmla="*/ 965 w 1691"/>
                  <a:gd name="T53" fmla="*/ 1098 h 1476"/>
                  <a:gd name="T54" fmla="*/ 934 w 1691"/>
                  <a:gd name="T55" fmla="*/ 1334 h 1476"/>
                  <a:gd name="T56" fmla="*/ 835 w 1691"/>
                  <a:gd name="T57" fmla="*/ 1218 h 1476"/>
                  <a:gd name="T58" fmla="*/ 962 w 1691"/>
                  <a:gd name="T59" fmla="*/ 741 h 1476"/>
                  <a:gd name="T60" fmla="*/ 986 w 1691"/>
                  <a:gd name="T61" fmla="*/ 921 h 1476"/>
                  <a:gd name="T62" fmla="*/ 1095 w 1691"/>
                  <a:gd name="T63" fmla="*/ 474 h 1476"/>
                  <a:gd name="T64" fmla="*/ 1306 w 1691"/>
                  <a:gd name="T65" fmla="*/ 691 h 1476"/>
                  <a:gd name="T66" fmla="*/ 1306 w 1691"/>
                  <a:gd name="T67" fmla="*/ 972 h 1476"/>
                  <a:gd name="T68" fmla="*/ 1432 w 1691"/>
                  <a:gd name="T69" fmla="*/ 966 h 1476"/>
                  <a:gd name="T70" fmla="*/ 1434 w 1691"/>
                  <a:gd name="T71" fmla="*/ 827 h 1476"/>
                  <a:gd name="T72" fmla="*/ 1571 w 1691"/>
                  <a:gd name="T73" fmla="*/ 111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91" h="1476">
                    <a:moveTo>
                      <a:pt x="1676" y="1027"/>
                    </a:moveTo>
                    <a:cubicBezTo>
                      <a:pt x="1648" y="783"/>
                      <a:pt x="1481" y="762"/>
                      <a:pt x="1415" y="515"/>
                    </a:cubicBezTo>
                    <a:cubicBezTo>
                      <a:pt x="1362" y="320"/>
                      <a:pt x="1362" y="194"/>
                      <a:pt x="1408" y="0"/>
                    </a:cubicBezTo>
                    <a:cubicBezTo>
                      <a:pt x="1408" y="0"/>
                      <a:pt x="1181" y="219"/>
                      <a:pt x="1205" y="509"/>
                    </a:cubicBezTo>
                    <a:cubicBezTo>
                      <a:pt x="849" y="210"/>
                      <a:pt x="849" y="210"/>
                      <a:pt x="849" y="210"/>
                    </a:cubicBezTo>
                    <a:cubicBezTo>
                      <a:pt x="26" y="890"/>
                      <a:pt x="26" y="890"/>
                      <a:pt x="26" y="890"/>
                    </a:cubicBezTo>
                    <a:cubicBezTo>
                      <a:pt x="3" y="909"/>
                      <a:pt x="0" y="942"/>
                      <a:pt x="18" y="965"/>
                    </a:cubicBezTo>
                    <a:cubicBezTo>
                      <a:pt x="44" y="996"/>
                      <a:pt x="44" y="996"/>
                      <a:pt x="44" y="996"/>
                    </a:cubicBezTo>
                    <a:cubicBezTo>
                      <a:pt x="62" y="1018"/>
                      <a:pt x="95" y="1021"/>
                      <a:pt x="118" y="1004"/>
                    </a:cubicBezTo>
                    <a:cubicBezTo>
                      <a:pt x="249" y="896"/>
                      <a:pt x="249" y="896"/>
                      <a:pt x="249" y="896"/>
                    </a:cubicBezTo>
                    <a:cubicBezTo>
                      <a:pt x="256" y="889"/>
                      <a:pt x="266" y="889"/>
                      <a:pt x="271" y="894"/>
                    </a:cubicBezTo>
                    <a:cubicBezTo>
                      <a:pt x="276" y="900"/>
                      <a:pt x="273" y="910"/>
                      <a:pt x="265" y="916"/>
                    </a:cubicBezTo>
                    <a:cubicBezTo>
                      <a:pt x="154" y="1009"/>
                      <a:pt x="154" y="1009"/>
                      <a:pt x="154" y="1009"/>
                    </a:cubicBezTo>
                    <a:cubicBezTo>
                      <a:pt x="154" y="1476"/>
                      <a:pt x="154" y="1476"/>
                      <a:pt x="154" y="1476"/>
                    </a:cubicBezTo>
                    <a:cubicBezTo>
                      <a:pt x="1543" y="1476"/>
                      <a:pt x="1543" y="1476"/>
                      <a:pt x="1543" y="1476"/>
                    </a:cubicBezTo>
                    <a:cubicBezTo>
                      <a:pt x="1543" y="1321"/>
                      <a:pt x="1543" y="1321"/>
                      <a:pt x="1543" y="1321"/>
                    </a:cubicBezTo>
                    <a:cubicBezTo>
                      <a:pt x="1627" y="1255"/>
                      <a:pt x="1691" y="1160"/>
                      <a:pt x="1676" y="1027"/>
                    </a:cubicBezTo>
                    <a:close/>
                    <a:moveTo>
                      <a:pt x="1571" y="1114"/>
                    </a:moveTo>
                    <a:cubicBezTo>
                      <a:pt x="1555" y="1204"/>
                      <a:pt x="1513" y="1237"/>
                      <a:pt x="1417" y="1318"/>
                    </a:cubicBezTo>
                    <a:cubicBezTo>
                      <a:pt x="1368" y="1359"/>
                      <a:pt x="1290" y="1408"/>
                      <a:pt x="1297" y="1400"/>
                    </a:cubicBezTo>
                    <a:cubicBezTo>
                      <a:pt x="1404" y="1284"/>
                      <a:pt x="1413" y="1143"/>
                      <a:pt x="1321" y="1096"/>
                    </a:cubicBezTo>
                    <a:cubicBezTo>
                      <a:pt x="1321" y="1096"/>
                      <a:pt x="1352" y="1196"/>
                      <a:pt x="1304" y="1227"/>
                    </a:cubicBezTo>
                    <a:cubicBezTo>
                      <a:pt x="1256" y="1258"/>
                      <a:pt x="1124" y="1206"/>
                      <a:pt x="1226" y="903"/>
                    </a:cubicBezTo>
                    <a:cubicBezTo>
                      <a:pt x="1226" y="903"/>
                      <a:pt x="1105" y="964"/>
                      <a:pt x="1073" y="1060"/>
                    </a:cubicBezTo>
                    <a:cubicBezTo>
                      <a:pt x="1052" y="1123"/>
                      <a:pt x="1050" y="1195"/>
                      <a:pt x="1073" y="1263"/>
                    </a:cubicBezTo>
                    <a:cubicBezTo>
                      <a:pt x="1090" y="1312"/>
                      <a:pt x="1027" y="1322"/>
                      <a:pt x="979" y="1234"/>
                    </a:cubicBezTo>
                    <a:cubicBezTo>
                      <a:pt x="957" y="1193"/>
                      <a:pt x="965" y="1098"/>
                      <a:pt x="965" y="1098"/>
                    </a:cubicBezTo>
                    <a:cubicBezTo>
                      <a:pt x="951" y="1097"/>
                      <a:pt x="859" y="1188"/>
                      <a:pt x="934" y="1334"/>
                    </a:cubicBezTo>
                    <a:cubicBezTo>
                      <a:pt x="941" y="1349"/>
                      <a:pt x="871" y="1283"/>
                      <a:pt x="835" y="1218"/>
                    </a:cubicBezTo>
                    <a:cubicBezTo>
                      <a:pt x="760" y="1076"/>
                      <a:pt x="836" y="806"/>
                      <a:pt x="962" y="741"/>
                    </a:cubicBezTo>
                    <a:cubicBezTo>
                      <a:pt x="962" y="741"/>
                      <a:pt x="920" y="878"/>
                      <a:pt x="986" y="921"/>
                    </a:cubicBezTo>
                    <a:cubicBezTo>
                      <a:pt x="1053" y="965"/>
                      <a:pt x="1191" y="900"/>
                      <a:pt x="1095" y="474"/>
                    </a:cubicBezTo>
                    <a:cubicBezTo>
                      <a:pt x="1095" y="474"/>
                      <a:pt x="1262" y="558"/>
                      <a:pt x="1306" y="691"/>
                    </a:cubicBezTo>
                    <a:cubicBezTo>
                      <a:pt x="1334" y="778"/>
                      <a:pt x="1325" y="873"/>
                      <a:pt x="1306" y="972"/>
                    </a:cubicBezTo>
                    <a:cubicBezTo>
                      <a:pt x="1294" y="1029"/>
                      <a:pt x="1381" y="1081"/>
                      <a:pt x="1432" y="966"/>
                    </a:cubicBezTo>
                    <a:cubicBezTo>
                      <a:pt x="1459" y="905"/>
                      <a:pt x="1434" y="827"/>
                      <a:pt x="1434" y="827"/>
                    </a:cubicBezTo>
                    <a:cubicBezTo>
                      <a:pt x="1453" y="825"/>
                      <a:pt x="1597" y="970"/>
                      <a:pt x="1571" y="1114"/>
                    </a:cubicBez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sp>
            <p:nvSpPr>
              <p:cNvPr id="72" name="Freeform 28"/>
              <p:cNvSpPr>
                <a:spLocks/>
              </p:cNvSpPr>
              <p:nvPr/>
            </p:nvSpPr>
            <p:spPr bwMode="auto">
              <a:xfrm>
                <a:off x="6272213" y="4743451"/>
                <a:ext cx="100013" cy="111125"/>
              </a:xfrm>
              <a:custGeom>
                <a:avLst/>
                <a:gdLst>
                  <a:gd name="T0" fmla="*/ 63 w 63"/>
                  <a:gd name="T1" fmla="*/ 0 h 70"/>
                  <a:gd name="T2" fmla="*/ 0 w 63"/>
                  <a:gd name="T3" fmla="*/ 0 h 70"/>
                  <a:gd name="T4" fmla="*/ 0 w 63"/>
                  <a:gd name="T5" fmla="*/ 70 h 70"/>
                  <a:gd name="T6" fmla="*/ 63 w 63"/>
                  <a:gd name="T7" fmla="*/ 18 h 70"/>
                  <a:gd name="T8" fmla="*/ 63 w 63"/>
                  <a:gd name="T9" fmla="*/ 0 h 70"/>
                </a:gdLst>
                <a:ahLst/>
                <a:cxnLst>
                  <a:cxn ang="0">
                    <a:pos x="T0" y="T1"/>
                  </a:cxn>
                  <a:cxn ang="0">
                    <a:pos x="T2" y="T3"/>
                  </a:cxn>
                  <a:cxn ang="0">
                    <a:pos x="T4" y="T5"/>
                  </a:cxn>
                  <a:cxn ang="0">
                    <a:pos x="T6" y="T7"/>
                  </a:cxn>
                  <a:cxn ang="0">
                    <a:pos x="T8" y="T9"/>
                  </a:cxn>
                </a:cxnLst>
                <a:rect l="0" t="0" r="r" b="b"/>
                <a:pathLst>
                  <a:path w="63" h="70">
                    <a:moveTo>
                      <a:pt x="63" y="0"/>
                    </a:moveTo>
                    <a:lnTo>
                      <a:pt x="0" y="0"/>
                    </a:lnTo>
                    <a:lnTo>
                      <a:pt x="0" y="70"/>
                    </a:lnTo>
                    <a:lnTo>
                      <a:pt x="63" y="18"/>
                    </a:lnTo>
                    <a:lnTo>
                      <a:pt x="63" y="0"/>
                    </a:ln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grpSp>
      <p:sp>
        <p:nvSpPr>
          <p:cNvPr id="3" name="Rectangle 2"/>
          <p:cNvSpPr/>
          <p:nvPr/>
        </p:nvSpPr>
        <p:spPr>
          <a:xfrm>
            <a:off x="698120" y="1412453"/>
            <a:ext cx="1069677" cy="1458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7" name="Rectangle 76"/>
          <p:cNvSpPr/>
          <p:nvPr/>
        </p:nvSpPr>
        <p:spPr>
          <a:xfrm>
            <a:off x="698120" y="3007701"/>
            <a:ext cx="1069677" cy="1458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9" name="Rectangle 78"/>
          <p:cNvSpPr/>
          <p:nvPr/>
        </p:nvSpPr>
        <p:spPr>
          <a:xfrm>
            <a:off x="698120" y="4602948"/>
            <a:ext cx="1069677" cy="1458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Title 1"/>
          <p:cNvSpPr txBox="1">
            <a:spLocks/>
          </p:cNvSpPr>
          <p:nvPr/>
        </p:nvSpPr>
        <p:spPr>
          <a:xfrm>
            <a:off x="722407" y="2328557"/>
            <a:ext cx="1021103" cy="240284"/>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200" dirty="0">
                <a:solidFill>
                  <a:prstClr val="black">
                    <a:lumMod val="50000"/>
                    <a:lumOff val="50000"/>
                  </a:prstClr>
                </a:solidFill>
                <a:latin typeface="Calibri" panose="020F0502020204030204"/>
              </a:rPr>
              <a:t>Earthquake</a:t>
            </a:r>
          </a:p>
        </p:txBody>
      </p:sp>
      <p:sp>
        <p:nvSpPr>
          <p:cNvPr id="39" name="Title 1"/>
          <p:cNvSpPr txBox="1">
            <a:spLocks/>
          </p:cNvSpPr>
          <p:nvPr/>
        </p:nvSpPr>
        <p:spPr>
          <a:xfrm>
            <a:off x="664684" y="3948494"/>
            <a:ext cx="1136548" cy="226683"/>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200" dirty="0">
                <a:solidFill>
                  <a:prstClr val="black">
                    <a:lumMod val="50000"/>
                    <a:lumOff val="50000"/>
                  </a:prstClr>
                </a:solidFill>
                <a:latin typeface="Calibri" panose="020F0502020204030204"/>
              </a:rPr>
              <a:t>Volcanic Eruption</a:t>
            </a:r>
          </a:p>
        </p:txBody>
      </p:sp>
      <p:sp>
        <p:nvSpPr>
          <p:cNvPr id="40" name="Title 1"/>
          <p:cNvSpPr txBox="1">
            <a:spLocks/>
          </p:cNvSpPr>
          <p:nvPr/>
        </p:nvSpPr>
        <p:spPr>
          <a:xfrm>
            <a:off x="748182" y="5613899"/>
            <a:ext cx="969553" cy="241603"/>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1200" dirty="0">
                <a:solidFill>
                  <a:prstClr val="black">
                    <a:lumMod val="50000"/>
                    <a:lumOff val="50000"/>
                  </a:prstClr>
                </a:solidFill>
                <a:latin typeface="Calibri" panose="020F0502020204030204"/>
              </a:rPr>
              <a:t>Flood</a:t>
            </a:r>
          </a:p>
        </p:txBody>
      </p:sp>
      <p:grpSp>
        <p:nvGrpSpPr>
          <p:cNvPr id="41" name="Group 40"/>
          <p:cNvGrpSpPr/>
          <p:nvPr/>
        </p:nvGrpSpPr>
        <p:grpSpPr>
          <a:xfrm>
            <a:off x="928432" y="1585057"/>
            <a:ext cx="581509" cy="581509"/>
            <a:chOff x="3905233" y="2148840"/>
            <a:chExt cx="432000" cy="432000"/>
          </a:xfrm>
        </p:grpSpPr>
        <p:sp>
          <p:nvSpPr>
            <p:cNvPr id="45" name="Oval 44"/>
            <p:cNvSpPr/>
            <p:nvPr/>
          </p:nvSpPr>
          <p:spPr>
            <a:xfrm>
              <a:off x="3905233" y="2148840"/>
              <a:ext cx="432000" cy="432000"/>
            </a:xfrm>
            <a:prstGeom prst="ellipse">
              <a:avLst/>
            </a:prstGeom>
            <a:solidFill>
              <a:schemeClr val="bg1"/>
            </a:solid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Freeform 5"/>
            <p:cNvSpPr>
              <a:spLocks/>
            </p:cNvSpPr>
            <p:nvPr/>
          </p:nvSpPr>
          <p:spPr bwMode="auto">
            <a:xfrm>
              <a:off x="3974547" y="2214940"/>
              <a:ext cx="281278" cy="253595"/>
            </a:xfrm>
            <a:custGeom>
              <a:avLst/>
              <a:gdLst>
                <a:gd name="T0" fmla="*/ 455 w 569"/>
                <a:gd name="T1" fmla="*/ 119 h 513"/>
                <a:gd name="T2" fmla="*/ 455 w 569"/>
                <a:gd name="T3" fmla="*/ 0 h 513"/>
                <a:gd name="T4" fmla="*/ 399 w 569"/>
                <a:gd name="T5" fmla="*/ 0 h 513"/>
                <a:gd name="T6" fmla="*/ 399 w 569"/>
                <a:gd name="T7" fmla="*/ 79 h 513"/>
                <a:gd name="T8" fmla="*/ 285 w 569"/>
                <a:gd name="T9" fmla="*/ 0 h 513"/>
                <a:gd name="T10" fmla="*/ 0 w 569"/>
                <a:gd name="T11" fmla="*/ 199 h 513"/>
                <a:gd name="T12" fmla="*/ 57 w 569"/>
                <a:gd name="T13" fmla="*/ 199 h 513"/>
                <a:gd name="T14" fmla="*/ 57 w 569"/>
                <a:gd name="T15" fmla="*/ 513 h 513"/>
                <a:gd name="T16" fmla="*/ 198 w 569"/>
                <a:gd name="T17" fmla="*/ 513 h 513"/>
                <a:gd name="T18" fmla="*/ 312 w 569"/>
                <a:gd name="T19" fmla="*/ 370 h 513"/>
                <a:gd name="T20" fmla="*/ 199 w 569"/>
                <a:gd name="T21" fmla="*/ 370 h 513"/>
                <a:gd name="T22" fmla="*/ 285 w 569"/>
                <a:gd name="T23" fmla="*/ 256 h 513"/>
                <a:gd name="T24" fmla="*/ 199 w 569"/>
                <a:gd name="T25" fmla="*/ 256 h 513"/>
                <a:gd name="T26" fmla="*/ 285 w 569"/>
                <a:gd name="T27" fmla="*/ 100 h 513"/>
                <a:gd name="T28" fmla="*/ 285 w 569"/>
                <a:gd name="T29" fmla="*/ 199 h 513"/>
                <a:gd name="T30" fmla="*/ 370 w 569"/>
                <a:gd name="T31" fmla="*/ 199 h 513"/>
                <a:gd name="T32" fmla="*/ 314 w 569"/>
                <a:gd name="T33" fmla="*/ 313 h 513"/>
                <a:gd name="T34" fmla="*/ 426 w 569"/>
                <a:gd name="T35" fmla="*/ 313 h 513"/>
                <a:gd name="T36" fmla="*/ 284 w 569"/>
                <a:gd name="T37" fmla="*/ 513 h 513"/>
                <a:gd name="T38" fmla="*/ 512 w 569"/>
                <a:gd name="T39" fmla="*/ 513 h 513"/>
                <a:gd name="T40" fmla="*/ 512 w 569"/>
                <a:gd name="T41" fmla="*/ 199 h 513"/>
                <a:gd name="T42" fmla="*/ 569 w 569"/>
                <a:gd name="T43" fmla="*/ 199 h 513"/>
                <a:gd name="T44" fmla="*/ 455 w 569"/>
                <a:gd name="T45" fmla="*/ 11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9" h="513">
                  <a:moveTo>
                    <a:pt x="455" y="119"/>
                  </a:moveTo>
                  <a:lnTo>
                    <a:pt x="455" y="0"/>
                  </a:lnTo>
                  <a:lnTo>
                    <a:pt x="399" y="0"/>
                  </a:lnTo>
                  <a:lnTo>
                    <a:pt x="399" y="79"/>
                  </a:lnTo>
                  <a:lnTo>
                    <a:pt x="285" y="0"/>
                  </a:lnTo>
                  <a:lnTo>
                    <a:pt x="0" y="199"/>
                  </a:lnTo>
                  <a:lnTo>
                    <a:pt x="57" y="199"/>
                  </a:lnTo>
                  <a:lnTo>
                    <a:pt x="57" y="513"/>
                  </a:lnTo>
                  <a:lnTo>
                    <a:pt x="198" y="513"/>
                  </a:lnTo>
                  <a:lnTo>
                    <a:pt x="312" y="370"/>
                  </a:lnTo>
                  <a:lnTo>
                    <a:pt x="199" y="370"/>
                  </a:lnTo>
                  <a:lnTo>
                    <a:pt x="285" y="256"/>
                  </a:lnTo>
                  <a:lnTo>
                    <a:pt x="199" y="256"/>
                  </a:lnTo>
                  <a:lnTo>
                    <a:pt x="285" y="100"/>
                  </a:lnTo>
                  <a:lnTo>
                    <a:pt x="285" y="199"/>
                  </a:lnTo>
                  <a:lnTo>
                    <a:pt x="370" y="199"/>
                  </a:lnTo>
                  <a:lnTo>
                    <a:pt x="314" y="313"/>
                  </a:lnTo>
                  <a:lnTo>
                    <a:pt x="426" y="313"/>
                  </a:lnTo>
                  <a:lnTo>
                    <a:pt x="284" y="513"/>
                  </a:lnTo>
                  <a:lnTo>
                    <a:pt x="512" y="513"/>
                  </a:lnTo>
                  <a:lnTo>
                    <a:pt x="512" y="199"/>
                  </a:lnTo>
                  <a:lnTo>
                    <a:pt x="569" y="199"/>
                  </a:lnTo>
                  <a:lnTo>
                    <a:pt x="455" y="119"/>
                  </a:ln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54" name="Group 53"/>
          <p:cNvGrpSpPr/>
          <p:nvPr/>
        </p:nvGrpSpPr>
        <p:grpSpPr>
          <a:xfrm>
            <a:off x="928432" y="4856452"/>
            <a:ext cx="581509" cy="581509"/>
            <a:chOff x="3905233" y="3144984"/>
            <a:chExt cx="432000" cy="432000"/>
          </a:xfrm>
        </p:grpSpPr>
        <p:sp>
          <p:nvSpPr>
            <p:cNvPr id="55" name="Oval 54"/>
            <p:cNvSpPr/>
            <p:nvPr/>
          </p:nvSpPr>
          <p:spPr>
            <a:xfrm>
              <a:off x="3905233" y="3144984"/>
              <a:ext cx="432000" cy="432000"/>
            </a:xfrm>
            <a:prstGeom prst="ellipse">
              <a:avLst/>
            </a:prstGeom>
            <a:solidFill>
              <a:schemeClr val="bg1"/>
            </a:solid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56" name="Group 55"/>
            <p:cNvGrpSpPr/>
            <p:nvPr/>
          </p:nvGrpSpPr>
          <p:grpSpPr>
            <a:xfrm>
              <a:off x="3952260" y="3211083"/>
              <a:ext cx="322735" cy="263833"/>
              <a:chOff x="6902450" y="4489450"/>
              <a:chExt cx="1252537" cy="1023938"/>
            </a:xfrm>
            <a:solidFill>
              <a:srgbClr val="015A9C"/>
            </a:solidFill>
          </p:grpSpPr>
          <p:sp>
            <p:nvSpPr>
              <p:cNvPr id="57" name="Freeform 17"/>
              <p:cNvSpPr>
                <a:spLocks/>
              </p:cNvSpPr>
              <p:nvPr/>
            </p:nvSpPr>
            <p:spPr bwMode="auto">
              <a:xfrm>
                <a:off x="6902450" y="5205413"/>
                <a:ext cx="1252537" cy="307975"/>
              </a:xfrm>
              <a:custGeom>
                <a:avLst/>
                <a:gdLst>
                  <a:gd name="T0" fmla="*/ 1563 w 1563"/>
                  <a:gd name="T1" fmla="*/ 19 h 384"/>
                  <a:gd name="T2" fmla="*/ 1563 w 1563"/>
                  <a:gd name="T3" fmla="*/ 185 h 384"/>
                  <a:gd name="T4" fmla="*/ 1456 w 1563"/>
                  <a:gd name="T5" fmla="*/ 296 h 384"/>
                  <a:gd name="T6" fmla="*/ 1045 w 1563"/>
                  <a:gd name="T7" fmla="*/ 198 h 384"/>
                  <a:gd name="T8" fmla="*/ 953 w 1563"/>
                  <a:gd name="T9" fmla="*/ 290 h 384"/>
                  <a:gd name="T10" fmla="*/ 518 w 1563"/>
                  <a:gd name="T11" fmla="*/ 198 h 384"/>
                  <a:gd name="T12" fmla="*/ 406 w 1563"/>
                  <a:gd name="T13" fmla="*/ 304 h 384"/>
                  <a:gd name="T14" fmla="*/ 0 w 1563"/>
                  <a:gd name="T15" fmla="*/ 185 h 384"/>
                  <a:gd name="T16" fmla="*/ 0 w 1563"/>
                  <a:gd name="T17" fmla="*/ 19 h 384"/>
                  <a:gd name="T18" fmla="*/ 384 w 1563"/>
                  <a:gd name="T19" fmla="*/ 144 h 384"/>
                  <a:gd name="T20" fmla="*/ 518 w 1563"/>
                  <a:gd name="T21" fmla="*/ 0 h 384"/>
                  <a:gd name="T22" fmla="*/ 891 w 1563"/>
                  <a:gd name="T23" fmla="*/ 153 h 384"/>
                  <a:gd name="T24" fmla="*/ 1045 w 1563"/>
                  <a:gd name="T25" fmla="*/ 0 h 384"/>
                  <a:gd name="T26" fmla="*/ 1418 w 1563"/>
                  <a:gd name="T27" fmla="*/ 153 h 384"/>
                  <a:gd name="T28" fmla="*/ 1563 w 1563"/>
                  <a:gd name="T29" fmla="*/ 1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3" h="384">
                    <a:moveTo>
                      <a:pt x="1563" y="19"/>
                    </a:moveTo>
                    <a:cubicBezTo>
                      <a:pt x="1563" y="185"/>
                      <a:pt x="1563" y="185"/>
                      <a:pt x="1563" y="185"/>
                    </a:cubicBezTo>
                    <a:cubicBezTo>
                      <a:pt x="1538" y="231"/>
                      <a:pt x="1501" y="269"/>
                      <a:pt x="1456" y="296"/>
                    </a:cubicBezTo>
                    <a:cubicBezTo>
                      <a:pt x="1316" y="383"/>
                      <a:pt x="1131" y="339"/>
                      <a:pt x="1045" y="198"/>
                    </a:cubicBezTo>
                    <a:cubicBezTo>
                      <a:pt x="1021" y="235"/>
                      <a:pt x="990" y="266"/>
                      <a:pt x="953" y="290"/>
                    </a:cubicBezTo>
                    <a:cubicBezTo>
                      <a:pt x="807" y="384"/>
                      <a:pt x="612" y="343"/>
                      <a:pt x="518" y="198"/>
                    </a:cubicBezTo>
                    <a:cubicBezTo>
                      <a:pt x="491" y="242"/>
                      <a:pt x="452" y="279"/>
                      <a:pt x="406" y="304"/>
                    </a:cubicBezTo>
                    <a:cubicBezTo>
                      <a:pt x="261" y="383"/>
                      <a:pt x="79" y="330"/>
                      <a:pt x="0" y="185"/>
                    </a:cubicBezTo>
                    <a:cubicBezTo>
                      <a:pt x="0" y="19"/>
                      <a:pt x="0" y="19"/>
                      <a:pt x="0" y="19"/>
                    </a:cubicBezTo>
                    <a:cubicBezTo>
                      <a:pt x="72" y="159"/>
                      <a:pt x="243" y="216"/>
                      <a:pt x="384" y="144"/>
                    </a:cubicBezTo>
                    <a:cubicBezTo>
                      <a:pt x="444" y="113"/>
                      <a:pt x="492" y="62"/>
                      <a:pt x="518" y="0"/>
                    </a:cubicBezTo>
                    <a:cubicBezTo>
                      <a:pt x="579" y="145"/>
                      <a:pt x="746" y="214"/>
                      <a:pt x="891" y="153"/>
                    </a:cubicBezTo>
                    <a:cubicBezTo>
                      <a:pt x="961" y="124"/>
                      <a:pt x="1016" y="69"/>
                      <a:pt x="1045" y="0"/>
                    </a:cubicBezTo>
                    <a:cubicBezTo>
                      <a:pt x="1105" y="145"/>
                      <a:pt x="1273" y="214"/>
                      <a:pt x="1418" y="153"/>
                    </a:cubicBezTo>
                    <a:cubicBezTo>
                      <a:pt x="1481" y="127"/>
                      <a:pt x="1532" y="80"/>
                      <a:pt x="156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3" name="Freeform 18"/>
              <p:cNvSpPr>
                <a:spLocks/>
              </p:cNvSpPr>
              <p:nvPr/>
            </p:nvSpPr>
            <p:spPr bwMode="auto">
              <a:xfrm>
                <a:off x="7140575" y="4638675"/>
                <a:ext cx="777875" cy="669925"/>
              </a:xfrm>
              <a:custGeom>
                <a:avLst/>
                <a:gdLst>
                  <a:gd name="T0" fmla="*/ 621 w 970"/>
                  <a:gd name="T1" fmla="*/ 796 h 836"/>
                  <a:gd name="T2" fmla="*/ 621 w 970"/>
                  <a:gd name="T3" fmla="*/ 586 h 836"/>
                  <a:gd name="T4" fmla="*/ 349 w 970"/>
                  <a:gd name="T5" fmla="*/ 586 h 836"/>
                  <a:gd name="T6" fmla="*/ 349 w 970"/>
                  <a:gd name="T7" fmla="*/ 799 h 836"/>
                  <a:gd name="T8" fmla="*/ 260 w 970"/>
                  <a:gd name="T9" fmla="*/ 691 h 836"/>
                  <a:gd name="T10" fmla="*/ 203 w 970"/>
                  <a:gd name="T11" fmla="*/ 668 h 836"/>
                  <a:gd name="T12" fmla="*/ 180 w 970"/>
                  <a:gd name="T13" fmla="*/ 691 h 836"/>
                  <a:gd name="T14" fmla="*/ 0 w 970"/>
                  <a:gd name="T15" fmla="*/ 836 h 836"/>
                  <a:gd name="T16" fmla="*/ 0 w 970"/>
                  <a:gd name="T17" fmla="*/ 435 h 836"/>
                  <a:gd name="T18" fmla="*/ 485 w 970"/>
                  <a:gd name="T19" fmla="*/ 0 h 836"/>
                  <a:gd name="T20" fmla="*/ 970 w 970"/>
                  <a:gd name="T21" fmla="*/ 435 h 836"/>
                  <a:gd name="T22" fmla="*/ 970 w 970"/>
                  <a:gd name="T23" fmla="*/ 836 h 836"/>
                  <a:gd name="T24" fmla="*/ 787 w 970"/>
                  <a:gd name="T25" fmla="*/ 691 h 836"/>
                  <a:gd name="T26" fmla="*/ 730 w 970"/>
                  <a:gd name="T27" fmla="*/ 668 h 836"/>
                  <a:gd name="T28" fmla="*/ 707 w 970"/>
                  <a:gd name="T29" fmla="*/ 691 h 836"/>
                  <a:gd name="T30" fmla="*/ 621 w 970"/>
                  <a:gd name="T31" fmla="*/ 79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0" h="836">
                    <a:moveTo>
                      <a:pt x="621" y="796"/>
                    </a:moveTo>
                    <a:cubicBezTo>
                      <a:pt x="621" y="586"/>
                      <a:pt x="621" y="586"/>
                      <a:pt x="621" y="586"/>
                    </a:cubicBezTo>
                    <a:cubicBezTo>
                      <a:pt x="349" y="586"/>
                      <a:pt x="349" y="586"/>
                      <a:pt x="349" y="586"/>
                    </a:cubicBezTo>
                    <a:cubicBezTo>
                      <a:pt x="349" y="799"/>
                      <a:pt x="349" y="799"/>
                      <a:pt x="349" y="799"/>
                    </a:cubicBezTo>
                    <a:cubicBezTo>
                      <a:pt x="309" y="772"/>
                      <a:pt x="278" y="735"/>
                      <a:pt x="260" y="691"/>
                    </a:cubicBezTo>
                    <a:cubicBezTo>
                      <a:pt x="251" y="669"/>
                      <a:pt x="225" y="658"/>
                      <a:pt x="203" y="668"/>
                    </a:cubicBezTo>
                    <a:cubicBezTo>
                      <a:pt x="193" y="672"/>
                      <a:pt x="185" y="680"/>
                      <a:pt x="180" y="691"/>
                    </a:cubicBezTo>
                    <a:cubicBezTo>
                      <a:pt x="149" y="766"/>
                      <a:pt x="81" y="821"/>
                      <a:pt x="0" y="836"/>
                    </a:cubicBezTo>
                    <a:cubicBezTo>
                      <a:pt x="0" y="435"/>
                      <a:pt x="0" y="435"/>
                      <a:pt x="0" y="435"/>
                    </a:cubicBezTo>
                    <a:cubicBezTo>
                      <a:pt x="485" y="0"/>
                      <a:pt x="485" y="0"/>
                      <a:pt x="485" y="0"/>
                    </a:cubicBezTo>
                    <a:cubicBezTo>
                      <a:pt x="970" y="435"/>
                      <a:pt x="970" y="435"/>
                      <a:pt x="970" y="435"/>
                    </a:cubicBezTo>
                    <a:cubicBezTo>
                      <a:pt x="970" y="836"/>
                      <a:pt x="970" y="836"/>
                      <a:pt x="970" y="836"/>
                    </a:cubicBezTo>
                    <a:cubicBezTo>
                      <a:pt x="888" y="822"/>
                      <a:pt x="819" y="768"/>
                      <a:pt x="787" y="691"/>
                    </a:cubicBezTo>
                    <a:cubicBezTo>
                      <a:pt x="778" y="669"/>
                      <a:pt x="752" y="658"/>
                      <a:pt x="730" y="668"/>
                    </a:cubicBezTo>
                    <a:cubicBezTo>
                      <a:pt x="720" y="672"/>
                      <a:pt x="712" y="680"/>
                      <a:pt x="707" y="691"/>
                    </a:cubicBezTo>
                    <a:cubicBezTo>
                      <a:pt x="689" y="733"/>
                      <a:pt x="659" y="770"/>
                      <a:pt x="621" y="7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4" name="Freeform 19"/>
              <p:cNvSpPr>
                <a:spLocks/>
              </p:cNvSpPr>
              <p:nvPr/>
            </p:nvSpPr>
            <p:spPr bwMode="auto">
              <a:xfrm>
                <a:off x="7054850" y="4489450"/>
                <a:ext cx="949325" cy="466725"/>
              </a:xfrm>
              <a:custGeom>
                <a:avLst/>
                <a:gdLst>
                  <a:gd name="T0" fmla="*/ 15 w 1184"/>
                  <a:gd name="T1" fmla="*/ 517 h 582"/>
                  <a:gd name="T2" fmla="*/ 592 w 1184"/>
                  <a:gd name="T3" fmla="*/ 0 h 582"/>
                  <a:gd name="T4" fmla="*/ 1169 w 1184"/>
                  <a:gd name="T5" fmla="*/ 517 h 582"/>
                  <a:gd name="T6" fmla="*/ 1172 w 1184"/>
                  <a:gd name="T7" fmla="*/ 566 h 582"/>
                  <a:gd name="T8" fmla="*/ 1123 w 1184"/>
                  <a:gd name="T9" fmla="*/ 569 h 582"/>
                  <a:gd name="T10" fmla="*/ 592 w 1184"/>
                  <a:gd name="T11" fmla="*/ 93 h 582"/>
                  <a:gd name="T12" fmla="*/ 61 w 1184"/>
                  <a:gd name="T13" fmla="*/ 569 h 582"/>
                  <a:gd name="T14" fmla="*/ 13 w 1184"/>
                  <a:gd name="T15" fmla="*/ 566 h 582"/>
                  <a:gd name="T16" fmla="*/ 15 w 1184"/>
                  <a:gd name="T17" fmla="*/ 51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4" h="582">
                    <a:moveTo>
                      <a:pt x="15" y="517"/>
                    </a:moveTo>
                    <a:cubicBezTo>
                      <a:pt x="592" y="0"/>
                      <a:pt x="592" y="0"/>
                      <a:pt x="592" y="0"/>
                    </a:cubicBezTo>
                    <a:cubicBezTo>
                      <a:pt x="1169" y="517"/>
                      <a:pt x="1169" y="517"/>
                      <a:pt x="1169" y="517"/>
                    </a:cubicBezTo>
                    <a:cubicBezTo>
                      <a:pt x="1183" y="530"/>
                      <a:pt x="1184" y="551"/>
                      <a:pt x="1172" y="566"/>
                    </a:cubicBezTo>
                    <a:cubicBezTo>
                      <a:pt x="1159" y="581"/>
                      <a:pt x="1137" y="582"/>
                      <a:pt x="1123" y="569"/>
                    </a:cubicBezTo>
                    <a:cubicBezTo>
                      <a:pt x="592" y="93"/>
                      <a:pt x="592" y="93"/>
                      <a:pt x="592" y="93"/>
                    </a:cubicBezTo>
                    <a:cubicBezTo>
                      <a:pt x="61" y="569"/>
                      <a:pt x="61" y="569"/>
                      <a:pt x="61" y="569"/>
                    </a:cubicBezTo>
                    <a:cubicBezTo>
                      <a:pt x="47" y="582"/>
                      <a:pt x="25" y="581"/>
                      <a:pt x="13" y="566"/>
                    </a:cubicBezTo>
                    <a:cubicBezTo>
                      <a:pt x="0" y="551"/>
                      <a:pt x="1" y="530"/>
                      <a:pt x="15" y="5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grpSp>
        <p:nvGrpSpPr>
          <p:cNvPr id="73" name="Group 72"/>
          <p:cNvGrpSpPr/>
          <p:nvPr/>
        </p:nvGrpSpPr>
        <p:grpSpPr>
          <a:xfrm>
            <a:off x="928432" y="3148218"/>
            <a:ext cx="581509" cy="581509"/>
            <a:chOff x="3905233" y="2646912"/>
            <a:chExt cx="432000" cy="432000"/>
          </a:xfrm>
        </p:grpSpPr>
        <p:sp>
          <p:nvSpPr>
            <p:cNvPr id="74" name="Oval 73"/>
            <p:cNvSpPr/>
            <p:nvPr/>
          </p:nvSpPr>
          <p:spPr>
            <a:xfrm>
              <a:off x="3905233" y="2646912"/>
              <a:ext cx="432000" cy="432000"/>
            </a:xfrm>
            <a:prstGeom prst="ellipse">
              <a:avLst/>
            </a:prstGeom>
            <a:solidFill>
              <a:schemeClr val="bg1"/>
            </a:solid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5" name="Freeform 13"/>
            <p:cNvSpPr>
              <a:spLocks noEditPoints="1"/>
            </p:cNvSpPr>
            <p:nvPr/>
          </p:nvSpPr>
          <p:spPr bwMode="auto">
            <a:xfrm>
              <a:off x="3976720" y="2710155"/>
              <a:ext cx="273817" cy="272079"/>
            </a:xfrm>
            <a:custGeom>
              <a:avLst/>
              <a:gdLst>
                <a:gd name="T0" fmla="*/ 775 w 1723"/>
                <a:gd name="T1" fmla="*/ 108 h 1715"/>
                <a:gd name="T2" fmla="*/ 898 w 1723"/>
                <a:gd name="T3" fmla="*/ 58 h 1715"/>
                <a:gd name="T4" fmla="*/ 1062 w 1723"/>
                <a:gd name="T5" fmla="*/ 85 h 1715"/>
                <a:gd name="T6" fmla="*/ 942 w 1723"/>
                <a:gd name="T7" fmla="*/ 161 h 1715"/>
                <a:gd name="T8" fmla="*/ 953 w 1723"/>
                <a:gd name="T9" fmla="*/ 205 h 1715"/>
                <a:gd name="T10" fmla="*/ 1063 w 1723"/>
                <a:gd name="T11" fmla="*/ 268 h 1715"/>
                <a:gd name="T12" fmla="*/ 983 w 1723"/>
                <a:gd name="T13" fmla="*/ 340 h 1715"/>
                <a:gd name="T14" fmla="*/ 946 w 1723"/>
                <a:gd name="T15" fmla="*/ 395 h 1715"/>
                <a:gd name="T16" fmla="*/ 886 w 1723"/>
                <a:gd name="T17" fmla="*/ 505 h 1715"/>
                <a:gd name="T18" fmla="*/ 984 w 1723"/>
                <a:gd name="T19" fmla="*/ 581 h 1715"/>
                <a:gd name="T20" fmla="*/ 872 w 1723"/>
                <a:gd name="T21" fmla="*/ 651 h 1715"/>
                <a:gd name="T22" fmla="*/ 748 w 1723"/>
                <a:gd name="T23" fmla="*/ 650 h 1715"/>
                <a:gd name="T24" fmla="*/ 732 w 1723"/>
                <a:gd name="T25" fmla="*/ 523 h 1715"/>
                <a:gd name="T26" fmla="*/ 730 w 1723"/>
                <a:gd name="T27" fmla="*/ 395 h 1715"/>
                <a:gd name="T28" fmla="*/ 670 w 1723"/>
                <a:gd name="T29" fmla="*/ 215 h 1715"/>
                <a:gd name="T30" fmla="*/ 1169 w 1723"/>
                <a:gd name="T31" fmla="*/ 34 h 1715"/>
                <a:gd name="T32" fmla="*/ 1100 w 1723"/>
                <a:gd name="T33" fmla="*/ 34 h 1715"/>
                <a:gd name="T34" fmla="*/ 1723 w 1723"/>
                <a:gd name="T35" fmla="*/ 1715 h 1715"/>
                <a:gd name="T36" fmla="*/ 1030 w 1723"/>
                <a:gd name="T37" fmla="*/ 965 h 1715"/>
                <a:gd name="T38" fmla="*/ 904 w 1723"/>
                <a:gd name="T39" fmla="*/ 965 h 1715"/>
                <a:gd name="T40" fmla="*/ 860 w 1723"/>
                <a:gd name="T41" fmla="*/ 1255 h 1715"/>
                <a:gd name="T42" fmla="*/ 1723 w 1723"/>
                <a:gd name="T43" fmla="*/ 1715 h 1715"/>
                <a:gd name="T44" fmla="*/ 812 w 1723"/>
                <a:gd name="T45" fmla="*/ 985 h 1715"/>
                <a:gd name="T46" fmla="*/ 778 w 1723"/>
                <a:gd name="T47" fmla="*/ 965 h 1715"/>
                <a:gd name="T48" fmla="*/ 652 w 1723"/>
                <a:gd name="T49" fmla="*/ 965 h 1715"/>
                <a:gd name="T50" fmla="*/ 0 w 1723"/>
                <a:gd name="T51" fmla="*/ 1715 h 1715"/>
                <a:gd name="T52" fmla="*/ 683 w 1723"/>
                <a:gd name="T53" fmla="*/ 1272 h 1715"/>
                <a:gd name="T54" fmla="*/ 838 w 1723"/>
                <a:gd name="T55" fmla="*/ 852 h 1715"/>
                <a:gd name="T56" fmla="*/ 906 w 1723"/>
                <a:gd name="T57" fmla="*/ 868 h 1715"/>
                <a:gd name="T58" fmla="*/ 1072 w 1723"/>
                <a:gd name="T59" fmla="*/ 612 h 1715"/>
                <a:gd name="T60" fmla="*/ 1115 w 1723"/>
                <a:gd name="T61" fmla="*/ 645 h 1715"/>
                <a:gd name="T62" fmla="*/ 1072 w 1723"/>
                <a:gd name="T63" fmla="*/ 612 h 1715"/>
                <a:gd name="T64" fmla="*/ 986 w 1723"/>
                <a:gd name="T65" fmla="*/ 692 h 1715"/>
                <a:gd name="T66" fmla="*/ 952 w 1723"/>
                <a:gd name="T67" fmla="*/ 770 h 1715"/>
                <a:gd name="T68" fmla="*/ 620 w 1723"/>
                <a:gd name="T69" fmla="*/ 581 h 1715"/>
                <a:gd name="T70" fmla="*/ 682 w 1723"/>
                <a:gd name="T71" fmla="*/ 550 h 1715"/>
                <a:gd name="T72" fmla="*/ 620 w 1723"/>
                <a:gd name="T73" fmla="*/ 581 h 1715"/>
                <a:gd name="T74" fmla="*/ 739 w 1723"/>
                <a:gd name="T75" fmla="*/ 826 h 1715"/>
                <a:gd name="T76" fmla="*/ 789 w 1723"/>
                <a:gd name="T77" fmla="*/ 804 h 1715"/>
                <a:gd name="T78" fmla="*/ 715 w 1723"/>
                <a:gd name="T79" fmla="*/ 722 h 1715"/>
                <a:gd name="T80" fmla="*/ 678 w 1723"/>
                <a:gd name="T81" fmla="*/ 732 h 1715"/>
                <a:gd name="T82" fmla="*/ 715 w 1723"/>
                <a:gd name="T83" fmla="*/ 722 h 1715"/>
                <a:gd name="T84" fmla="*/ 735 w 1723"/>
                <a:gd name="T85" fmla="*/ 956 h 1715"/>
                <a:gd name="T86" fmla="*/ 686 w 1723"/>
                <a:gd name="T87" fmla="*/ 905 h 1715"/>
                <a:gd name="T88" fmla="*/ 1037 w 1723"/>
                <a:gd name="T89" fmla="*/ 455 h 1715"/>
                <a:gd name="T90" fmla="*/ 1098 w 1723"/>
                <a:gd name="T91" fmla="*/ 489 h 1715"/>
                <a:gd name="T92" fmla="*/ 1037 w 1723"/>
                <a:gd name="T93" fmla="*/ 455 h 1715"/>
                <a:gd name="T94" fmla="*/ 622 w 1723"/>
                <a:gd name="T95" fmla="*/ 712 h 1715"/>
                <a:gd name="T96" fmla="*/ 555 w 1723"/>
                <a:gd name="T97" fmla="*/ 659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3" h="1715">
                  <a:moveTo>
                    <a:pt x="670" y="215"/>
                  </a:moveTo>
                  <a:cubicBezTo>
                    <a:pt x="670" y="157"/>
                    <a:pt x="717" y="109"/>
                    <a:pt x="775" y="108"/>
                  </a:cubicBezTo>
                  <a:cubicBezTo>
                    <a:pt x="787" y="73"/>
                    <a:pt x="820" y="48"/>
                    <a:pt x="858" y="48"/>
                  </a:cubicBezTo>
                  <a:cubicBezTo>
                    <a:pt x="873" y="48"/>
                    <a:pt x="886" y="52"/>
                    <a:pt x="898" y="58"/>
                  </a:cubicBezTo>
                  <a:cubicBezTo>
                    <a:pt x="909" y="25"/>
                    <a:pt x="941" y="1"/>
                    <a:pt x="978" y="1"/>
                  </a:cubicBezTo>
                  <a:cubicBezTo>
                    <a:pt x="1025" y="1"/>
                    <a:pt x="1062" y="38"/>
                    <a:pt x="1062" y="85"/>
                  </a:cubicBezTo>
                  <a:cubicBezTo>
                    <a:pt x="1062" y="131"/>
                    <a:pt x="1025" y="169"/>
                    <a:pt x="978" y="169"/>
                  </a:cubicBezTo>
                  <a:cubicBezTo>
                    <a:pt x="965" y="169"/>
                    <a:pt x="953" y="166"/>
                    <a:pt x="942" y="161"/>
                  </a:cubicBezTo>
                  <a:cubicBezTo>
                    <a:pt x="939" y="172"/>
                    <a:pt x="934" y="182"/>
                    <a:pt x="927" y="191"/>
                  </a:cubicBezTo>
                  <a:cubicBezTo>
                    <a:pt x="936" y="194"/>
                    <a:pt x="945" y="199"/>
                    <a:pt x="953" y="205"/>
                  </a:cubicBezTo>
                  <a:cubicBezTo>
                    <a:pt x="964" y="199"/>
                    <a:pt x="977" y="195"/>
                    <a:pt x="990" y="195"/>
                  </a:cubicBezTo>
                  <a:cubicBezTo>
                    <a:pt x="1031" y="195"/>
                    <a:pt x="1063" y="228"/>
                    <a:pt x="1063" y="268"/>
                  </a:cubicBezTo>
                  <a:cubicBezTo>
                    <a:pt x="1063" y="308"/>
                    <a:pt x="1031" y="341"/>
                    <a:pt x="990" y="341"/>
                  </a:cubicBezTo>
                  <a:cubicBezTo>
                    <a:pt x="988" y="341"/>
                    <a:pt x="985" y="341"/>
                    <a:pt x="983" y="340"/>
                  </a:cubicBezTo>
                  <a:cubicBezTo>
                    <a:pt x="974" y="357"/>
                    <a:pt x="961" y="372"/>
                    <a:pt x="945" y="382"/>
                  </a:cubicBezTo>
                  <a:cubicBezTo>
                    <a:pt x="946" y="386"/>
                    <a:pt x="946" y="391"/>
                    <a:pt x="946" y="395"/>
                  </a:cubicBezTo>
                  <a:cubicBezTo>
                    <a:pt x="946" y="439"/>
                    <a:pt x="920" y="477"/>
                    <a:pt x="882" y="494"/>
                  </a:cubicBezTo>
                  <a:cubicBezTo>
                    <a:pt x="884" y="497"/>
                    <a:pt x="885" y="501"/>
                    <a:pt x="886" y="505"/>
                  </a:cubicBezTo>
                  <a:cubicBezTo>
                    <a:pt x="892" y="503"/>
                    <a:pt x="899" y="502"/>
                    <a:pt x="906" y="502"/>
                  </a:cubicBezTo>
                  <a:cubicBezTo>
                    <a:pt x="949" y="502"/>
                    <a:pt x="984" y="537"/>
                    <a:pt x="984" y="581"/>
                  </a:cubicBezTo>
                  <a:cubicBezTo>
                    <a:pt x="984" y="624"/>
                    <a:pt x="949" y="659"/>
                    <a:pt x="906" y="659"/>
                  </a:cubicBezTo>
                  <a:cubicBezTo>
                    <a:pt x="894" y="659"/>
                    <a:pt x="882" y="656"/>
                    <a:pt x="872" y="651"/>
                  </a:cubicBezTo>
                  <a:cubicBezTo>
                    <a:pt x="871" y="685"/>
                    <a:pt x="844" y="712"/>
                    <a:pt x="810" y="712"/>
                  </a:cubicBezTo>
                  <a:cubicBezTo>
                    <a:pt x="776" y="712"/>
                    <a:pt x="748" y="684"/>
                    <a:pt x="748" y="650"/>
                  </a:cubicBezTo>
                  <a:cubicBezTo>
                    <a:pt x="748" y="627"/>
                    <a:pt x="762" y="606"/>
                    <a:pt x="781" y="596"/>
                  </a:cubicBezTo>
                  <a:cubicBezTo>
                    <a:pt x="752" y="585"/>
                    <a:pt x="732" y="556"/>
                    <a:pt x="732" y="523"/>
                  </a:cubicBezTo>
                  <a:cubicBezTo>
                    <a:pt x="732" y="501"/>
                    <a:pt x="741" y="480"/>
                    <a:pt x="757" y="466"/>
                  </a:cubicBezTo>
                  <a:cubicBezTo>
                    <a:pt x="740" y="447"/>
                    <a:pt x="730" y="422"/>
                    <a:pt x="730" y="395"/>
                  </a:cubicBezTo>
                  <a:cubicBezTo>
                    <a:pt x="730" y="367"/>
                    <a:pt x="741" y="341"/>
                    <a:pt x="760" y="322"/>
                  </a:cubicBezTo>
                  <a:cubicBezTo>
                    <a:pt x="709" y="313"/>
                    <a:pt x="670" y="269"/>
                    <a:pt x="670" y="215"/>
                  </a:cubicBezTo>
                  <a:close/>
                  <a:moveTo>
                    <a:pt x="1135" y="69"/>
                  </a:moveTo>
                  <a:cubicBezTo>
                    <a:pt x="1154" y="69"/>
                    <a:pt x="1169" y="53"/>
                    <a:pt x="1169" y="34"/>
                  </a:cubicBezTo>
                  <a:cubicBezTo>
                    <a:pt x="1169" y="15"/>
                    <a:pt x="1154" y="0"/>
                    <a:pt x="1135" y="0"/>
                  </a:cubicBezTo>
                  <a:cubicBezTo>
                    <a:pt x="1116" y="0"/>
                    <a:pt x="1100" y="15"/>
                    <a:pt x="1100" y="34"/>
                  </a:cubicBezTo>
                  <a:cubicBezTo>
                    <a:pt x="1100" y="53"/>
                    <a:pt x="1116" y="69"/>
                    <a:pt x="1135" y="69"/>
                  </a:cubicBezTo>
                  <a:close/>
                  <a:moveTo>
                    <a:pt x="1723" y="1715"/>
                  </a:moveTo>
                  <a:cubicBezTo>
                    <a:pt x="1092" y="1010"/>
                    <a:pt x="1092" y="1010"/>
                    <a:pt x="1092" y="1010"/>
                  </a:cubicBezTo>
                  <a:cubicBezTo>
                    <a:pt x="1061" y="975"/>
                    <a:pt x="1050" y="965"/>
                    <a:pt x="1030" y="965"/>
                  </a:cubicBezTo>
                  <a:cubicBezTo>
                    <a:pt x="1009" y="965"/>
                    <a:pt x="989" y="999"/>
                    <a:pt x="969" y="999"/>
                  </a:cubicBezTo>
                  <a:cubicBezTo>
                    <a:pt x="944" y="999"/>
                    <a:pt x="924" y="965"/>
                    <a:pt x="904" y="965"/>
                  </a:cubicBezTo>
                  <a:cubicBezTo>
                    <a:pt x="890" y="965"/>
                    <a:pt x="877" y="980"/>
                    <a:pt x="863" y="990"/>
                  </a:cubicBezTo>
                  <a:cubicBezTo>
                    <a:pt x="774" y="1084"/>
                    <a:pt x="728" y="1168"/>
                    <a:pt x="860" y="1255"/>
                  </a:cubicBezTo>
                  <a:cubicBezTo>
                    <a:pt x="1054" y="1383"/>
                    <a:pt x="971" y="1540"/>
                    <a:pt x="852" y="1715"/>
                  </a:cubicBezTo>
                  <a:cubicBezTo>
                    <a:pt x="1723" y="1715"/>
                    <a:pt x="1723" y="1715"/>
                    <a:pt x="1723" y="1715"/>
                  </a:cubicBezTo>
                  <a:close/>
                  <a:moveTo>
                    <a:pt x="683" y="1272"/>
                  </a:moveTo>
                  <a:cubicBezTo>
                    <a:pt x="577" y="1173"/>
                    <a:pt x="735" y="1049"/>
                    <a:pt x="812" y="985"/>
                  </a:cubicBezTo>
                  <a:cubicBezTo>
                    <a:pt x="812" y="985"/>
                    <a:pt x="813" y="985"/>
                    <a:pt x="813" y="985"/>
                  </a:cubicBezTo>
                  <a:cubicBezTo>
                    <a:pt x="801" y="976"/>
                    <a:pt x="789" y="965"/>
                    <a:pt x="778" y="965"/>
                  </a:cubicBezTo>
                  <a:cubicBezTo>
                    <a:pt x="757" y="965"/>
                    <a:pt x="737" y="999"/>
                    <a:pt x="717" y="999"/>
                  </a:cubicBezTo>
                  <a:cubicBezTo>
                    <a:pt x="692" y="999"/>
                    <a:pt x="673" y="965"/>
                    <a:pt x="652" y="965"/>
                  </a:cubicBezTo>
                  <a:cubicBezTo>
                    <a:pt x="631" y="965"/>
                    <a:pt x="611" y="984"/>
                    <a:pt x="591" y="1010"/>
                  </a:cubicBezTo>
                  <a:cubicBezTo>
                    <a:pt x="0" y="1715"/>
                    <a:pt x="0" y="1715"/>
                    <a:pt x="0" y="1715"/>
                  </a:cubicBezTo>
                  <a:cubicBezTo>
                    <a:pt x="421" y="1715"/>
                    <a:pt x="421" y="1715"/>
                    <a:pt x="421" y="1715"/>
                  </a:cubicBezTo>
                  <a:cubicBezTo>
                    <a:pt x="852" y="1429"/>
                    <a:pt x="803" y="1382"/>
                    <a:pt x="683" y="1272"/>
                  </a:cubicBezTo>
                  <a:close/>
                  <a:moveTo>
                    <a:pt x="886" y="803"/>
                  </a:moveTo>
                  <a:cubicBezTo>
                    <a:pt x="859" y="797"/>
                    <a:pt x="831" y="820"/>
                    <a:pt x="838" y="852"/>
                  </a:cubicBezTo>
                  <a:cubicBezTo>
                    <a:pt x="846" y="884"/>
                    <a:pt x="854" y="898"/>
                    <a:pt x="855" y="930"/>
                  </a:cubicBezTo>
                  <a:cubicBezTo>
                    <a:pt x="871" y="902"/>
                    <a:pt x="885" y="894"/>
                    <a:pt x="906" y="868"/>
                  </a:cubicBezTo>
                  <a:cubicBezTo>
                    <a:pt x="927" y="843"/>
                    <a:pt x="913" y="810"/>
                    <a:pt x="886" y="803"/>
                  </a:cubicBezTo>
                  <a:close/>
                  <a:moveTo>
                    <a:pt x="1072" y="612"/>
                  </a:moveTo>
                  <a:cubicBezTo>
                    <a:pt x="1067" y="637"/>
                    <a:pt x="1069" y="650"/>
                    <a:pt x="1060" y="673"/>
                  </a:cubicBezTo>
                  <a:cubicBezTo>
                    <a:pt x="1080" y="658"/>
                    <a:pt x="1092" y="656"/>
                    <a:pt x="1115" y="645"/>
                  </a:cubicBezTo>
                  <a:cubicBezTo>
                    <a:pt x="1138" y="633"/>
                    <a:pt x="1139" y="605"/>
                    <a:pt x="1121" y="592"/>
                  </a:cubicBezTo>
                  <a:cubicBezTo>
                    <a:pt x="1104" y="579"/>
                    <a:pt x="1077" y="587"/>
                    <a:pt x="1072" y="612"/>
                  </a:cubicBezTo>
                  <a:close/>
                  <a:moveTo>
                    <a:pt x="992" y="736"/>
                  </a:moveTo>
                  <a:cubicBezTo>
                    <a:pt x="1008" y="723"/>
                    <a:pt x="1003" y="699"/>
                    <a:pt x="986" y="692"/>
                  </a:cubicBezTo>
                  <a:cubicBezTo>
                    <a:pt x="969" y="685"/>
                    <a:pt x="949" y="697"/>
                    <a:pt x="950" y="718"/>
                  </a:cubicBezTo>
                  <a:cubicBezTo>
                    <a:pt x="951" y="740"/>
                    <a:pt x="955" y="750"/>
                    <a:pt x="952" y="770"/>
                  </a:cubicBezTo>
                  <a:cubicBezTo>
                    <a:pt x="965" y="754"/>
                    <a:pt x="975" y="751"/>
                    <a:pt x="992" y="736"/>
                  </a:cubicBezTo>
                  <a:close/>
                  <a:moveTo>
                    <a:pt x="620" y="581"/>
                  </a:moveTo>
                  <a:cubicBezTo>
                    <a:pt x="646" y="601"/>
                    <a:pt x="662" y="606"/>
                    <a:pt x="683" y="630"/>
                  </a:cubicBezTo>
                  <a:cubicBezTo>
                    <a:pt x="677" y="598"/>
                    <a:pt x="682" y="583"/>
                    <a:pt x="682" y="550"/>
                  </a:cubicBezTo>
                  <a:cubicBezTo>
                    <a:pt x="682" y="517"/>
                    <a:pt x="650" y="500"/>
                    <a:pt x="625" y="513"/>
                  </a:cubicBezTo>
                  <a:cubicBezTo>
                    <a:pt x="600" y="525"/>
                    <a:pt x="594" y="561"/>
                    <a:pt x="620" y="581"/>
                  </a:cubicBezTo>
                  <a:close/>
                  <a:moveTo>
                    <a:pt x="746" y="773"/>
                  </a:moveTo>
                  <a:cubicBezTo>
                    <a:pt x="726" y="782"/>
                    <a:pt x="719" y="809"/>
                    <a:pt x="739" y="826"/>
                  </a:cubicBezTo>
                  <a:cubicBezTo>
                    <a:pt x="759" y="843"/>
                    <a:pt x="770" y="847"/>
                    <a:pt x="786" y="867"/>
                  </a:cubicBezTo>
                  <a:cubicBezTo>
                    <a:pt x="783" y="842"/>
                    <a:pt x="788" y="831"/>
                    <a:pt x="789" y="804"/>
                  </a:cubicBezTo>
                  <a:cubicBezTo>
                    <a:pt x="791" y="779"/>
                    <a:pt x="766" y="764"/>
                    <a:pt x="746" y="773"/>
                  </a:cubicBezTo>
                  <a:close/>
                  <a:moveTo>
                    <a:pt x="715" y="722"/>
                  </a:moveTo>
                  <a:cubicBezTo>
                    <a:pt x="718" y="705"/>
                    <a:pt x="703" y="693"/>
                    <a:pt x="689" y="696"/>
                  </a:cubicBezTo>
                  <a:cubicBezTo>
                    <a:pt x="674" y="700"/>
                    <a:pt x="667" y="718"/>
                    <a:pt x="678" y="732"/>
                  </a:cubicBezTo>
                  <a:cubicBezTo>
                    <a:pt x="690" y="745"/>
                    <a:pt x="697" y="750"/>
                    <a:pt x="706" y="765"/>
                  </a:cubicBezTo>
                  <a:cubicBezTo>
                    <a:pt x="706" y="747"/>
                    <a:pt x="711" y="740"/>
                    <a:pt x="715" y="722"/>
                  </a:cubicBezTo>
                  <a:close/>
                  <a:moveTo>
                    <a:pt x="695" y="941"/>
                  </a:moveTo>
                  <a:cubicBezTo>
                    <a:pt x="712" y="947"/>
                    <a:pt x="720" y="947"/>
                    <a:pt x="735" y="956"/>
                  </a:cubicBezTo>
                  <a:cubicBezTo>
                    <a:pt x="727" y="940"/>
                    <a:pt x="727" y="932"/>
                    <a:pt x="722" y="915"/>
                  </a:cubicBezTo>
                  <a:cubicBezTo>
                    <a:pt x="716" y="898"/>
                    <a:pt x="697" y="895"/>
                    <a:pt x="686" y="905"/>
                  </a:cubicBezTo>
                  <a:cubicBezTo>
                    <a:pt x="675" y="916"/>
                    <a:pt x="678" y="935"/>
                    <a:pt x="695" y="941"/>
                  </a:cubicBezTo>
                  <a:close/>
                  <a:moveTo>
                    <a:pt x="1037" y="455"/>
                  </a:moveTo>
                  <a:cubicBezTo>
                    <a:pt x="1035" y="489"/>
                    <a:pt x="1040" y="504"/>
                    <a:pt x="1032" y="535"/>
                  </a:cubicBezTo>
                  <a:cubicBezTo>
                    <a:pt x="1055" y="512"/>
                    <a:pt x="1070" y="508"/>
                    <a:pt x="1098" y="489"/>
                  </a:cubicBezTo>
                  <a:cubicBezTo>
                    <a:pt x="1124" y="470"/>
                    <a:pt x="1120" y="435"/>
                    <a:pt x="1095" y="421"/>
                  </a:cubicBezTo>
                  <a:cubicBezTo>
                    <a:pt x="1071" y="408"/>
                    <a:pt x="1038" y="423"/>
                    <a:pt x="1037" y="455"/>
                  </a:cubicBezTo>
                  <a:close/>
                  <a:moveTo>
                    <a:pt x="571" y="701"/>
                  </a:moveTo>
                  <a:cubicBezTo>
                    <a:pt x="592" y="705"/>
                    <a:pt x="602" y="704"/>
                    <a:pt x="622" y="712"/>
                  </a:cubicBezTo>
                  <a:cubicBezTo>
                    <a:pt x="609" y="695"/>
                    <a:pt x="608" y="685"/>
                    <a:pt x="599" y="665"/>
                  </a:cubicBezTo>
                  <a:cubicBezTo>
                    <a:pt x="590" y="646"/>
                    <a:pt x="566" y="645"/>
                    <a:pt x="555" y="659"/>
                  </a:cubicBezTo>
                  <a:cubicBezTo>
                    <a:pt x="543" y="674"/>
                    <a:pt x="550" y="696"/>
                    <a:pt x="571" y="701"/>
                  </a:cubicBezTo>
                  <a:close/>
                </a:path>
              </a:pathLst>
            </a:custGeom>
            <a:solidFill>
              <a:srgbClr val="015A9C"/>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81" name="Rectangle 80"/>
          <p:cNvSpPr/>
          <p:nvPr/>
        </p:nvSpPr>
        <p:spPr>
          <a:xfrm>
            <a:off x="687978" y="1412453"/>
            <a:ext cx="5068090" cy="14582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4" name="Rectangle 83"/>
          <p:cNvSpPr/>
          <p:nvPr/>
        </p:nvSpPr>
        <p:spPr>
          <a:xfrm>
            <a:off x="6339841" y="1412453"/>
            <a:ext cx="5056022" cy="14582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5" name="Rectangle 84"/>
          <p:cNvSpPr/>
          <p:nvPr/>
        </p:nvSpPr>
        <p:spPr>
          <a:xfrm>
            <a:off x="6339841" y="3007701"/>
            <a:ext cx="5056022" cy="14582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6" name="Rectangle 85"/>
          <p:cNvSpPr/>
          <p:nvPr/>
        </p:nvSpPr>
        <p:spPr>
          <a:xfrm>
            <a:off x="6339841" y="4602948"/>
            <a:ext cx="5056022" cy="14582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2" name="Rectangle 81"/>
          <p:cNvSpPr/>
          <p:nvPr/>
        </p:nvSpPr>
        <p:spPr>
          <a:xfrm>
            <a:off x="700046" y="3007701"/>
            <a:ext cx="5056022" cy="14582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3" name="Rectangle 82"/>
          <p:cNvSpPr/>
          <p:nvPr/>
        </p:nvSpPr>
        <p:spPr>
          <a:xfrm>
            <a:off x="700046" y="4602948"/>
            <a:ext cx="5056022" cy="14582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436220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3704" y="945933"/>
            <a:ext cx="10855296" cy="442453"/>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t>More New Zealanders are now aware they should ‘drop, cover and hold’ during a strong </a:t>
            </a:r>
            <a:r>
              <a:rPr lang="en-NZ" dirty="0" smtClean="0"/>
              <a:t>earthquake.  Many of the other actions have seen a decline in mentions, possibly due to the strong message take outs portrayed by the current advertising (slide 16)</a:t>
            </a:r>
            <a:endParaRPr lang="en-NZ" dirty="0"/>
          </a:p>
        </p:txBody>
      </p:sp>
      <p:sp>
        <p:nvSpPr>
          <p:cNvPr id="2" name="Title 1"/>
          <p:cNvSpPr>
            <a:spLocks noGrp="1"/>
          </p:cNvSpPr>
          <p:nvPr>
            <p:ph type="title"/>
          </p:nvPr>
        </p:nvSpPr>
        <p:spPr>
          <a:xfrm>
            <a:off x="209550" y="76367"/>
            <a:ext cx="6465186" cy="655410"/>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Actions to take during a strong earthquake </a:t>
            </a:r>
          </a:p>
        </p:txBody>
      </p:sp>
      <p:sp>
        <p:nvSpPr>
          <p:cNvPr id="5" name="Title 1"/>
          <p:cNvSpPr txBox="1">
            <a:spLocks/>
          </p:cNvSpPr>
          <p:nvPr/>
        </p:nvSpPr>
        <p:spPr>
          <a:xfrm>
            <a:off x="458060" y="6412860"/>
            <a:ext cx="9721544" cy="43046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Note: Results 5% and under in 2017 are not </a:t>
            </a:r>
            <a:r>
              <a:rPr lang="en-NZ" sz="900" b="0" dirty="0" smtClean="0">
                <a:solidFill>
                  <a:prstClr val="black">
                    <a:lumMod val="50000"/>
                    <a:lumOff val="50000"/>
                  </a:prstClr>
                </a:solidFill>
                <a:latin typeface="Calibri" panose="020F0502020204030204"/>
              </a:rPr>
              <a:t>shown.  *At least one </a:t>
            </a:r>
            <a:r>
              <a:rPr lang="en-NZ" sz="900" b="0" dirty="0">
                <a:solidFill>
                  <a:prstClr val="black">
                    <a:lumMod val="50000"/>
                    <a:lumOff val="50000"/>
                  </a:prstClr>
                </a:solidFill>
                <a:latin typeface="Calibri" panose="020F0502020204030204"/>
              </a:rPr>
              <a:t>of: </a:t>
            </a:r>
            <a:r>
              <a:rPr lang="en-NZ" sz="900" b="0" dirty="0" smtClean="0">
                <a:solidFill>
                  <a:prstClr val="black">
                    <a:lumMod val="50000"/>
                    <a:lumOff val="50000"/>
                  </a:prstClr>
                </a:solidFill>
                <a:latin typeface="Calibri" panose="020F0502020204030204"/>
              </a:rPr>
              <a:t>Drop</a:t>
            </a:r>
            <a:r>
              <a:rPr lang="en-NZ" sz="900" b="0" dirty="0">
                <a:solidFill>
                  <a:prstClr val="black">
                    <a:lumMod val="50000"/>
                    <a:lumOff val="50000"/>
                  </a:prstClr>
                </a:solidFill>
                <a:latin typeface="Calibri" panose="020F0502020204030204"/>
              </a:rPr>
              <a:t>, </a:t>
            </a:r>
            <a:r>
              <a:rPr lang="en-NZ" sz="900" b="0" dirty="0" smtClean="0">
                <a:solidFill>
                  <a:prstClr val="black">
                    <a:lumMod val="50000"/>
                    <a:lumOff val="50000"/>
                  </a:prstClr>
                </a:solidFill>
                <a:latin typeface="Calibri" panose="020F0502020204030204"/>
              </a:rPr>
              <a:t>Cover</a:t>
            </a:r>
            <a:r>
              <a:rPr lang="en-NZ" sz="900" b="0" dirty="0">
                <a:solidFill>
                  <a:prstClr val="black">
                    <a:lumMod val="50000"/>
                    <a:lumOff val="50000"/>
                  </a:prstClr>
                </a:solidFill>
                <a:latin typeface="Calibri" panose="020F0502020204030204"/>
              </a:rPr>
              <a:t>, and </a:t>
            </a:r>
            <a:r>
              <a:rPr lang="en-NZ" sz="900" b="0" dirty="0" smtClean="0">
                <a:solidFill>
                  <a:prstClr val="black">
                    <a:lumMod val="50000"/>
                    <a:lumOff val="50000"/>
                  </a:prstClr>
                </a:solidFill>
                <a:latin typeface="Calibri" panose="020F0502020204030204"/>
              </a:rPr>
              <a:t>Hold</a:t>
            </a:r>
            <a:r>
              <a:rPr lang="en-NZ" sz="900" b="0" dirty="0">
                <a:solidFill>
                  <a:prstClr val="black">
                    <a:lumMod val="50000"/>
                    <a:lumOff val="50000"/>
                  </a:prstClr>
                </a:solidFill>
                <a:latin typeface="Calibri" panose="020F0502020204030204"/>
              </a:rPr>
              <a:t>; </a:t>
            </a:r>
            <a:r>
              <a:rPr lang="en-NZ" sz="900" b="0" dirty="0" smtClean="0">
                <a:solidFill>
                  <a:prstClr val="black">
                    <a:lumMod val="50000"/>
                    <a:lumOff val="50000"/>
                  </a:prstClr>
                </a:solidFill>
                <a:latin typeface="Calibri" panose="020F0502020204030204"/>
              </a:rPr>
              <a:t>Turtle</a:t>
            </a:r>
            <a:r>
              <a:rPr lang="en-NZ" sz="900" b="0" dirty="0">
                <a:solidFill>
                  <a:prstClr val="black">
                    <a:lumMod val="50000"/>
                    <a:lumOff val="50000"/>
                  </a:prstClr>
                </a:solidFill>
                <a:latin typeface="Calibri" panose="020F0502020204030204"/>
              </a:rPr>
              <a:t>; </a:t>
            </a:r>
            <a:r>
              <a:rPr lang="en-NZ" sz="900" b="0" dirty="0" smtClean="0">
                <a:solidFill>
                  <a:prstClr val="black">
                    <a:lumMod val="50000"/>
                    <a:lumOff val="50000"/>
                  </a:prstClr>
                </a:solidFill>
                <a:latin typeface="Calibri" panose="020F0502020204030204"/>
              </a:rPr>
              <a:t>Take </a:t>
            </a:r>
            <a:r>
              <a:rPr lang="en-NZ" sz="900" b="0" dirty="0">
                <a:solidFill>
                  <a:prstClr val="black">
                    <a:lumMod val="50000"/>
                    <a:lumOff val="50000"/>
                  </a:prstClr>
                </a:solidFill>
                <a:latin typeface="Calibri" panose="020F0502020204030204"/>
              </a:rPr>
              <a:t>shelter under a desk / table / solid structure; </a:t>
            </a:r>
            <a:r>
              <a:rPr lang="en-NZ" sz="900" b="0" dirty="0" smtClean="0">
                <a:solidFill>
                  <a:prstClr val="black">
                    <a:lumMod val="50000"/>
                    <a:lumOff val="50000"/>
                  </a:prstClr>
                </a:solidFill>
                <a:latin typeface="Calibri" panose="020F0502020204030204"/>
              </a:rPr>
              <a:t>Hold </a:t>
            </a:r>
            <a:r>
              <a:rPr lang="en-NZ" sz="900" b="0" dirty="0">
                <a:solidFill>
                  <a:prstClr val="black">
                    <a:lumMod val="50000"/>
                    <a:lumOff val="50000"/>
                  </a:prstClr>
                </a:solidFill>
                <a:latin typeface="Calibri" panose="020F0502020204030204"/>
              </a:rPr>
              <a:t>onto something; </a:t>
            </a:r>
            <a:r>
              <a:rPr lang="en-NZ" sz="900" b="0" dirty="0" smtClean="0">
                <a:solidFill>
                  <a:prstClr val="black">
                    <a:lumMod val="50000"/>
                    <a:lumOff val="50000"/>
                  </a:prstClr>
                </a:solidFill>
                <a:latin typeface="Calibri" panose="020F0502020204030204"/>
              </a:rPr>
              <a:t>Get </a:t>
            </a:r>
            <a:r>
              <a:rPr lang="en-NZ" sz="900" b="0" dirty="0">
                <a:solidFill>
                  <a:prstClr val="black">
                    <a:lumMod val="50000"/>
                    <a:lumOff val="50000"/>
                  </a:prstClr>
                </a:solidFill>
                <a:latin typeface="Calibri" panose="020F0502020204030204"/>
              </a:rPr>
              <a:t>down </a:t>
            </a:r>
            <a:r>
              <a:rPr lang="en-NZ" sz="900" b="0" dirty="0" smtClean="0">
                <a:solidFill>
                  <a:prstClr val="black">
                    <a:lumMod val="50000"/>
                    <a:lumOff val="50000"/>
                  </a:prstClr>
                </a:solidFill>
                <a:latin typeface="Calibri" panose="020F0502020204030204"/>
              </a:rPr>
              <a:t>low. </a:t>
            </a:r>
            <a:endParaRPr lang="en-NZ" sz="900" b="0" dirty="0">
              <a:solidFill>
                <a:prstClr val="black">
                  <a:lumMod val="50000"/>
                  <a:lumOff val="50000"/>
                </a:prstClr>
              </a:solidFill>
              <a:latin typeface="Calibri" panose="020F0502020204030204"/>
            </a:endParaRPr>
          </a:p>
          <a:p>
            <a:r>
              <a:rPr lang="en-NZ" sz="900" b="0" dirty="0">
                <a:solidFill>
                  <a:prstClr val="black">
                    <a:lumMod val="50000"/>
                    <a:lumOff val="50000"/>
                  </a:prstClr>
                </a:solidFill>
                <a:latin typeface="Calibri" panose="020F0502020204030204"/>
              </a:rPr>
              <a:t>Source: Q4d What actions should people take during a strong earthquake?</a:t>
            </a:r>
          </a:p>
          <a:p>
            <a:r>
              <a:rPr lang="en-NZ" sz="900" b="0" dirty="0">
                <a:solidFill>
                  <a:prstClr val="black">
                    <a:lumMod val="50000"/>
                    <a:lumOff val="50000"/>
                  </a:prstClr>
                </a:solidFill>
                <a:latin typeface="Calibri" panose="020F0502020204030204"/>
              </a:rPr>
              <a:t>Base: All respondents (2017 n=1,000, 2016 n=1,000)</a:t>
            </a:r>
          </a:p>
        </p:txBody>
      </p:sp>
      <p:graphicFrame>
        <p:nvGraphicFramePr>
          <p:cNvPr id="6" name="Chart 5"/>
          <p:cNvGraphicFramePr/>
          <p:nvPr>
            <p:extLst>
              <p:ext uri="{D42A27DB-BD31-4B8C-83A1-F6EECF244321}">
                <p14:modId xmlns:p14="http://schemas.microsoft.com/office/powerpoint/2010/main" val="791916706"/>
              </p:ext>
            </p:extLst>
          </p:nvPr>
        </p:nvGraphicFramePr>
        <p:xfrm>
          <a:off x="7897352" y="2071622"/>
          <a:ext cx="3349311" cy="3961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00909472"/>
              </p:ext>
            </p:extLst>
          </p:nvPr>
        </p:nvGraphicFramePr>
        <p:xfrm>
          <a:off x="1246889" y="2225684"/>
          <a:ext cx="3354942" cy="3636306"/>
        </p:xfrm>
        <a:graphic>
          <a:graphicData uri="http://schemas.openxmlformats.org/drawingml/2006/table">
            <a:tbl>
              <a:tblPr>
                <a:tableStyleId>{5C22544A-7EE6-4342-B048-85BDC9FD1C3A}</a:tableStyleId>
              </a:tblPr>
              <a:tblGrid>
                <a:gridCol w="3354942">
                  <a:extLst>
                    <a:ext uri="{9D8B030D-6E8A-4147-A177-3AD203B41FA5}">
                      <a16:colId xmlns:a16="http://schemas.microsoft.com/office/drawing/2014/main" xmlns="" val="20000"/>
                    </a:ext>
                  </a:extLst>
                </a:gridCol>
              </a:tblGrid>
              <a:tr h="404034">
                <a:tc>
                  <a:txBody>
                    <a:bodyPr/>
                    <a:lstStyle/>
                    <a:p>
                      <a:pPr algn="r" fontAlgn="ctr"/>
                      <a:r>
                        <a:rPr lang="en-NZ" sz="1100" b="0" i="0" u="none" strike="noStrike" dirty="0">
                          <a:solidFill>
                            <a:schemeClr val="tx1">
                              <a:lumMod val="50000"/>
                              <a:lumOff val="50000"/>
                            </a:schemeClr>
                          </a:solidFill>
                          <a:effectLst/>
                          <a:latin typeface="Calibri" panose="020F0502020204030204" pitchFamily="34" charset="0"/>
                        </a:rPr>
                        <a:t>Take shelter under a desk / table / solid structure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04034">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NZ" sz="1100" b="0" i="0" u="none" strike="noStrike" dirty="0">
                          <a:solidFill>
                            <a:schemeClr val="tx1">
                              <a:lumMod val="50000"/>
                              <a:lumOff val="50000"/>
                            </a:schemeClr>
                          </a:solidFill>
                          <a:effectLst/>
                          <a:latin typeface="Calibri" panose="020F0502020204030204" pitchFamily="34" charset="0"/>
                        </a:rPr>
                        <a:t>Drop, </a:t>
                      </a:r>
                      <a:r>
                        <a:rPr lang="en-NZ" sz="1100" b="0" i="0" u="none" strike="noStrike" dirty="0" smtClean="0">
                          <a:solidFill>
                            <a:schemeClr val="tx1">
                              <a:lumMod val="50000"/>
                              <a:lumOff val="50000"/>
                            </a:schemeClr>
                          </a:solidFill>
                          <a:effectLst/>
                          <a:latin typeface="Calibri" panose="020F0502020204030204" pitchFamily="34" charset="0"/>
                        </a:rPr>
                        <a:t>Cover </a:t>
                      </a:r>
                      <a:r>
                        <a:rPr lang="en-NZ" sz="1100" b="0" i="0" u="none" strike="noStrike" dirty="0">
                          <a:solidFill>
                            <a:schemeClr val="tx1">
                              <a:lumMod val="50000"/>
                              <a:lumOff val="50000"/>
                            </a:schemeClr>
                          </a:solidFill>
                          <a:effectLst/>
                          <a:latin typeface="Calibri" panose="020F0502020204030204" pitchFamily="34" charset="0"/>
                        </a:rPr>
                        <a:t>and </a:t>
                      </a:r>
                      <a:r>
                        <a:rPr lang="en-NZ" sz="1100" b="0" i="0" u="none" strike="noStrike" dirty="0" smtClean="0">
                          <a:solidFill>
                            <a:schemeClr val="tx1">
                              <a:lumMod val="50000"/>
                              <a:lumOff val="50000"/>
                            </a:schemeClr>
                          </a:solidFill>
                          <a:effectLst/>
                          <a:latin typeface="Calibri" panose="020F0502020204030204" pitchFamily="34" charset="0"/>
                        </a:rPr>
                        <a:t>Hold</a:t>
                      </a:r>
                      <a:endParaRPr lang="en-NZ" sz="1100" b="0" i="0" u="none" strike="noStrike" dirty="0">
                        <a:solidFill>
                          <a:schemeClr val="tx1">
                            <a:lumMod val="50000"/>
                            <a:lumOff val="50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04034">
                <a:tc>
                  <a:txBody>
                    <a:bodyPr/>
                    <a:lstStyle/>
                    <a:p>
                      <a:pPr algn="r" fontAlgn="ctr"/>
                      <a:r>
                        <a:rPr lang="en-NZ" sz="1100" b="0" i="0" u="none" strike="noStrike" dirty="0">
                          <a:solidFill>
                            <a:schemeClr val="tx1">
                              <a:lumMod val="50000"/>
                              <a:lumOff val="50000"/>
                            </a:schemeClr>
                          </a:solidFill>
                          <a:effectLst/>
                          <a:latin typeface="Calibri" panose="020F0502020204030204" pitchFamily="34" charset="0"/>
                        </a:rPr>
                        <a:t>Take shelter in doorway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04034">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NZ" sz="1100" b="0" i="0" u="none" strike="noStrike" dirty="0">
                          <a:solidFill>
                            <a:schemeClr val="tx1">
                              <a:lumMod val="50000"/>
                              <a:lumOff val="50000"/>
                            </a:schemeClr>
                          </a:solidFill>
                          <a:effectLst/>
                          <a:latin typeface="Calibri" panose="020F0502020204030204" pitchFamily="34" charset="0"/>
                        </a:rPr>
                        <a:t>Go outside / out in the open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04034">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NZ" sz="1100" b="0" i="0" u="none" strike="noStrike" dirty="0">
                          <a:solidFill>
                            <a:schemeClr val="tx1">
                              <a:lumMod val="50000"/>
                              <a:lumOff val="50000"/>
                            </a:schemeClr>
                          </a:solidFill>
                          <a:effectLst/>
                          <a:latin typeface="Calibri" panose="020F0502020204030204" pitchFamily="34" charset="0"/>
                        </a:rPr>
                        <a:t>Move to a safe place (away from trees / falling objects)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04034">
                <a:tc>
                  <a:txBody>
                    <a:bodyPr/>
                    <a:lstStyle/>
                    <a:p>
                      <a:pPr algn="r" fontAlgn="ctr"/>
                      <a:r>
                        <a:rPr lang="en-NZ" sz="1100" b="0" i="0" u="none" strike="noStrike" dirty="0">
                          <a:solidFill>
                            <a:schemeClr val="tx1">
                              <a:lumMod val="50000"/>
                              <a:lumOff val="50000"/>
                            </a:schemeClr>
                          </a:solidFill>
                          <a:effectLst/>
                          <a:latin typeface="Calibri" panose="020F0502020204030204" pitchFamily="34" charset="0"/>
                        </a:rPr>
                        <a:t>Alert or check on family / friends / neighbours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04034">
                <a:tc>
                  <a:txBody>
                    <a:bodyPr/>
                    <a:lstStyle/>
                    <a:p>
                      <a:pPr algn="r" fontAlgn="ctr"/>
                      <a:r>
                        <a:rPr lang="en-NZ" sz="1100" b="0" i="0" u="none" strike="noStrike" dirty="0">
                          <a:solidFill>
                            <a:schemeClr val="tx1">
                              <a:lumMod val="50000"/>
                              <a:lumOff val="50000"/>
                            </a:schemeClr>
                          </a:solidFill>
                          <a:effectLst/>
                          <a:latin typeface="Calibri" panose="020F0502020204030204" pitchFamily="34" charset="0"/>
                        </a:rPr>
                        <a:t>Stay where you are / stay put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04034">
                <a:tc>
                  <a:txBody>
                    <a:bodyPr/>
                    <a:lstStyle/>
                    <a:p>
                      <a:pPr algn="r" fontAlgn="ctr"/>
                      <a:r>
                        <a:rPr lang="en-NZ" sz="1100" b="0" i="0" u="none" strike="noStrike" dirty="0">
                          <a:solidFill>
                            <a:schemeClr val="tx1">
                              <a:lumMod val="50000"/>
                              <a:lumOff val="50000"/>
                            </a:schemeClr>
                          </a:solidFill>
                          <a:effectLst/>
                          <a:latin typeface="Calibri" panose="020F0502020204030204" pitchFamily="34" charset="0"/>
                        </a:rPr>
                        <a:t>Stay indoors / don't go outside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04034">
                <a:tc>
                  <a:txBody>
                    <a:bodyPr/>
                    <a:lstStyle/>
                    <a:p>
                      <a:pPr algn="r" fontAlgn="ctr"/>
                      <a:r>
                        <a:rPr lang="en-NZ" sz="1100" b="0" i="0" u="none" strike="noStrike" dirty="0" smtClean="0">
                          <a:solidFill>
                            <a:schemeClr val="tx1">
                              <a:lumMod val="50000"/>
                              <a:lumOff val="50000"/>
                            </a:schemeClr>
                          </a:solidFill>
                          <a:effectLst/>
                          <a:latin typeface="Calibri" panose="020F0502020204030204" pitchFamily="34" charset="0"/>
                        </a:rPr>
                        <a:t>NETT – at least one correct</a:t>
                      </a:r>
                      <a:r>
                        <a:rPr lang="en-NZ" sz="1100" b="0" i="0" u="none" strike="noStrike" baseline="0" dirty="0" smtClean="0">
                          <a:solidFill>
                            <a:schemeClr val="tx1">
                              <a:lumMod val="50000"/>
                              <a:lumOff val="50000"/>
                            </a:schemeClr>
                          </a:solidFill>
                          <a:effectLst/>
                          <a:latin typeface="Calibri" panose="020F0502020204030204" pitchFamily="34" charset="0"/>
                        </a:rPr>
                        <a:t> action*</a:t>
                      </a:r>
                      <a:endParaRPr lang="en-NZ" sz="1100" b="0" i="0" u="none" strike="noStrike" dirty="0">
                        <a:solidFill>
                          <a:schemeClr val="tx1">
                            <a:lumMod val="50000"/>
                            <a:lumOff val="50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 name="Title 1"/>
          <p:cNvSpPr txBox="1">
            <a:spLocks/>
          </p:cNvSpPr>
          <p:nvPr/>
        </p:nvSpPr>
        <p:spPr>
          <a:xfrm>
            <a:off x="7955392" y="1941120"/>
            <a:ext cx="1664737" cy="277721"/>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200" dirty="0">
                <a:solidFill>
                  <a:prstClr val="black">
                    <a:lumMod val="50000"/>
                    <a:lumOff val="50000"/>
                  </a:prstClr>
                </a:solidFill>
                <a:latin typeface="Calibri" panose="020F0502020204030204"/>
              </a:rPr>
              <a:t>2016</a:t>
            </a:r>
          </a:p>
        </p:txBody>
      </p:sp>
      <p:sp>
        <p:nvSpPr>
          <p:cNvPr id="16" name="Rectangle 15"/>
          <p:cNvSpPr/>
          <p:nvPr/>
        </p:nvSpPr>
        <p:spPr>
          <a:xfrm>
            <a:off x="10313977" y="5923254"/>
            <a:ext cx="1656263" cy="307777"/>
          </a:xfrm>
          <a:prstGeom prst="rect">
            <a:avLst/>
          </a:prstGeom>
        </p:spPr>
        <p:txBody>
          <a:bodyPr wrap="square" lIns="0" tIns="0" rIns="0" bIns="0">
            <a:spAutoFit/>
          </a:bodyPr>
          <a:lstStyle/>
          <a:p>
            <a:r>
              <a:rPr lang="en-NZ" sz="1000" dirty="0">
                <a:solidFill>
                  <a:srgbClr val="83818F"/>
                </a:solidFill>
                <a:latin typeface="Calibri" panose="020F0502020204030204" pitchFamily="34" charset="0"/>
              </a:rPr>
              <a:t>| Significantly higher than 2016</a:t>
            </a:r>
          </a:p>
          <a:p>
            <a:r>
              <a:rPr lang="en-NZ" sz="1000" dirty="0">
                <a:solidFill>
                  <a:srgbClr val="83818F"/>
                </a:solidFill>
                <a:latin typeface="Calibri" panose="020F0502020204030204" pitchFamily="34" charset="0"/>
              </a:rPr>
              <a:t>| Significantly lower than 2016</a:t>
            </a:r>
          </a:p>
        </p:txBody>
      </p:sp>
      <p:sp>
        <p:nvSpPr>
          <p:cNvPr id="17" name="Rectangle 16"/>
          <p:cNvSpPr/>
          <p:nvPr/>
        </p:nvSpPr>
        <p:spPr>
          <a:xfrm>
            <a:off x="10179604" y="5955123"/>
            <a:ext cx="90000" cy="90000"/>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5" name="Rectangle 14"/>
          <p:cNvSpPr/>
          <p:nvPr/>
        </p:nvSpPr>
        <p:spPr>
          <a:xfrm>
            <a:off x="10179604" y="6109904"/>
            <a:ext cx="90000" cy="9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18" name="Rectangle 17"/>
          <p:cNvSpPr/>
          <p:nvPr/>
        </p:nvSpPr>
        <p:spPr>
          <a:xfrm>
            <a:off x="458060" y="2611055"/>
            <a:ext cx="11347269" cy="445084"/>
          </a:xfrm>
          <a:prstGeom prst="rect">
            <a:avLst/>
          </a:prstGeom>
          <a:noFill/>
          <a:ln w="3175">
            <a:solidFill>
              <a:srgbClr val="2A39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Freeform 5"/>
          <p:cNvSpPr>
            <a:spLocks/>
          </p:cNvSpPr>
          <p:nvPr/>
        </p:nvSpPr>
        <p:spPr bwMode="auto">
          <a:xfrm>
            <a:off x="11305003" y="340287"/>
            <a:ext cx="479579" cy="432379"/>
          </a:xfrm>
          <a:custGeom>
            <a:avLst/>
            <a:gdLst>
              <a:gd name="T0" fmla="*/ 455 w 569"/>
              <a:gd name="T1" fmla="*/ 119 h 513"/>
              <a:gd name="T2" fmla="*/ 455 w 569"/>
              <a:gd name="T3" fmla="*/ 0 h 513"/>
              <a:gd name="T4" fmla="*/ 399 w 569"/>
              <a:gd name="T5" fmla="*/ 0 h 513"/>
              <a:gd name="T6" fmla="*/ 399 w 569"/>
              <a:gd name="T7" fmla="*/ 79 h 513"/>
              <a:gd name="T8" fmla="*/ 285 w 569"/>
              <a:gd name="T9" fmla="*/ 0 h 513"/>
              <a:gd name="T10" fmla="*/ 0 w 569"/>
              <a:gd name="T11" fmla="*/ 199 h 513"/>
              <a:gd name="T12" fmla="*/ 57 w 569"/>
              <a:gd name="T13" fmla="*/ 199 h 513"/>
              <a:gd name="T14" fmla="*/ 57 w 569"/>
              <a:gd name="T15" fmla="*/ 513 h 513"/>
              <a:gd name="T16" fmla="*/ 198 w 569"/>
              <a:gd name="T17" fmla="*/ 513 h 513"/>
              <a:gd name="T18" fmla="*/ 312 w 569"/>
              <a:gd name="T19" fmla="*/ 370 h 513"/>
              <a:gd name="T20" fmla="*/ 199 w 569"/>
              <a:gd name="T21" fmla="*/ 370 h 513"/>
              <a:gd name="T22" fmla="*/ 285 w 569"/>
              <a:gd name="T23" fmla="*/ 256 h 513"/>
              <a:gd name="T24" fmla="*/ 199 w 569"/>
              <a:gd name="T25" fmla="*/ 256 h 513"/>
              <a:gd name="T26" fmla="*/ 285 w 569"/>
              <a:gd name="T27" fmla="*/ 100 h 513"/>
              <a:gd name="T28" fmla="*/ 285 w 569"/>
              <a:gd name="T29" fmla="*/ 199 h 513"/>
              <a:gd name="T30" fmla="*/ 370 w 569"/>
              <a:gd name="T31" fmla="*/ 199 h 513"/>
              <a:gd name="T32" fmla="*/ 314 w 569"/>
              <a:gd name="T33" fmla="*/ 313 h 513"/>
              <a:gd name="T34" fmla="*/ 426 w 569"/>
              <a:gd name="T35" fmla="*/ 313 h 513"/>
              <a:gd name="T36" fmla="*/ 284 w 569"/>
              <a:gd name="T37" fmla="*/ 513 h 513"/>
              <a:gd name="T38" fmla="*/ 512 w 569"/>
              <a:gd name="T39" fmla="*/ 513 h 513"/>
              <a:gd name="T40" fmla="*/ 512 w 569"/>
              <a:gd name="T41" fmla="*/ 199 h 513"/>
              <a:gd name="T42" fmla="*/ 569 w 569"/>
              <a:gd name="T43" fmla="*/ 199 h 513"/>
              <a:gd name="T44" fmla="*/ 455 w 569"/>
              <a:gd name="T45" fmla="*/ 11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9" h="513">
                <a:moveTo>
                  <a:pt x="455" y="119"/>
                </a:moveTo>
                <a:lnTo>
                  <a:pt x="455" y="0"/>
                </a:lnTo>
                <a:lnTo>
                  <a:pt x="399" y="0"/>
                </a:lnTo>
                <a:lnTo>
                  <a:pt x="399" y="79"/>
                </a:lnTo>
                <a:lnTo>
                  <a:pt x="285" y="0"/>
                </a:lnTo>
                <a:lnTo>
                  <a:pt x="0" y="199"/>
                </a:lnTo>
                <a:lnTo>
                  <a:pt x="57" y="199"/>
                </a:lnTo>
                <a:lnTo>
                  <a:pt x="57" y="513"/>
                </a:lnTo>
                <a:lnTo>
                  <a:pt x="198" y="513"/>
                </a:lnTo>
                <a:lnTo>
                  <a:pt x="312" y="370"/>
                </a:lnTo>
                <a:lnTo>
                  <a:pt x="199" y="370"/>
                </a:lnTo>
                <a:lnTo>
                  <a:pt x="285" y="256"/>
                </a:lnTo>
                <a:lnTo>
                  <a:pt x="199" y="256"/>
                </a:lnTo>
                <a:lnTo>
                  <a:pt x="285" y="100"/>
                </a:lnTo>
                <a:lnTo>
                  <a:pt x="285" y="199"/>
                </a:lnTo>
                <a:lnTo>
                  <a:pt x="370" y="199"/>
                </a:lnTo>
                <a:lnTo>
                  <a:pt x="314" y="313"/>
                </a:lnTo>
                <a:lnTo>
                  <a:pt x="426" y="313"/>
                </a:lnTo>
                <a:lnTo>
                  <a:pt x="284" y="513"/>
                </a:lnTo>
                <a:lnTo>
                  <a:pt x="512" y="513"/>
                </a:lnTo>
                <a:lnTo>
                  <a:pt x="512" y="199"/>
                </a:lnTo>
                <a:lnTo>
                  <a:pt x="569" y="199"/>
                </a:lnTo>
                <a:lnTo>
                  <a:pt x="455" y="1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NZ"/>
          </a:p>
        </p:txBody>
      </p:sp>
      <p:graphicFrame>
        <p:nvGraphicFramePr>
          <p:cNvPr id="20" name="Chart 19"/>
          <p:cNvGraphicFramePr/>
          <p:nvPr>
            <p:extLst>
              <p:ext uri="{D42A27DB-BD31-4B8C-83A1-F6EECF244321}">
                <p14:modId xmlns:p14="http://schemas.microsoft.com/office/powerpoint/2010/main" val="3833534621"/>
              </p:ext>
            </p:extLst>
          </p:nvPr>
        </p:nvGraphicFramePr>
        <p:xfrm>
          <a:off x="4641592" y="2071622"/>
          <a:ext cx="3349311" cy="3961785"/>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p:cNvSpPr txBox="1">
            <a:spLocks/>
          </p:cNvSpPr>
          <p:nvPr/>
        </p:nvSpPr>
        <p:spPr>
          <a:xfrm>
            <a:off x="4699632" y="1941120"/>
            <a:ext cx="1664737" cy="277721"/>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200" dirty="0">
                <a:solidFill>
                  <a:prstClr val="black">
                    <a:lumMod val="50000"/>
                    <a:lumOff val="50000"/>
                  </a:prstClr>
                </a:solidFill>
                <a:latin typeface="Calibri" panose="020F0502020204030204"/>
              </a:rPr>
              <a:t>2017</a:t>
            </a:r>
          </a:p>
        </p:txBody>
      </p:sp>
    </p:spTree>
    <p:extLst>
      <p:ext uri="{BB962C8B-B14F-4D97-AF65-F5344CB8AC3E}">
        <p14:creationId xmlns:p14="http://schemas.microsoft.com/office/powerpoint/2010/main" val="1806464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9550" y="228769"/>
            <a:ext cx="6465186" cy="655410"/>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Actions to take during a strong earthquake </a:t>
            </a:r>
          </a:p>
        </p:txBody>
      </p:sp>
      <p:sp>
        <p:nvSpPr>
          <p:cNvPr id="5" name="Title 1"/>
          <p:cNvSpPr txBox="1">
            <a:spLocks/>
          </p:cNvSpPr>
          <p:nvPr/>
        </p:nvSpPr>
        <p:spPr>
          <a:xfrm>
            <a:off x="458060" y="6404806"/>
            <a:ext cx="7764164" cy="43046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smtClean="0">
                <a:solidFill>
                  <a:prstClr val="black">
                    <a:lumMod val="50000"/>
                    <a:lumOff val="50000"/>
                  </a:prstClr>
                </a:solidFill>
                <a:latin typeface="Calibri" panose="020F0502020204030204"/>
              </a:rPr>
              <a:t>Source</a:t>
            </a:r>
            <a:r>
              <a:rPr lang="en-NZ" sz="900" b="0" dirty="0">
                <a:solidFill>
                  <a:prstClr val="black">
                    <a:lumMod val="50000"/>
                    <a:lumOff val="50000"/>
                  </a:prstClr>
                </a:solidFill>
                <a:latin typeface="Calibri" panose="020F0502020204030204"/>
              </a:rPr>
              <a:t>: Q4d What actions should people take during a strong earthquake</a:t>
            </a:r>
            <a:r>
              <a:rPr lang="en-NZ" sz="900" b="0" dirty="0" smtClean="0">
                <a:solidFill>
                  <a:prstClr val="black">
                    <a:lumMod val="50000"/>
                    <a:lumOff val="50000"/>
                  </a:prstClr>
                </a:solidFill>
                <a:latin typeface="Calibri" panose="020F0502020204030204"/>
              </a:rPr>
              <a:t>?</a:t>
            </a:r>
            <a:endParaRPr lang="en-NZ" sz="900" b="0" dirty="0">
              <a:solidFill>
                <a:prstClr val="black">
                  <a:lumMod val="50000"/>
                  <a:lumOff val="50000"/>
                </a:prstClr>
              </a:solidFill>
              <a:latin typeface="Calibri" panose="020F0502020204030204"/>
            </a:endParaRPr>
          </a:p>
        </p:txBody>
      </p:sp>
      <p:sp>
        <p:nvSpPr>
          <p:cNvPr id="7" name="Title 1"/>
          <p:cNvSpPr txBox="1">
            <a:spLocks/>
          </p:cNvSpPr>
          <p:nvPr/>
        </p:nvSpPr>
        <p:spPr>
          <a:xfrm>
            <a:off x="38100" y="1509849"/>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400" b="0" dirty="0">
                <a:solidFill>
                  <a:schemeClr val="tx1">
                    <a:lumMod val="65000"/>
                    <a:lumOff val="35000"/>
                  </a:schemeClr>
                </a:solidFill>
                <a:latin typeface="Calibri" panose="020F0502020204030204"/>
              </a:rPr>
              <a:t>Those </a:t>
            </a:r>
            <a:r>
              <a:rPr lang="en-NZ" sz="1400" b="0" dirty="0" smtClean="0">
                <a:solidFill>
                  <a:schemeClr val="tx1">
                    <a:lumMod val="65000"/>
                    <a:lumOff val="35000"/>
                  </a:schemeClr>
                </a:solidFill>
                <a:latin typeface="Calibri" panose="020F0502020204030204"/>
              </a:rPr>
              <a:t>who are retired, over 50 or male are less </a:t>
            </a:r>
            <a:r>
              <a:rPr lang="en-NZ" sz="1400" b="0" dirty="0">
                <a:solidFill>
                  <a:schemeClr val="tx1">
                    <a:lumMod val="65000"/>
                    <a:lumOff val="35000"/>
                  </a:schemeClr>
                </a:solidFill>
                <a:latin typeface="Calibri" panose="020F0502020204030204"/>
              </a:rPr>
              <a:t>likely than average </a:t>
            </a:r>
            <a:r>
              <a:rPr lang="en-NZ" sz="1400" b="0" dirty="0" smtClean="0">
                <a:solidFill>
                  <a:schemeClr val="tx1">
                    <a:lumMod val="65000"/>
                    <a:lumOff val="35000"/>
                  </a:schemeClr>
                </a:solidFill>
                <a:latin typeface="Calibri" panose="020F0502020204030204"/>
              </a:rPr>
              <a:t>to </a:t>
            </a:r>
            <a:r>
              <a:rPr lang="en-NZ" sz="1400" b="0" dirty="0">
                <a:solidFill>
                  <a:schemeClr val="tx1">
                    <a:lumMod val="65000"/>
                    <a:lumOff val="35000"/>
                  </a:schemeClr>
                </a:solidFill>
                <a:latin typeface="Calibri" panose="020F0502020204030204"/>
              </a:rPr>
              <a:t>say ‘drop, cover and hold</a:t>
            </a:r>
            <a:r>
              <a:rPr lang="en-NZ" sz="1400" b="0" dirty="0" smtClean="0">
                <a:solidFill>
                  <a:schemeClr val="tx1">
                    <a:lumMod val="65000"/>
                    <a:lumOff val="35000"/>
                  </a:schemeClr>
                </a:solidFill>
                <a:latin typeface="Calibri" panose="020F0502020204030204"/>
              </a:rPr>
              <a:t>’</a:t>
            </a:r>
            <a:endParaRPr lang="en-NZ" sz="1400" b="0" dirty="0">
              <a:solidFill>
                <a:schemeClr val="tx1">
                  <a:lumMod val="65000"/>
                  <a:lumOff val="35000"/>
                </a:schemeClr>
              </a:solidFill>
              <a:latin typeface="Calibri" panose="020F0502020204030204"/>
            </a:endParaRPr>
          </a:p>
        </p:txBody>
      </p:sp>
      <p:sp>
        <p:nvSpPr>
          <p:cNvPr id="9" name="Title 1"/>
          <p:cNvSpPr txBox="1">
            <a:spLocks/>
          </p:cNvSpPr>
          <p:nvPr/>
        </p:nvSpPr>
        <p:spPr>
          <a:xfrm>
            <a:off x="38099" y="3929199"/>
            <a:ext cx="8601075" cy="239237"/>
          </a:xfrm>
          <a:prstGeom prst="rect">
            <a:avLst/>
          </a:prstGeom>
        </p:spPr>
        <p:txBody>
          <a:bodyPr anchor="ctr">
            <a:noAutofit/>
          </a:bodyPr>
          <a:lstStyle>
            <a:defPPr>
              <a:defRPr lang="en-US"/>
            </a:defPPr>
            <a:lvl1pPr>
              <a:lnSpc>
                <a:spcPct val="90000"/>
              </a:lnSpc>
              <a:spcBef>
                <a:spcPct val="0"/>
              </a:spcBef>
              <a:buNone/>
              <a:defRPr sz="1400" b="0">
                <a:solidFill>
                  <a:schemeClr val="tx1">
                    <a:lumMod val="65000"/>
                    <a:lumOff val="35000"/>
                  </a:schemeClr>
                </a:solidFill>
                <a:latin typeface="Calibri" panose="020F0502020204030204"/>
                <a:ea typeface="Tahoma" panose="020B0604030504040204" pitchFamily="34" charset="0"/>
                <a:cs typeface="Arial" panose="020B0604020202020204" pitchFamily="34" charset="0"/>
              </a:defRPr>
            </a:lvl1pPr>
          </a:lstStyle>
          <a:p>
            <a:r>
              <a:rPr lang="en-NZ" dirty="0" smtClean="0"/>
              <a:t>Asian residents and those born overseas are </a:t>
            </a:r>
            <a:r>
              <a:rPr lang="en-NZ" dirty="0"/>
              <a:t>more likely than </a:t>
            </a:r>
            <a:r>
              <a:rPr lang="en-NZ" dirty="0" smtClean="0"/>
              <a:t>average to </a:t>
            </a:r>
            <a:r>
              <a:rPr lang="en-NZ" dirty="0"/>
              <a:t>say ‘go outside/out in the open</a:t>
            </a:r>
            <a:r>
              <a:rPr lang="en-NZ" dirty="0" smtClean="0"/>
              <a:t>’</a:t>
            </a:r>
            <a:endParaRPr lang="en-NZ" dirty="0"/>
          </a:p>
        </p:txBody>
      </p:sp>
      <p:pic>
        <p:nvPicPr>
          <p:cNvPr id="94" name="Picture 93"/>
          <p:cNvPicPr>
            <a:picLocks noChangeAspect="1"/>
          </p:cNvPicPr>
          <p:nvPr/>
        </p:nvPicPr>
        <p:blipFill>
          <a:blip r:embed="rId2"/>
          <a:stretch>
            <a:fillRect/>
          </a:stretch>
        </p:blipFill>
        <p:spPr>
          <a:xfrm>
            <a:off x="568349" y="2332230"/>
            <a:ext cx="532784" cy="540000"/>
          </a:xfrm>
          <a:prstGeom prst="rect">
            <a:avLst/>
          </a:prstGeom>
        </p:spPr>
      </p:pic>
      <p:pic>
        <p:nvPicPr>
          <p:cNvPr id="95" name="Picture 94"/>
          <p:cNvPicPr>
            <a:picLocks noChangeAspect="1"/>
          </p:cNvPicPr>
          <p:nvPr/>
        </p:nvPicPr>
        <p:blipFill>
          <a:blip r:embed="rId3"/>
          <a:stretch>
            <a:fillRect/>
          </a:stretch>
        </p:blipFill>
        <p:spPr>
          <a:xfrm>
            <a:off x="1334629" y="2332230"/>
            <a:ext cx="532785" cy="540000"/>
          </a:xfrm>
          <a:prstGeom prst="rect">
            <a:avLst/>
          </a:prstGeom>
        </p:spPr>
      </p:pic>
      <p:pic>
        <p:nvPicPr>
          <p:cNvPr id="96" name="Picture 95"/>
          <p:cNvPicPr>
            <a:picLocks noChangeAspect="1"/>
          </p:cNvPicPr>
          <p:nvPr/>
        </p:nvPicPr>
        <p:blipFill>
          <a:blip r:embed="rId4"/>
          <a:stretch>
            <a:fillRect/>
          </a:stretch>
        </p:blipFill>
        <p:spPr>
          <a:xfrm>
            <a:off x="2100910" y="2332230"/>
            <a:ext cx="536237" cy="540000"/>
          </a:xfrm>
          <a:prstGeom prst="rect">
            <a:avLst/>
          </a:prstGeom>
        </p:spPr>
      </p:pic>
      <p:sp>
        <p:nvSpPr>
          <p:cNvPr id="97" name="Freeform 16"/>
          <p:cNvSpPr>
            <a:spLocks/>
          </p:cNvSpPr>
          <p:nvPr/>
        </p:nvSpPr>
        <p:spPr bwMode="auto">
          <a:xfrm>
            <a:off x="568349" y="4746157"/>
            <a:ext cx="1152000" cy="972000"/>
          </a:xfrm>
          <a:custGeom>
            <a:avLst/>
            <a:gdLst>
              <a:gd name="T0" fmla="*/ 318 w 331"/>
              <a:gd name="T1" fmla="*/ 1 h 286"/>
              <a:gd name="T2" fmla="*/ 298 w 331"/>
              <a:gd name="T3" fmla="*/ 9 h 286"/>
              <a:gd name="T4" fmla="*/ 290 w 331"/>
              <a:gd name="T5" fmla="*/ 15 h 286"/>
              <a:gd name="T6" fmla="*/ 266 w 331"/>
              <a:gd name="T7" fmla="*/ 32 h 286"/>
              <a:gd name="T8" fmla="*/ 188 w 331"/>
              <a:gd name="T9" fmla="*/ 99 h 286"/>
              <a:gd name="T10" fmla="*/ 176 w 331"/>
              <a:gd name="T11" fmla="*/ 102 h 286"/>
              <a:gd name="T12" fmla="*/ 122 w 331"/>
              <a:gd name="T13" fmla="*/ 50 h 286"/>
              <a:gd name="T14" fmla="*/ 102 w 331"/>
              <a:gd name="T15" fmla="*/ 27 h 286"/>
              <a:gd name="T16" fmla="*/ 92 w 331"/>
              <a:gd name="T17" fmla="*/ 13 h 286"/>
              <a:gd name="T18" fmla="*/ 98 w 331"/>
              <a:gd name="T19" fmla="*/ 30 h 286"/>
              <a:gd name="T20" fmla="*/ 85 w 331"/>
              <a:gd name="T21" fmla="*/ 13 h 286"/>
              <a:gd name="T22" fmla="*/ 79 w 331"/>
              <a:gd name="T23" fmla="*/ 9 h 286"/>
              <a:gd name="T24" fmla="*/ 81 w 331"/>
              <a:gd name="T25" fmla="*/ 22 h 286"/>
              <a:gd name="T26" fmla="*/ 73 w 331"/>
              <a:gd name="T27" fmla="*/ 18 h 286"/>
              <a:gd name="T28" fmla="*/ 61 w 331"/>
              <a:gd name="T29" fmla="*/ 12 h 286"/>
              <a:gd name="T30" fmla="*/ 55 w 331"/>
              <a:gd name="T31" fmla="*/ 8 h 286"/>
              <a:gd name="T32" fmla="*/ 54 w 331"/>
              <a:gd name="T33" fmla="*/ 15 h 286"/>
              <a:gd name="T34" fmla="*/ 106 w 331"/>
              <a:gd name="T35" fmla="*/ 92 h 286"/>
              <a:gd name="T36" fmla="*/ 150 w 331"/>
              <a:gd name="T37" fmla="*/ 132 h 286"/>
              <a:gd name="T38" fmla="*/ 5 w 331"/>
              <a:gd name="T39" fmla="*/ 279 h 286"/>
              <a:gd name="T40" fmla="*/ 35 w 331"/>
              <a:gd name="T41" fmla="*/ 254 h 286"/>
              <a:gd name="T42" fmla="*/ 49 w 331"/>
              <a:gd name="T43" fmla="*/ 247 h 286"/>
              <a:gd name="T44" fmla="*/ 73 w 331"/>
              <a:gd name="T45" fmla="*/ 238 h 286"/>
              <a:gd name="T46" fmla="*/ 58 w 331"/>
              <a:gd name="T47" fmla="*/ 260 h 286"/>
              <a:gd name="T48" fmla="*/ 79 w 331"/>
              <a:gd name="T49" fmla="*/ 260 h 286"/>
              <a:gd name="T50" fmla="*/ 180 w 331"/>
              <a:gd name="T51" fmla="*/ 160 h 286"/>
              <a:gd name="T52" fmla="*/ 311 w 331"/>
              <a:gd name="T53" fmla="*/ 257 h 286"/>
              <a:gd name="T54" fmla="*/ 286 w 331"/>
              <a:gd name="T55" fmla="*/ 231 h 286"/>
              <a:gd name="T56" fmla="*/ 280 w 331"/>
              <a:gd name="T57" fmla="*/ 216 h 286"/>
              <a:gd name="T58" fmla="*/ 281 w 331"/>
              <a:gd name="T59" fmla="*/ 210 h 286"/>
              <a:gd name="T60" fmla="*/ 283 w 331"/>
              <a:gd name="T61" fmla="*/ 197 h 286"/>
              <a:gd name="T62" fmla="*/ 212 w 331"/>
              <a:gd name="T63" fmla="*/ 132 h 286"/>
              <a:gd name="T64" fmla="*/ 270 w 331"/>
              <a:gd name="T65" fmla="*/ 80 h 286"/>
              <a:gd name="T66" fmla="*/ 290 w 331"/>
              <a:gd name="T67" fmla="*/ 62 h 286"/>
              <a:gd name="T68" fmla="*/ 309 w 331"/>
              <a:gd name="T69" fmla="*/ 47 h 286"/>
              <a:gd name="T70" fmla="*/ 317 w 331"/>
              <a:gd name="T71" fmla="*/ 36 h 286"/>
              <a:gd name="T72" fmla="*/ 296 w 331"/>
              <a:gd name="T73" fmla="*/ 51 h 286"/>
              <a:gd name="T74" fmla="*/ 305 w 331"/>
              <a:gd name="T75" fmla="*/ 42 h 286"/>
              <a:gd name="T76" fmla="*/ 314 w 331"/>
              <a:gd name="T77" fmla="*/ 31 h 286"/>
              <a:gd name="T78" fmla="*/ 307 w 331"/>
              <a:gd name="T79" fmla="*/ 35 h 286"/>
              <a:gd name="T80" fmla="*/ 311 w 331"/>
              <a:gd name="T81" fmla="*/ 26 h 286"/>
              <a:gd name="T82" fmla="*/ 299 w 331"/>
              <a:gd name="T83" fmla="*/ 29 h 286"/>
              <a:gd name="T84" fmla="*/ 319 w 331"/>
              <a:gd name="T85" fmla="*/ 9 h 286"/>
              <a:gd name="T86" fmla="*/ 308 w 331"/>
              <a:gd name="T87" fmla="*/ 12 h 286"/>
              <a:gd name="T88" fmla="*/ 329 w 331"/>
              <a:gd name="T89" fmla="*/ 4 h 286"/>
              <a:gd name="T90" fmla="*/ 331 w 331"/>
              <a:gd name="T91" fmla="*/ 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286">
                <a:moveTo>
                  <a:pt x="331" y="2"/>
                </a:moveTo>
                <a:cubicBezTo>
                  <a:pt x="329" y="1"/>
                  <a:pt x="325" y="0"/>
                  <a:pt x="318" y="1"/>
                </a:cubicBezTo>
                <a:cubicBezTo>
                  <a:pt x="314" y="2"/>
                  <a:pt x="309" y="3"/>
                  <a:pt x="306" y="5"/>
                </a:cubicBezTo>
                <a:cubicBezTo>
                  <a:pt x="303" y="6"/>
                  <a:pt x="300" y="8"/>
                  <a:pt x="298" y="9"/>
                </a:cubicBezTo>
                <a:cubicBezTo>
                  <a:pt x="296" y="11"/>
                  <a:pt x="294" y="12"/>
                  <a:pt x="292" y="14"/>
                </a:cubicBezTo>
                <a:cubicBezTo>
                  <a:pt x="290" y="15"/>
                  <a:pt x="290" y="15"/>
                  <a:pt x="290" y="15"/>
                </a:cubicBezTo>
                <a:cubicBezTo>
                  <a:pt x="288" y="17"/>
                  <a:pt x="288" y="17"/>
                  <a:pt x="288" y="17"/>
                </a:cubicBezTo>
                <a:cubicBezTo>
                  <a:pt x="280" y="22"/>
                  <a:pt x="273" y="27"/>
                  <a:pt x="266" y="32"/>
                </a:cubicBezTo>
                <a:cubicBezTo>
                  <a:pt x="252" y="43"/>
                  <a:pt x="238" y="54"/>
                  <a:pt x="226" y="66"/>
                </a:cubicBezTo>
                <a:cubicBezTo>
                  <a:pt x="188" y="99"/>
                  <a:pt x="188" y="99"/>
                  <a:pt x="188" y="99"/>
                </a:cubicBezTo>
                <a:cubicBezTo>
                  <a:pt x="185" y="102"/>
                  <a:pt x="183" y="104"/>
                  <a:pt x="181" y="106"/>
                </a:cubicBezTo>
                <a:cubicBezTo>
                  <a:pt x="176" y="102"/>
                  <a:pt x="176" y="102"/>
                  <a:pt x="176" y="102"/>
                </a:cubicBezTo>
                <a:cubicBezTo>
                  <a:pt x="170" y="96"/>
                  <a:pt x="164" y="90"/>
                  <a:pt x="157" y="84"/>
                </a:cubicBezTo>
                <a:cubicBezTo>
                  <a:pt x="145" y="72"/>
                  <a:pt x="133" y="60"/>
                  <a:pt x="122" y="50"/>
                </a:cubicBezTo>
                <a:cubicBezTo>
                  <a:pt x="118" y="47"/>
                  <a:pt x="115" y="42"/>
                  <a:pt x="112" y="37"/>
                </a:cubicBezTo>
                <a:cubicBezTo>
                  <a:pt x="108" y="33"/>
                  <a:pt x="105" y="28"/>
                  <a:pt x="102" y="27"/>
                </a:cubicBezTo>
                <a:cubicBezTo>
                  <a:pt x="103" y="30"/>
                  <a:pt x="105" y="32"/>
                  <a:pt x="107" y="35"/>
                </a:cubicBezTo>
                <a:cubicBezTo>
                  <a:pt x="99" y="29"/>
                  <a:pt x="97" y="20"/>
                  <a:pt x="92" y="13"/>
                </a:cubicBezTo>
                <a:cubicBezTo>
                  <a:pt x="91" y="13"/>
                  <a:pt x="90" y="14"/>
                  <a:pt x="88" y="12"/>
                </a:cubicBezTo>
                <a:cubicBezTo>
                  <a:pt x="90" y="17"/>
                  <a:pt x="95" y="24"/>
                  <a:pt x="98" y="30"/>
                </a:cubicBezTo>
                <a:cubicBezTo>
                  <a:pt x="96" y="31"/>
                  <a:pt x="96" y="31"/>
                  <a:pt x="96" y="31"/>
                </a:cubicBezTo>
                <a:cubicBezTo>
                  <a:pt x="91" y="27"/>
                  <a:pt x="89" y="18"/>
                  <a:pt x="85" y="13"/>
                </a:cubicBezTo>
                <a:cubicBezTo>
                  <a:pt x="82" y="14"/>
                  <a:pt x="82" y="14"/>
                  <a:pt x="82" y="14"/>
                </a:cubicBezTo>
                <a:cubicBezTo>
                  <a:pt x="81" y="15"/>
                  <a:pt x="80" y="12"/>
                  <a:pt x="79" y="9"/>
                </a:cubicBezTo>
                <a:cubicBezTo>
                  <a:pt x="80" y="12"/>
                  <a:pt x="82" y="18"/>
                  <a:pt x="84" y="20"/>
                </a:cubicBezTo>
                <a:cubicBezTo>
                  <a:pt x="81" y="22"/>
                  <a:pt x="81" y="22"/>
                  <a:pt x="81" y="22"/>
                </a:cubicBezTo>
                <a:cubicBezTo>
                  <a:pt x="80" y="22"/>
                  <a:pt x="78" y="20"/>
                  <a:pt x="77" y="17"/>
                </a:cubicBezTo>
                <a:cubicBezTo>
                  <a:pt x="75" y="17"/>
                  <a:pt x="72" y="15"/>
                  <a:pt x="73" y="18"/>
                </a:cubicBezTo>
                <a:cubicBezTo>
                  <a:pt x="74" y="22"/>
                  <a:pt x="76" y="25"/>
                  <a:pt x="77" y="27"/>
                </a:cubicBezTo>
                <a:cubicBezTo>
                  <a:pt x="70" y="16"/>
                  <a:pt x="64" y="11"/>
                  <a:pt x="61" y="12"/>
                </a:cubicBezTo>
                <a:cubicBezTo>
                  <a:pt x="63" y="15"/>
                  <a:pt x="61" y="16"/>
                  <a:pt x="63" y="19"/>
                </a:cubicBezTo>
                <a:cubicBezTo>
                  <a:pt x="60" y="15"/>
                  <a:pt x="56" y="10"/>
                  <a:pt x="55" y="8"/>
                </a:cubicBezTo>
                <a:cubicBezTo>
                  <a:pt x="54" y="7"/>
                  <a:pt x="53" y="7"/>
                  <a:pt x="53" y="8"/>
                </a:cubicBezTo>
                <a:cubicBezTo>
                  <a:pt x="52" y="9"/>
                  <a:pt x="53" y="11"/>
                  <a:pt x="54" y="15"/>
                </a:cubicBezTo>
                <a:cubicBezTo>
                  <a:pt x="59" y="31"/>
                  <a:pt x="68" y="45"/>
                  <a:pt x="77" y="58"/>
                </a:cubicBezTo>
                <a:cubicBezTo>
                  <a:pt x="86" y="70"/>
                  <a:pt x="96" y="82"/>
                  <a:pt x="106" y="92"/>
                </a:cubicBezTo>
                <a:cubicBezTo>
                  <a:pt x="117" y="103"/>
                  <a:pt x="128" y="113"/>
                  <a:pt x="138" y="122"/>
                </a:cubicBezTo>
                <a:cubicBezTo>
                  <a:pt x="150" y="132"/>
                  <a:pt x="150" y="132"/>
                  <a:pt x="150" y="132"/>
                </a:cubicBezTo>
                <a:cubicBezTo>
                  <a:pt x="149" y="132"/>
                  <a:pt x="149" y="133"/>
                  <a:pt x="149" y="133"/>
                </a:cubicBezTo>
                <a:cubicBezTo>
                  <a:pt x="97" y="178"/>
                  <a:pt x="49" y="227"/>
                  <a:pt x="5" y="279"/>
                </a:cubicBezTo>
                <a:cubicBezTo>
                  <a:pt x="0" y="286"/>
                  <a:pt x="4" y="284"/>
                  <a:pt x="5" y="285"/>
                </a:cubicBezTo>
                <a:cubicBezTo>
                  <a:pt x="16" y="274"/>
                  <a:pt x="25" y="261"/>
                  <a:pt x="35" y="254"/>
                </a:cubicBezTo>
                <a:cubicBezTo>
                  <a:pt x="37" y="251"/>
                  <a:pt x="35" y="259"/>
                  <a:pt x="39" y="258"/>
                </a:cubicBezTo>
                <a:cubicBezTo>
                  <a:pt x="49" y="247"/>
                  <a:pt x="49" y="247"/>
                  <a:pt x="49" y="247"/>
                </a:cubicBezTo>
                <a:cubicBezTo>
                  <a:pt x="54" y="246"/>
                  <a:pt x="50" y="253"/>
                  <a:pt x="55" y="252"/>
                </a:cubicBezTo>
                <a:cubicBezTo>
                  <a:pt x="60" y="251"/>
                  <a:pt x="69" y="239"/>
                  <a:pt x="73" y="238"/>
                </a:cubicBezTo>
                <a:cubicBezTo>
                  <a:pt x="82" y="231"/>
                  <a:pt x="70" y="245"/>
                  <a:pt x="62" y="253"/>
                </a:cubicBezTo>
                <a:cubicBezTo>
                  <a:pt x="66" y="252"/>
                  <a:pt x="56" y="259"/>
                  <a:pt x="58" y="260"/>
                </a:cubicBezTo>
                <a:cubicBezTo>
                  <a:pt x="60" y="262"/>
                  <a:pt x="63" y="265"/>
                  <a:pt x="75" y="256"/>
                </a:cubicBezTo>
                <a:cubicBezTo>
                  <a:pt x="79" y="254"/>
                  <a:pt x="78" y="258"/>
                  <a:pt x="79" y="260"/>
                </a:cubicBezTo>
                <a:cubicBezTo>
                  <a:pt x="111" y="227"/>
                  <a:pt x="147" y="194"/>
                  <a:pt x="179" y="161"/>
                </a:cubicBezTo>
                <a:cubicBezTo>
                  <a:pt x="179" y="161"/>
                  <a:pt x="180" y="161"/>
                  <a:pt x="180" y="160"/>
                </a:cubicBezTo>
                <a:cubicBezTo>
                  <a:pt x="220" y="196"/>
                  <a:pt x="262" y="229"/>
                  <a:pt x="306" y="258"/>
                </a:cubicBezTo>
                <a:cubicBezTo>
                  <a:pt x="312" y="261"/>
                  <a:pt x="310" y="258"/>
                  <a:pt x="311" y="257"/>
                </a:cubicBezTo>
                <a:cubicBezTo>
                  <a:pt x="300" y="249"/>
                  <a:pt x="289" y="242"/>
                  <a:pt x="282" y="235"/>
                </a:cubicBezTo>
                <a:cubicBezTo>
                  <a:pt x="280" y="233"/>
                  <a:pt x="287" y="234"/>
                  <a:pt x="286" y="231"/>
                </a:cubicBezTo>
                <a:cubicBezTo>
                  <a:pt x="275" y="223"/>
                  <a:pt x="275" y="223"/>
                  <a:pt x="275" y="223"/>
                </a:cubicBezTo>
                <a:cubicBezTo>
                  <a:pt x="274" y="219"/>
                  <a:pt x="281" y="220"/>
                  <a:pt x="280" y="216"/>
                </a:cubicBezTo>
                <a:cubicBezTo>
                  <a:pt x="279" y="212"/>
                  <a:pt x="268" y="206"/>
                  <a:pt x="267" y="202"/>
                </a:cubicBezTo>
                <a:cubicBezTo>
                  <a:pt x="260" y="195"/>
                  <a:pt x="273" y="204"/>
                  <a:pt x="281" y="210"/>
                </a:cubicBezTo>
                <a:cubicBezTo>
                  <a:pt x="279" y="207"/>
                  <a:pt x="286" y="214"/>
                  <a:pt x="287" y="212"/>
                </a:cubicBezTo>
                <a:cubicBezTo>
                  <a:pt x="289" y="210"/>
                  <a:pt x="291" y="207"/>
                  <a:pt x="283" y="197"/>
                </a:cubicBezTo>
                <a:cubicBezTo>
                  <a:pt x="281" y="194"/>
                  <a:pt x="285" y="194"/>
                  <a:pt x="286" y="193"/>
                </a:cubicBezTo>
                <a:cubicBezTo>
                  <a:pt x="262" y="174"/>
                  <a:pt x="237" y="152"/>
                  <a:pt x="212" y="132"/>
                </a:cubicBezTo>
                <a:cubicBezTo>
                  <a:pt x="226" y="121"/>
                  <a:pt x="226" y="121"/>
                  <a:pt x="226" y="121"/>
                </a:cubicBezTo>
                <a:cubicBezTo>
                  <a:pt x="242" y="107"/>
                  <a:pt x="257" y="93"/>
                  <a:pt x="270" y="80"/>
                </a:cubicBezTo>
                <a:cubicBezTo>
                  <a:pt x="278" y="72"/>
                  <a:pt x="295" y="63"/>
                  <a:pt x="298" y="55"/>
                </a:cubicBezTo>
                <a:cubicBezTo>
                  <a:pt x="295" y="57"/>
                  <a:pt x="292" y="60"/>
                  <a:pt x="290" y="62"/>
                </a:cubicBezTo>
                <a:cubicBezTo>
                  <a:pt x="293" y="57"/>
                  <a:pt x="298" y="54"/>
                  <a:pt x="302" y="51"/>
                </a:cubicBezTo>
                <a:cubicBezTo>
                  <a:pt x="309" y="47"/>
                  <a:pt x="309" y="47"/>
                  <a:pt x="309" y="47"/>
                </a:cubicBezTo>
                <a:cubicBezTo>
                  <a:pt x="312" y="45"/>
                  <a:pt x="315" y="43"/>
                  <a:pt x="316" y="41"/>
                </a:cubicBezTo>
                <a:cubicBezTo>
                  <a:pt x="315" y="40"/>
                  <a:pt x="315" y="39"/>
                  <a:pt x="317" y="36"/>
                </a:cubicBezTo>
                <a:cubicBezTo>
                  <a:pt x="314" y="38"/>
                  <a:pt x="311" y="41"/>
                  <a:pt x="307" y="44"/>
                </a:cubicBezTo>
                <a:cubicBezTo>
                  <a:pt x="303" y="47"/>
                  <a:pt x="299" y="50"/>
                  <a:pt x="296" y="51"/>
                </a:cubicBezTo>
                <a:cubicBezTo>
                  <a:pt x="294" y="49"/>
                  <a:pt x="294" y="49"/>
                  <a:pt x="294" y="49"/>
                </a:cubicBezTo>
                <a:cubicBezTo>
                  <a:pt x="297" y="47"/>
                  <a:pt x="301" y="44"/>
                  <a:pt x="305" y="42"/>
                </a:cubicBezTo>
                <a:cubicBezTo>
                  <a:pt x="309" y="39"/>
                  <a:pt x="313" y="36"/>
                  <a:pt x="316" y="34"/>
                </a:cubicBezTo>
                <a:cubicBezTo>
                  <a:pt x="314" y="31"/>
                  <a:pt x="314" y="31"/>
                  <a:pt x="314" y="31"/>
                </a:cubicBezTo>
                <a:cubicBezTo>
                  <a:pt x="313" y="30"/>
                  <a:pt x="316" y="28"/>
                  <a:pt x="319" y="27"/>
                </a:cubicBezTo>
                <a:cubicBezTo>
                  <a:pt x="316" y="28"/>
                  <a:pt x="310" y="32"/>
                  <a:pt x="307" y="35"/>
                </a:cubicBezTo>
                <a:cubicBezTo>
                  <a:pt x="305" y="32"/>
                  <a:pt x="305" y="32"/>
                  <a:pt x="305" y="32"/>
                </a:cubicBezTo>
                <a:cubicBezTo>
                  <a:pt x="304" y="31"/>
                  <a:pt x="307" y="29"/>
                  <a:pt x="311" y="26"/>
                </a:cubicBezTo>
                <a:cubicBezTo>
                  <a:pt x="310" y="25"/>
                  <a:pt x="312" y="21"/>
                  <a:pt x="308" y="23"/>
                </a:cubicBezTo>
                <a:cubicBezTo>
                  <a:pt x="305" y="25"/>
                  <a:pt x="302" y="27"/>
                  <a:pt x="299" y="29"/>
                </a:cubicBezTo>
                <a:cubicBezTo>
                  <a:pt x="304" y="25"/>
                  <a:pt x="309" y="20"/>
                  <a:pt x="313" y="16"/>
                </a:cubicBezTo>
                <a:cubicBezTo>
                  <a:pt x="317" y="13"/>
                  <a:pt x="319" y="11"/>
                  <a:pt x="319" y="9"/>
                </a:cubicBezTo>
                <a:cubicBezTo>
                  <a:pt x="316" y="10"/>
                  <a:pt x="315" y="10"/>
                  <a:pt x="313" y="10"/>
                </a:cubicBezTo>
                <a:cubicBezTo>
                  <a:pt x="312" y="11"/>
                  <a:pt x="310" y="11"/>
                  <a:pt x="308" y="12"/>
                </a:cubicBezTo>
                <a:cubicBezTo>
                  <a:pt x="311" y="10"/>
                  <a:pt x="315" y="7"/>
                  <a:pt x="319" y="6"/>
                </a:cubicBezTo>
                <a:cubicBezTo>
                  <a:pt x="323" y="5"/>
                  <a:pt x="327" y="4"/>
                  <a:pt x="329" y="4"/>
                </a:cubicBezTo>
                <a:cubicBezTo>
                  <a:pt x="330" y="4"/>
                  <a:pt x="330" y="4"/>
                  <a:pt x="331" y="3"/>
                </a:cubicBezTo>
                <a:cubicBezTo>
                  <a:pt x="331" y="3"/>
                  <a:pt x="331" y="3"/>
                  <a:pt x="331" y="3"/>
                </a:cubicBezTo>
                <a:cubicBezTo>
                  <a:pt x="331" y="3"/>
                  <a:pt x="331" y="2"/>
                  <a:pt x="331"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NZ"/>
          </a:p>
        </p:txBody>
      </p:sp>
      <p:sp>
        <p:nvSpPr>
          <p:cNvPr id="98" name="Freeform 5"/>
          <p:cNvSpPr>
            <a:spLocks/>
          </p:cNvSpPr>
          <p:nvPr/>
        </p:nvSpPr>
        <p:spPr bwMode="auto">
          <a:xfrm>
            <a:off x="11305003" y="340287"/>
            <a:ext cx="479579" cy="432379"/>
          </a:xfrm>
          <a:custGeom>
            <a:avLst/>
            <a:gdLst>
              <a:gd name="T0" fmla="*/ 455 w 569"/>
              <a:gd name="T1" fmla="*/ 119 h 513"/>
              <a:gd name="T2" fmla="*/ 455 w 569"/>
              <a:gd name="T3" fmla="*/ 0 h 513"/>
              <a:gd name="T4" fmla="*/ 399 w 569"/>
              <a:gd name="T5" fmla="*/ 0 h 513"/>
              <a:gd name="T6" fmla="*/ 399 w 569"/>
              <a:gd name="T7" fmla="*/ 79 h 513"/>
              <a:gd name="T8" fmla="*/ 285 w 569"/>
              <a:gd name="T9" fmla="*/ 0 h 513"/>
              <a:gd name="T10" fmla="*/ 0 w 569"/>
              <a:gd name="T11" fmla="*/ 199 h 513"/>
              <a:gd name="T12" fmla="*/ 57 w 569"/>
              <a:gd name="T13" fmla="*/ 199 h 513"/>
              <a:gd name="T14" fmla="*/ 57 w 569"/>
              <a:gd name="T15" fmla="*/ 513 h 513"/>
              <a:gd name="T16" fmla="*/ 198 w 569"/>
              <a:gd name="T17" fmla="*/ 513 h 513"/>
              <a:gd name="T18" fmla="*/ 312 w 569"/>
              <a:gd name="T19" fmla="*/ 370 h 513"/>
              <a:gd name="T20" fmla="*/ 199 w 569"/>
              <a:gd name="T21" fmla="*/ 370 h 513"/>
              <a:gd name="T22" fmla="*/ 285 w 569"/>
              <a:gd name="T23" fmla="*/ 256 h 513"/>
              <a:gd name="T24" fmla="*/ 199 w 569"/>
              <a:gd name="T25" fmla="*/ 256 h 513"/>
              <a:gd name="T26" fmla="*/ 285 w 569"/>
              <a:gd name="T27" fmla="*/ 100 h 513"/>
              <a:gd name="T28" fmla="*/ 285 w 569"/>
              <a:gd name="T29" fmla="*/ 199 h 513"/>
              <a:gd name="T30" fmla="*/ 370 w 569"/>
              <a:gd name="T31" fmla="*/ 199 h 513"/>
              <a:gd name="T32" fmla="*/ 314 w 569"/>
              <a:gd name="T33" fmla="*/ 313 h 513"/>
              <a:gd name="T34" fmla="*/ 426 w 569"/>
              <a:gd name="T35" fmla="*/ 313 h 513"/>
              <a:gd name="T36" fmla="*/ 284 w 569"/>
              <a:gd name="T37" fmla="*/ 513 h 513"/>
              <a:gd name="T38" fmla="*/ 512 w 569"/>
              <a:gd name="T39" fmla="*/ 513 h 513"/>
              <a:gd name="T40" fmla="*/ 512 w 569"/>
              <a:gd name="T41" fmla="*/ 199 h 513"/>
              <a:gd name="T42" fmla="*/ 569 w 569"/>
              <a:gd name="T43" fmla="*/ 199 h 513"/>
              <a:gd name="T44" fmla="*/ 455 w 569"/>
              <a:gd name="T45" fmla="*/ 11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9" h="513">
                <a:moveTo>
                  <a:pt x="455" y="119"/>
                </a:moveTo>
                <a:lnTo>
                  <a:pt x="455" y="0"/>
                </a:lnTo>
                <a:lnTo>
                  <a:pt x="399" y="0"/>
                </a:lnTo>
                <a:lnTo>
                  <a:pt x="399" y="79"/>
                </a:lnTo>
                <a:lnTo>
                  <a:pt x="285" y="0"/>
                </a:lnTo>
                <a:lnTo>
                  <a:pt x="0" y="199"/>
                </a:lnTo>
                <a:lnTo>
                  <a:pt x="57" y="199"/>
                </a:lnTo>
                <a:lnTo>
                  <a:pt x="57" y="513"/>
                </a:lnTo>
                <a:lnTo>
                  <a:pt x="198" y="513"/>
                </a:lnTo>
                <a:lnTo>
                  <a:pt x="312" y="370"/>
                </a:lnTo>
                <a:lnTo>
                  <a:pt x="199" y="370"/>
                </a:lnTo>
                <a:lnTo>
                  <a:pt x="285" y="256"/>
                </a:lnTo>
                <a:lnTo>
                  <a:pt x="199" y="256"/>
                </a:lnTo>
                <a:lnTo>
                  <a:pt x="285" y="100"/>
                </a:lnTo>
                <a:lnTo>
                  <a:pt x="285" y="199"/>
                </a:lnTo>
                <a:lnTo>
                  <a:pt x="370" y="199"/>
                </a:lnTo>
                <a:lnTo>
                  <a:pt x="314" y="313"/>
                </a:lnTo>
                <a:lnTo>
                  <a:pt x="426" y="313"/>
                </a:lnTo>
                <a:lnTo>
                  <a:pt x="284" y="513"/>
                </a:lnTo>
                <a:lnTo>
                  <a:pt x="512" y="513"/>
                </a:lnTo>
                <a:lnTo>
                  <a:pt x="512" y="199"/>
                </a:lnTo>
                <a:lnTo>
                  <a:pt x="569" y="199"/>
                </a:lnTo>
                <a:lnTo>
                  <a:pt x="455" y="1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NZ"/>
          </a:p>
        </p:txBody>
      </p:sp>
      <p:sp>
        <p:nvSpPr>
          <p:cNvPr id="99" name="Rectangle 98"/>
          <p:cNvSpPr/>
          <p:nvPr/>
        </p:nvSpPr>
        <p:spPr>
          <a:xfrm>
            <a:off x="0" y="1433649"/>
            <a:ext cx="12192000" cy="215972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2" name="Rectangle 101"/>
          <p:cNvSpPr/>
          <p:nvPr/>
        </p:nvSpPr>
        <p:spPr>
          <a:xfrm>
            <a:off x="0" y="3852999"/>
            <a:ext cx="12192000" cy="215972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3" name="TextBox 102"/>
          <p:cNvSpPr txBox="1"/>
          <p:nvPr/>
        </p:nvSpPr>
        <p:spPr>
          <a:xfrm>
            <a:off x="8846705" y="2358556"/>
            <a:ext cx="432000" cy="230832"/>
          </a:xfrm>
          <a:prstGeom prst="rect">
            <a:avLst/>
          </a:prstGeom>
          <a:noFill/>
        </p:spPr>
        <p:txBody>
          <a:bodyPr wrap="square" rtlCol="0">
            <a:spAutoFit/>
          </a:bodyPr>
          <a:lstStyle/>
          <a:p>
            <a:pPr algn="ctr"/>
            <a:r>
              <a:rPr lang="en-NZ" sz="900" dirty="0" smtClean="0">
                <a:solidFill>
                  <a:schemeClr val="tx1">
                    <a:lumMod val="65000"/>
                    <a:lumOff val="35000"/>
                  </a:schemeClr>
                </a:solidFill>
              </a:rPr>
              <a:t>30%</a:t>
            </a:r>
            <a:endParaRPr lang="en-NZ" sz="900" dirty="0">
              <a:solidFill>
                <a:schemeClr val="tx1">
                  <a:lumMod val="65000"/>
                  <a:lumOff val="35000"/>
                </a:schemeClr>
              </a:solidFill>
            </a:endParaRPr>
          </a:p>
        </p:txBody>
      </p:sp>
      <p:sp>
        <p:nvSpPr>
          <p:cNvPr id="104" name="TextBox 103"/>
          <p:cNvSpPr txBox="1"/>
          <p:nvPr/>
        </p:nvSpPr>
        <p:spPr>
          <a:xfrm>
            <a:off x="4222583" y="2358556"/>
            <a:ext cx="432000" cy="230832"/>
          </a:xfrm>
          <a:prstGeom prst="rect">
            <a:avLst/>
          </a:prstGeom>
          <a:noFill/>
        </p:spPr>
        <p:txBody>
          <a:bodyPr wrap="square" rtlCol="0">
            <a:spAutoFit/>
          </a:bodyPr>
          <a:lstStyle/>
          <a:p>
            <a:pPr algn="ctr"/>
            <a:r>
              <a:rPr lang="en-NZ" sz="900" dirty="0" smtClean="0">
                <a:solidFill>
                  <a:schemeClr val="tx1">
                    <a:lumMod val="65000"/>
                    <a:lumOff val="35000"/>
                  </a:schemeClr>
                </a:solidFill>
              </a:rPr>
              <a:t>10%</a:t>
            </a:r>
            <a:endParaRPr lang="en-NZ" sz="900" dirty="0">
              <a:solidFill>
                <a:schemeClr val="tx1">
                  <a:lumMod val="65000"/>
                  <a:lumOff val="35000"/>
                </a:schemeClr>
              </a:solidFill>
            </a:endParaRPr>
          </a:p>
        </p:txBody>
      </p:sp>
      <p:cxnSp>
        <p:nvCxnSpPr>
          <p:cNvPr id="105" name="Straight Connector 104"/>
          <p:cNvCxnSpPr/>
          <p:nvPr/>
        </p:nvCxnSpPr>
        <p:spPr>
          <a:xfrm>
            <a:off x="4443017" y="2588655"/>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1362799" y="2588655"/>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450799" y="2693430"/>
            <a:ext cx="691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534644" y="2357208"/>
            <a:ext cx="432000" cy="230832"/>
          </a:xfrm>
          <a:prstGeom prst="rect">
            <a:avLst/>
          </a:prstGeom>
          <a:noFill/>
        </p:spPr>
        <p:txBody>
          <a:bodyPr wrap="square" rtlCol="0">
            <a:spAutoFit/>
          </a:bodyPr>
          <a:lstStyle/>
          <a:p>
            <a:pPr algn="ctr"/>
            <a:r>
              <a:rPr lang="en-NZ" sz="900" dirty="0" smtClean="0">
                <a:solidFill>
                  <a:schemeClr val="tx1">
                    <a:lumMod val="65000"/>
                    <a:lumOff val="35000"/>
                  </a:schemeClr>
                </a:solidFill>
              </a:rPr>
              <a:t>20%</a:t>
            </a:r>
            <a:endParaRPr lang="en-NZ" sz="900" dirty="0">
              <a:solidFill>
                <a:schemeClr val="tx1">
                  <a:lumMod val="65000"/>
                  <a:lumOff val="35000"/>
                </a:schemeClr>
              </a:solidFill>
            </a:endParaRPr>
          </a:p>
        </p:txBody>
      </p:sp>
      <p:sp>
        <p:nvSpPr>
          <p:cNvPr id="109" name="TextBox 108"/>
          <p:cNvSpPr txBox="1"/>
          <p:nvPr/>
        </p:nvSpPr>
        <p:spPr>
          <a:xfrm>
            <a:off x="9071873" y="2011729"/>
            <a:ext cx="2286000" cy="415498"/>
          </a:xfrm>
          <a:prstGeom prst="rect">
            <a:avLst/>
          </a:prstGeom>
          <a:noFill/>
        </p:spPr>
        <p:txBody>
          <a:bodyPr wrap="square" rtlCol="0">
            <a:spAutoFit/>
          </a:bodyPr>
          <a:lstStyle/>
          <a:p>
            <a:pPr algn="ctr"/>
            <a:r>
              <a:rPr lang="en-NZ" sz="1050" b="1" dirty="0">
                <a:solidFill>
                  <a:schemeClr val="tx1">
                    <a:lumMod val="65000"/>
                    <a:lumOff val="35000"/>
                  </a:schemeClr>
                </a:solidFill>
              </a:rPr>
              <a:t>Average for all New Zealanders </a:t>
            </a:r>
          </a:p>
          <a:p>
            <a:pPr algn="ctr"/>
            <a:r>
              <a:rPr lang="en-NZ" sz="1050" b="1" dirty="0" smtClean="0">
                <a:solidFill>
                  <a:schemeClr val="tx1">
                    <a:lumMod val="65000"/>
                    <a:lumOff val="35000"/>
                  </a:schemeClr>
                </a:solidFill>
              </a:rPr>
              <a:t>35%</a:t>
            </a:r>
            <a:endParaRPr lang="en-NZ" sz="1050" b="1" dirty="0">
              <a:solidFill>
                <a:schemeClr val="tx1">
                  <a:lumMod val="65000"/>
                  <a:lumOff val="35000"/>
                </a:schemeClr>
              </a:solidFill>
            </a:endParaRPr>
          </a:p>
        </p:txBody>
      </p:sp>
      <p:cxnSp>
        <p:nvCxnSpPr>
          <p:cNvPr id="110" name="Straight Connector 109"/>
          <p:cNvCxnSpPr/>
          <p:nvPr/>
        </p:nvCxnSpPr>
        <p:spPr>
          <a:xfrm>
            <a:off x="9055549" y="2588655"/>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0209174" y="2429764"/>
            <a:ext cx="0" cy="9360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753329" y="2588655"/>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9239568" y="3092656"/>
            <a:ext cx="1057275" cy="369332"/>
          </a:xfrm>
          <a:prstGeom prst="rect">
            <a:avLst/>
          </a:prstGeom>
          <a:noFill/>
        </p:spPr>
        <p:txBody>
          <a:bodyPr wrap="square" rtlCol="0">
            <a:spAutoFit/>
          </a:bodyPr>
          <a:lstStyle/>
          <a:p>
            <a:pPr algn="ctr"/>
            <a:r>
              <a:rPr lang="en-NZ" sz="900" dirty="0" smtClean="0">
                <a:solidFill>
                  <a:schemeClr val="tx1">
                    <a:lumMod val="65000"/>
                    <a:lumOff val="35000"/>
                  </a:schemeClr>
                </a:solidFill>
              </a:rPr>
              <a:t>Over 50</a:t>
            </a:r>
            <a:endParaRPr lang="en-NZ" sz="900" dirty="0">
              <a:solidFill>
                <a:schemeClr val="tx1">
                  <a:lumMod val="65000"/>
                  <a:lumOff val="35000"/>
                </a:schemeClr>
              </a:solidFill>
            </a:endParaRPr>
          </a:p>
          <a:p>
            <a:pPr algn="ctr"/>
            <a:r>
              <a:rPr lang="en-NZ" sz="900" dirty="0" smtClean="0">
                <a:solidFill>
                  <a:schemeClr val="tx1">
                    <a:lumMod val="65000"/>
                    <a:lumOff val="35000"/>
                  </a:schemeClr>
                </a:solidFill>
              </a:rPr>
              <a:t>33%</a:t>
            </a:r>
            <a:endParaRPr lang="en-NZ" sz="900" dirty="0">
              <a:solidFill>
                <a:schemeClr val="tx1">
                  <a:lumMod val="65000"/>
                  <a:lumOff val="35000"/>
                </a:schemeClr>
              </a:solidFill>
            </a:endParaRPr>
          </a:p>
        </p:txBody>
      </p:sp>
      <p:cxnSp>
        <p:nvCxnSpPr>
          <p:cNvPr id="114" name="Straight Arrow Connector 113"/>
          <p:cNvCxnSpPr/>
          <p:nvPr/>
        </p:nvCxnSpPr>
        <p:spPr>
          <a:xfrm flipV="1">
            <a:off x="9761562" y="2750580"/>
            <a:ext cx="0" cy="360000"/>
          </a:xfrm>
          <a:prstGeom prst="straightConnector1">
            <a:avLst/>
          </a:prstGeom>
          <a:ln>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7827508" y="2873581"/>
            <a:ext cx="1057275" cy="369332"/>
          </a:xfrm>
          <a:prstGeom prst="rect">
            <a:avLst/>
          </a:prstGeom>
          <a:noFill/>
        </p:spPr>
        <p:txBody>
          <a:bodyPr wrap="square" rtlCol="0">
            <a:spAutoFit/>
          </a:bodyPr>
          <a:lstStyle/>
          <a:p>
            <a:pPr algn="r"/>
            <a:r>
              <a:rPr lang="en-NZ" sz="900" dirty="0" smtClean="0">
                <a:solidFill>
                  <a:schemeClr val="tx1">
                    <a:lumMod val="65000"/>
                    <a:lumOff val="35000"/>
                  </a:schemeClr>
                </a:solidFill>
              </a:rPr>
              <a:t>Retired</a:t>
            </a:r>
            <a:endParaRPr lang="en-NZ" sz="900" dirty="0">
              <a:solidFill>
                <a:schemeClr val="tx1">
                  <a:lumMod val="65000"/>
                  <a:lumOff val="35000"/>
                </a:schemeClr>
              </a:solidFill>
            </a:endParaRPr>
          </a:p>
          <a:p>
            <a:pPr algn="r"/>
            <a:r>
              <a:rPr lang="en-NZ" sz="900" dirty="0" smtClean="0">
                <a:solidFill>
                  <a:schemeClr val="tx1">
                    <a:lumMod val="65000"/>
                    <a:lumOff val="35000"/>
                  </a:schemeClr>
                </a:solidFill>
              </a:rPr>
              <a:t>29%</a:t>
            </a:r>
            <a:endParaRPr lang="en-NZ" sz="900" dirty="0">
              <a:solidFill>
                <a:schemeClr val="tx1">
                  <a:lumMod val="65000"/>
                  <a:lumOff val="35000"/>
                </a:schemeClr>
              </a:solidFill>
            </a:endParaRPr>
          </a:p>
        </p:txBody>
      </p:sp>
      <p:cxnSp>
        <p:nvCxnSpPr>
          <p:cNvPr id="116" name="Straight Arrow Connector 115"/>
          <p:cNvCxnSpPr/>
          <p:nvPr/>
        </p:nvCxnSpPr>
        <p:spPr>
          <a:xfrm flipV="1">
            <a:off x="8825752" y="2750580"/>
            <a:ext cx="0" cy="432000"/>
          </a:xfrm>
          <a:prstGeom prst="straightConnector1">
            <a:avLst/>
          </a:prstGeom>
          <a:ln>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11151755" y="2358556"/>
            <a:ext cx="432000" cy="230832"/>
          </a:xfrm>
          <a:prstGeom prst="rect">
            <a:avLst/>
          </a:prstGeom>
          <a:noFill/>
        </p:spPr>
        <p:txBody>
          <a:bodyPr wrap="square" rtlCol="0">
            <a:spAutoFit/>
          </a:bodyPr>
          <a:lstStyle/>
          <a:p>
            <a:pPr algn="ctr"/>
            <a:r>
              <a:rPr lang="en-NZ" sz="900" dirty="0" smtClean="0">
                <a:solidFill>
                  <a:schemeClr val="tx1">
                    <a:lumMod val="65000"/>
                    <a:lumOff val="35000"/>
                  </a:schemeClr>
                </a:solidFill>
              </a:rPr>
              <a:t>40%</a:t>
            </a:r>
            <a:endParaRPr lang="en-NZ" sz="900" dirty="0">
              <a:solidFill>
                <a:schemeClr val="tx1">
                  <a:lumMod val="65000"/>
                  <a:lumOff val="35000"/>
                </a:schemeClr>
              </a:solidFill>
            </a:endParaRPr>
          </a:p>
        </p:txBody>
      </p:sp>
      <p:sp>
        <p:nvSpPr>
          <p:cNvPr id="118" name="TextBox 117"/>
          <p:cNvSpPr txBox="1"/>
          <p:nvPr/>
        </p:nvSpPr>
        <p:spPr>
          <a:xfrm>
            <a:off x="9419462" y="4776558"/>
            <a:ext cx="432000" cy="230832"/>
          </a:xfrm>
          <a:prstGeom prst="rect">
            <a:avLst/>
          </a:prstGeom>
          <a:noFill/>
        </p:spPr>
        <p:txBody>
          <a:bodyPr wrap="square" rtlCol="0">
            <a:spAutoFit/>
          </a:bodyPr>
          <a:lstStyle/>
          <a:p>
            <a:pPr algn="ctr"/>
            <a:r>
              <a:rPr lang="en-NZ" sz="900" dirty="0" smtClean="0">
                <a:solidFill>
                  <a:schemeClr val="tx1">
                    <a:lumMod val="65000"/>
                    <a:lumOff val="35000"/>
                  </a:schemeClr>
                </a:solidFill>
              </a:rPr>
              <a:t>40%</a:t>
            </a:r>
            <a:endParaRPr lang="en-NZ" sz="900" dirty="0">
              <a:solidFill>
                <a:schemeClr val="tx1">
                  <a:lumMod val="65000"/>
                  <a:lumOff val="35000"/>
                </a:schemeClr>
              </a:solidFill>
            </a:endParaRPr>
          </a:p>
        </p:txBody>
      </p:sp>
      <p:sp>
        <p:nvSpPr>
          <p:cNvPr id="119" name="TextBox 118"/>
          <p:cNvSpPr txBox="1"/>
          <p:nvPr/>
        </p:nvSpPr>
        <p:spPr>
          <a:xfrm>
            <a:off x="4222583" y="4776558"/>
            <a:ext cx="432000" cy="230832"/>
          </a:xfrm>
          <a:prstGeom prst="rect">
            <a:avLst/>
          </a:prstGeom>
          <a:noFill/>
        </p:spPr>
        <p:txBody>
          <a:bodyPr wrap="square" rtlCol="0">
            <a:spAutoFit/>
          </a:bodyPr>
          <a:lstStyle/>
          <a:p>
            <a:pPr algn="ctr"/>
            <a:r>
              <a:rPr lang="en-NZ" sz="900" dirty="0" smtClean="0">
                <a:solidFill>
                  <a:schemeClr val="tx1">
                    <a:lumMod val="65000"/>
                    <a:lumOff val="35000"/>
                  </a:schemeClr>
                </a:solidFill>
              </a:rPr>
              <a:t>10%</a:t>
            </a:r>
            <a:endParaRPr lang="en-NZ" sz="900" dirty="0">
              <a:solidFill>
                <a:schemeClr val="tx1">
                  <a:lumMod val="65000"/>
                  <a:lumOff val="35000"/>
                </a:schemeClr>
              </a:solidFill>
            </a:endParaRPr>
          </a:p>
        </p:txBody>
      </p:sp>
      <p:cxnSp>
        <p:nvCxnSpPr>
          <p:cNvPr id="120" name="Straight Connector 119"/>
          <p:cNvCxnSpPr/>
          <p:nvPr/>
        </p:nvCxnSpPr>
        <p:spPr>
          <a:xfrm>
            <a:off x="4443017" y="5008005"/>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1362799" y="5008005"/>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450799" y="5112780"/>
            <a:ext cx="691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5954876" y="4776558"/>
            <a:ext cx="432000" cy="230832"/>
          </a:xfrm>
          <a:prstGeom prst="rect">
            <a:avLst/>
          </a:prstGeom>
          <a:noFill/>
        </p:spPr>
        <p:txBody>
          <a:bodyPr wrap="square" rtlCol="0">
            <a:spAutoFit/>
          </a:bodyPr>
          <a:lstStyle/>
          <a:p>
            <a:pPr algn="ctr"/>
            <a:r>
              <a:rPr lang="en-NZ" sz="900" dirty="0" smtClean="0">
                <a:solidFill>
                  <a:schemeClr val="tx1">
                    <a:lumMod val="65000"/>
                    <a:lumOff val="35000"/>
                  </a:schemeClr>
                </a:solidFill>
              </a:rPr>
              <a:t>20%</a:t>
            </a:r>
            <a:endParaRPr lang="en-NZ" sz="900" dirty="0">
              <a:solidFill>
                <a:schemeClr val="tx1">
                  <a:lumMod val="65000"/>
                  <a:lumOff val="35000"/>
                </a:schemeClr>
              </a:solidFill>
            </a:endParaRPr>
          </a:p>
        </p:txBody>
      </p:sp>
      <p:sp>
        <p:nvSpPr>
          <p:cNvPr id="124" name="TextBox 123"/>
          <p:cNvSpPr txBox="1"/>
          <p:nvPr/>
        </p:nvSpPr>
        <p:spPr>
          <a:xfrm>
            <a:off x="3995048" y="4431079"/>
            <a:ext cx="2286000" cy="415498"/>
          </a:xfrm>
          <a:prstGeom prst="rect">
            <a:avLst/>
          </a:prstGeom>
          <a:noFill/>
        </p:spPr>
        <p:txBody>
          <a:bodyPr wrap="square" rtlCol="0">
            <a:spAutoFit/>
          </a:bodyPr>
          <a:lstStyle/>
          <a:p>
            <a:pPr algn="ctr"/>
            <a:r>
              <a:rPr lang="en-NZ" sz="1050" b="1" dirty="0">
                <a:solidFill>
                  <a:schemeClr val="tx1">
                    <a:lumMod val="65000"/>
                    <a:lumOff val="35000"/>
                  </a:schemeClr>
                </a:solidFill>
              </a:rPr>
              <a:t>Average for all New Zealanders </a:t>
            </a:r>
          </a:p>
          <a:p>
            <a:pPr algn="ctr"/>
            <a:r>
              <a:rPr lang="en-NZ" sz="1050" b="1" dirty="0" smtClean="0">
                <a:solidFill>
                  <a:schemeClr val="tx1">
                    <a:lumMod val="65000"/>
                    <a:lumOff val="35000"/>
                  </a:schemeClr>
                </a:solidFill>
              </a:rPr>
              <a:t>18%</a:t>
            </a:r>
            <a:endParaRPr lang="en-NZ" sz="1050" b="1" dirty="0">
              <a:solidFill>
                <a:schemeClr val="tx1">
                  <a:lumMod val="65000"/>
                  <a:lumOff val="35000"/>
                </a:schemeClr>
              </a:solidFill>
            </a:endParaRPr>
          </a:p>
        </p:txBody>
      </p:sp>
      <p:cxnSp>
        <p:nvCxnSpPr>
          <p:cNvPr id="126" name="Straight Connector 125"/>
          <p:cNvCxnSpPr/>
          <p:nvPr/>
        </p:nvCxnSpPr>
        <p:spPr>
          <a:xfrm>
            <a:off x="5132769" y="4849114"/>
            <a:ext cx="0" cy="9360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172963" y="5008005"/>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5867718" y="5540581"/>
            <a:ext cx="1057275" cy="369332"/>
          </a:xfrm>
          <a:prstGeom prst="rect">
            <a:avLst/>
          </a:prstGeom>
          <a:noFill/>
        </p:spPr>
        <p:txBody>
          <a:bodyPr wrap="square" rtlCol="0">
            <a:spAutoFit/>
          </a:bodyPr>
          <a:lstStyle/>
          <a:p>
            <a:pPr algn="r"/>
            <a:r>
              <a:rPr lang="en-NZ" sz="900" dirty="0" smtClean="0">
                <a:solidFill>
                  <a:schemeClr val="tx1">
                    <a:lumMod val="65000"/>
                    <a:lumOff val="35000"/>
                  </a:schemeClr>
                </a:solidFill>
              </a:rPr>
              <a:t>Born overseas</a:t>
            </a:r>
            <a:endParaRPr lang="en-NZ" sz="900" dirty="0">
              <a:solidFill>
                <a:schemeClr val="tx1">
                  <a:lumMod val="65000"/>
                  <a:lumOff val="35000"/>
                </a:schemeClr>
              </a:solidFill>
            </a:endParaRPr>
          </a:p>
          <a:p>
            <a:pPr algn="r"/>
            <a:r>
              <a:rPr lang="en-NZ" sz="900" dirty="0" smtClean="0">
                <a:solidFill>
                  <a:schemeClr val="tx1">
                    <a:lumMod val="65000"/>
                    <a:lumOff val="35000"/>
                  </a:schemeClr>
                </a:solidFill>
              </a:rPr>
              <a:t>24%</a:t>
            </a:r>
            <a:endParaRPr lang="en-NZ" sz="900" dirty="0">
              <a:solidFill>
                <a:schemeClr val="tx1">
                  <a:lumMod val="65000"/>
                  <a:lumOff val="35000"/>
                </a:schemeClr>
              </a:solidFill>
            </a:endParaRPr>
          </a:p>
        </p:txBody>
      </p:sp>
      <p:cxnSp>
        <p:nvCxnSpPr>
          <p:cNvPr id="129" name="Straight Arrow Connector 128"/>
          <p:cNvCxnSpPr/>
          <p:nvPr/>
        </p:nvCxnSpPr>
        <p:spPr>
          <a:xfrm flipV="1">
            <a:off x="6865962" y="5169930"/>
            <a:ext cx="0" cy="684000"/>
          </a:xfrm>
          <a:prstGeom prst="straightConnector1">
            <a:avLst/>
          </a:prstGeom>
          <a:ln>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9164818" y="5292931"/>
            <a:ext cx="1057275" cy="369332"/>
          </a:xfrm>
          <a:prstGeom prst="rect">
            <a:avLst/>
          </a:prstGeom>
          <a:noFill/>
        </p:spPr>
        <p:txBody>
          <a:bodyPr wrap="square" rtlCol="0">
            <a:spAutoFit/>
          </a:bodyPr>
          <a:lstStyle/>
          <a:p>
            <a:pPr algn="r"/>
            <a:r>
              <a:rPr lang="en-NZ" sz="900" dirty="0" smtClean="0">
                <a:solidFill>
                  <a:schemeClr val="tx1">
                    <a:lumMod val="65000"/>
                    <a:lumOff val="35000"/>
                  </a:schemeClr>
                </a:solidFill>
              </a:rPr>
              <a:t>Asian</a:t>
            </a:r>
            <a:endParaRPr lang="en-NZ" sz="900" dirty="0">
              <a:solidFill>
                <a:schemeClr val="tx1">
                  <a:lumMod val="65000"/>
                  <a:lumOff val="35000"/>
                </a:schemeClr>
              </a:solidFill>
            </a:endParaRPr>
          </a:p>
          <a:p>
            <a:pPr algn="r"/>
            <a:r>
              <a:rPr lang="en-NZ" sz="900" dirty="0" smtClean="0">
                <a:solidFill>
                  <a:schemeClr val="tx1">
                    <a:lumMod val="65000"/>
                    <a:lumOff val="35000"/>
                  </a:schemeClr>
                </a:solidFill>
              </a:rPr>
              <a:t>43%*</a:t>
            </a:r>
            <a:endParaRPr lang="en-NZ" sz="900" dirty="0">
              <a:solidFill>
                <a:schemeClr val="tx1">
                  <a:lumMod val="65000"/>
                  <a:lumOff val="35000"/>
                </a:schemeClr>
              </a:solidFill>
            </a:endParaRPr>
          </a:p>
        </p:txBody>
      </p:sp>
      <p:cxnSp>
        <p:nvCxnSpPr>
          <p:cNvPr id="131" name="Straight Arrow Connector 130"/>
          <p:cNvCxnSpPr/>
          <p:nvPr/>
        </p:nvCxnSpPr>
        <p:spPr>
          <a:xfrm flipV="1">
            <a:off x="10163062" y="5169930"/>
            <a:ext cx="0" cy="432000"/>
          </a:xfrm>
          <a:prstGeom prst="straightConnector1">
            <a:avLst/>
          </a:prstGeom>
          <a:ln>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11151755" y="4776558"/>
            <a:ext cx="432000" cy="230832"/>
          </a:xfrm>
          <a:prstGeom prst="rect">
            <a:avLst/>
          </a:prstGeom>
          <a:noFill/>
        </p:spPr>
        <p:txBody>
          <a:bodyPr wrap="square" rtlCol="0">
            <a:spAutoFit/>
          </a:bodyPr>
          <a:lstStyle/>
          <a:p>
            <a:pPr algn="ctr"/>
            <a:r>
              <a:rPr lang="en-NZ" sz="900" dirty="0" smtClean="0">
                <a:solidFill>
                  <a:schemeClr val="tx1">
                    <a:lumMod val="65000"/>
                    <a:lumOff val="35000"/>
                  </a:schemeClr>
                </a:solidFill>
              </a:rPr>
              <a:t>50%</a:t>
            </a:r>
            <a:endParaRPr lang="en-NZ" sz="900" dirty="0">
              <a:solidFill>
                <a:schemeClr val="tx1">
                  <a:lumMod val="65000"/>
                  <a:lumOff val="35000"/>
                </a:schemeClr>
              </a:solidFill>
            </a:endParaRPr>
          </a:p>
        </p:txBody>
      </p:sp>
      <p:sp>
        <p:nvSpPr>
          <p:cNvPr id="133" name="TextBox 132"/>
          <p:cNvSpPr txBox="1"/>
          <p:nvPr/>
        </p:nvSpPr>
        <p:spPr>
          <a:xfrm>
            <a:off x="8532358" y="2873581"/>
            <a:ext cx="1057275" cy="369332"/>
          </a:xfrm>
          <a:prstGeom prst="rect">
            <a:avLst/>
          </a:prstGeom>
          <a:noFill/>
        </p:spPr>
        <p:txBody>
          <a:bodyPr wrap="square" rtlCol="0">
            <a:spAutoFit/>
          </a:bodyPr>
          <a:lstStyle/>
          <a:p>
            <a:pPr algn="r"/>
            <a:r>
              <a:rPr lang="en-NZ" sz="900" dirty="0" smtClean="0">
                <a:solidFill>
                  <a:schemeClr val="tx1">
                    <a:lumMod val="65000"/>
                    <a:lumOff val="35000"/>
                  </a:schemeClr>
                </a:solidFill>
              </a:rPr>
              <a:t>Men</a:t>
            </a:r>
            <a:endParaRPr lang="en-NZ" sz="900" dirty="0">
              <a:solidFill>
                <a:schemeClr val="tx1">
                  <a:lumMod val="65000"/>
                  <a:lumOff val="35000"/>
                </a:schemeClr>
              </a:solidFill>
            </a:endParaRPr>
          </a:p>
          <a:p>
            <a:pPr algn="r"/>
            <a:r>
              <a:rPr lang="en-NZ" sz="900" dirty="0" smtClean="0">
                <a:solidFill>
                  <a:schemeClr val="tx1">
                    <a:lumMod val="65000"/>
                    <a:lumOff val="35000"/>
                  </a:schemeClr>
                </a:solidFill>
              </a:rPr>
              <a:t>32%*</a:t>
            </a:r>
            <a:endParaRPr lang="en-NZ" sz="900" dirty="0">
              <a:solidFill>
                <a:schemeClr val="tx1">
                  <a:lumMod val="65000"/>
                  <a:lumOff val="35000"/>
                </a:schemeClr>
              </a:solidFill>
            </a:endParaRPr>
          </a:p>
        </p:txBody>
      </p:sp>
      <p:cxnSp>
        <p:nvCxnSpPr>
          <p:cNvPr id="134" name="Straight Arrow Connector 133"/>
          <p:cNvCxnSpPr/>
          <p:nvPr/>
        </p:nvCxnSpPr>
        <p:spPr>
          <a:xfrm flipV="1">
            <a:off x="9521077" y="2750580"/>
            <a:ext cx="0" cy="432000"/>
          </a:xfrm>
          <a:prstGeom prst="straightConnector1">
            <a:avLst/>
          </a:prstGeom>
          <a:ln>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7902909" y="5008005"/>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9632855" y="5008005"/>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7687169" y="4776558"/>
            <a:ext cx="432000" cy="230832"/>
          </a:xfrm>
          <a:prstGeom prst="rect">
            <a:avLst/>
          </a:prstGeom>
          <a:noFill/>
        </p:spPr>
        <p:txBody>
          <a:bodyPr wrap="square" rtlCol="0">
            <a:spAutoFit/>
          </a:bodyPr>
          <a:lstStyle/>
          <a:p>
            <a:pPr algn="ctr"/>
            <a:r>
              <a:rPr lang="en-NZ" sz="900" dirty="0" smtClean="0">
                <a:solidFill>
                  <a:schemeClr val="tx1">
                    <a:lumMod val="65000"/>
                    <a:lumOff val="35000"/>
                  </a:schemeClr>
                </a:solidFill>
              </a:rPr>
              <a:t>30%</a:t>
            </a:r>
            <a:endParaRPr lang="en-NZ" sz="900" dirty="0">
              <a:solidFill>
                <a:schemeClr val="tx1">
                  <a:lumMod val="65000"/>
                  <a:lumOff val="35000"/>
                </a:schemeClr>
              </a:solidFill>
            </a:endParaRPr>
          </a:p>
        </p:txBody>
      </p:sp>
    </p:spTree>
    <p:extLst>
      <p:ext uri="{BB962C8B-B14F-4D97-AF65-F5344CB8AC3E}">
        <p14:creationId xmlns:p14="http://schemas.microsoft.com/office/powerpoint/2010/main" val="1552677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3704" y="872068"/>
            <a:ext cx="7764164" cy="581724"/>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The majority of New Zealanders say they would </a:t>
            </a:r>
            <a:r>
              <a:rPr lang="en-NZ" dirty="0"/>
              <a:t>alert or check on others following a strong earthquake</a:t>
            </a:r>
          </a:p>
        </p:txBody>
      </p:sp>
      <p:sp>
        <p:nvSpPr>
          <p:cNvPr id="2" name="Title 1"/>
          <p:cNvSpPr>
            <a:spLocks noGrp="1"/>
          </p:cNvSpPr>
          <p:nvPr>
            <p:ph type="title"/>
          </p:nvPr>
        </p:nvSpPr>
        <p:spPr>
          <a:xfrm>
            <a:off x="209550" y="76367"/>
            <a:ext cx="6423997" cy="655410"/>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Actions to take following a strong earthquake </a:t>
            </a:r>
          </a:p>
        </p:txBody>
      </p:sp>
      <p:sp>
        <p:nvSpPr>
          <p:cNvPr id="5"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Note: Results 2% and under in 2017 are not shown</a:t>
            </a:r>
          </a:p>
          <a:p>
            <a:r>
              <a:rPr lang="en-NZ" sz="900" b="0" dirty="0">
                <a:solidFill>
                  <a:prstClr val="black">
                    <a:lumMod val="50000"/>
                    <a:lumOff val="50000"/>
                  </a:prstClr>
                </a:solidFill>
                <a:latin typeface="Calibri" panose="020F0502020204030204"/>
              </a:rPr>
              <a:t>Source: Q4e What actions should people take immediately following a strong earthquake? </a:t>
            </a:r>
          </a:p>
          <a:p>
            <a:r>
              <a:rPr lang="en-NZ" sz="900" b="0" dirty="0">
                <a:solidFill>
                  <a:prstClr val="black">
                    <a:lumMod val="50000"/>
                    <a:lumOff val="50000"/>
                  </a:prstClr>
                </a:solidFill>
                <a:latin typeface="Calibri" panose="020F0502020204030204"/>
              </a:rPr>
              <a:t>Base: All respondents (2017 </a:t>
            </a:r>
            <a:r>
              <a:rPr lang="en-NZ" sz="900" b="0" dirty="0" smtClean="0">
                <a:solidFill>
                  <a:prstClr val="black">
                    <a:lumMod val="50000"/>
                    <a:lumOff val="50000"/>
                  </a:prstClr>
                </a:solidFill>
                <a:latin typeface="Calibri" panose="020F0502020204030204"/>
              </a:rPr>
              <a:t>n=1,000)</a:t>
            </a:r>
            <a:endParaRPr lang="en-NZ" sz="900" b="0" dirty="0">
              <a:solidFill>
                <a:prstClr val="black">
                  <a:lumMod val="50000"/>
                  <a:lumOff val="50000"/>
                </a:prstClr>
              </a:solidFill>
              <a:latin typeface="Calibri" panose="020F0502020204030204"/>
            </a:endParaRPr>
          </a:p>
        </p:txBody>
      </p:sp>
      <p:graphicFrame>
        <p:nvGraphicFramePr>
          <p:cNvPr id="6" name="Chart 5"/>
          <p:cNvGraphicFramePr/>
          <p:nvPr>
            <p:extLst>
              <p:ext uri="{D42A27DB-BD31-4B8C-83A1-F6EECF244321}">
                <p14:modId xmlns:p14="http://schemas.microsoft.com/office/powerpoint/2010/main" val="838469092"/>
              </p:ext>
            </p:extLst>
          </p:nvPr>
        </p:nvGraphicFramePr>
        <p:xfrm>
          <a:off x="1402080" y="2011814"/>
          <a:ext cx="10139680" cy="4248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Freeform 5"/>
          <p:cNvSpPr>
            <a:spLocks/>
          </p:cNvSpPr>
          <p:nvPr/>
        </p:nvSpPr>
        <p:spPr bwMode="auto">
          <a:xfrm>
            <a:off x="11305003" y="340287"/>
            <a:ext cx="479579" cy="432379"/>
          </a:xfrm>
          <a:custGeom>
            <a:avLst/>
            <a:gdLst>
              <a:gd name="T0" fmla="*/ 455 w 569"/>
              <a:gd name="T1" fmla="*/ 119 h 513"/>
              <a:gd name="T2" fmla="*/ 455 w 569"/>
              <a:gd name="T3" fmla="*/ 0 h 513"/>
              <a:gd name="T4" fmla="*/ 399 w 569"/>
              <a:gd name="T5" fmla="*/ 0 h 513"/>
              <a:gd name="T6" fmla="*/ 399 w 569"/>
              <a:gd name="T7" fmla="*/ 79 h 513"/>
              <a:gd name="T8" fmla="*/ 285 w 569"/>
              <a:gd name="T9" fmla="*/ 0 h 513"/>
              <a:gd name="T10" fmla="*/ 0 w 569"/>
              <a:gd name="T11" fmla="*/ 199 h 513"/>
              <a:gd name="T12" fmla="*/ 57 w 569"/>
              <a:gd name="T13" fmla="*/ 199 h 513"/>
              <a:gd name="T14" fmla="*/ 57 w 569"/>
              <a:gd name="T15" fmla="*/ 513 h 513"/>
              <a:gd name="T16" fmla="*/ 198 w 569"/>
              <a:gd name="T17" fmla="*/ 513 h 513"/>
              <a:gd name="T18" fmla="*/ 312 w 569"/>
              <a:gd name="T19" fmla="*/ 370 h 513"/>
              <a:gd name="T20" fmla="*/ 199 w 569"/>
              <a:gd name="T21" fmla="*/ 370 h 513"/>
              <a:gd name="T22" fmla="*/ 285 w 569"/>
              <a:gd name="T23" fmla="*/ 256 h 513"/>
              <a:gd name="T24" fmla="*/ 199 w 569"/>
              <a:gd name="T25" fmla="*/ 256 h 513"/>
              <a:gd name="T26" fmla="*/ 285 w 569"/>
              <a:gd name="T27" fmla="*/ 100 h 513"/>
              <a:gd name="T28" fmla="*/ 285 w 569"/>
              <a:gd name="T29" fmla="*/ 199 h 513"/>
              <a:gd name="T30" fmla="*/ 370 w 569"/>
              <a:gd name="T31" fmla="*/ 199 h 513"/>
              <a:gd name="T32" fmla="*/ 314 w 569"/>
              <a:gd name="T33" fmla="*/ 313 h 513"/>
              <a:gd name="T34" fmla="*/ 426 w 569"/>
              <a:gd name="T35" fmla="*/ 313 h 513"/>
              <a:gd name="T36" fmla="*/ 284 w 569"/>
              <a:gd name="T37" fmla="*/ 513 h 513"/>
              <a:gd name="T38" fmla="*/ 512 w 569"/>
              <a:gd name="T39" fmla="*/ 513 h 513"/>
              <a:gd name="T40" fmla="*/ 512 w 569"/>
              <a:gd name="T41" fmla="*/ 199 h 513"/>
              <a:gd name="T42" fmla="*/ 569 w 569"/>
              <a:gd name="T43" fmla="*/ 199 h 513"/>
              <a:gd name="T44" fmla="*/ 455 w 569"/>
              <a:gd name="T45" fmla="*/ 11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9" h="513">
                <a:moveTo>
                  <a:pt x="455" y="119"/>
                </a:moveTo>
                <a:lnTo>
                  <a:pt x="455" y="0"/>
                </a:lnTo>
                <a:lnTo>
                  <a:pt x="399" y="0"/>
                </a:lnTo>
                <a:lnTo>
                  <a:pt x="399" y="79"/>
                </a:lnTo>
                <a:lnTo>
                  <a:pt x="285" y="0"/>
                </a:lnTo>
                <a:lnTo>
                  <a:pt x="0" y="199"/>
                </a:lnTo>
                <a:lnTo>
                  <a:pt x="57" y="199"/>
                </a:lnTo>
                <a:lnTo>
                  <a:pt x="57" y="513"/>
                </a:lnTo>
                <a:lnTo>
                  <a:pt x="198" y="513"/>
                </a:lnTo>
                <a:lnTo>
                  <a:pt x="312" y="370"/>
                </a:lnTo>
                <a:lnTo>
                  <a:pt x="199" y="370"/>
                </a:lnTo>
                <a:lnTo>
                  <a:pt x="285" y="256"/>
                </a:lnTo>
                <a:lnTo>
                  <a:pt x="199" y="256"/>
                </a:lnTo>
                <a:lnTo>
                  <a:pt x="285" y="100"/>
                </a:lnTo>
                <a:lnTo>
                  <a:pt x="285" y="199"/>
                </a:lnTo>
                <a:lnTo>
                  <a:pt x="370" y="199"/>
                </a:lnTo>
                <a:lnTo>
                  <a:pt x="314" y="313"/>
                </a:lnTo>
                <a:lnTo>
                  <a:pt x="426" y="313"/>
                </a:lnTo>
                <a:lnTo>
                  <a:pt x="284" y="513"/>
                </a:lnTo>
                <a:lnTo>
                  <a:pt x="512" y="513"/>
                </a:lnTo>
                <a:lnTo>
                  <a:pt x="512" y="199"/>
                </a:lnTo>
                <a:lnTo>
                  <a:pt x="569" y="199"/>
                </a:lnTo>
                <a:lnTo>
                  <a:pt x="455" y="1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15147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4987" y="930030"/>
            <a:ext cx="722202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cap="all" dirty="0">
                <a:solidFill>
                  <a:schemeClr val="bg1"/>
                </a:solidFill>
                <a:latin typeface="Arial" panose="020B0604020202020204" pitchFamily="34" charset="0"/>
                <a:cs typeface="Arial" panose="020B0604020202020204" pitchFamily="34" charset="0"/>
              </a:rPr>
              <a:t>Summary of key findings</a:t>
            </a:r>
          </a:p>
        </p:txBody>
      </p:sp>
    </p:spTree>
    <p:extLst>
      <p:ext uri="{BB962C8B-B14F-4D97-AF65-F5344CB8AC3E}">
        <p14:creationId xmlns:p14="http://schemas.microsoft.com/office/powerpoint/2010/main" val="4244881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3704" y="872068"/>
            <a:ext cx="10302846" cy="581724"/>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Almost all New Zealanders are aware that they need to evacuate if they are near the coast and a long or strong earthquake happens</a:t>
            </a:r>
            <a:endParaRPr lang="en-NZ" dirty="0"/>
          </a:p>
        </p:txBody>
      </p:sp>
      <p:sp>
        <p:nvSpPr>
          <p:cNvPr id="2" name="Title 1"/>
          <p:cNvSpPr>
            <a:spLocks noGrp="1"/>
          </p:cNvSpPr>
          <p:nvPr>
            <p:ph type="title"/>
          </p:nvPr>
        </p:nvSpPr>
        <p:spPr>
          <a:xfrm>
            <a:off x="209550" y="76367"/>
            <a:ext cx="9355236" cy="655410"/>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Actions to take when near the coast and a long or strong earthquake happens</a:t>
            </a:r>
          </a:p>
        </p:txBody>
      </p:sp>
      <p:sp>
        <p:nvSpPr>
          <p:cNvPr id="5"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Note: Results 1% and under in 2017 are not </a:t>
            </a:r>
            <a:r>
              <a:rPr lang="en-NZ" sz="900" b="0" dirty="0">
                <a:solidFill>
                  <a:prstClr val="black">
                    <a:lumMod val="50000"/>
                    <a:lumOff val="50000"/>
                  </a:prstClr>
                </a:solidFill>
                <a:latin typeface="Calibri" panose="020F0502020204030204"/>
              </a:rPr>
              <a:t>shown. </a:t>
            </a:r>
            <a:r>
              <a:rPr lang="en-NZ" sz="900" b="0" dirty="0" smtClean="0">
                <a:solidFill>
                  <a:prstClr val="black">
                    <a:lumMod val="50000"/>
                    <a:lumOff val="50000"/>
                  </a:prstClr>
                </a:solidFill>
                <a:latin typeface="Calibri" panose="020F0502020204030204"/>
              </a:rPr>
              <a:t>*Either: </a:t>
            </a:r>
            <a:r>
              <a:rPr lang="en-NZ" sz="900" b="0" dirty="0">
                <a:solidFill>
                  <a:prstClr val="black">
                    <a:lumMod val="50000"/>
                    <a:lumOff val="50000"/>
                  </a:prstClr>
                </a:solidFill>
                <a:latin typeface="Calibri" panose="020F0502020204030204"/>
              </a:rPr>
              <a:t>Move inland / to higher ground / evacuate; </a:t>
            </a:r>
            <a:r>
              <a:rPr lang="en-NZ" sz="900" b="0" dirty="0" smtClean="0">
                <a:solidFill>
                  <a:prstClr val="black">
                    <a:lumMod val="50000"/>
                    <a:lumOff val="50000"/>
                  </a:prstClr>
                </a:solidFill>
                <a:latin typeface="Calibri" panose="020F0502020204030204"/>
              </a:rPr>
              <a:t>or ‘Long or Strong</a:t>
            </a:r>
            <a:r>
              <a:rPr lang="en-NZ" sz="900" b="0" dirty="0">
                <a:solidFill>
                  <a:prstClr val="black">
                    <a:lumMod val="50000"/>
                    <a:lumOff val="50000"/>
                  </a:prstClr>
                </a:solidFill>
                <a:latin typeface="Calibri" panose="020F0502020204030204"/>
              </a:rPr>
              <a:t>, get </a:t>
            </a:r>
            <a:r>
              <a:rPr lang="en-NZ" sz="900" b="0" dirty="0" smtClean="0">
                <a:solidFill>
                  <a:prstClr val="black">
                    <a:lumMod val="50000"/>
                    <a:lumOff val="50000"/>
                  </a:prstClr>
                </a:solidFill>
                <a:latin typeface="Calibri" panose="020F0502020204030204"/>
              </a:rPr>
              <a:t>Gone</a:t>
            </a:r>
            <a:r>
              <a:rPr lang="en-NZ" sz="900" b="0" dirty="0">
                <a:solidFill>
                  <a:prstClr val="black">
                    <a:lumMod val="50000"/>
                    <a:lumOff val="50000"/>
                  </a:prstClr>
                </a:solidFill>
                <a:latin typeface="Calibri" panose="020F0502020204030204"/>
              </a:rPr>
              <a:t>' or similar </a:t>
            </a:r>
            <a:r>
              <a:rPr lang="en-NZ" sz="900" b="0" dirty="0" smtClean="0">
                <a:solidFill>
                  <a:prstClr val="black">
                    <a:lumMod val="50000"/>
                    <a:lumOff val="50000"/>
                  </a:prstClr>
                </a:solidFill>
                <a:latin typeface="Calibri" panose="020F0502020204030204"/>
              </a:rPr>
              <a:t>phrase.</a:t>
            </a:r>
            <a:endParaRPr lang="en-NZ" sz="900" b="0" dirty="0" smtClean="0">
              <a:solidFill>
                <a:prstClr val="black">
                  <a:lumMod val="50000"/>
                  <a:lumOff val="50000"/>
                </a:prstClr>
              </a:solidFill>
              <a:latin typeface="Calibri" panose="020F0502020204030204"/>
            </a:endParaRPr>
          </a:p>
          <a:p>
            <a:r>
              <a:rPr lang="en-NZ" sz="900" b="0" dirty="0" smtClean="0">
                <a:solidFill>
                  <a:prstClr val="black">
                    <a:lumMod val="50000"/>
                    <a:lumOff val="50000"/>
                  </a:prstClr>
                </a:solidFill>
                <a:latin typeface="Calibri" panose="020F0502020204030204"/>
              </a:rPr>
              <a:t>Source: Q4ei Imagine that you are near the coast and a long or strong earthquake happened. what action should you take? </a:t>
            </a:r>
          </a:p>
          <a:p>
            <a:r>
              <a:rPr lang="en-NZ" sz="900" b="0" dirty="0" smtClean="0">
                <a:solidFill>
                  <a:prstClr val="black">
                    <a:lumMod val="50000"/>
                    <a:lumOff val="50000"/>
                  </a:prstClr>
                </a:solidFill>
                <a:latin typeface="Calibri" panose="020F0502020204030204"/>
              </a:rPr>
              <a:t>Base</a:t>
            </a:r>
            <a:r>
              <a:rPr lang="en-NZ" sz="900" b="0" dirty="0">
                <a:solidFill>
                  <a:prstClr val="black">
                    <a:lumMod val="50000"/>
                    <a:lumOff val="50000"/>
                  </a:prstClr>
                </a:solidFill>
                <a:latin typeface="Calibri" panose="020F0502020204030204"/>
              </a:rPr>
              <a:t>: All respondents (2017 </a:t>
            </a:r>
            <a:r>
              <a:rPr lang="en-NZ" sz="900" b="0" dirty="0" smtClean="0">
                <a:solidFill>
                  <a:prstClr val="black">
                    <a:lumMod val="50000"/>
                    <a:lumOff val="50000"/>
                  </a:prstClr>
                </a:solidFill>
                <a:latin typeface="Calibri" panose="020F0502020204030204"/>
              </a:rPr>
              <a:t>n=1,000)</a:t>
            </a:r>
            <a:endParaRPr lang="en-NZ" sz="900" b="0" dirty="0">
              <a:solidFill>
                <a:prstClr val="black">
                  <a:lumMod val="50000"/>
                  <a:lumOff val="50000"/>
                </a:prstClr>
              </a:solidFill>
              <a:latin typeface="Calibri" panose="020F0502020204030204"/>
            </a:endParaRPr>
          </a:p>
        </p:txBody>
      </p:sp>
      <p:graphicFrame>
        <p:nvGraphicFramePr>
          <p:cNvPr id="6" name="Chart 5"/>
          <p:cNvGraphicFramePr/>
          <p:nvPr>
            <p:extLst>
              <p:ext uri="{D42A27DB-BD31-4B8C-83A1-F6EECF244321}">
                <p14:modId xmlns:p14="http://schemas.microsoft.com/office/powerpoint/2010/main" val="2267921240"/>
              </p:ext>
            </p:extLst>
          </p:nvPr>
        </p:nvGraphicFramePr>
        <p:xfrm>
          <a:off x="1137920" y="1815424"/>
          <a:ext cx="10434320" cy="4212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Freeform 5"/>
          <p:cNvSpPr>
            <a:spLocks/>
          </p:cNvSpPr>
          <p:nvPr/>
        </p:nvSpPr>
        <p:spPr bwMode="auto">
          <a:xfrm>
            <a:off x="11305003" y="340287"/>
            <a:ext cx="479579" cy="432379"/>
          </a:xfrm>
          <a:custGeom>
            <a:avLst/>
            <a:gdLst>
              <a:gd name="T0" fmla="*/ 455 w 569"/>
              <a:gd name="T1" fmla="*/ 119 h 513"/>
              <a:gd name="T2" fmla="*/ 455 w 569"/>
              <a:gd name="T3" fmla="*/ 0 h 513"/>
              <a:gd name="T4" fmla="*/ 399 w 569"/>
              <a:gd name="T5" fmla="*/ 0 h 513"/>
              <a:gd name="T6" fmla="*/ 399 w 569"/>
              <a:gd name="T7" fmla="*/ 79 h 513"/>
              <a:gd name="T8" fmla="*/ 285 w 569"/>
              <a:gd name="T9" fmla="*/ 0 h 513"/>
              <a:gd name="T10" fmla="*/ 0 w 569"/>
              <a:gd name="T11" fmla="*/ 199 h 513"/>
              <a:gd name="T12" fmla="*/ 57 w 569"/>
              <a:gd name="T13" fmla="*/ 199 h 513"/>
              <a:gd name="T14" fmla="*/ 57 w 569"/>
              <a:gd name="T15" fmla="*/ 513 h 513"/>
              <a:gd name="T16" fmla="*/ 198 w 569"/>
              <a:gd name="T17" fmla="*/ 513 h 513"/>
              <a:gd name="T18" fmla="*/ 312 w 569"/>
              <a:gd name="T19" fmla="*/ 370 h 513"/>
              <a:gd name="T20" fmla="*/ 199 w 569"/>
              <a:gd name="T21" fmla="*/ 370 h 513"/>
              <a:gd name="T22" fmla="*/ 285 w 569"/>
              <a:gd name="T23" fmla="*/ 256 h 513"/>
              <a:gd name="T24" fmla="*/ 199 w 569"/>
              <a:gd name="T25" fmla="*/ 256 h 513"/>
              <a:gd name="T26" fmla="*/ 285 w 569"/>
              <a:gd name="T27" fmla="*/ 100 h 513"/>
              <a:gd name="T28" fmla="*/ 285 w 569"/>
              <a:gd name="T29" fmla="*/ 199 h 513"/>
              <a:gd name="T30" fmla="*/ 370 w 569"/>
              <a:gd name="T31" fmla="*/ 199 h 513"/>
              <a:gd name="T32" fmla="*/ 314 w 569"/>
              <a:gd name="T33" fmla="*/ 313 h 513"/>
              <a:gd name="T34" fmla="*/ 426 w 569"/>
              <a:gd name="T35" fmla="*/ 313 h 513"/>
              <a:gd name="T36" fmla="*/ 284 w 569"/>
              <a:gd name="T37" fmla="*/ 513 h 513"/>
              <a:gd name="T38" fmla="*/ 512 w 569"/>
              <a:gd name="T39" fmla="*/ 513 h 513"/>
              <a:gd name="T40" fmla="*/ 512 w 569"/>
              <a:gd name="T41" fmla="*/ 199 h 513"/>
              <a:gd name="T42" fmla="*/ 569 w 569"/>
              <a:gd name="T43" fmla="*/ 199 h 513"/>
              <a:gd name="T44" fmla="*/ 455 w 569"/>
              <a:gd name="T45" fmla="*/ 11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9" h="513">
                <a:moveTo>
                  <a:pt x="455" y="119"/>
                </a:moveTo>
                <a:lnTo>
                  <a:pt x="455" y="0"/>
                </a:lnTo>
                <a:lnTo>
                  <a:pt x="399" y="0"/>
                </a:lnTo>
                <a:lnTo>
                  <a:pt x="399" y="79"/>
                </a:lnTo>
                <a:lnTo>
                  <a:pt x="285" y="0"/>
                </a:lnTo>
                <a:lnTo>
                  <a:pt x="0" y="199"/>
                </a:lnTo>
                <a:lnTo>
                  <a:pt x="57" y="199"/>
                </a:lnTo>
                <a:lnTo>
                  <a:pt x="57" y="513"/>
                </a:lnTo>
                <a:lnTo>
                  <a:pt x="198" y="513"/>
                </a:lnTo>
                <a:lnTo>
                  <a:pt x="312" y="370"/>
                </a:lnTo>
                <a:lnTo>
                  <a:pt x="199" y="370"/>
                </a:lnTo>
                <a:lnTo>
                  <a:pt x="285" y="256"/>
                </a:lnTo>
                <a:lnTo>
                  <a:pt x="199" y="256"/>
                </a:lnTo>
                <a:lnTo>
                  <a:pt x="285" y="100"/>
                </a:lnTo>
                <a:lnTo>
                  <a:pt x="285" y="199"/>
                </a:lnTo>
                <a:lnTo>
                  <a:pt x="370" y="199"/>
                </a:lnTo>
                <a:lnTo>
                  <a:pt x="314" y="313"/>
                </a:lnTo>
                <a:lnTo>
                  <a:pt x="426" y="313"/>
                </a:lnTo>
                <a:lnTo>
                  <a:pt x="284" y="513"/>
                </a:lnTo>
                <a:lnTo>
                  <a:pt x="512" y="513"/>
                </a:lnTo>
                <a:lnTo>
                  <a:pt x="512" y="199"/>
                </a:lnTo>
                <a:lnTo>
                  <a:pt x="569" y="199"/>
                </a:lnTo>
                <a:lnTo>
                  <a:pt x="455" y="1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2020749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3703" y="863601"/>
            <a:ext cx="9588471" cy="598658"/>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t>M</a:t>
            </a:r>
            <a:r>
              <a:rPr lang="en-NZ" dirty="0" smtClean="0"/>
              <a:t>ost New Zealanders say their preferred method of evacuation would be by car.  However, more than half are aware they may need to evacuate on foot</a:t>
            </a:r>
            <a:endParaRPr lang="en-NZ" dirty="0"/>
          </a:p>
        </p:txBody>
      </p:sp>
      <p:sp>
        <p:nvSpPr>
          <p:cNvPr id="2" name="Title 1"/>
          <p:cNvSpPr>
            <a:spLocks noGrp="1"/>
          </p:cNvSpPr>
          <p:nvPr>
            <p:ph type="title"/>
          </p:nvPr>
        </p:nvSpPr>
        <p:spPr>
          <a:xfrm>
            <a:off x="209549" y="83778"/>
            <a:ext cx="10018783" cy="655410"/>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Planned evacuation </a:t>
            </a:r>
            <a:r>
              <a:rPr lang="en-NZ" sz="1800" b="1" dirty="0" smtClean="0">
                <a:latin typeface="Arial" panose="020B0604020202020204" pitchFamily="34" charset="0"/>
                <a:cs typeface="Arial" panose="020B0604020202020204" pitchFamily="34" charset="0"/>
              </a:rPr>
              <a:t>methods if near the coast during a long or strong earthquake</a:t>
            </a:r>
            <a:endParaRPr lang="en-NZ" sz="1800" b="1" dirty="0">
              <a:latin typeface="Arial" panose="020B0604020202020204" pitchFamily="34" charset="0"/>
              <a:cs typeface="Arial" panose="020B0604020202020204" pitchFamily="34" charset="0"/>
            </a:endParaRPr>
          </a:p>
        </p:txBody>
      </p:sp>
      <p:sp>
        <p:nvSpPr>
          <p:cNvPr id="5"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Q4eii How would you evacuate?</a:t>
            </a:r>
          </a:p>
          <a:p>
            <a:r>
              <a:rPr lang="en-NZ" sz="900" b="0" dirty="0">
                <a:solidFill>
                  <a:prstClr val="black">
                    <a:lumMod val="50000"/>
                    <a:lumOff val="50000"/>
                  </a:prstClr>
                </a:solidFill>
                <a:latin typeface="Calibri" panose="020F0502020204030204"/>
              </a:rPr>
              <a:t>Base: All respondents who would evacuate if they were near the coast and a long or strong earthquake happened (2017 n=816)</a:t>
            </a:r>
          </a:p>
        </p:txBody>
      </p:sp>
      <p:graphicFrame>
        <p:nvGraphicFramePr>
          <p:cNvPr id="6" name="Chart 5"/>
          <p:cNvGraphicFramePr/>
          <p:nvPr>
            <p:extLst>
              <p:ext uri="{D42A27DB-BD31-4B8C-83A1-F6EECF244321}">
                <p14:modId xmlns:p14="http://schemas.microsoft.com/office/powerpoint/2010/main" val="2450799662"/>
              </p:ext>
            </p:extLst>
          </p:nvPr>
        </p:nvGraphicFramePr>
        <p:xfrm>
          <a:off x="5132775" y="2023453"/>
          <a:ext cx="7437862" cy="34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01937237"/>
              </p:ext>
            </p:extLst>
          </p:nvPr>
        </p:nvGraphicFramePr>
        <p:xfrm>
          <a:off x="3874011" y="2145955"/>
          <a:ext cx="1498849" cy="3132000"/>
        </p:xfrm>
        <a:graphic>
          <a:graphicData uri="http://schemas.openxmlformats.org/drawingml/2006/table">
            <a:tbl>
              <a:tblPr>
                <a:tableStyleId>{5C22544A-7EE6-4342-B048-85BDC9FD1C3A}</a:tableStyleId>
              </a:tblPr>
              <a:tblGrid>
                <a:gridCol w="1498849">
                  <a:extLst>
                    <a:ext uri="{9D8B030D-6E8A-4147-A177-3AD203B41FA5}">
                      <a16:colId xmlns:a16="http://schemas.microsoft.com/office/drawing/2014/main" xmlns="" val="20000"/>
                    </a:ext>
                  </a:extLst>
                </a:gridCol>
              </a:tblGrid>
              <a:tr h="522000">
                <a:tc>
                  <a:txBody>
                    <a:bodyPr/>
                    <a:lstStyle/>
                    <a:p>
                      <a:pPr algn="r" fontAlgn="ctr"/>
                      <a:r>
                        <a:rPr lang="en-NZ" sz="1100" b="0" i="0" u="none" strike="noStrike" kern="1200" dirty="0">
                          <a:solidFill>
                            <a:schemeClr val="tx1">
                              <a:lumMod val="50000"/>
                              <a:lumOff val="50000"/>
                            </a:schemeClr>
                          </a:solidFill>
                          <a:effectLst/>
                          <a:latin typeface="Calibri" panose="020F0502020204030204" pitchFamily="34" charset="0"/>
                          <a:ea typeface="+mn-ea"/>
                          <a:cs typeface="+mn-cs"/>
                        </a:rPr>
                        <a:t>Car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22000">
                <a:tc>
                  <a:txBody>
                    <a:bodyPr/>
                    <a:lstStyle/>
                    <a:p>
                      <a:pPr algn="r" fontAlgn="ctr"/>
                      <a:r>
                        <a:rPr lang="en-NZ" sz="1100" b="0" i="0" u="none" strike="noStrike" kern="1200" dirty="0">
                          <a:solidFill>
                            <a:schemeClr val="tx1">
                              <a:lumMod val="50000"/>
                              <a:lumOff val="50000"/>
                            </a:schemeClr>
                          </a:solidFill>
                          <a:effectLst/>
                          <a:latin typeface="Calibri" panose="020F0502020204030204" pitchFamily="34" charset="0"/>
                          <a:ea typeface="+mn-ea"/>
                          <a:cs typeface="+mn-cs"/>
                        </a:rPr>
                        <a:t>Walk/run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22000">
                <a:tc>
                  <a:txBody>
                    <a:bodyPr/>
                    <a:lstStyle/>
                    <a:p>
                      <a:pPr algn="r" fontAlgn="ctr"/>
                      <a:r>
                        <a:rPr lang="en-NZ" sz="1100" b="0" i="0" u="none" strike="noStrike" kern="1200" dirty="0">
                          <a:solidFill>
                            <a:schemeClr val="tx1">
                              <a:lumMod val="50000"/>
                              <a:lumOff val="50000"/>
                            </a:schemeClr>
                          </a:solidFill>
                          <a:effectLst/>
                          <a:latin typeface="Calibri" panose="020F0502020204030204" pitchFamily="34" charset="0"/>
                          <a:ea typeface="+mn-ea"/>
                          <a:cs typeface="+mn-cs"/>
                        </a:rPr>
                        <a:t>Pushbike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22000">
                <a:tc>
                  <a:txBody>
                    <a:bodyPr/>
                    <a:lstStyle/>
                    <a:p>
                      <a:pPr algn="r" fontAlgn="ctr"/>
                      <a:r>
                        <a:rPr lang="en-NZ" sz="1100" b="0" i="0" u="none" strike="noStrike" kern="1200">
                          <a:solidFill>
                            <a:schemeClr val="tx1">
                              <a:lumMod val="50000"/>
                              <a:lumOff val="50000"/>
                            </a:schemeClr>
                          </a:solidFill>
                          <a:effectLst/>
                          <a:latin typeface="Calibri" panose="020F0502020204030204" pitchFamily="34" charset="0"/>
                          <a:ea typeface="+mn-ea"/>
                          <a:cs typeface="+mn-cs"/>
                        </a:rPr>
                        <a:t>Motorbike/scooter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22000">
                <a:tc>
                  <a:txBody>
                    <a:bodyPr/>
                    <a:lstStyle/>
                    <a:p>
                      <a:pPr algn="r" fontAlgn="ctr"/>
                      <a:r>
                        <a:rPr lang="en-NZ" sz="1100" b="0" i="0" u="none" strike="noStrike" kern="1200" dirty="0">
                          <a:solidFill>
                            <a:schemeClr val="tx1">
                              <a:lumMod val="50000"/>
                              <a:lumOff val="50000"/>
                            </a:schemeClr>
                          </a:solidFill>
                          <a:effectLst/>
                          <a:latin typeface="Calibri" panose="020F0502020204030204" pitchFamily="34" charset="0"/>
                          <a:ea typeface="+mn-ea"/>
                          <a:cs typeface="+mn-cs"/>
                        </a:rPr>
                        <a:t>Other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22000">
                <a:tc>
                  <a:txBody>
                    <a:bodyPr/>
                    <a:lstStyle/>
                    <a:p>
                      <a:pPr algn="r" fontAlgn="ctr"/>
                      <a:r>
                        <a:rPr lang="en-NZ" sz="1100" b="0" i="0" u="none" strike="noStrike" kern="1200" dirty="0">
                          <a:solidFill>
                            <a:schemeClr val="tx1">
                              <a:lumMod val="50000"/>
                              <a:lumOff val="50000"/>
                            </a:schemeClr>
                          </a:solidFill>
                          <a:effectLst/>
                          <a:latin typeface="Calibri" panose="020F0502020204030204" pitchFamily="34" charset="0"/>
                          <a:ea typeface="+mn-ea"/>
                          <a:cs typeface="+mn-cs"/>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12" name="Freeform 9"/>
          <p:cNvSpPr>
            <a:spLocks noEditPoints="1"/>
          </p:cNvSpPr>
          <p:nvPr/>
        </p:nvSpPr>
        <p:spPr bwMode="auto">
          <a:xfrm>
            <a:off x="11211788" y="250204"/>
            <a:ext cx="629873" cy="551889"/>
          </a:xfrm>
          <a:custGeom>
            <a:avLst/>
            <a:gdLst>
              <a:gd name="T0" fmla="*/ 1542 w 1554"/>
              <a:gd name="T1" fmla="*/ 1263 h 1359"/>
              <a:gd name="T2" fmla="*/ 830 w 1554"/>
              <a:gd name="T3" fmla="*/ 30 h 1359"/>
              <a:gd name="T4" fmla="*/ 778 w 1554"/>
              <a:gd name="T5" fmla="*/ 0 h 1359"/>
              <a:gd name="T6" fmla="*/ 726 w 1554"/>
              <a:gd name="T7" fmla="*/ 30 h 1359"/>
              <a:gd name="T8" fmla="*/ 11 w 1554"/>
              <a:gd name="T9" fmla="*/ 1269 h 1359"/>
              <a:gd name="T10" fmla="*/ 11 w 1554"/>
              <a:gd name="T11" fmla="*/ 1329 h 1359"/>
              <a:gd name="T12" fmla="*/ 63 w 1554"/>
              <a:gd name="T13" fmla="*/ 1359 h 1359"/>
              <a:gd name="T14" fmla="*/ 1493 w 1554"/>
              <a:gd name="T15" fmla="*/ 1359 h 1359"/>
              <a:gd name="T16" fmla="*/ 1493 w 1554"/>
              <a:gd name="T17" fmla="*/ 1359 h 1359"/>
              <a:gd name="T18" fmla="*/ 1554 w 1554"/>
              <a:gd name="T19" fmla="*/ 1299 h 1359"/>
              <a:gd name="T20" fmla="*/ 1542 w 1554"/>
              <a:gd name="T21" fmla="*/ 1263 h 1359"/>
              <a:gd name="T22" fmla="*/ 778 w 1554"/>
              <a:gd name="T23" fmla="*/ 181 h 1359"/>
              <a:gd name="T24" fmla="*/ 1320 w 1554"/>
              <a:gd name="T25" fmla="*/ 1119 h 1359"/>
              <a:gd name="T26" fmla="*/ 847 w 1554"/>
              <a:gd name="T27" fmla="*/ 1084 h 1359"/>
              <a:gd name="T28" fmla="*/ 1037 w 1554"/>
              <a:gd name="T29" fmla="*/ 872 h 1359"/>
              <a:gd name="T30" fmla="*/ 761 w 1554"/>
              <a:gd name="T31" fmla="*/ 691 h 1359"/>
              <a:gd name="T32" fmla="*/ 426 w 1554"/>
              <a:gd name="T33" fmla="*/ 790 h 1359"/>
              <a:gd name="T34" fmla="*/ 778 w 1554"/>
              <a:gd name="T35" fmla="*/ 181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4" h="1359">
                <a:moveTo>
                  <a:pt x="1542" y="1263"/>
                </a:moveTo>
                <a:cubicBezTo>
                  <a:pt x="830" y="30"/>
                  <a:pt x="830" y="30"/>
                  <a:pt x="830" y="30"/>
                </a:cubicBezTo>
                <a:cubicBezTo>
                  <a:pt x="820" y="11"/>
                  <a:pt x="800" y="0"/>
                  <a:pt x="778" y="0"/>
                </a:cubicBezTo>
                <a:cubicBezTo>
                  <a:pt x="757" y="0"/>
                  <a:pt x="737" y="11"/>
                  <a:pt x="726" y="30"/>
                </a:cubicBezTo>
                <a:cubicBezTo>
                  <a:pt x="11" y="1269"/>
                  <a:pt x="11" y="1269"/>
                  <a:pt x="11" y="1269"/>
                </a:cubicBezTo>
                <a:cubicBezTo>
                  <a:pt x="0" y="1287"/>
                  <a:pt x="0" y="1310"/>
                  <a:pt x="11" y="1329"/>
                </a:cubicBezTo>
                <a:cubicBezTo>
                  <a:pt x="22" y="1348"/>
                  <a:pt x="41" y="1359"/>
                  <a:pt x="63" y="1359"/>
                </a:cubicBezTo>
                <a:cubicBezTo>
                  <a:pt x="1493" y="1359"/>
                  <a:pt x="1493" y="1359"/>
                  <a:pt x="1493" y="1359"/>
                </a:cubicBezTo>
                <a:cubicBezTo>
                  <a:pt x="1493" y="1359"/>
                  <a:pt x="1493" y="1359"/>
                  <a:pt x="1493" y="1359"/>
                </a:cubicBezTo>
                <a:cubicBezTo>
                  <a:pt x="1527" y="1359"/>
                  <a:pt x="1554" y="1332"/>
                  <a:pt x="1554" y="1299"/>
                </a:cubicBezTo>
                <a:cubicBezTo>
                  <a:pt x="1554" y="1286"/>
                  <a:pt x="1550" y="1273"/>
                  <a:pt x="1542" y="1263"/>
                </a:cubicBezTo>
                <a:close/>
                <a:moveTo>
                  <a:pt x="778" y="181"/>
                </a:moveTo>
                <a:cubicBezTo>
                  <a:pt x="1320" y="1119"/>
                  <a:pt x="1320" y="1119"/>
                  <a:pt x="1320" y="1119"/>
                </a:cubicBezTo>
                <a:cubicBezTo>
                  <a:pt x="1056" y="1200"/>
                  <a:pt x="893" y="1117"/>
                  <a:pt x="847" y="1084"/>
                </a:cubicBezTo>
                <a:cubicBezTo>
                  <a:pt x="657" y="952"/>
                  <a:pt x="884" y="720"/>
                  <a:pt x="1037" y="872"/>
                </a:cubicBezTo>
                <a:cubicBezTo>
                  <a:pt x="991" y="731"/>
                  <a:pt x="850" y="691"/>
                  <a:pt x="761" y="691"/>
                </a:cubicBezTo>
                <a:cubicBezTo>
                  <a:pt x="687" y="691"/>
                  <a:pt x="582" y="697"/>
                  <a:pt x="426" y="790"/>
                </a:cubicBezTo>
                <a:lnTo>
                  <a:pt x="778"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NZ"/>
          </a:p>
        </p:txBody>
      </p:sp>
      <p:grpSp>
        <p:nvGrpSpPr>
          <p:cNvPr id="13" name="Group 12"/>
          <p:cNvGrpSpPr/>
          <p:nvPr/>
        </p:nvGrpSpPr>
        <p:grpSpPr>
          <a:xfrm>
            <a:off x="1353144" y="2182815"/>
            <a:ext cx="432000" cy="432000"/>
            <a:chOff x="1895391" y="2616017"/>
            <a:chExt cx="432000" cy="432000"/>
          </a:xfrm>
        </p:grpSpPr>
        <p:sp>
          <p:nvSpPr>
            <p:cNvPr id="15" name="Oval 14"/>
            <p:cNvSpPr/>
            <p:nvPr/>
          </p:nvSpPr>
          <p:spPr>
            <a:xfrm>
              <a:off x="1895391" y="2616017"/>
              <a:ext cx="432000" cy="432000"/>
            </a:xfrm>
            <a:prstGeom prst="ellipse">
              <a:avLst/>
            </a:prstGeom>
            <a:no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6" name="Group 15"/>
            <p:cNvGrpSpPr/>
            <p:nvPr/>
          </p:nvGrpSpPr>
          <p:grpSpPr>
            <a:xfrm>
              <a:off x="1982116" y="2739478"/>
              <a:ext cx="258551" cy="185078"/>
              <a:chOff x="6457157" y="1719249"/>
              <a:chExt cx="441325" cy="315913"/>
            </a:xfrm>
            <a:solidFill>
              <a:srgbClr val="055D9E"/>
            </a:solidFill>
          </p:grpSpPr>
          <p:sp>
            <p:nvSpPr>
              <p:cNvPr id="17" name="Freeform 263"/>
              <p:cNvSpPr>
                <a:spLocks/>
              </p:cNvSpPr>
              <p:nvPr/>
            </p:nvSpPr>
            <p:spPr bwMode="auto">
              <a:xfrm>
                <a:off x="6482557" y="1933562"/>
                <a:ext cx="66675" cy="101600"/>
              </a:xfrm>
              <a:custGeom>
                <a:avLst/>
                <a:gdLst>
                  <a:gd name="T0" fmla="*/ 15 w 42"/>
                  <a:gd name="T1" fmla="*/ 0 h 64"/>
                  <a:gd name="T2" fmla="*/ 26 w 42"/>
                  <a:gd name="T3" fmla="*/ 0 h 64"/>
                  <a:gd name="T4" fmla="*/ 33 w 42"/>
                  <a:gd name="T5" fmla="*/ 1 h 64"/>
                  <a:gd name="T6" fmla="*/ 37 w 42"/>
                  <a:gd name="T7" fmla="*/ 5 h 64"/>
                  <a:gd name="T8" fmla="*/ 40 w 42"/>
                  <a:gd name="T9" fmla="*/ 9 h 64"/>
                  <a:gd name="T10" fmla="*/ 42 w 42"/>
                  <a:gd name="T11" fmla="*/ 14 h 64"/>
                  <a:gd name="T12" fmla="*/ 42 w 42"/>
                  <a:gd name="T13" fmla="*/ 49 h 64"/>
                  <a:gd name="T14" fmla="*/ 40 w 42"/>
                  <a:gd name="T15" fmla="*/ 55 h 64"/>
                  <a:gd name="T16" fmla="*/ 37 w 42"/>
                  <a:gd name="T17" fmla="*/ 60 h 64"/>
                  <a:gd name="T18" fmla="*/ 33 w 42"/>
                  <a:gd name="T19" fmla="*/ 63 h 64"/>
                  <a:gd name="T20" fmla="*/ 26 w 42"/>
                  <a:gd name="T21" fmla="*/ 64 h 64"/>
                  <a:gd name="T22" fmla="*/ 15 w 42"/>
                  <a:gd name="T23" fmla="*/ 64 h 64"/>
                  <a:gd name="T24" fmla="*/ 9 w 42"/>
                  <a:gd name="T25" fmla="*/ 63 h 64"/>
                  <a:gd name="T26" fmla="*/ 4 w 42"/>
                  <a:gd name="T27" fmla="*/ 60 h 64"/>
                  <a:gd name="T28" fmla="*/ 1 w 42"/>
                  <a:gd name="T29" fmla="*/ 55 h 64"/>
                  <a:gd name="T30" fmla="*/ 0 w 42"/>
                  <a:gd name="T31" fmla="*/ 49 h 64"/>
                  <a:gd name="T32" fmla="*/ 0 w 42"/>
                  <a:gd name="T33" fmla="*/ 14 h 64"/>
                  <a:gd name="T34" fmla="*/ 1 w 42"/>
                  <a:gd name="T35" fmla="*/ 9 h 64"/>
                  <a:gd name="T36" fmla="*/ 4 w 42"/>
                  <a:gd name="T37" fmla="*/ 5 h 64"/>
                  <a:gd name="T38" fmla="*/ 9 w 42"/>
                  <a:gd name="T39" fmla="*/ 1 h 64"/>
                  <a:gd name="T40" fmla="*/ 15 w 42"/>
                  <a:gd name="T4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4">
                    <a:moveTo>
                      <a:pt x="15" y="0"/>
                    </a:moveTo>
                    <a:lnTo>
                      <a:pt x="26" y="0"/>
                    </a:lnTo>
                    <a:lnTo>
                      <a:pt x="33" y="1"/>
                    </a:lnTo>
                    <a:lnTo>
                      <a:pt x="37" y="5"/>
                    </a:lnTo>
                    <a:lnTo>
                      <a:pt x="40" y="9"/>
                    </a:lnTo>
                    <a:lnTo>
                      <a:pt x="42" y="14"/>
                    </a:lnTo>
                    <a:lnTo>
                      <a:pt x="42" y="49"/>
                    </a:lnTo>
                    <a:lnTo>
                      <a:pt x="40" y="55"/>
                    </a:lnTo>
                    <a:lnTo>
                      <a:pt x="37" y="60"/>
                    </a:lnTo>
                    <a:lnTo>
                      <a:pt x="33" y="63"/>
                    </a:lnTo>
                    <a:lnTo>
                      <a:pt x="26" y="64"/>
                    </a:lnTo>
                    <a:lnTo>
                      <a:pt x="15" y="64"/>
                    </a:lnTo>
                    <a:lnTo>
                      <a:pt x="9" y="63"/>
                    </a:lnTo>
                    <a:lnTo>
                      <a:pt x="4" y="60"/>
                    </a:lnTo>
                    <a:lnTo>
                      <a:pt x="1" y="55"/>
                    </a:lnTo>
                    <a:lnTo>
                      <a:pt x="0" y="49"/>
                    </a:lnTo>
                    <a:lnTo>
                      <a:pt x="0" y="14"/>
                    </a:lnTo>
                    <a:lnTo>
                      <a:pt x="1" y="9"/>
                    </a:lnTo>
                    <a:lnTo>
                      <a:pt x="4" y="5"/>
                    </a:lnTo>
                    <a:lnTo>
                      <a:pt x="9"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8" name="Freeform 264"/>
              <p:cNvSpPr>
                <a:spLocks/>
              </p:cNvSpPr>
              <p:nvPr/>
            </p:nvSpPr>
            <p:spPr bwMode="auto">
              <a:xfrm>
                <a:off x="6806407" y="1933562"/>
                <a:ext cx="63500" cy="101600"/>
              </a:xfrm>
              <a:custGeom>
                <a:avLst/>
                <a:gdLst>
                  <a:gd name="T0" fmla="*/ 14 w 40"/>
                  <a:gd name="T1" fmla="*/ 0 h 64"/>
                  <a:gd name="T2" fmla="*/ 26 w 40"/>
                  <a:gd name="T3" fmla="*/ 0 h 64"/>
                  <a:gd name="T4" fmla="*/ 31 w 40"/>
                  <a:gd name="T5" fmla="*/ 1 h 64"/>
                  <a:gd name="T6" fmla="*/ 36 w 40"/>
                  <a:gd name="T7" fmla="*/ 5 h 64"/>
                  <a:gd name="T8" fmla="*/ 39 w 40"/>
                  <a:gd name="T9" fmla="*/ 9 h 64"/>
                  <a:gd name="T10" fmla="*/ 40 w 40"/>
                  <a:gd name="T11" fmla="*/ 14 h 64"/>
                  <a:gd name="T12" fmla="*/ 40 w 40"/>
                  <a:gd name="T13" fmla="*/ 49 h 64"/>
                  <a:gd name="T14" fmla="*/ 39 w 40"/>
                  <a:gd name="T15" fmla="*/ 55 h 64"/>
                  <a:gd name="T16" fmla="*/ 36 w 40"/>
                  <a:gd name="T17" fmla="*/ 60 h 64"/>
                  <a:gd name="T18" fmla="*/ 31 w 40"/>
                  <a:gd name="T19" fmla="*/ 63 h 64"/>
                  <a:gd name="T20" fmla="*/ 26 w 40"/>
                  <a:gd name="T21" fmla="*/ 64 h 64"/>
                  <a:gd name="T22" fmla="*/ 14 w 40"/>
                  <a:gd name="T23" fmla="*/ 64 h 64"/>
                  <a:gd name="T24" fmla="*/ 8 w 40"/>
                  <a:gd name="T25" fmla="*/ 63 h 64"/>
                  <a:gd name="T26" fmla="*/ 3 w 40"/>
                  <a:gd name="T27" fmla="*/ 60 h 64"/>
                  <a:gd name="T28" fmla="*/ 0 w 40"/>
                  <a:gd name="T29" fmla="*/ 55 h 64"/>
                  <a:gd name="T30" fmla="*/ 0 w 40"/>
                  <a:gd name="T31" fmla="*/ 49 h 64"/>
                  <a:gd name="T32" fmla="*/ 0 w 40"/>
                  <a:gd name="T33" fmla="*/ 14 h 64"/>
                  <a:gd name="T34" fmla="*/ 0 w 40"/>
                  <a:gd name="T35" fmla="*/ 9 h 64"/>
                  <a:gd name="T36" fmla="*/ 3 w 40"/>
                  <a:gd name="T37" fmla="*/ 5 h 64"/>
                  <a:gd name="T38" fmla="*/ 8 w 40"/>
                  <a:gd name="T39" fmla="*/ 1 h 64"/>
                  <a:gd name="T40" fmla="*/ 14 w 40"/>
                  <a:gd name="T4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64">
                    <a:moveTo>
                      <a:pt x="14" y="0"/>
                    </a:moveTo>
                    <a:lnTo>
                      <a:pt x="26" y="0"/>
                    </a:lnTo>
                    <a:lnTo>
                      <a:pt x="31" y="1"/>
                    </a:lnTo>
                    <a:lnTo>
                      <a:pt x="36" y="5"/>
                    </a:lnTo>
                    <a:lnTo>
                      <a:pt x="39" y="9"/>
                    </a:lnTo>
                    <a:lnTo>
                      <a:pt x="40" y="14"/>
                    </a:lnTo>
                    <a:lnTo>
                      <a:pt x="40" y="49"/>
                    </a:lnTo>
                    <a:lnTo>
                      <a:pt x="39" y="55"/>
                    </a:lnTo>
                    <a:lnTo>
                      <a:pt x="36" y="60"/>
                    </a:lnTo>
                    <a:lnTo>
                      <a:pt x="31" y="63"/>
                    </a:lnTo>
                    <a:lnTo>
                      <a:pt x="26" y="64"/>
                    </a:lnTo>
                    <a:lnTo>
                      <a:pt x="14" y="64"/>
                    </a:lnTo>
                    <a:lnTo>
                      <a:pt x="8" y="63"/>
                    </a:lnTo>
                    <a:lnTo>
                      <a:pt x="3" y="60"/>
                    </a:lnTo>
                    <a:lnTo>
                      <a:pt x="0" y="55"/>
                    </a:lnTo>
                    <a:lnTo>
                      <a:pt x="0" y="49"/>
                    </a:lnTo>
                    <a:lnTo>
                      <a:pt x="0" y="14"/>
                    </a:lnTo>
                    <a:lnTo>
                      <a:pt x="0" y="9"/>
                    </a:lnTo>
                    <a:lnTo>
                      <a:pt x="3" y="5"/>
                    </a:lnTo>
                    <a:lnTo>
                      <a:pt x="8" y="1"/>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9" name="Freeform 265"/>
              <p:cNvSpPr>
                <a:spLocks noEditPoints="1"/>
              </p:cNvSpPr>
              <p:nvPr/>
            </p:nvSpPr>
            <p:spPr bwMode="auto">
              <a:xfrm>
                <a:off x="6457157" y="1719249"/>
                <a:ext cx="441325" cy="274638"/>
              </a:xfrm>
              <a:custGeom>
                <a:avLst/>
                <a:gdLst>
                  <a:gd name="T0" fmla="*/ 93 w 278"/>
                  <a:gd name="T1" fmla="*/ 135 h 173"/>
                  <a:gd name="T2" fmla="*/ 94 w 278"/>
                  <a:gd name="T3" fmla="*/ 143 h 173"/>
                  <a:gd name="T4" fmla="*/ 111 w 278"/>
                  <a:gd name="T5" fmla="*/ 147 h 173"/>
                  <a:gd name="T6" fmla="*/ 177 w 278"/>
                  <a:gd name="T7" fmla="*/ 146 h 173"/>
                  <a:gd name="T8" fmla="*/ 185 w 278"/>
                  <a:gd name="T9" fmla="*/ 140 h 173"/>
                  <a:gd name="T10" fmla="*/ 182 w 278"/>
                  <a:gd name="T11" fmla="*/ 133 h 173"/>
                  <a:gd name="T12" fmla="*/ 237 w 278"/>
                  <a:gd name="T13" fmla="*/ 77 h 173"/>
                  <a:gd name="T14" fmla="*/ 226 w 278"/>
                  <a:gd name="T15" fmla="*/ 80 h 173"/>
                  <a:gd name="T16" fmla="*/ 212 w 278"/>
                  <a:gd name="T17" fmla="*/ 91 h 173"/>
                  <a:gd name="T18" fmla="*/ 202 w 278"/>
                  <a:gd name="T19" fmla="*/ 111 h 173"/>
                  <a:gd name="T20" fmla="*/ 234 w 278"/>
                  <a:gd name="T21" fmla="*/ 111 h 173"/>
                  <a:gd name="T22" fmla="*/ 245 w 278"/>
                  <a:gd name="T23" fmla="*/ 93 h 173"/>
                  <a:gd name="T24" fmla="*/ 239 w 278"/>
                  <a:gd name="T25" fmla="*/ 77 h 173"/>
                  <a:gd name="T26" fmla="*/ 38 w 278"/>
                  <a:gd name="T27" fmla="*/ 77 h 173"/>
                  <a:gd name="T28" fmla="*/ 31 w 278"/>
                  <a:gd name="T29" fmla="*/ 93 h 173"/>
                  <a:gd name="T30" fmla="*/ 42 w 278"/>
                  <a:gd name="T31" fmla="*/ 111 h 173"/>
                  <a:gd name="T32" fmla="*/ 74 w 278"/>
                  <a:gd name="T33" fmla="*/ 111 h 173"/>
                  <a:gd name="T34" fmla="*/ 66 w 278"/>
                  <a:gd name="T35" fmla="*/ 91 h 173"/>
                  <a:gd name="T36" fmla="*/ 50 w 278"/>
                  <a:gd name="T37" fmla="*/ 80 h 173"/>
                  <a:gd name="T38" fmla="*/ 41 w 278"/>
                  <a:gd name="T39" fmla="*/ 77 h 173"/>
                  <a:gd name="T40" fmla="*/ 93 w 278"/>
                  <a:gd name="T41" fmla="*/ 16 h 173"/>
                  <a:gd name="T42" fmla="*/ 66 w 278"/>
                  <a:gd name="T43" fmla="*/ 27 h 173"/>
                  <a:gd name="T44" fmla="*/ 91 w 278"/>
                  <a:gd name="T45" fmla="*/ 63 h 173"/>
                  <a:gd name="T46" fmla="*/ 229 w 278"/>
                  <a:gd name="T47" fmla="*/ 58 h 173"/>
                  <a:gd name="T48" fmla="*/ 209 w 278"/>
                  <a:gd name="T49" fmla="*/ 25 h 173"/>
                  <a:gd name="T50" fmla="*/ 185 w 278"/>
                  <a:gd name="T51" fmla="*/ 16 h 173"/>
                  <a:gd name="T52" fmla="*/ 138 w 278"/>
                  <a:gd name="T53" fmla="*/ 0 h 173"/>
                  <a:gd name="T54" fmla="*/ 202 w 278"/>
                  <a:gd name="T55" fmla="*/ 3 h 173"/>
                  <a:gd name="T56" fmla="*/ 229 w 278"/>
                  <a:gd name="T57" fmla="*/ 28 h 173"/>
                  <a:gd name="T58" fmla="*/ 242 w 278"/>
                  <a:gd name="T59" fmla="*/ 44 h 173"/>
                  <a:gd name="T60" fmla="*/ 268 w 278"/>
                  <a:gd name="T61" fmla="*/ 42 h 173"/>
                  <a:gd name="T62" fmla="*/ 276 w 278"/>
                  <a:gd name="T63" fmla="*/ 47 h 173"/>
                  <a:gd name="T64" fmla="*/ 278 w 278"/>
                  <a:gd name="T65" fmla="*/ 55 h 173"/>
                  <a:gd name="T66" fmla="*/ 276 w 278"/>
                  <a:gd name="T67" fmla="*/ 60 h 173"/>
                  <a:gd name="T68" fmla="*/ 260 w 278"/>
                  <a:gd name="T69" fmla="*/ 63 h 173"/>
                  <a:gd name="T70" fmla="*/ 257 w 278"/>
                  <a:gd name="T71" fmla="*/ 63 h 173"/>
                  <a:gd name="T72" fmla="*/ 253 w 278"/>
                  <a:gd name="T73" fmla="*/ 67 h 173"/>
                  <a:gd name="T74" fmla="*/ 264 w 278"/>
                  <a:gd name="T75" fmla="*/ 97 h 173"/>
                  <a:gd name="T76" fmla="*/ 262 w 278"/>
                  <a:gd name="T77" fmla="*/ 143 h 173"/>
                  <a:gd name="T78" fmla="*/ 249 w 278"/>
                  <a:gd name="T79" fmla="*/ 173 h 173"/>
                  <a:gd name="T80" fmla="*/ 201 w 278"/>
                  <a:gd name="T81" fmla="*/ 173 h 173"/>
                  <a:gd name="T82" fmla="*/ 77 w 278"/>
                  <a:gd name="T83" fmla="*/ 173 h 173"/>
                  <a:gd name="T84" fmla="*/ 27 w 278"/>
                  <a:gd name="T85" fmla="*/ 173 h 173"/>
                  <a:gd name="T86" fmla="*/ 14 w 278"/>
                  <a:gd name="T87" fmla="*/ 143 h 173"/>
                  <a:gd name="T88" fmla="*/ 12 w 278"/>
                  <a:gd name="T89" fmla="*/ 97 h 173"/>
                  <a:gd name="T90" fmla="*/ 23 w 278"/>
                  <a:gd name="T91" fmla="*/ 67 h 173"/>
                  <a:gd name="T92" fmla="*/ 19 w 278"/>
                  <a:gd name="T93" fmla="*/ 63 h 173"/>
                  <a:gd name="T94" fmla="*/ 16 w 278"/>
                  <a:gd name="T95" fmla="*/ 63 h 173"/>
                  <a:gd name="T96" fmla="*/ 0 w 278"/>
                  <a:gd name="T97" fmla="*/ 60 h 173"/>
                  <a:gd name="T98" fmla="*/ 0 w 278"/>
                  <a:gd name="T99" fmla="*/ 55 h 173"/>
                  <a:gd name="T100" fmla="*/ 2 w 278"/>
                  <a:gd name="T101" fmla="*/ 47 h 173"/>
                  <a:gd name="T102" fmla="*/ 8 w 278"/>
                  <a:gd name="T103" fmla="*/ 42 h 173"/>
                  <a:gd name="T104" fmla="*/ 34 w 278"/>
                  <a:gd name="T105" fmla="*/ 44 h 173"/>
                  <a:gd name="T106" fmla="*/ 47 w 278"/>
                  <a:gd name="T107" fmla="*/ 28 h 173"/>
                  <a:gd name="T108" fmla="*/ 74 w 278"/>
                  <a:gd name="T109" fmla="*/ 3 h 173"/>
                  <a:gd name="T110" fmla="*/ 138 w 278"/>
                  <a:gd name="T11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 h="173">
                    <a:moveTo>
                      <a:pt x="99" y="133"/>
                    </a:moveTo>
                    <a:lnTo>
                      <a:pt x="96" y="133"/>
                    </a:lnTo>
                    <a:lnTo>
                      <a:pt x="93" y="135"/>
                    </a:lnTo>
                    <a:lnTo>
                      <a:pt x="93" y="138"/>
                    </a:lnTo>
                    <a:lnTo>
                      <a:pt x="93" y="140"/>
                    </a:lnTo>
                    <a:lnTo>
                      <a:pt x="94" y="143"/>
                    </a:lnTo>
                    <a:lnTo>
                      <a:pt x="97" y="146"/>
                    </a:lnTo>
                    <a:lnTo>
                      <a:pt x="104" y="147"/>
                    </a:lnTo>
                    <a:lnTo>
                      <a:pt x="111" y="147"/>
                    </a:lnTo>
                    <a:lnTo>
                      <a:pt x="166" y="147"/>
                    </a:lnTo>
                    <a:lnTo>
                      <a:pt x="171" y="147"/>
                    </a:lnTo>
                    <a:lnTo>
                      <a:pt x="177" y="146"/>
                    </a:lnTo>
                    <a:lnTo>
                      <a:pt x="180" y="144"/>
                    </a:lnTo>
                    <a:lnTo>
                      <a:pt x="184" y="143"/>
                    </a:lnTo>
                    <a:lnTo>
                      <a:pt x="185" y="140"/>
                    </a:lnTo>
                    <a:lnTo>
                      <a:pt x="185" y="138"/>
                    </a:lnTo>
                    <a:lnTo>
                      <a:pt x="184" y="135"/>
                    </a:lnTo>
                    <a:lnTo>
                      <a:pt x="182" y="133"/>
                    </a:lnTo>
                    <a:lnTo>
                      <a:pt x="177" y="133"/>
                    </a:lnTo>
                    <a:lnTo>
                      <a:pt x="99" y="133"/>
                    </a:lnTo>
                    <a:close/>
                    <a:moveTo>
                      <a:pt x="237" y="77"/>
                    </a:moveTo>
                    <a:lnTo>
                      <a:pt x="232" y="78"/>
                    </a:lnTo>
                    <a:lnTo>
                      <a:pt x="229" y="78"/>
                    </a:lnTo>
                    <a:lnTo>
                      <a:pt x="226" y="80"/>
                    </a:lnTo>
                    <a:lnTo>
                      <a:pt x="223" y="82"/>
                    </a:lnTo>
                    <a:lnTo>
                      <a:pt x="221" y="83"/>
                    </a:lnTo>
                    <a:lnTo>
                      <a:pt x="212" y="91"/>
                    </a:lnTo>
                    <a:lnTo>
                      <a:pt x="206" y="99"/>
                    </a:lnTo>
                    <a:lnTo>
                      <a:pt x="202" y="107"/>
                    </a:lnTo>
                    <a:lnTo>
                      <a:pt x="202" y="111"/>
                    </a:lnTo>
                    <a:lnTo>
                      <a:pt x="209" y="113"/>
                    </a:lnTo>
                    <a:lnTo>
                      <a:pt x="221" y="113"/>
                    </a:lnTo>
                    <a:lnTo>
                      <a:pt x="234" y="111"/>
                    </a:lnTo>
                    <a:lnTo>
                      <a:pt x="242" y="108"/>
                    </a:lnTo>
                    <a:lnTo>
                      <a:pt x="245" y="102"/>
                    </a:lnTo>
                    <a:lnTo>
                      <a:pt x="245" y="93"/>
                    </a:lnTo>
                    <a:lnTo>
                      <a:pt x="245" y="85"/>
                    </a:lnTo>
                    <a:lnTo>
                      <a:pt x="242" y="78"/>
                    </a:lnTo>
                    <a:lnTo>
                      <a:pt x="239" y="77"/>
                    </a:lnTo>
                    <a:lnTo>
                      <a:pt x="237" y="77"/>
                    </a:lnTo>
                    <a:close/>
                    <a:moveTo>
                      <a:pt x="41" y="77"/>
                    </a:moveTo>
                    <a:lnTo>
                      <a:pt x="38" y="77"/>
                    </a:lnTo>
                    <a:lnTo>
                      <a:pt x="34" y="78"/>
                    </a:lnTo>
                    <a:lnTo>
                      <a:pt x="33" y="85"/>
                    </a:lnTo>
                    <a:lnTo>
                      <a:pt x="31" y="93"/>
                    </a:lnTo>
                    <a:lnTo>
                      <a:pt x="31" y="102"/>
                    </a:lnTo>
                    <a:lnTo>
                      <a:pt x="34" y="108"/>
                    </a:lnTo>
                    <a:lnTo>
                      <a:pt x="42" y="111"/>
                    </a:lnTo>
                    <a:lnTo>
                      <a:pt x="55" y="113"/>
                    </a:lnTo>
                    <a:lnTo>
                      <a:pt x="67" y="113"/>
                    </a:lnTo>
                    <a:lnTo>
                      <a:pt x="74" y="111"/>
                    </a:lnTo>
                    <a:lnTo>
                      <a:pt x="74" y="107"/>
                    </a:lnTo>
                    <a:lnTo>
                      <a:pt x="72" y="99"/>
                    </a:lnTo>
                    <a:lnTo>
                      <a:pt x="66" y="91"/>
                    </a:lnTo>
                    <a:lnTo>
                      <a:pt x="55" y="83"/>
                    </a:lnTo>
                    <a:lnTo>
                      <a:pt x="53" y="82"/>
                    </a:lnTo>
                    <a:lnTo>
                      <a:pt x="50" y="80"/>
                    </a:lnTo>
                    <a:lnTo>
                      <a:pt x="47" y="78"/>
                    </a:lnTo>
                    <a:lnTo>
                      <a:pt x="44" y="78"/>
                    </a:lnTo>
                    <a:lnTo>
                      <a:pt x="41" y="77"/>
                    </a:lnTo>
                    <a:close/>
                    <a:moveTo>
                      <a:pt x="138" y="14"/>
                    </a:moveTo>
                    <a:lnTo>
                      <a:pt x="111" y="14"/>
                    </a:lnTo>
                    <a:lnTo>
                      <a:pt x="93" y="16"/>
                    </a:lnTo>
                    <a:lnTo>
                      <a:pt x="80" y="17"/>
                    </a:lnTo>
                    <a:lnTo>
                      <a:pt x="72" y="20"/>
                    </a:lnTo>
                    <a:lnTo>
                      <a:pt x="66" y="27"/>
                    </a:lnTo>
                    <a:lnTo>
                      <a:pt x="56" y="41"/>
                    </a:lnTo>
                    <a:lnTo>
                      <a:pt x="47" y="58"/>
                    </a:lnTo>
                    <a:lnTo>
                      <a:pt x="91" y="63"/>
                    </a:lnTo>
                    <a:lnTo>
                      <a:pt x="138" y="64"/>
                    </a:lnTo>
                    <a:lnTo>
                      <a:pt x="185" y="63"/>
                    </a:lnTo>
                    <a:lnTo>
                      <a:pt x="229" y="58"/>
                    </a:lnTo>
                    <a:lnTo>
                      <a:pt x="223" y="45"/>
                    </a:lnTo>
                    <a:lnTo>
                      <a:pt x="215" y="33"/>
                    </a:lnTo>
                    <a:lnTo>
                      <a:pt x="209" y="25"/>
                    </a:lnTo>
                    <a:lnTo>
                      <a:pt x="206" y="20"/>
                    </a:lnTo>
                    <a:lnTo>
                      <a:pt x="198" y="17"/>
                    </a:lnTo>
                    <a:lnTo>
                      <a:pt x="185" y="16"/>
                    </a:lnTo>
                    <a:lnTo>
                      <a:pt x="166" y="14"/>
                    </a:lnTo>
                    <a:lnTo>
                      <a:pt x="138" y="14"/>
                    </a:lnTo>
                    <a:close/>
                    <a:moveTo>
                      <a:pt x="138" y="0"/>
                    </a:moveTo>
                    <a:lnTo>
                      <a:pt x="168" y="0"/>
                    </a:lnTo>
                    <a:lnTo>
                      <a:pt x="188" y="0"/>
                    </a:lnTo>
                    <a:lnTo>
                      <a:pt x="202" y="3"/>
                    </a:lnTo>
                    <a:lnTo>
                      <a:pt x="213" y="8"/>
                    </a:lnTo>
                    <a:lnTo>
                      <a:pt x="220" y="16"/>
                    </a:lnTo>
                    <a:lnTo>
                      <a:pt x="229" y="28"/>
                    </a:lnTo>
                    <a:lnTo>
                      <a:pt x="240" y="45"/>
                    </a:lnTo>
                    <a:lnTo>
                      <a:pt x="240" y="47"/>
                    </a:lnTo>
                    <a:lnTo>
                      <a:pt x="242" y="44"/>
                    </a:lnTo>
                    <a:lnTo>
                      <a:pt x="243" y="42"/>
                    </a:lnTo>
                    <a:lnTo>
                      <a:pt x="246" y="42"/>
                    </a:lnTo>
                    <a:lnTo>
                      <a:pt x="268" y="42"/>
                    </a:lnTo>
                    <a:lnTo>
                      <a:pt x="271" y="42"/>
                    </a:lnTo>
                    <a:lnTo>
                      <a:pt x="275" y="44"/>
                    </a:lnTo>
                    <a:lnTo>
                      <a:pt x="276" y="47"/>
                    </a:lnTo>
                    <a:lnTo>
                      <a:pt x="276" y="50"/>
                    </a:lnTo>
                    <a:lnTo>
                      <a:pt x="278" y="53"/>
                    </a:lnTo>
                    <a:lnTo>
                      <a:pt x="278" y="55"/>
                    </a:lnTo>
                    <a:lnTo>
                      <a:pt x="278" y="56"/>
                    </a:lnTo>
                    <a:lnTo>
                      <a:pt x="278" y="58"/>
                    </a:lnTo>
                    <a:lnTo>
                      <a:pt x="276" y="60"/>
                    </a:lnTo>
                    <a:lnTo>
                      <a:pt x="273" y="63"/>
                    </a:lnTo>
                    <a:lnTo>
                      <a:pt x="270" y="63"/>
                    </a:lnTo>
                    <a:lnTo>
                      <a:pt x="260" y="63"/>
                    </a:lnTo>
                    <a:lnTo>
                      <a:pt x="260" y="63"/>
                    </a:lnTo>
                    <a:lnTo>
                      <a:pt x="260" y="63"/>
                    </a:lnTo>
                    <a:lnTo>
                      <a:pt x="257" y="63"/>
                    </a:lnTo>
                    <a:lnTo>
                      <a:pt x="256" y="64"/>
                    </a:lnTo>
                    <a:lnTo>
                      <a:pt x="254" y="66"/>
                    </a:lnTo>
                    <a:lnTo>
                      <a:pt x="253" y="67"/>
                    </a:lnTo>
                    <a:lnTo>
                      <a:pt x="253" y="71"/>
                    </a:lnTo>
                    <a:lnTo>
                      <a:pt x="260" y="86"/>
                    </a:lnTo>
                    <a:lnTo>
                      <a:pt x="264" y="97"/>
                    </a:lnTo>
                    <a:lnTo>
                      <a:pt x="265" y="110"/>
                    </a:lnTo>
                    <a:lnTo>
                      <a:pt x="264" y="125"/>
                    </a:lnTo>
                    <a:lnTo>
                      <a:pt x="262" y="143"/>
                    </a:lnTo>
                    <a:lnTo>
                      <a:pt x="259" y="157"/>
                    </a:lnTo>
                    <a:lnTo>
                      <a:pt x="254" y="169"/>
                    </a:lnTo>
                    <a:lnTo>
                      <a:pt x="249" y="173"/>
                    </a:lnTo>
                    <a:lnTo>
                      <a:pt x="243" y="173"/>
                    </a:lnTo>
                    <a:lnTo>
                      <a:pt x="224" y="173"/>
                    </a:lnTo>
                    <a:lnTo>
                      <a:pt x="201" y="173"/>
                    </a:lnTo>
                    <a:lnTo>
                      <a:pt x="171" y="173"/>
                    </a:lnTo>
                    <a:lnTo>
                      <a:pt x="107" y="173"/>
                    </a:lnTo>
                    <a:lnTo>
                      <a:pt x="77" y="173"/>
                    </a:lnTo>
                    <a:lnTo>
                      <a:pt x="52" y="173"/>
                    </a:lnTo>
                    <a:lnTo>
                      <a:pt x="34" y="173"/>
                    </a:lnTo>
                    <a:lnTo>
                      <a:pt x="27" y="173"/>
                    </a:lnTo>
                    <a:lnTo>
                      <a:pt x="22" y="169"/>
                    </a:lnTo>
                    <a:lnTo>
                      <a:pt x="19" y="157"/>
                    </a:lnTo>
                    <a:lnTo>
                      <a:pt x="14" y="143"/>
                    </a:lnTo>
                    <a:lnTo>
                      <a:pt x="12" y="125"/>
                    </a:lnTo>
                    <a:lnTo>
                      <a:pt x="11" y="110"/>
                    </a:lnTo>
                    <a:lnTo>
                      <a:pt x="12" y="97"/>
                    </a:lnTo>
                    <a:lnTo>
                      <a:pt x="17" y="86"/>
                    </a:lnTo>
                    <a:lnTo>
                      <a:pt x="23" y="71"/>
                    </a:lnTo>
                    <a:lnTo>
                      <a:pt x="23" y="67"/>
                    </a:lnTo>
                    <a:lnTo>
                      <a:pt x="23" y="66"/>
                    </a:lnTo>
                    <a:lnTo>
                      <a:pt x="22" y="64"/>
                    </a:lnTo>
                    <a:lnTo>
                      <a:pt x="19" y="63"/>
                    </a:lnTo>
                    <a:lnTo>
                      <a:pt x="17" y="63"/>
                    </a:lnTo>
                    <a:lnTo>
                      <a:pt x="17" y="63"/>
                    </a:lnTo>
                    <a:lnTo>
                      <a:pt x="16" y="63"/>
                    </a:lnTo>
                    <a:lnTo>
                      <a:pt x="6" y="63"/>
                    </a:lnTo>
                    <a:lnTo>
                      <a:pt x="3" y="63"/>
                    </a:lnTo>
                    <a:lnTo>
                      <a:pt x="0" y="60"/>
                    </a:lnTo>
                    <a:lnTo>
                      <a:pt x="0" y="58"/>
                    </a:lnTo>
                    <a:lnTo>
                      <a:pt x="0" y="56"/>
                    </a:lnTo>
                    <a:lnTo>
                      <a:pt x="0" y="55"/>
                    </a:lnTo>
                    <a:lnTo>
                      <a:pt x="0" y="53"/>
                    </a:lnTo>
                    <a:lnTo>
                      <a:pt x="0" y="50"/>
                    </a:lnTo>
                    <a:lnTo>
                      <a:pt x="2" y="47"/>
                    </a:lnTo>
                    <a:lnTo>
                      <a:pt x="3" y="44"/>
                    </a:lnTo>
                    <a:lnTo>
                      <a:pt x="5" y="42"/>
                    </a:lnTo>
                    <a:lnTo>
                      <a:pt x="8" y="42"/>
                    </a:lnTo>
                    <a:lnTo>
                      <a:pt x="30" y="42"/>
                    </a:lnTo>
                    <a:lnTo>
                      <a:pt x="33" y="42"/>
                    </a:lnTo>
                    <a:lnTo>
                      <a:pt x="34" y="44"/>
                    </a:lnTo>
                    <a:lnTo>
                      <a:pt x="36" y="47"/>
                    </a:lnTo>
                    <a:lnTo>
                      <a:pt x="36" y="45"/>
                    </a:lnTo>
                    <a:lnTo>
                      <a:pt x="47" y="28"/>
                    </a:lnTo>
                    <a:lnTo>
                      <a:pt x="56" y="16"/>
                    </a:lnTo>
                    <a:lnTo>
                      <a:pt x="64" y="8"/>
                    </a:lnTo>
                    <a:lnTo>
                      <a:pt x="74" y="3"/>
                    </a:lnTo>
                    <a:lnTo>
                      <a:pt x="88" y="0"/>
                    </a:lnTo>
                    <a:lnTo>
                      <a:pt x="108" y="0"/>
                    </a:lnTo>
                    <a:lnTo>
                      <a:pt x="1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grpSp>
        <p:nvGrpSpPr>
          <p:cNvPr id="20" name="Group 19"/>
          <p:cNvGrpSpPr/>
          <p:nvPr/>
        </p:nvGrpSpPr>
        <p:grpSpPr>
          <a:xfrm>
            <a:off x="1353144" y="3256339"/>
            <a:ext cx="432000" cy="432000"/>
            <a:chOff x="5251434" y="4359403"/>
            <a:chExt cx="432000" cy="432000"/>
          </a:xfrm>
        </p:grpSpPr>
        <p:sp>
          <p:nvSpPr>
            <p:cNvPr id="21" name="Oval 20"/>
            <p:cNvSpPr/>
            <p:nvPr/>
          </p:nvSpPr>
          <p:spPr>
            <a:xfrm>
              <a:off x="5251434" y="4359403"/>
              <a:ext cx="432000" cy="432000"/>
            </a:xfrm>
            <a:prstGeom prst="ellipse">
              <a:avLst/>
            </a:prstGeom>
            <a:no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Freeform 45"/>
            <p:cNvSpPr>
              <a:spLocks noEditPoints="1"/>
            </p:cNvSpPr>
            <p:nvPr/>
          </p:nvSpPr>
          <p:spPr bwMode="auto">
            <a:xfrm>
              <a:off x="5289609" y="4477164"/>
              <a:ext cx="355650" cy="196478"/>
            </a:xfrm>
            <a:custGeom>
              <a:avLst/>
              <a:gdLst>
                <a:gd name="T0" fmla="*/ 386 w 552"/>
                <a:gd name="T1" fmla="*/ 117 h 305"/>
                <a:gd name="T2" fmla="*/ 380 w 552"/>
                <a:gd name="T3" fmla="*/ 104 h 305"/>
                <a:gd name="T4" fmla="*/ 353 w 552"/>
                <a:gd name="T5" fmla="*/ 3 h 305"/>
                <a:gd name="T6" fmla="*/ 289 w 552"/>
                <a:gd name="T7" fmla="*/ 9 h 305"/>
                <a:gd name="T8" fmla="*/ 353 w 552"/>
                <a:gd name="T9" fmla="*/ 15 h 305"/>
                <a:gd name="T10" fmla="*/ 333 w 552"/>
                <a:gd name="T11" fmla="*/ 33 h 305"/>
                <a:gd name="T12" fmla="*/ 191 w 552"/>
                <a:gd name="T13" fmla="*/ 58 h 305"/>
                <a:gd name="T14" fmla="*/ 221 w 552"/>
                <a:gd name="T15" fmla="*/ 34 h 305"/>
                <a:gd name="T16" fmla="*/ 164 w 552"/>
                <a:gd name="T17" fmla="*/ 58 h 305"/>
                <a:gd name="T18" fmla="*/ 104 w 552"/>
                <a:gd name="T19" fmla="*/ 74 h 305"/>
                <a:gd name="T20" fmla="*/ 104 w 552"/>
                <a:gd name="T21" fmla="*/ 89 h 305"/>
                <a:gd name="T22" fmla="*/ 0 w 552"/>
                <a:gd name="T23" fmla="*/ 197 h 305"/>
                <a:gd name="T24" fmla="*/ 237 w 552"/>
                <a:gd name="T25" fmla="*/ 225 h 305"/>
                <a:gd name="T26" fmla="*/ 242 w 552"/>
                <a:gd name="T27" fmla="*/ 265 h 305"/>
                <a:gd name="T28" fmla="*/ 268 w 552"/>
                <a:gd name="T29" fmla="*/ 272 h 305"/>
                <a:gd name="T30" fmla="*/ 257 w 552"/>
                <a:gd name="T31" fmla="*/ 229 h 305"/>
                <a:gd name="T32" fmla="*/ 370 w 552"/>
                <a:gd name="T33" fmla="*/ 111 h 305"/>
                <a:gd name="T34" fmla="*/ 347 w 552"/>
                <a:gd name="T35" fmla="*/ 237 h 305"/>
                <a:gd name="T36" fmla="*/ 349 w 552"/>
                <a:gd name="T37" fmla="*/ 203 h 305"/>
                <a:gd name="T38" fmla="*/ 168 w 552"/>
                <a:gd name="T39" fmla="*/ 111 h 305"/>
                <a:gd name="T40" fmla="*/ 177 w 552"/>
                <a:gd name="T41" fmla="*/ 99 h 305"/>
                <a:gd name="T42" fmla="*/ 203 w 552"/>
                <a:gd name="T43" fmla="*/ 190 h 305"/>
                <a:gd name="T44" fmla="*/ 156 w 552"/>
                <a:gd name="T45" fmla="*/ 129 h 305"/>
                <a:gd name="T46" fmla="*/ 120 w 552"/>
                <a:gd name="T47" fmla="*/ 180 h 305"/>
                <a:gd name="T48" fmla="*/ 15 w 552"/>
                <a:gd name="T49" fmla="*/ 197 h 305"/>
                <a:gd name="T50" fmla="*/ 102 w 552"/>
                <a:gd name="T51" fmla="*/ 172 h 305"/>
                <a:gd name="T52" fmla="*/ 186 w 552"/>
                <a:gd name="T53" fmla="*/ 217 h 305"/>
                <a:gd name="T54" fmla="*/ 95 w 552"/>
                <a:gd name="T55" fmla="*/ 197 h 305"/>
                <a:gd name="T56" fmla="*/ 95 w 552"/>
                <a:gd name="T57" fmla="*/ 199 h 305"/>
                <a:gd name="T58" fmla="*/ 97 w 552"/>
                <a:gd name="T59" fmla="*/ 200 h 305"/>
                <a:gd name="T60" fmla="*/ 99 w 552"/>
                <a:gd name="T61" fmla="*/ 202 h 305"/>
                <a:gd name="T62" fmla="*/ 102 w 552"/>
                <a:gd name="T63" fmla="*/ 212 h 305"/>
                <a:gd name="T64" fmla="*/ 96 w 552"/>
                <a:gd name="T65" fmla="*/ 192 h 305"/>
                <a:gd name="T66" fmla="*/ 95 w 552"/>
                <a:gd name="T67" fmla="*/ 194 h 305"/>
                <a:gd name="T68" fmla="*/ 95 w 552"/>
                <a:gd name="T69" fmla="*/ 195 h 305"/>
                <a:gd name="T70" fmla="*/ 115 w 552"/>
                <a:gd name="T71" fmla="*/ 190 h 305"/>
                <a:gd name="T72" fmla="*/ 259 w 552"/>
                <a:gd name="T73" fmla="*/ 201 h 305"/>
                <a:gd name="T74" fmla="*/ 247 w 552"/>
                <a:gd name="T75" fmla="*/ 206 h 305"/>
                <a:gd name="T76" fmla="*/ 232 w 552"/>
                <a:gd name="T77" fmla="*/ 201 h 305"/>
                <a:gd name="T78" fmla="*/ 257 w 552"/>
                <a:gd name="T79" fmla="*/ 220 h 305"/>
                <a:gd name="T80" fmla="*/ 201 w 552"/>
                <a:gd name="T81" fmla="*/ 78 h 305"/>
                <a:gd name="T82" fmla="*/ 450 w 552"/>
                <a:gd name="T83" fmla="*/ 290 h 305"/>
                <a:gd name="T84" fmla="*/ 396 w 552"/>
                <a:gd name="T85" fmla="*/ 167 h 305"/>
                <a:gd name="T86" fmla="*/ 475 w 552"/>
                <a:gd name="T87" fmla="*/ 203 h 305"/>
                <a:gd name="T88" fmla="*/ 395 w 552"/>
                <a:gd name="T89" fmla="*/ 136 h 305"/>
                <a:gd name="T90" fmla="*/ 450 w 552"/>
                <a:gd name="T91" fmla="*/ 290 h 305"/>
                <a:gd name="T92" fmla="*/ 466 w 552"/>
                <a:gd name="T93" fmla="*/ 203 h 305"/>
                <a:gd name="T94" fmla="*/ 446 w 552"/>
                <a:gd name="T95" fmla="*/ 20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2" h="305">
                  <a:moveTo>
                    <a:pt x="522" y="131"/>
                  </a:moveTo>
                  <a:cubicBezTo>
                    <a:pt x="503" y="112"/>
                    <a:pt x="478" y="102"/>
                    <a:pt x="450" y="102"/>
                  </a:cubicBezTo>
                  <a:cubicBezTo>
                    <a:pt x="427" y="102"/>
                    <a:pt x="406" y="109"/>
                    <a:pt x="389" y="122"/>
                  </a:cubicBezTo>
                  <a:cubicBezTo>
                    <a:pt x="388" y="121"/>
                    <a:pt x="387" y="119"/>
                    <a:pt x="386" y="117"/>
                  </a:cubicBezTo>
                  <a:cubicBezTo>
                    <a:pt x="403" y="106"/>
                    <a:pt x="424" y="99"/>
                    <a:pt x="446" y="99"/>
                  </a:cubicBezTo>
                  <a:cubicBezTo>
                    <a:pt x="450" y="99"/>
                    <a:pt x="453" y="95"/>
                    <a:pt x="453" y="91"/>
                  </a:cubicBezTo>
                  <a:cubicBezTo>
                    <a:pt x="453" y="87"/>
                    <a:pt x="450" y="84"/>
                    <a:pt x="446" y="84"/>
                  </a:cubicBezTo>
                  <a:cubicBezTo>
                    <a:pt x="422" y="84"/>
                    <a:pt x="399" y="91"/>
                    <a:pt x="380" y="104"/>
                  </a:cubicBezTo>
                  <a:cubicBezTo>
                    <a:pt x="366" y="74"/>
                    <a:pt x="351" y="43"/>
                    <a:pt x="348" y="37"/>
                  </a:cubicBezTo>
                  <a:cubicBezTo>
                    <a:pt x="359" y="33"/>
                    <a:pt x="374" y="26"/>
                    <a:pt x="374" y="15"/>
                  </a:cubicBezTo>
                  <a:cubicBezTo>
                    <a:pt x="374" y="5"/>
                    <a:pt x="360" y="4"/>
                    <a:pt x="354" y="3"/>
                  </a:cubicBezTo>
                  <a:cubicBezTo>
                    <a:pt x="354" y="3"/>
                    <a:pt x="353" y="3"/>
                    <a:pt x="353" y="3"/>
                  </a:cubicBezTo>
                  <a:cubicBezTo>
                    <a:pt x="327" y="3"/>
                    <a:pt x="327" y="3"/>
                    <a:pt x="327" y="3"/>
                  </a:cubicBezTo>
                  <a:cubicBezTo>
                    <a:pt x="326" y="1"/>
                    <a:pt x="323" y="0"/>
                    <a:pt x="321" y="0"/>
                  </a:cubicBezTo>
                  <a:cubicBezTo>
                    <a:pt x="298" y="0"/>
                    <a:pt x="298" y="0"/>
                    <a:pt x="298" y="0"/>
                  </a:cubicBezTo>
                  <a:cubicBezTo>
                    <a:pt x="293" y="0"/>
                    <a:pt x="289" y="4"/>
                    <a:pt x="289" y="9"/>
                  </a:cubicBezTo>
                  <a:cubicBezTo>
                    <a:pt x="289" y="14"/>
                    <a:pt x="293" y="18"/>
                    <a:pt x="298" y="18"/>
                  </a:cubicBezTo>
                  <a:cubicBezTo>
                    <a:pt x="321" y="18"/>
                    <a:pt x="321" y="18"/>
                    <a:pt x="321" y="18"/>
                  </a:cubicBezTo>
                  <a:cubicBezTo>
                    <a:pt x="323" y="18"/>
                    <a:pt x="326" y="17"/>
                    <a:pt x="327" y="15"/>
                  </a:cubicBezTo>
                  <a:cubicBezTo>
                    <a:pt x="340" y="15"/>
                    <a:pt x="352" y="15"/>
                    <a:pt x="353" y="15"/>
                  </a:cubicBezTo>
                  <a:cubicBezTo>
                    <a:pt x="357" y="16"/>
                    <a:pt x="359" y="16"/>
                    <a:pt x="361" y="17"/>
                  </a:cubicBezTo>
                  <a:cubicBezTo>
                    <a:pt x="357" y="20"/>
                    <a:pt x="348" y="24"/>
                    <a:pt x="338" y="27"/>
                  </a:cubicBezTo>
                  <a:cubicBezTo>
                    <a:pt x="336" y="27"/>
                    <a:pt x="335" y="29"/>
                    <a:pt x="334" y="30"/>
                  </a:cubicBezTo>
                  <a:cubicBezTo>
                    <a:pt x="334" y="31"/>
                    <a:pt x="333" y="32"/>
                    <a:pt x="333" y="33"/>
                  </a:cubicBezTo>
                  <a:cubicBezTo>
                    <a:pt x="333" y="34"/>
                    <a:pt x="334" y="35"/>
                    <a:pt x="334" y="36"/>
                  </a:cubicBezTo>
                  <a:cubicBezTo>
                    <a:pt x="348" y="66"/>
                    <a:pt x="348" y="66"/>
                    <a:pt x="348" y="66"/>
                  </a:cubicBezTo>
                  <a:cubicBezTo>
                    <a:pt x="195" y="66"/>
                    <a:pt x="195" y="66"/>
                    <a:pt x="195" y="66"/>
                  </a:cubicBezTo>
                  <a:cubicBezTo>
                    <a:pt x="191" y="58"/>
                    <a:pt x="191" y="58"/>
                    <a:pt x="191" y="58"/>
                  </a:cubicBezTo>
                  <a:cubicBezTo>
                    <a:pt x="221" y="58"/>
                    <a:pt x="221" y="58"/>
                    <a:pt x="221" y="58"/>
                  </a:cubicBezTo>
                  <a:cubicBezTo>
                    <a:pt x="227" y="58"/>
                    <a:pt x="232" y="53"/>
                    <a:pt x="232" y="46"/>
                  </a:cubicBezTo>
                  <a:cubicBezTo>
                    <a:pt x="232" y="45"/>
                    <a:pt x="232" y="45"/>
                    <a:pt x="232" y="45"/>
                  </a:cubicBezTo>
                  <a:cubicBezTo>
                    <a:pt x="232" y="39"/>
                    <a:pt x="227" y="34"/>
                    <a:pt x="221" y="34"/>
                  </a:cubicBezTo>
                  <a:cubicBezTo>
                    <a:pt x="164" y="34"/>
                    <a:pt x="164" y="34"/>
                    <a:pt x="164" y="34"/>
                  </a:cubicBezTo>
                  <a:cubicBezTo>
                    <a:pt x="158" y="34"/>
                    <a:pt x="153" y="39"/>
                    <a:pt x="153" y="45"/>
                  </a:cubicBezTo>
                  <a:cubicBezTo>
                    <a:pt x="153" y="46"/>
                    <a:pt x="153" y="46"/>
                    <a:pt x="153" y="46"/>
                  </a:cubicBezTo>
                  <a:cubicBezTo>
                    <a:pt x="153" y="53"/>
                    <a:pt x="158" y="58"/>
                    <a:pt x="164" y="58"/>
                  </a:cubicBezTo>
                  <a:cubicBezTo>
                    <a:pt x="175" y="58"/>
                    <a:pt x="175" y="58"/>
                    <a:pt x="175" y="58"/>
                  </a:cubicBezTo>
                  <a:cubicBezTo>
                    <a:pt x="181" y="72"/>
                    <a:pt x="181" y="72"/>
                    <a:pt x="181" y="72"/>
                  </a:cubicBezTo>
                  <a:cubicBezTo>
                    <a:pt x="167" y="92"/>
                    <a:pt x="167" y="92"/>
                    <a:pt x="167" y="92"/>
                  </a:cubicBezTo>
                  <a:cubicBezTo>
                    <a:pt x="148" y="81"/>
                    <a:pt x="127" y="74"/>
                    <a:pt x="104" y="74"/>
                  </a:cubicBezTo>
                  <a:cubicBezTo>
                    <a:pt x="100" y="74"/>
                    <a:pt x="97" y="74"/>
                    <a:pt x="94" y="75"/>
                  </a:cubicBezTo>
                  <a:cubicBezTo>
                    <a:pt x="90" y="75"/>
                    <a:pt x="86" y="79"/>
                    <a:pt x="87" y="83"/>
                  </a:cubicBezTo>
                  <a:cubicBezTo>
                    <a:pt x="87" y="87"/>
                    <a:pt x="91" y="90"/>
                    <a:pt x="95" y="90"/>
                  </a:cubicBezTo>
                  <a:cubicBezTo>
                    <a:pt x="98" y="89"/>
                    <a:pt x="101" y="89"/>
                    <a:pt x="104" y="89"/>
                  </a:cubicBezTo>
                  <a:cubicBezTo>
                    <a:pt x="124" y="89"/>
                    <a:pt x="142" y="95"/>
                    <a:pt x="158" y="104"/>
                  </a:cubicBezTo>
                  <a:cubicBezTo>
                    <a:pt x="154" y="110"/>
                    <a:pt x="154" y="110"/>
                    <a:pt x="154" y="110"/>
                  </a:cubicBezTo>
                  <a:cubicBezTo>
                    <a:pt x="139" y="100"/>
                    <a:pt x="120" y="95"/>
                    <a:pt x="102" y="95"/>
                  </a:cubicBezTo>
                  <a:cubicBezTo>
                    <a:pt x="45" y="95"/>
                    <a:pt x="0" y="141"/>
                    <a:pt x="0" y="197"/>
                  </a:cubicBezTo>
                  <a:cubicBezTo>
                    <a:pt x="0" y="253"/>
                    <a:pt x="45" y="298"/>
                    <a:pt x="102" y="298"/>
                  </a:cubicBezTo>
                  <a:cubicBezTo>
                    <a:pt x="129" y="298"/>
                    <a:pt x="154" y="288"/>
                    <a:pt x="173" y="269"/>
                  </a:cubicBezTo>
                  <a:cubicBezTo>
                    <a:pt x="187" y="255"/>
                    <a:pt x="197" y="238"/>
                    <a:pt x="201" y="219"/>
                  </a:cubicBezTo>
                  <a:cubicBezTo>
                    <a:pt x="237" y="225"/>
                    <a:pt x="237" y="225"/>
                    <a:pt x="237" y="225"/>
                  </a:cubicBezTo>
                  <a:cubicBezTo>
                    <a:pt x="240" y="227"/>
                    <a:pt x="244" y="228"/>
                    <a:pt x="247" y="229"/>
                  </a:cubicBezTo>
                  <a:cubicBezTo>
                    <a:pt x="247" y="263"/>
                    <a:pt x="247" y="263"/>
                    <a:pt x="247" y="263"/>
                  </a:cubicBezTo>
                  <a:cubicBezTo>
                    <a:pt x="247" y="264"/>
                    <a:pt x="247" y="265"/>
                    <a:pt x="247" y="265"/>
                  </a:cubicBezTo>
                  <a:cubicBezTo>
                    <a:pt x="242" y="265"/>
                    <a:pt x="242" y="265"/>
                    <a:pt x="242" y="265"/>
                  </a:cubicBezTo>
                  <a:cubicBezTo>
                    <a:pt x="239" y="265"/>
                    <a:pt x="236" y="268"/>
                    <a:pt x="236" y="272"/>
                  </a:cubicBezTo>
                  <a:cubicBezTo>
                    <a:pt x="236" y="275"/>
                    <a:pt x="239" y="278"/>
                    <a:pt x="242" y="278"/>
                  </a:cubicBezTo>
                  <a:cubicBezTo>
                    <a:pt x="262" y="278"/>
                    <a:pt x="262" y="278"/>
                    <a:pt x="262" y="278"/>
                  </a:cubicBezTo>
                  <a:cubicBezTo>
                    <a:pt x="265" y="278"/>
                    <a:pt x="268" y="275"/>
                    <a:pt x="268" y="272"/>
                  </a:cubicBezTo>
                  <a:cubicBezTo>
                    <a:pt x="268" y="268"/>
                    <a:pt x="265" y="265"/>
                    <a:pt x="262" y="265"/>
                  </a:cubicBezTo>
                  <a:cubicBezTo>
                    <a:pt x="257" y="265"/>
                    <a:pt x="257" y="265"/>
                    <a:pt x="257" y="265"/>
                  </a:cubicBezTo>
                  <a:cubicBezTo>
                    <a:pt x="257" y="265"/>
                    <a:pt x="257" y="264"/>
                    <a:pt x="257" y="263"/>
                  </a:cubicBezTo>
                  <a:cubicBezTo>
                    <a:pt x="257" y="229"/>
                    <a:pt x="257" y="229"/>
                    <a:pt x="257" y="229"/>
                  </a:cubicBezTo>
                  <a:cubicBezTo>
                    <a:pt x="270" y="227"/>
                    <a:pt x="280" y="215"/>
                    <a:pt x="280" y="201"/>
                  </a:cubicBezTo>
                  <a:cubicBezTo>
                    <a:pt x="280" y="194"/>
                    <a:pt x="278" y="188"/>
                    <a:pt x="274" y="183"/>
                  </a:cubicBezTo>
                  <a:cubicBezTo>
                    <a:pt x="368" y="108"/>
                    <a:pt x="368" y="108"/>
                    <a:pt x="368" y="108"/>
                  </a:cubicBezTo>
                  <a:cubicBezTo>
                    <a:pt x="370" y="111"/>
                    <a:pt x="370" y="111"/>
                    <a:pt x="370" y="111"/>
                  </a:cubicBezTo>
                  <a:cubicBezTo>
                    <a:pt x="343" y="133"/>
                    <a:pt x="326" y="166"/>
                    <a:pt x="326" y="203"/>
                  </a:cubicBezTo>
                  <a:cubicBezTo>
                    <a:pt x="326" y="216"/>
                    <a:pt x="329" y="229"/>
                    <a:pt x="333" y="241"/>
                  </a:cubicBezTo>
                  <a:cubicBezTo>
                    <a:pt x="334" y="245"/>
                    <a:pt x="338" y="247"/>
                    <a:pt x="342" y="246"/>
                  </a:cubicBezTo>
                  <a:cubicBezTo>
                    <a:pt x="346" y="245"/>
                    <a:pt x="348" y="241"/>
                    <a:pt x="347" y="237"/>
                  </a:cubicBezTo>
                  <a:cubicBezTo>
                    <a:pt x="343" y="226"/>
                    <a:pt x="341" y="215"/>
                    <a:pt x="341" y="203"/>
                  </a:cubicBezTo>
                  <a:cubicBezTo>
                    <a:pt x="341" y="172"/>
                    <a:pt x="355" y="144"/>
                    <a:pt x="376" y="125"/>
                  </a:cubicBezTo>
                  <a:cubicBezTo>
                    <a:pt x="379" y="131"/>
                    <a:pt x="379" y="131"/>
                    <a:pt x="379" y="131"/>
                  </a:cubicBezTo>
                  <a:cubicBezTo>
                    <a:pt x="360" y="149"/>
                    <a:pt x="349" y="175"/>
                    <a:pt x="349" y="203"/>
                  </a:cubicBezTo>
                  <a:cubicBezTo>
                    <a:pt x="349" y="259"/>
                    <a:pt x="394" y="305"/>
                    <a:pt x="450" y="305"/>
                  </a:cubicBezTo>
                  <a:cubicBezTo>
                    <a:pt x="506" y="305"/>
                    <a:pt x="552" y="259"/>
                    <a:pt x="552" y="203"/>
                  </a:cubicBezTo>
                  <a:cubicBezTo>
                    <a:pt x="552" y="176"/>
                    <a:pt x="542" y="151"/>
                    <a:pt x="522" y="131"/>
                  </a:cubicBezTo>
                  <a:close/>
                  <a:moveTo>
                    <a:pt x="168" y="111"/>
                  </a:moveTo>
                  <a:cubicBezTo>
                    <a:pt x="188" y="127"/>
                    <a:pt x="202" y="149"/>
                    <a:pt x="207" y="176"/>
                  </a:cubicBezTo>
                  <a:cubicBezTo>
                    <a:pt x="207" y="180"/>
                    <a:pt x="211" y="183"/>
                    <a:pt x="215" y="182"/>
                  </a:cubicBezTo>
                  <a:cubicBezTo>
                    <a:pt x="219" y="181"/>
                    <a:pt x="222" y="177"/>
                    <a:pt x="221" y="173"/>
                  </a:cubicBezTo>
                  <a:cubicBezTo>
                    <a:pt x="216" y="143"/>
                    <a:pt x="200" y="117"/>
                    <a:pt x="177" y="99"/>
                  </a:cubicBezTo>
                  <a:cubicBezTo>
                    <a:pt x="181" y="93"/>
                    <a:pt x="185" y="88"/>
                    <a:pt x="187" y="85"/>
                  </a:cubicBezTo>
                  <a:cubicBezTo>
                    <a:pt x="233" y="180"/>
                    <a:pt x="233" y="180"/>
                    <a:pt x="233" y="180"/>
                  </a:cubicBezTo>
                  <a:cubicBezTo>
                    <a:pt x="230" y="183"/>
                    <a:pt x="228" y="186"/>
                    <a:pt x="226" y="190"/>
                  </a:cubicBezTo>
                  <a:cubicBezTo>
                    <a:pt x="219" y="190"/>
                    <a:pt x="211" y="190"/>
                    <a:pt x="203" y="190"/>
                  </a:cubicBezTo>
                  <a:cubicBezTo>
                    <a:pt x="201" y="165"/>
                    <a:pt x="191" y="142"/>
                    <a:pt x="173" y="125"/>
                  </a:cubicBezTo>
                  <a:cubicBezTo>
                    <a:pt x="171" y="122"/>
                    <a:pt x="168" y="119"/>
                    <a:pt x="164" y="117"/>
                  </a:cubicBezTo>
                  <a:cubicBezTo>
                    <a:pt x="166" y="115"/>
                    <a:pt x="167" y="113"/>
                    <a:pt x="168" y="111"/>
                  </a:cubicBezTo>
                  <a:close/>
                  <a:moveTo>
                    <a:pt x="156" y="129"/>
                  </a:moveTo>
                  <a:cubicBezTo>
                    <a:pt x="158" y="131"/>
                    <a:pt x="161" y="133"/>
                    <a:pt x="163" y="135"/>
                  </a:cubicBezTo>
                  <a:cubicBezTo>
                    <a:pt x="178" y="150"/>
                    <a:pt x="186" y="169"/>
                    <a:pt x="188" y="190"/>
                  </a:cubicBezTo>
                  <a:cubicBezTo>
                    <a:pt x="165" y="190"/>
                    <a:pt x="141" y="190"/>
                    <a:pt x="125" y="190"/>
                  </a:cubicBezTo>
                  <a:cubicBezTo>
                    <a:pt x="124" y="186"/>
                    <a:pt x="122" y="182"/>
                    <a:pt x="120" y="180"/>
                  </a:cubicBezTo>
                  <a:cubicBezTo>
                    <a:pt x="129" y="167"/>
                    <a:pt x="143" y="148"/>
                    <a:pt x="156" y="129"/>
                  </a:cubicBezTo>
                  <a:close/>
                  <a:moveTo>
                    <a:pt x="163" y="258"/>
                  </a:moveTo>
                  <a:cubicBezTo>
                    <a:pt x="147" y="275"/>
                    <a:pt x="125" y="284"/>
                    <a:pt x="102" y="284"/>
                  </a:cubicBezTo>
                  <a:cubicBezTo>
                    <a:pt x="54" y="284"/>
                    <a:pt x="15" y="245"/>
                    <a:pt x="15" y="197"/>
                  </a:cubicBezTo>
                  <a:cubicBezTo>
                    <a:pt x="15" y="149"/>
                    <a:pt x="54" y="110"/>
                    <a:pt x="102" y="110"/>
                  </a:cubicBezTo>
                  <a:cubicBezTo>
                    <a:pt x="117" y="110"/>
                    <a:pt x="132" y="114"/>
                    <a:pt x="146" y="122"/>
                  </a:cubicBezTo>
                  <a:cubicBezTo>
                    <a:pt x="109" y="173"/>
                    <a:pt x="109" y="173"/>
                    <a:pt x="109" y="173"/>
                  </a:cubicBezTo>
                  <a:cubicBezTo>
                    <a:pt x="107" y="172"/>
                    <a:pt x="104" y="172"/>
                    <a:pt x="102" y="172"/>
                  </a:cubicBezTo>
                  <a:cubicBezTo>
                    <a:pt x="88" y="172"/>
                    <a:pt x="77" y="183"/>
                    <a:pt x="77" y="197"/>
                  </a:cubicBezTo>
                  <a:cubicBezTo>
                    <a:pt x="77" y="211"/>
                    <a:pt x="88" y="222"/>
                    <a:pt x="102" y="222"/>
                  </a:cubicBezTo>
                  <a:cubicBezTo>
                    <a:pt x="112" y="222"/>
                    <a:pt x="121" y="215"/>
                    <a:pt x="125" y="206"/>
                  </a:cubicBezTo>
                  <a:cubicBezTo>
                    <a:pt x="186" y="217"/>
                    <a:pt x="186" y="217"/>
                    <a:pt x="186" y="217"/>
                  </a:cubicBezTo>
                  <a:cubicBezTo>
                    <a:pt x="182" y="232"/>
                    <a:pt x="175" y="247"/>
                    <a:pt x="163" y="258"/>
                  </a:cubicBezTo>
                  <a:close/>
                  <a:moveTo>
                    <a:pt x="95" y="196"/>
                  </a:moveTo>
                  <a:cubicBezTo>
                    <a:pt x="95" y="196"/>
                    <a:pt x="95" y="196"/>
                    <a:pt x="95" y="197"/>
                  </a:cubicBezTo>
                  <a:cubicBezTo>
                    <a:pt x="95" y="197"/>
                    <a:pt x="95" y="197"/>
                    <a:pt x="95" y="197"/>
                  </a:cubicBezTo>
                  <a:cubicBezTo>
                    <a:pt x="95" y="197"/>
                    <a:pt x="95" y="198"/>
                    <a:pt x="95" y="198"/>
                  </a:cubicBezTo>
                  <a:cubicBezTo>
                    <a:pt x="95" y="198"/>
                    <a:pt x="95" y="198"/>
                    <a:pt x="95" y="199"/>
                  </a:cubicBezTo>
                  <a:cubicBezTo>
                    <a:pt x="95" y="199"/>
                    <a:pt x="95" y="199"/>
                    <a:pt x="95" y="199"/>
                  </a:cubicBezTo>
                  <a:cubicBezTo>
                    <a:pt x="95" y="199"/>
                    <a:pt x="95" y="199"/>
                    <a:pt x="95" y="199"/>
                  </a:cubicBezTo>
                  <a:cubicBezTo>
                    <a:pt x="96" y="199"/>
                    <a:pt x="96" y="199"/>
                    <a:pt x="96" y="199"/>
                  </a:cubicBezTo>
                  <a:cubicBezTo>
                    <a:pt x="96" y="199"/>
                    <a:pt x="96" y="200"/>
                    <a:pt x="96" y="200"/>
                  </a:cubicBezTo>
                  <a:cubicBezTo>
                    <a:pt x="96" y="200"/>
                    <a:pt x="96" y="200"/>
                    <a:pt x="97" y="200"/>
                  </a:cubicBezTo>
                  <a:cubicBezTo>
                    <a:pt x="97" y="200"/>
                    <a:pt x="97" y="200"/>
                    <a:pt x="97" y="200"/>
                  </a:cubicBezTo>
                  <a:cubicBezTo>
                    <a:pt x="97" y="201"/>
                    <a:pt x="97" y="201"/>
                    <a:pt x="98" y="201"/>
                  </a:cubicBezTo>
                  <a:cubicBezTo>
                    <a:pt x="98" y="201"/>
                    <a:pt x="98" y="201"/>
                    <a:pt x="98" y="201"/>
                  </a:cubicBezTo>
                  <a:cubicBezTo>
                    <a:pt x="98" y="201"/>
                    <a:pt x="98" y="201"/>
                    <a:pt x="99" y="201"/>
                  </a:cubicBezTo>
                  <a:cubicBezTo>
                    <a:pt x="99" y="201"/>
                    <a:pt x="99" y="202"/>
                    <a:pt x="99" y="202"/>
                  </a:cubicBezTo>
                  <a:cubicBezTo>
                    <a:pt x="99" y="202"/>
                    <a:pt x="99" y="202"/>
                    <a:pt x="100" y="202"/>
                  </a:cubicBezTo>
                  <a:cubicBezTo>
                    <a:pt x="100" y="202"/>
                    <a:pt x="100" y="202"/>
                    <a:pt x="100" y="202"/>
                  </a:cubicBezTo>
                  <a:cubicBezTo>
                    <a:pt x="115" y="204"/>
                    <a:pt x="115" y="204"/>
                    <a:pt x="115" y="204"/>
                  </a:cubicBezTo>
                  <a:cubicBezTo>
                    <a:pt x="112" y="209"/>
                    <a:pt x="107" y="212"/>
                    <a:pt x="102" y="212"/>
                  </a:cubicBezTo>
                  <a:cubicBezTo>
                    <a:pt x="93" y="212"/>
                    <a:pt x="86" y="205"/>
                    <a:pt x="86" y="197"/>
                  </a:cubicBezTo>
                  <a:cubicBezTo>
                    <a:pt x="86" y="188"/>
                    <a:pt x="93" y="182"/>
                    <a:pt x="102" y="182"/>
                  </a:cubicBezTo>
                  <a:cubicBezTo>
                    <a:pt x="102" y="182"/>
                    <a:pt x="103" y="182"/>
                    <a:pt x="103" y="182"/>
                  </a:cubicBezTo>
                  <a:cubicBezTo>
                    <a:pt x="96" y="192"/>
                    <a:pt x="96" y="192"/>
                    <a:pt x="96" y="192"/>
                  </a:cubicBezTo>
                  <a:cubicBezTo>
                    <a:pt x="96" y="192"/>
                    <a:pt x="96" y="192"/>
                    <a:pt x="96" y="192"/>
                  </a:cubicBezTo>
                  <a:cubicBezTo>
                    <a:pt x="96" y="192"/>
                    <a:pt x="96" y="193"/>
                    <a:pt x="95" y="193"/>
                  </a:cubicBezTo>
                  <a:cubicBezTo>
                    <a:pt x="95" y="193"/>
                    <a:pt x="95" y="193"/>
                    <a:pt x="95" y="193"/>
                  </a:cubicBezTo>
                  <a:cubicBezTo>
                    <a:pt x="95" y="193"/>
                    <a:pt x="95" y="194"/>
                    <a:pt x="95" y="194"/>
                  </a:cubicBezTo>
                  <a:cubicBezTo>
                    <a:pt x="95" y="194"/>
                    <a:pt x="95" y="194"/>
                    <a:pt x="95" y="194"/>
                  </a:cubicBezTo>
                  <a:cubicBezTo>
                    <a:pt x="95" y="194"/>
                    <a:pt x="95" y="195"/>
                    <a:pt x="95" y="195"/>
                  </a:cubicBezTo>
                  <a:cubicBezTo>
                    <a:pt x="95" y="195"/>
                    <a:pt x="95" y="195"/>
                    <a:pt x="95" y="195"/>
                  </a:cubicBezTo>
                  <a:cubicBezTo>
                    <a:pt x="95" y="195"/>
                    <a:pt x="95" y="195"/>
                    <a:pt x="95" y="195"/>
                  </a:cubicBezTo>
                  <a:cubicBezTo>
                    <a:pt x="95" y="196"/>
                    <a:pt x="95" y="196"/>
                    <a:pt x="95" y="196"/>
                  </a:cubicBezTo>
                  <a:close/>
                  <a:moveTo>
                    <a:pt x="113" y="190"/>
                  </a:moveTo>
                  <a:cubicBezTo>
                    <a:pt x="113" y="189"/>
                    <a:pt x="114" y="189"/>
                    <a:pt x="114" y="188"/>
                  </a:cubicBezTo>
                  <a:cubicBezTo>
                    <a:pt x="114" y="189"/>
                    <a:pt x="115" y="189"/>
                    <a:pt x="115" y="190"/>
                  </a:cubicBezTo>
                  <a:cubicBezTo>
                    <a:pt x="114" y="190"/>
                    <a:pt x="113" y="190"/>
                    <a:pt x="113" y="190"/>
                  </a:cubicBezTo>
                  <a:close/>
                  <a:moveTo>
                    <a:pt x="257" y="220"/>
                  </a:moveTo>
                  <a:cubicBezTo>
                    <a:pt x="257" y="206"/>
                    <a:pt x="257" y="206"/>
                    <a:pt x="257" y="206"/>
                  </a:cubicBezTo>
                  <a:cubicBezTo>
                    <a:pt x="258" y="205"/>
                    <a:pt x="259" y="203"/>
                    <a:pt x="259" y="201"/>
                  </a:cubicBezTo>
                  <a:cubicBezTo>
                    <a:pt x="259" y="197"/>
                    <a:pt x="256" y="194"/>
                    <a:pt x="252" y="194"/>
                  </a:cubicBezTo>
                  <a:cubicBezTo>
                    <a:pt x="251" y="194"/>
                    <a:pt x="250" y="194"/>
                    <a:pt x="249" y="194"/>
                  </a:cubicBezTo>
                  <a:cubicBezTo>
                    <a:pt x="246" y="195"/>
                    <a:pt x="245" y="198"/>
                    <a:pt x="245" y="201"/>
                  </a:cubicBezTo>
                  <a:cubicBezTo>
                    <a:pt x="245" y="203"/>
                    <a:pt x="245" y="205"/>
                    <a:pt x="247" y="206"/>
                  </a:cubicBezTo>
                  <a:cubicBezTo>
                    <a:pt x="247" y="220"/>
                    <a:pt x="247" y="220"/>
                    <a:pt x="247" y="220"/>
                  </a:cubicBezTo>
                  <a:cubicBezTo>
                    <a:pt x="243" y="219"/>
                    <a:pt x="239" y="216"/>
                    <a:pt x="236" y="213"/>
                  </a:cubicBezTo>
                  <a:cubicBezTo>
                    <a:pt x="234" y="210"/>
                    <a:pt x="232" y="206"/>
                    <a:pt x="232" y="202"/>
                  </a:cubicBezTo>
                  <a:cubicBezTo>
                    <a:pt x="232" y="202"/>
                    <a:pt x="232" y="201"/>
                    <a:pt x="232" y="201"/>
                  </a:cubicBezTo>
                  <a:cubicBezTo>
                    <a:pt x="232" y="197"/>
                    <a:pt x="234" y="193"/>
                    <a:pt x="236" y="190"/>
                  </a:cubicBezTo>
                  <a:cubicBezTo>
                    <a:pt x="239" y="185"/>
                    <a:pt x="245" y="181"/>
                    <a:pt x="252" y="181"/>
                  </a:cubicBezTo>
                  <a:cubicBezTo>
                    <a:pt x="263" y="181"/>
                    <a:pt x="272" y="190"/>
                    <a:pt x="272" y="201"/>
                  </a:cubicBezTo>
                  <a:cubicBezTo>
                    <a:pt x="272" y="210"/>
                    <a:pt x="265" y="218"/>
                    <a:pt x="257" y="220"/>
                  </a:cubicBezTo>
                  <a:close/>
                  <a:moveTo>
                    <a:pt x="264" y="175"/>
                  </a:moveTo>
                  <a:cubicBezTo>
                    <a:pt x="260" y="174"/>
                    <a:pt x="256" y="173"/>
                    <a:pt x="252" y="173"/>
                  </a:cubicBezTo>
                  <a:cubicBezTo>
                    <a:pt x="250" y="173"/>
                    <a:pt x="248" y="173"/>
                    <a:pt x="246" y="173"/>
                  </a:cubicBezTo>
                  <a:cubicBezTo>
                    <a:pt x="201" y="78"/>
                    <a:pt x="201" y="78"/>
                    <a:pt x="201" y="78"/>
                  </a:cubicBezTo>
                  <a:cubicBezTo>
                    <a:pt x="231" y="78"/>
                    <a:pt x="333" y="78"/>
                    <a:pt x="354" y="78"/>
                  </a:cubicBezTo>
                  <a:cubicBezTo>
                    <a:pt x="363" y="97"/>
                    <a:pt x="363" y="97"/>
                    <a:pt x="363" y="97"/>
                  </a:cubicBezTo>
                  <a:cubicBezTo>
                    <a:pt x="348" y="108"/>
                    <a:pt x="293" y="152"/>
                    <a:pt x="264" y="175"/>
                  </a:cubicBezTo>
                  <a:close/>
                  <a:moveTo>
                    <a:pt x="450" y="290"/>
                  </a:moveTo>
                  <a:cubicBezTo>
                    <a:pt x="402" y="290"/>
                    <a:pt x="363" y="251"/>
                    <a:pt x="363" y="203"/>
                  </a:cubicBezTo>
                  <a:cubicBezTo>
                    <a:pt x="363" y="181"/>
                    <a:pt x="372" y="160"/>
                    <a:pt x="386" y="145"/>
                  </a:cubicBezTo>
                  <a:cubicBezTo>
                    <a:pt x="396" y="166"/>
                    <a:pt x="396" y="166"/>
                    <a:pt x="396" y="166"/>
                  </a:cubicBezTo>
                  <a:cubicBezTo>
                    <a:pt x="396" y="166"/>
                    <a:pt x="396" y="167"/>
                    <a:pt x="396" y="167"/>
                  </a:cubicBezTo>
                  <a:cubicBezTo>
                    <a:pt x="398" y="169"/>
                    <a:pt x="412" y="190"/>
                    <a:pt x="426" y="197"/>
                  </a:cubicBezTo>
                  <a:cubicBezTo>
                    <a:pt x="426" y="199"/>
                    <a:pt x="425" y="201"/>
                    <a:pt x="425" y="203"/>
                  </a:cubicBezTo>
                  <a:cubicBezTo>
                    <a:pt x="425" y="217"/>
                    <a:pt x="437" y="228"/>
                    <a:pt x="450" y="228"/>
                  </a:cubicBezTo>
                  <a:cubicBezTo>
                    <a:pt x="464" y="228"/>
                    <a:pt x="475" y="217"/>
                    <a:pt x="475" y="203"/>
                  </a:cubicBezTo>
                  <a:cubicBezTo>
                    <a:pt x="475" y="189"/>
                    <a:pt x="464" y="178"/>
                    <a:pt x="450" y="178"/>
                  </a:cubicBezTo>
                  <a:cubicBezTo>
                    <a:pt x="443" y="178"/>
                    <a:pt x="437" y="181"/>
                    <a:pt x="432" y="186"/>
                  </a:cubicBezTo>
                  <a:cubicBezTo>
                    <a:pt x="423" y="181"/>
                    <a:pt x="411" y="166"/>
                    <a:pt x="407" y="160"/>
                  </a:cubicBezTo>
                  <a:cubicBezTo>
                    <a:pt x="407" y="160"/>
                    <a:pt x="402" y="150"/>
                    <a:pt x="395" y="136"/>
                  </a:cubicBezTo>
                  <a:cubicBezTo>
                    <a:pt x="410" y="124"/>
                    <a:pt x="430" y="116"/>
                    <a:pt x="450" y="116"/>
                  </a:cubicBezTo>
                  <a:cubicBezTo>
                    <a:pt x="474" y="116"/>
                    <a:pt x="495" y="125"/>
                    <a:pt x="512" y="142"/>
                  </a:cubicBezTo>
                  <a:cubicBezTo>
                    <a:pt x="528" y="158"/>
                    <a:pt x="537" y="180"/>
                    <a:pt x="537" y="203"/>
                  </a:cubicBezTo>
                  <a:cubicBezTo>
                    <a:pt x="537" y="251"/>
                    <a:pt x="498" y="290"/>
                    <a:pt x="450" y="290"/>
                  </a:cubicBezTo>
                  <a:close/>
                  <a:moveTo>
                    <a:pt x="453" y="198"/>
                  </a:moveTo>
                  <a:cubicBezTo>
                    <a:pt x="453" y="198"/>
                    <a:pt x="449" y="195"/>
                    <a:pt x="442" y="191"/>
                  </a:cubicBezTo>
                  <a:cubicBezTo>
                    <a:pt x="444" y="189"/>
                    <a:pt x="447" y="188"/>
                    <a:pt x="450" y="188"/>
                  </a:cubicBezTo>
                  <a:cubicBezTo>
                    <a:pt x="459" y="188"/>
                    <a:pt x="466" y="195"/>
                    <a:pt x="466" y="203"/>
                  </a:cubicBezTo>
                  <a:cubicBezTo>
                    <a:pt x="466" y="212"/>
                    <a:pt x="459" y="218"/>
                    <a:pt x="450" y="218"/>
                  </a:cubicBezTo>
                  <a:cubicBezTo>
                    <a:pt x="442" y="218"/>
                    <a:pt x="435" y="212"/>
                    <a:pt x="435" y="203"/>
                  </a:cubicBezTo>
                  <a:cubicBezTo>
                    <a:pt x="435" y="203"/>
                    <a:pt x="435" y="202"/>
                    <a:pt x="435" y="202"/>
                  </a:cubicBezTo>
                  <a:cubicBezTo>
                    <a:pt x="442" y="205"/>
                    <a:pt x="446" y="208"/>
                    <a:pt x="446" y="208"/>
                  </a:cubicBezTo>
                  <a:cubicBezTo>
                    <a:pt x="449" y="210"/>
                    <a:pt x="453" y="209"/>
                    <a:pt x="455" y="206"/>
                  </a:cubicBezTo>
                  <a:cubicBezTo>
                    <a:pt x="455" y="205"/>
                    <a:pt x="456" y="204"/>
                    <a:pt x="456" y="203"/>
                  </a:cubicBezTo>
                  <a:cubicBezTo>
                    <a:pt x="456" y="201"/>
                    <a:pt x="455" y="199"/>
                    <a:pt x="453" y="198"/>
                  </a:cubicBezTo>
                  <a:close/>
                </a:path>
              </a:pathLst>
            </a:custGeom>
            <a:solidFill>
              <a:srgbClr val="055D9E"/>
            </a:solidFill>
            <a:ln>
              <a:noFill/>
            </a:ln>
            <a:extLst/>
          </p:spPr>
          <p:txBody>
            <a:bodyPr vert="horz" wrap="square" lIns="91440" tIns="45720" rIns="91440" bIns="45720" numCol="1" anchor="t" anchorCtr="0" compatLnSpc="1">
              <a:prstTxWarp prst="textNoShape">
                <a:avLst/>
              </a:prstTxWarp>
            </a:bodyPr>
            <a:lstStyle/>
            <a:p>
              <a:endParaRPr lang="en-NZ"/>
            </a:p>
          </p:txBody>
        </p:sp>
      </p:grpSp>
      <p:grpSp>
        <p:nvGrpSpPr>
          <p:cNvPr id="23" name="Group 22"/>
          <p:cNvGrpSpPr/>
          <p:nvPr/>
        </p:nvGrpSpPr>
        <p:grpSpPr>
          <a:xfrm>
            <a:off x="1353144" y="3777180"/>
            <a:ext cx="432000" cy="432000"/>
            <a:chOff x="6944046" y="4404365"/>
            <a:chExt cx="432000" cy="432000"/>
          </a:xfrm>
        </p:grpSpPr>
        <p:sp>
          <p:nvSpPr>
            <p:cNvPr id="24" name="Oval 23"/>
            <p:cNvSpPr/>
            <p:nvPr/>
          </p:nvSpPr>
          <p:spPr>
            <a:xfrm>
              <a:off x="6944046" y="4404365"/>
              <a:ext cx="432000" cy="432000"/>
            </a:xfrm>
            <a:prstGeom prst="ellipse">
              <a:avLst/>
            </a:prstGeom>
            <a:no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5" name="Group 24"/>
            <p:cNvGrpSpPr/>
            <p:nvPr/>
          </p:nvGrpSpPr>
          <p:grpSpPr>
            <a:xfrm>
              <a:off x="6988956" y="4511574"/>
              <a:ext cx="342180" cy="217582"/>
              <a:chOff x="7988300" y="2932113"/>
              <a:chExt cx="1168400" cy="742950"/>
            </a:xfrm>
            <a:solidFill>
              <a:srgbClr val="055D9E"/>
            </a:solidFill>
          </p:grpSpPr>
          <p:sp>
            <p:nvSpPr>
              <p:cNvPr id="26" name="Freeform 42"/>
              <p:cNvSpPr>
                <a:spLocks/>
              </p:cNvSpPr>
              <p:nvPr/>
            </p:nvSpPr>
            <p:spPr bwMode="auto">
              <a:xfrm>
                <a:off x="8513762" y="3154363"/>
                <a:ext cx="627063" cy="417513"/>
              </a:xfrm>
              <a:custGeom>
                <a:avLst/>
                <a:gdLst>
                  <a:gd name="T0" fmla="*/ 0 w 343"/>
                  <a:gd name="T1" fmla="*/ 176 h 228"/>
                  <a:gd name="T2" fmla="*/ 9 w 343"/>
                  <a:gd name="T3" fmla="*/ 169 h 228"/>
                  <a:gd name="T4" fmla="*/ 71 w 343"/>
                  <a:gd name="T5" fmla="*/ 139 h 228"/>
                  <a:gd name="T6" fmla="*/ 315 w 343"/>
                  <a:gd name="T7" fmla="*/ 4 h 228"/>
                  <a:gd name="T8" fmla="*/ 343 w 343"/>
                  <a:gd name="T9" fmla="*/ 0 h 228"/>
                  <a:gd name="T10" fmla="*/ 320 w 343"/>
                  <a:gd name="T11" fmla="*/ 42 h 228"/>
                  <a:gd name="T12" fmla="*/ 145 w 343"/>
                  <a:gd name="T13" fmla="*/ 214 h 228"/>
                  <a:gd name="T14" fmla="*/ 140 w 343"/>
                  <a:gd name="T15" fmla="*/ 217 h 228"/>
                  <a:gd name="T16" fmla="*/ 35 w 343"/>
                  <a:gd name="T17" fmla="*/ 209 h 228"/>
                  <a:gd name="T18" fmla="*/ 0 w 343"/>
                  <a:gd name="T19" fmla="*/ 17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228">
                    <a:moveTo>
                      <a:pt x="0" y="176"/>
                    </a:moveTo>
                    <a:cubicBezTo>
                      <a:pt x="3" y="173"/>
                      <a:pt x="7" y="168"/>
                      <a:pt x="9" y="169"/>
                    </a:cubicBezTo>
                    <a:cubicBezTo>
                      <a:pt x="38" y="175"/>
                      <a:pt x="54" y="157"/>
                      <a:pt x="71" y="139"/>
                    </a:cubicBezTo>
                    <a:cubicBezTo>
                      <a:pt x="138" y="68"/>
                      <a:pt x="218" y="21"/>
                      <a:pt x="315" y="4"/>
                    </a:cubicBezTo>
                    <a:cubicBezTo>
                      <a:pt x="322" y="3"/>
                      <a:pt x="329" y="2"/>
                      <a:pt x="343" y="0"/>
                    </a:cubicBezTo>
                    <a:cubicBezTo>
                      <a:pt x="334" y="17"/>
                      <a:pt x="330" y="32"/>
                      <a:pt x="320" y="42"/>
                    </a:cubicBezTo>
                    <a:cubicBezTo>
                      <a:pt x="262" y="100"/>
                      <a:pt x="203" y="157"/>
                      <a:pt x="145" y="214"/>
                    </a:cubicBezTo>
                    <a:cubicBezTo>
                      <a:pt x="143" y="215"/>
                      <a:pt x="142" y="217"/>
                      <a:pt x="140" y="217"/>
                    </a:cubicBezTo>
                    <a:cubicBezTo>
                      <a:pt x="105" y="216"/>
                      <a:pt x="69" y="228"/>
                      <a:pt x="35" y="209"/>
                    </a:cubicBezTo>
                    <a:cubicBezTo>
                      <a:pt x="23" y="198"/>
                      <a:pt x="12" y="187"/>
                      <a:pt x="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 name="Freeform 47"/>
              <p:cNvSpPr>
                <a:spLocks noEditPoints="1"/>
              </p:cNvSpPr>
              <p:nvPr/>
            </p:nvSpPr>
            <p:spPr bwMode="auto">
              <a:xfrm>
                <a:off x="7988300" y="3332163"/>
                <a:ext cx="336550" cy="342900"/>
              </a:xfrm>
              <a:custGeom>
                <a:avLst/>
                <a:gdLst>
                  <a:gd name="T0" fmla="*/ 95 w 184"/>
                  <a:gd name="T1" fmla="*/ 1 h 188"/>
                  <a:gd name="T2" fmla="*/ 141 w 184"/>
                  <a:gd name="T3" fmla="*/ 28 h 188"/>
                  <a:gd name="T4" fmla="*/ 173 w 184"/>
                  <a:gd name="T5" fmla="*/ 88 h 188"/>
                  <a:gd name="T6" fmla="*/ 171 w 184"/>
                  <a:gd name="T7" fmla="*/ 134 h 188"/>
                  <a:gd name="T8" fmla="*/ 64 w 184"/>
                  <a:gd name="T9" fmla="*/ 173 h 188"/>
                  <a:gd name="T10" fmla="*/ 8 w 184"/>
                  <a:gd name="T11" fmla="*/ 71 h 188"/>
                  <a:gd name="T12" fmla="*/ 95 w 184"/>
                  <a:gd name="T13" fmla="*/ 1 h 188"/>
                  <a:gd name="T14" fmla="*/ 109 w 184"/>
                  <a:gd name="T15" fmla="*/ 38 h 188"/>
                  <a:gd name="T16" fmla="*/ 44 w 184"/>
                  <a:gd name="T17" fmla="*/ 67 h 188"/>
                  <a:gd name="T18" fmla="*/ 65 w 184"/>
                  <a:gd name="T19" fmla="*/ 137 h 188"/>
                  <a:gd name="T20" fmla="*/ 138 w 184"/>
                  <a:gd name="T21" fmla="*/ 125 h 188"/>
                  <a:gd name="T22" fmla="*/ 132 w 184"/>
                  <a:gd name="T23" fmla="*/ 50 h 188"/>
                  <a:gd name="T24" fmla="*/ 108 w 184"/>
                  <a:gd name="T25" fmla="*/ 91 h 188"/>
                  <a:gd name="T26" fmla="*/ 90 w 184"/>
                  <a:gd name="T27" fmla="*/ 100 h 188"/>
                  <a:gd name="T28" fmla="*/ 87 w 184"/>
                  <a:gd name="T29" fmla="*/ 80 h 188"/>
                  <a:gd name="T30" fmla="*/ 109 w 184"/>
                  <a:gd name="T31"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8">
                    <a:moveTo>
                      <a:pt x="95" y="1"/>
                    </a:moveTo>
                    <a:cubicBezTo>
                      <a:pt x="116" y="0"/>
                      <a:pt x="132" y="6"/>
                      <a:pt x="141" y="28"/>
                    </a:cubicBezTo>
                    <a:cubicBezTo>
                      <a:pt x="150" y="48"/>
                      <a:pt x="161" y="69"/>
                      <a:pt x="173" y="88"/>
                    </a:cubicBezTo>
                    <a:cubicBezTo>
                      <a:pt x="184" y="105"/>
                      <a:pt x="181" y="119"/>
                      <a:pt x="171" y="134"/>
                    </a:cubicBezTo>
                    <a:cubicBezTo>
                      <a:pt x="149" y="172"/>
                      <a:pt x="105" y="188"/>
                      <a:pt x="64" y="173"/>
                    </a:cubicBezTo>
                    <a:cubicBezTo>
                      <a:pt x="23" y="158"/>
                      <a:pt x="0" y="116"/>
                      <a:pt x="8" y="71"/>
                    </a:cubicBezTo>
                    <a:cubicBezTo>
                      <a:pt x="15" y="32"/>
                      <a:pt x="53" y="1"/>
                      <a:pt x="95" y="1"/>
                    </a:cubicBezTo>
                    <a:close/>
                    <a:moveTo>
                      <a:pt x="109" y="38"/>
                    </a:moveTo>
                    <a:cubicBezTo>
                      <a:pt x="80" y="30"/>
                      <a:pt x="55" y="41"/>
                      <a:pt x="44" y="67"/>
                    </a:cubicBezTo>
                    <a:cubicBezTo>
                      <a:pt x="32" y="92"/>
                      <a:pt x="41" y="122"/>
                      <a:pt x="65" y="137"/>
                    </a:cubicBezTo>
                    <a:cubicBezTo>
                      <a:pt x="89" y="152"/>
                      <a:pt x="121" y="147"/>
                      <a:pt x="138" y="125"/>
                    </a:cubicBezTo>
                    <a:cubicBezTo>
                      <a:pt x="157" y="102"/>
                      <a:pt x="155" y="73"/>
                      <a:pt x="132" y="50"/>
                    </a:cubicBezTo>
                    <a:cubicBezTo>
                      <a:pt x="124" y="64"/>
                      <a:pt x="117" y="78"/>
                      <a:pt x="108" y="91"/>
                    </a:cubicBezTo>
                    <a:cubicBezTo>
                      <a:pt x="104" y="96"/>
                      <a:pt x="96" y="97"/>
                      <a:pt x="90" y="100"/>
                    </a:cubicBezTo>
                    <a:cubicBezTo>
                      <a:pt x="89" y="93"/>
                      <a:pt x="85" y="85"/>
                      <a:pt x="87" y="80"/>
                    </a:cubicBezTo>
                    <a:cubicBezTo>
                      <a:pt x="93" y="66"/>
                      <a:pt x="101" y="52"/>
                      <a:pt x="10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 name="Freeform 49"/>
              <p:cNvSpPr>
                <a:spLocks/>
              </p:cNvSpPr>
              <p:nvPr/>
            </p:nvSpPr>
            <p:spPr bwMode="auto">
              <a:xfrm>
                <a:off x="8607425" y="3103563"/>
                <a:ext cx="525463" cy="214313"/>
              </a:xfrm>
              <a:custGeom>
                <a:avLst/>
                <a:gdLst>
                  <a:gd name="T0" fmla="*/ 288 w 288"/>
                  <a:gd name="T1" fmla="*/ 2 h 117"/>
                  <a:gd name="T2" fmla="*/ 41 w 288"/>
                  <a:gd name="T3" fmla="*/ 117 h 117"/>
                  <a:gd name="T4" fmla="*/ 19 w 288"/>
                  <a:gd name="T5" fmla="*/ 75 h 117"/>
                  <a:gd name="T6" fmla="*/ 65 w 288"/>
                  <a:gd name="T7" fmla="*/ 0 h 117"/>
                  <a:gd name="T8" fmla="*/ 123 w 288"/>
                  <a:gd name="T9" fmla="*/ 0 h 117"/>
                  <a:gd name="T10" fmla="*/ 265 w 288"/>
                  <a:gd name="T11" fmla="*/ 0 h 117"/>
                  <a:gd name="T12" fmla="*/ 288 w 288"/>
                  <a:gd name="T13" fmla="*/ 2 h 117"/>
                </a:gdLst>
                <a:ahLst/>
                <a:cxnLst>
                  <a:cxn ang="0">
                    <a:pos x="T0" y="T1"/>
                  </a:cxn>
                  <a:cxn ang="0">
                    <a:pos x="T2" y="T3"/>
                  </a:cxn>
                  <a:cxn ang="0">
                    <a:pos x="T4" y="T5"/>
                  </a:cxn>
                  <a:cxn ang="0">
                    <a:pos x="T6" y="T7"/>
                  </a:cxn>
                  <a:cxn ang="0">
                    <a:pos x="T8" y="T9"/>
                  </a:cxn>
                  <a:cxn ang="0">
                    <a:pos x="T10" y="T11"/>
                  </a:cxn>
                  <a:cxn ang="0">
                    <a:pos x="T12" y="T13"/>
                  </a:cxn>
                </a:cxnLst>
                <a:rect l="0" t="0" r="r" b="b"/>
                <a:pathLst>
                  <a:path w="288" h="117">
                    <a:moveTo>
                      <a:pt x="288" y="2"/>
                    </a:moveTo>
                    <a:cubicBezTo>
                      <a:pt x="195" y="17"/>
                      <a:pt x="113" y="54"/>
                      <a:pt x="41" y="117"/>
                    </a:cubicBezTo>
                    <a:cubicBezTo>
                      <a:pt x="33" y="102"/>
                      <a:pt x="25" y="89"/>
                      <a:pt x="19" y="75"/>
                    </a:cubicBezTo>
                    <a:cubicBezTo>
                      <a:pt x="0" y="33"/>
                      <a:pt x="19" y="2"/>
                      <a:pt x="65" y="0"/>
                    </a:cubicBezTo>
                    <a:cubicBezTo>
                      <a:pt x="84" y="0"/>
                      <a:pt x="103" y="0"/>
                      <a:pt x="123" y="0"/>
                    </a:cubicBezTo>
                    <a:cubicBezTo>
                      <a:pt x="170" y="0"/>
                      <a:pt x="217" y="0"/>
                      <a:pt x="265" y="0"/>
                    </a:cubicBezTo>
                    <a:cubicBezTo>
                      <a:pt x="273" y="0"/>
                      <a:pt x="280" y="1"/>
                      <a:pt x="28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 name="Freeform 50"/>
              <p:cNvSpPr>
                <a:spLocks/>
              </p:cNvSpPr>
              <p:nvPr/>
            </p:nvSpPr>
            <p:spPr bwMode="auto">
              <a:xfrm>
                <a:off x="8207375" y="3175001"/>
                <a:ext cx="371475" cy="392113"/>
              </a:xfrm>
              <a:custGeom>
                <a:avLst/>
                <a:gdLst>
                  <a:gd name="T0" fmla="*/ 168 w 203"/>
                  <a:gd name="T1" fmla="*/ 165 h 215"/>
                  <a:gd name="T2" fmla="*/ 203 w 203"/>
                  <a:gd name="T3" fmla="*/ 198 h 215"/>
                  <a:gd name="T4" fmla="*/ 196 w 203"/>
                  <a:gd name="T5" fmla="*/ 207 h 215"/>
                  <a:gd name="T6" fmla="*/ 183 w 203"/>
                  <a:gd name="T7" fmla="*/ 208 h 215"/>
                  <a:gd name="T8" fmla="*/ 97 w 203"/>
                  <a:gd name="T9" fmla="*/ 203 h 215"/>
                  <a:gd name="T10" fmla="*/ 55 w 203"/>
                  <a:gd name="T11" fmla="*/ 133 h 215"/>
                  <a:gd name="T12" fmla="*/ 12 w 203"/>
                  <a:gd name="T13" fmla="*/ 52 h 215"/>
                  <a:gd name="T14" fmla="*/ 0 w 203"/>
                  <a:gd name="T15" fmla="*/ 3 h 215"/>
                  <a:gd name="T16" fmla="*/ 9 w 203"/>
                  <a:gd name="T17" fmla="*/ 0 h 215"/>
                  <a:gd name="T18" fmla="*/ 28 w 203"/>
                  <a:gd name="T19" fmla="*/ 20 h 215"/>
                  <a:gd name="T20" fmla="*/ 96 w 203"/>
                  <a:gd name="T21" fmla="*/ 86 h 215"/>
                  <a:gd name="T22" fmla="*/ 168 w 203"/>
                  <a:gd name="T23" fmla="*/ 16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15">
                    <a:moveTo>
                      <a:pt x="168" y="165"/>
                    </a:moveTo>
                    <a:cubicBezTo>
                      <a:pt x="180" y="176"/>
                      <a:pt x="191" y="187"/>
                      <a:pt x="203" y="198"/>
                    </a:cubicBezTo>
                    <a:cubicBezTo>
                      <a:pt x="201" y="201"/>
                      <a:pt x="199" y="206"/>
                      <a:pt x="196" y="207"/>
                    </a:cubicBezTo>
                    <a:cubicBezTo>
                      <a:pt x="192" y="209"/>
                      <a:pt x="188" y="208"/>
                      <a:pt x="183" y="208"/>
                    </a:cubicBezTo>
                    <a:cubicBezTo>
                      <a:pt x="154" y="207"/>
                      <a:pt x="119" y="215"/>
                      <a:pt x="97" y="203"/>
                    </a:cubicBezTo>
                    <a:cubicBezTo>
                      <a:pt x="76" y="191"/>
                      <a:pt x="68" y="157"/>
                      <a:pt x="55" y="133"/>
                    </a:cubicBezTo>
                    <a:cubicBezTo>
                      <a:pt x="40" y="106"/>
                      <a:pt x="25" y="80"/>
                      <a:pt x="12" y="52"/>
                    </a:cubicBezTo>
                    <a:cubicBezTo>
                      <a:pt x="5" y="37"/>
                      <a:pt x="4" y="20"/>
                      <a:pt x="0" y="3"/>
                    </a:cubicBezTo>
                    <a:cubicBezTo>
                      <a:pt x="3" y="2"/>
                      <a:pt x="6" y="1"/>
                      <a:pt x="9" y="0"/>
                    </a:cubicBezTo>
                    <a:cubicBezTo>
                      <a:pt x="15" y="7"/>
                      <a:pt x="22" y="13"/>
                      <a:pt x="28" y="20"/>
                    </a:cubicBezTo>
                    <a:cubicBezTo>
                      <a:pt x="51" y="42"/>
                      <a:pt x="73" y="64"/>
                      <a:pt x="96" y="86"/>
                    </a:cubicBezTo>
                    <a:cubicBezTo>
                      <a:pt x="117" y="116"/>
                      <a:pt x="134" y="148"/>
                      <a:pt x="168"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 name="Freeform 52"/>
              <p:cNvSpPr>
                <a:spLocks/>
              </p:cNvSpPr>
              <p:nvPr/>
            </p:nvSpPr>
            <p:spPr bwMode="auto">
              <a:xfrm>
                <a:off x="8220075" y="2998788"/>
                <a:ext cx="238125" cy="333375"/>
              </a:xfrm>
              <a:custGeom>
                <a:avLst/>
                <a:gdLst>
                  <a:gd name="T0" fmla="*/ 89 w 130"/>
                  <a:gd name="T1" fmla="*/ 183 h 183"/>
                  <a:gd name="T2" fmla="*/ 21 w 130"/>
                  <a:gd name="T3" fmla="*/ 117 h 183"/>
                  <a:gd name="T4" fmla="*/ 29 w 130"/>
                  <a:gd name="T5" fmla="*/ 48 h 183"/>
                  <a:gd name="T6" fmla="*/ 75 w 130"/>
                  <a:gd name="T7" fmla="*/ 0 h 183"/>
                  <a:gd name="T8" fmla="*/ 115 w 130"/>
                  <a:gd name="T9" fmla="*/ 109 h 183"/>
                  <a:gd name="T10" fmla="*/ 89 w 130"/>
                  <a:gd name="T11" fmla="*/ 183 h 183"/>
                </a:gdLst>
                <a:ahLst/>
                <a:cxnLst>
                  <a:cxn ang="0">
                    <a:pos x="T0" y="T1"/>
                  </a:cxn>
                  <a:cxn ang="0">
                    <a:pos x="T2" y="T3"/>
                  </a:cxn>
                  <a:cxn ang="0">
                    <a:pos x="T4" y="T5"/>
                  </a:cxn>
                  <a:cxn ang="0">
                    <a:pos x="T6" y="T7"/>
                  </a:cxn>
                  <a:cxn ang="0">
                    <a:pos x="T8" y="T9"/>
                  </a:cxn>
                  <a:cxn ang="0">
                    <a:pos x="T10" y="T11"/>
                  </a:cxn>
                </a:cxnLst>
                <a:rect l="0" t="0" r="r" b="b"/>
                <a:pathLst>
                  <a:path w="130" h="183">
                    <a:moveTo>
                      <a:pt x="89" y="183"/>
                    </a:moveTo>
                    <a:cubicBezTo>
                      <a:pt x="66" y="161"/>
                      <a:pt x="44" y="139"/>
                      <a:pt x="21" y="117"/>
                    </a:cubicBezTo>
                    <a:cubicBezTo>
                      <a:pt x="0" y="80"/>
                      <a:pt x="0" y="80"/>
                      <a:pt x="29" y="48"/>
                    </a:cubicBezTo>
                    <a:cubicBezTo>
                      <a:pt x="44" y="32"/>
                      <a:pt x="60" y="16"/>
                      <a:pt x="75" y="0"/>
                    </a:cubicBezTo>
                    <a:cubicBezTo>
                      <a:pt x="118" y="31"/>
                      <a:pt x="130" y="63"/>
                      <a:pt x="115" y="109"/>
                    </a:cubicBezTo>
                    <a:cubicBezTo>
                      <a:pt x="107" y="134"/>
                      <a:pt x="98" y="159"/>
                      <a:pt x="89"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 name="Freeform 53"/>
              <p:cNvSpPr>
                <a:spLocks/>
              </p:cNvSpPr>
              <p:nvPr/>
            </p:nvSpPr>
            <p:spPr bwMode="auto">
              <a:xfrm>
                <a:off x="8828087" y="3340101"/>
                <a:ext cx="328613" cy="319088"/>
              </a:xfrm>
              <a:custGeom>
                <a:avLst/>
                <a:gdLst>
                  <a:gd name="T0" fmla="*/ 0 w 180"/>
                  <a:gd name="T1" fmla="*/ 116 h 175"/>
                  <a:gd name="T2" fmla="*/ 24 w 180"/>
                  <a:gd name="T3" fmla="*/ 93 h 175"/>
                  <a:gd name="T4" fmla="*/ 93 w 180"/>
                  <a:gd name="T5" fmla="*/ 140 h 175"/>
                  <a:gd name="T6" fmla="*/ 138 w 180"/>
                  <a:gd name="T7" fmla="*/ 96 h 175"/>
                  <a:gd name="T8" fmla="*/ 97 w 180"/>
                  <a:gd name="T9" fmla="*/ 29 h 175"/>
                  <a:gd name="T10" fmla="*/ 147 w 180"/>
                  <a:gd name="T11" fmla="*/ 24 h 175"/>
                  <a:gd name="T12" fmla="*/ 165 w 180"/>
                  <a:gd name="T13" fmla="*/ 120 h 175"/>
                  <a:gd name="T14" fmla="*/ 86 w 180"/>
                  <a:gd name="T15" fmla="*/ 174 h 175"/>
                  <a:gd name="T16" fmla="*/ 0 w 180"/>
                  <a:gd name="T17" fmla="*/ 11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75">
                    <a:moveTo>
                      <a:pt x="0" y="116"/>
                    </a:moveTo>
                    <a:cubicBezTo>
                      <a:pt x="8" y="108"/>
                      <a:pt x="15" y="101"/>
                      <a:pt x="24" y="93"/>
                    </a:cubicBezTo>
                    <a:cubicBezTo>
                      <a:pt x="37" y="124"/>
                      <a:pt x="56" y="147"/>
                      <a:pt x="93" y="140"/>
                    </a:cubicBezTo>
                    <a:cubicBezTo>
                      <a:pt x="118" y="136"/>
                      <a:pt x="133" y="121"/>
                      <a:pt x="138" y="96"/>
                    </a:cubicBezTo>
                    <a:cubicBezTo>
                      <a:pt x="143" y="67"/>
                      <a:pt x="132" y="49"/>
                      <a:pt x="97" y="29"/>
                    </a:cubicBezTo>
                    <a:cubicBezTo>
                      <a:pt x="119" y="1"/>
                      <a:pt x="124" y="0"/>
                      <a:pt x="147" y="24"/>
                    </a:cubicBezTo>
                    <a:cubicBezTo>
                      <a:pt x="172" y="50"/>
                      <a:pt x="180" y="87"/>
                      <a:pt x="165" y="120"/>
                    </a:cubicBezTo>
                    <a:cubicBezTo>
                      <a:pt x="150" y="154"/>
                      <a:pt x="123" y="173"/>
                      <a:pt x="86" y="174"/>
                    </a:cubicBezTo>
                    <a:cubicBezTo>
                      <a:pt x="45" y="175"/>
                      <a:pt x="18" y="154"/>
                      <a:pt x="0"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2" name="Freeform 59"/>
              <p:cNvSpPr>
                <a:spLocks/>
              </p:cNvSpPr>
              <p:nvPr/>
            </p:nvSpPr>
            <p:spPr bwMode="auto">
              <a:xfrm>
                <a:off x="8407400" y="2932113"/>
                <a:ext cx="152400" cy="73025"/>
              </a:xfrm>
              <a:custGeom>
                <a:avLst/>
                <a:gdLst>
                  <a:gd name="T0" fmla="*/ 11 w 84"/>
                  <a:gd name="T1" fmla="*/ 40 h 40"/>
                  <a:gd name="T2" fmla="*/ 2 w 84"/>
                  <a:gd name="T3" fmla="*/ 29 h 40"/>
                  <a:gd name="T4" fmla="*/ 5 w 84"/>
                  <a:gd name="T5" fmla="*/ 7 h 40"/>
                  <a:gd name="T6" fmla="*/ 24 w 84"/>
                  <a:gd name="T7" fmla="*/ 1 h 40"/>
                  <a:gd name="T8" fmla="*/ 65 w 84"/>
                  <a:gd name="T9" fmla="*/ 13 h 40"/>
                  <a:gd name="T10" fmla="*/ 84 w 84"/>
                  <a:gd name="T11" fmla="*/ 24 h 40"/>
                  <a:gd name="T12" fmla="*/ 64 w 84"/>
                  <a:gd name="T13" fmla="*/ 37 h 40"/>
                  <a:gd name="T14" fmla="*/ 11 w 84"/>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0">
                    <a:moveTo>
                      <a:pt x="11" y="40"/>
                    </a:moveTo>
                    <a:cubicBezTo>
                      <a:pt x="10" y="39"/>
                      <a:pt x="3" y="34"/>
                      <a:pt x="2" y="29"/>
                    </a:cubicBezTo>
                    <a:cubicBezTo>
                      <a:pt x="0" y="22"/>
                      <a:pt x="1" y="12"/>
                      <a:pt x="5" y="7"/>
                    </a:cubicBezTo>
                    <a:cubicBezTo>
                      <a:pt x="8" y="3"/>
                      <a:pt x="18" y="0"/>
                      <a:pt x="24" y="1"/>
                    </a:cubicBezTo>
                    <a:cubicBezTo>
                      <a:pt x="38" y="4"/>
                      <a:pt x="52" y="8"/>
                      <a:pt x="65" y="13"/>
                    </a:cubicBezTo>
                    <a:cubicBezTo>
                      <a:pt x="72" y="15"/>
                      <a:pt x="78" y="20"/>
                      <a:pt x="84" y="24"/>
                    </a:cubicBezTo>
                    <a:cubicBezTo>
                      <a:pt x="78" y="29"/>
                      <a:pt x="72" y="35"/>
                      <a:pt x="64" y="37"/>
                    </a:cubicBezTo>
                    <a:cubicBezTo>
                      <a:pt x="49" y="39"/>
                      <a:pt x="33" y="39"/>
                      <a:pt x="1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3" name="Freeform 60"/>
              <p:cNvSpPr>
                <a:spLocks/>
              </p:cNvSpPr>
              <p:nvPr/>
            </p:nvSpPr>
            <p:spPr bwMode="auto">
              <a:xfrm>
                <a:off x="8058150" y="3221038"/>
                <a:ext cx="138113" cy="103188"/>
              </a:xfrm>
              <a:custGeom>
                <a:avLst/>
                <a:gdLst>
                  <a:gd name="T0" fmla="*/ 61 w 76"/>
                  <a:gd name="T1" fmla="*/ 0 h 57"/>
                  <a:gd name="T2" fmla="*/ 76 w 76"/>
                  <a:gd name="T3" fmla="*/ 41 h 57"/>
                  <a:gd name="T4" fmla="*/ 0 w 76"/>
                  <a:gd name="T5" fmla="*/ 57 h 57"/>
                  <a:gd name="T6" fmla="*/ 61 w 76"/>
                  <a:gd name="T7" fmla="*/ 0 h 57"/>
                </a:gdLst>
                <a:ahLst/>
                <a:cxnLst>
                  <a:cxn ang="0">
                    <a:pos x="T0" y="T1"/>
                  </a:cxn>
                  <a:cxn ang="0">
                    <a:pos x="T2" y="T3"/>
                  </a:cxn>
                  <a:cxn ang="0">
                    <a:pos x="T4" y="T5"/>
                  </a:cxn>
                  <a:cxn ang="0">
                    <a:pos x="T6" y="T7"/>
                  </a:cxn>
                </a:cxnLst>
                <a:rect l="0" t="0" r="r" b="b"/>
                <a:pathLst>
                  <a:path w="76" h="57">
                    <a:moveTo>
                      <a:pt x="61" y="0"/>
                    </a:moveTo>
                    <a:cubicBezTo>
                      <a:pt x="66" y="16"/>
                      <a:pt x="71" y="29"/>
                      <a:pt x="76" y="41"/>
                    </a:cubicBezTo>
                    <a:cubicBezTo>
                      <a:pt x="51" y="46"/>
                      <a:pt x="26" y="51"/>
                      <a:pt x="0" y="57"/>
                    </a:cubicBezTo>
                    <a:cubicBezTo>
                      <a:pt x="7" y="26"/>
                      <a:pt x="32" y="13"/>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grpSp>
        <p:nvGrpSpPr>
          <p:cNvPr id="34" name="Group 33"/>
          <p:cNvGrpSpPr/>
          <p:nvPr/>
        </p:nvGrpSpPr>
        <p:grpSpPr>
          <a:xfrm>
            <a:off x="1353144" y="2721318"/>
            <a:ext cx="432000" cy="432000"/>
            <a:chOff x="3568549" y="3080268"/>
            <a:chExt cx="432000" cy="432000"/>
          </a:xfrm>
        </p:grpSpPr>
        <p:sp>
          <p:nvSpPr>
            <p:cNvPr id="35" name="Oval 34"/>
            <p:cNvSpPr/>
            <p:nvPr/>
          </p:nvSpPr>
          <p:spPr>
            <a:xfrm>
              <a:off x="3568549" y="3080268"/>
              <a:ext cx="432000" cy="432000"/>
            </a:xfrm>
            <a:prstGeom prst="ellipse">
              <a:avLst/>
            </a:prstGeom>
            <a:noFill/>
            <a:ln w="19050">
              <a:solidFill>
                <a:srgbClr val="2A3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6" name="Group 35"/>
            <p:cNvGrpSpPr/>
            <p:nvPr/>
          </p:nvGrpSpPr>
          <p:grpSpPr>
            <a:xfrm>
              <a:off x="3667919" y="3173630"/>
              <a:ext cx="233261" cy="245277"/>
              <a:chOff x="7542213" y="1876426"/>
              <a:chExt cx="3359150" cy="3532188"/>
            </a:xfrm>
            <a:solidFill>
              <a:srgbClr val="055D9E"/>
            </a:solidFill>
          </p:grpSpPr>
          <p:sp>
            <p:nvSpPr>
              <p:cNvPr id="37" name="Freeform 11"/>
              <p:cNvSpPr>
                <a:spLocks noEditPoints="1"/>
              </p:cNvSpPr>
              <p:nvPr/>
            </p:nvSpPr>
            <p:spPr bwMode="auto">
              <a:xfrm>
                <a:off x="7542213" y="3100389"/>
                <a:ext cx="2079625" cy="2308225"/>
              </a:xfrm>
              <a:custGeom>
                <a:avLst/>
                <a:gdLst>
                  <a:gd name="T0" fmla="*/ 723 w 1310"/>
                  <a:gd name="T1" fmla="*/ 732 h 1454"/>
                  <a:gd name="T2" fmla="*/ 723 w 1310"/>
                  <a:gd name="T3" fmla="*/ 489 h 1454"/>
                  <a:gd name="T4" fmla="*/ 1291 w 1310"/>
                  <a:gd name="T5" fmla="*/ 777 h 1454"/>
                  <a:gd name="T6" fmla="*/ 1296 w 1310"/>
                  <a:gd name="T7" fmla="*/ 785 h 1454"/>
                  <a:gd name="T8" fmla="*/ 1304 w 1310"/>
                  <a:gd name="T9" fmla="*/ 804 h 1454"/>
                  <a:gd name="T10" fmla="*/ 1310 w 1310"/>
                  <a:gd name="T11" fmla="*/ 832 h 1454"/>
                  <a:gd name="T12" fmla="*/ 1308 w 1310"/>
                  <a:gd name="T13" fmla="*/ 864 h 1454"/>
                  <a:gd name="T14" fmla="*/ 1292 w 1310"/>
                  <a:gd name="T15" fmla="*/ 894 h 1454"/>
                  <a:gd name="T16" fmla="*/ 1257 w 1310"/>
                  <a:gd name="T17" fmla="*/ 918 h 1454"/>
                  <a:gd name="T18" fmla="*/ 1199 w 1310"/>
                  <a:gd name="T19" fmla="*/ 933 h 1454"/>
                  <a:gd name="T20" fmla="*/ 1114 w 1310"/>
                  <a:gd name="T21" fmla="*/ 939 h 1454"/>
                  <a:gd name="T22" fmla="*/ 1017 w 1310"/>
                  <a:gd name="T23" fmla="*/ 941 h 1454"/>
                  <a:gd name="T24" fmla="*/ 916 w 1310"/>
                  <a:gd name="T25" fmla="*/ 941 h 1454"/>
                  <a:gd name="T26" fmla="*/ 822 w 1310"/>
                  <a:gd name="T27" fmla="*/ 939 h 1454"/>
                  <a:gd name="T28" fmla="*/ 742 w 1310"/>
                  <a:gd name="T29" fmla="*/ 936 h 1454"/>
                  <a:gd name="T30" fmla="*/ 687 w 1310"/>
                  <a:gd name="T31" fmla="*/ 934 h 1454"/>
                  <a:gd name="T32" fmla="*/ 668 w 1310"/>
                  <a:gd name="T33" fmla="*/ 933 h 1454"/>
                  <a:gd name="T34" fmla="*/ 188 w 1310"/>
                  <a:gd name="T35" fmla="*/ 1416 h 1454"/>
                  <a:gd name="T36" fmla="*/ 165 w 1310"/>
                  <a:gd name="T37" fmla="*/ 1432 h 1454"/>
                  <a:gd name="T38" fmla="*/ 130 w 1310"/>
                  <a:gd name="T39" fmla="*/ 1449 h 1454"/>
                  <a:gd name="T40" fmla="*/ 84 w 1310"/>
                  <a:gd name="T41" fmla="*/ 1452 h 1454"/>
                  <a:gd name="T42" fmla="*/ 34 w 1310"/>
                  <a:gd name="T43" fmla="*/ 1425 h 1454"/>
                  <a:gd name="T44" fmla="*/ 3 w 1310"/>
                  <a:gd name="T45" fmla="*/ 1379 h 1454"/>
                  <a:gd name="T46" fmla="*/ 3 w 1310"/>
                  <a:gd name="T47" fmla="*/ 1339 h 1454"/>
                  <a:gd name="T48" fmla="*/ 18 w 1310"/>
                  <a:gd name="T49" fmla="*/ 1309 h 1454"/>
                  <a:gd name="T50" fmla="*/ 32 w 1310"/>
                  <a:gd name="T51" fmla="*/ 1292 h 1454"/>
                  <a:gd name="T52" fmla="*/ 409 w 1310"/>
                  <a:gd name="T53" fmla="*/ 914 h 1454"/>
                  <a:gd name="T54" fmla="*/ 402 w 1310"/>
                  <a:gd name="T55" fmla="*/ 904 h 1454"/>
                  <a:gd name="T56" fmla="*/ 390 w 1310"/>
                  <a:gd name="T57" fmla="*/ 879 h 1454"/>
                  <a:gd name="T58" fmla="*/ 382 w 1310"/>
                  <a:gd name="T59" fmla="*/ 844 h 1454"/>
                  <a:gd name="T60" fmla="*/ 390 w 1310"/>
                  <a:gd name="T61" fmla="*/ 802 h 1454"/>
                  <a:gd name="T62" fmla="*/ 423 w 1310"/>
                  <a:gd name="T63" fmla="*/ 761 h 1454"/>
                  <a:gd name="T64" fmla="*/ 517 w 1310"/>
                  <a:gd name="T65" fmla="*/ 744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0" h="1454">
                    <a:moveTo>
                      <a:pt x="723" y="489"/>
                    </a:moveTo>
                    <a:lnTo>
                      <a:pt x="723" y="732"/>
                    </a:lnTo>
                    <a:lnTo>
                      <a:pt x="968" y="732"/>
                    </a:lnTo>
                    <a:lnTo>
                      <a:pt x="723" y="489"/>
                    </a:lnTo>
                    <a:close/>
                    <a:moveTo>
                      <a:pt x="514" y="0"/>
                    </a:moveTo>
                    <a:lnTo>
                      <a:pt x="1291" y="777"/>
                    </a:lnTo>
                    <a:lnTo>
                      <a:pt x="1292" y="778"/>
                    </a:lnTo>
                    <a:lnTo>
                      <a:pt x="1296" y="785"/>
                    </a:lnTo>
                    <a:lnTo>
                      <a:pt x="1299" y="793"/>
                    </a:lnTo>
                    <a:lnTo>
                      <a:pt x="1304" y="804"/>
                    </a:lnTo>
                    <a:lnTo>
                      <a:pt x="1307" y="818"/>
                    </a:lnTo>
                    <a:lnTo>
                      <a:pt x="1310" y="832"/>
                    </a:lnTo>
                    <a:lnTo>
                      <a:pt x="1310" y="848"/>
                    </a:lnTo>
                    <a:lnTo>
                      <a:pt x="1308" y="864"/>
                    </a:lnTo>
                    <a:lnTo>
                      <a:pt x="1302" y="880"/>
                    </a:lnTo>
                    <a:lnTo>
                      <a:pt x="1292" y="894"/>
                    </a:lnTo>
                    <a:lnTo>
                      <a:pt x="1278" y="907"/>
                    </a:lnTo>
                    <a:lnTo>
                      <a:pt x="1257" y="918"/>
                    </a:lnTo>
                    <a:lnTo>
                      <a:pt x="1232" y="928"/>
                    </a:lnTo>
                    <a:lnTo>
                      <a:pt x="1199" y="933"/>
                    </a:lnTo>
                    <a:lnTo>
                      <a:pt x="1159" y="936"/>
                    </a:lnTo>
                    <a:lnTo>
                      <a:pt x="1114" y="939"/>
                    </a:lnTo>
                    <a:lnTo>
                      <a:pt x="1067" y="941"/>
                    </a:lnTo>
                    <a:lnTo>
                      <a:pt x="1017" y="941"/>
                    </a:lnTo>
                    <a:lnTo>
                      <a:pt x="967" y="941"/>
                    </a:lnTo>
                    <a:lnTo>
                      <a:pt x="916" y="941"/>
                    </a:lnTo>
                    <a:lnTo>
                      <a:pt x="868" y="939"/>
                    </a:lnTo>
                    <a:lnTo>
                      <a:pt x="822" y="939"/>
                    </a:lnTo>
                    <a:lnTo>
                      <a:pt x="779" y="937"/>
                    </a:lnTo>
                    <a:lnTo>
                      <a:pt x="742" y="936"/>
                    </a:lnTo>
                    <a:lnTo>
                      <a:pt x="711" y="934"/>
                    </a:lnTo>
                    <a:lnTo>
                      <a:pt x="687" y="934"/>
                    </a:lnTo>
                    <a:lnTo>
                      <a:pt x="673" y="933"/>
                    </a:lnTo>
                    <a:lnTo>
                      <a:pt x="668" y="933"/>
                    </a:lnTo>
                    <a:lnTo>
                      <a:pt x="189" y="1413"/>
                    </a:lnTo>
                    <a:lnTo>
                      <a:pt x="188" y="1416"/>
                    </a:lnTo>
                    <a:lnTo>
                      <a:pt x="178" y="1422"/>
                    </a:lnTo>
                    <a:lnTo>
                      <a:pt x="165" y="1432"/>
                    </a:lnTo>
                    <a:lnTo>
                      <a:pt x="150" y="1441"/>
                    </a:lnTo>
                    <a:lnTo>
                      <a:pt x="130" y="1449"/>
                    </a:lnTo>
                    <a:lnTo>
                      <a:pt x="108" y="1454"/>
                    </a:lnTo>
                    <a:lnTo>
                      <a:pt x="84" y="1452"/>
                    </a:lnTo>
                    <a:lnTo>
                      <a:pt x="59" y="1443"/>
                    </a:lnTo>
                    <a:lnTo>
                      <a:pt x="34" y="1425"/>
                    </a:lnTo>
                    <a:lnTo>
                      <a:pt x="14" y="1401"/>
                    </a:lnTo>
                    <a:lnTo>
                      <a:pt x="3" y="1379"/>
                    </a:lnTo>
                    <a:lnTo>
                      <a:pt x="0" y="1358"/>
                    </a:lnTo>
                    <a:lnTo>
                      <a:pt x="3" y="1339"/>
                    </a:lnTo>
                    <a:lnTo>
                      <a:pt x="10" y="1322"/>
                    </a:lnTo>
                    <a:lnTo>
                      <a:pt x="18" y="1309"/>
                    </a:lnTo>
                    <a:lnTo>
                      <a:pt x="26" y="1298"/>
                    </a:lnTo>
                    <a:lnTo>
                      <a:pt x="32" y="1292"/>
                    </a:lnTo>
                    <a:lnTo>
                      <a:pt x="34" y="1290"/>
                    </a:lnTo>
                    <a:lnTo>
                      <a:pt x="409" y="914"/>
                    </a:lnTo>
                    <a:lnTo>
                      <a:pt x="407" y="910"/>
                    </a:lnTo>
                    <a:lnTo>
                      <a:pt x="402" y="904"/>
                    </a:lnTo>
                    <a:lnTo>
                      <a:pt x="396" y="893"/>
                    </a:lnTo>
                    <a:lnTo>
                      <a:pt x="390" y="879"/>
                    </a:lnTo>
                    <a:lnTo>
                      <a:pt x="385" y="861"/>
                    </a:lnTo>
                    <a:lnTo>
                      <a:pt x="382" y="844"/>
                    </a:lnTo>
                    <a:lnTo>
                      <a:pt x="383" y="823"/>
                    </a:lnTo>
                    <a:lnTo>
                      <a:pt x="390" y="802"/>
                    </a:lnTo>
                    <a:lnTo>
                      <a:pt x="402" y="782"/>
                    </a:lnTo>
                    <a:lnTo>
                      <a:pt x="423" y="761"/>
                    </a:lnTo>
                    <a:lnTo>
                      <a:pt x="453" y="744"/>
                    </a:lnTo>
                    <a:lnTo>
                      <a:pt x="517" y="744"/>
                    </a:lnTo>
                    <a:lnTo>
                      <a:pt x="5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38" name="Freeform 12"/>
              <p:cNvSpPr>
                <a:spLocks/>
              </p:cNvSpPr>
              <p:nvPr/>
            </p:nvSpPr>
            <p:spPr bwMode="auto">
              <a:xfrm>
                <a:off x="9432925" y="1876426"/>
                <a:ext cx="547688" cy="547688"/>
              </a:xfrm>
              <a:custGeom>
                <a:avLst/>
                <a:gdLst>
                  <a:gd name="T0" fmla="*/ 171 w 345"/>
                  <a:gd name="T1" fmla="*/ 0 h 345"/>
                  <a:gd name="T2" fmla="*/ 211 w 345"/>
                  <a:gd name="T3" fmla="*/ 5 h 345"/>
                  <a:gd name="T4" fmla="*/ 248 w 345"/>
                  <a:gd name="T5" fmla="*/ 18 h 345"/>
                  <a:gd name="T6" fmla="*/ 279 w 345"/>
                  <a:gd name="T7" fmla="*/ 38 h 345"/>
                  <a:gd name="T8" fmla="*/ 306 w 345"/>
                  <a:gd name="T9" fmla="*/ 65 h 345"/>
                  <a:gd name="T10" fmla="*/ 327 w 345"/>
                  <a:gd name="T11" fmla="*/ 97 h 345"/>
                  <a:gd name="T12" fmla="*/ 340 w 345"/>
                  <a:gd name="T13" fmla="*/ 134 h 345"/>
                  <a:gd name="T14" fmla="*/ 345 w 345"/>
                  <a:gd name="T15" fmla="*/ 172 h 345"/>
                  <a:gd name="T16" fmla="*/ 340 w 345"/>
                  <a:gd name="T17" fmla="*/ 211 h 345"/>
                  <a:gd name="T18" fmla="*/ 327 w 345"/>
                  <a:gd name="T19" fmla="*/ 248 h 345"/>
                  <a:gd name="T20" fmla="*/ 306 w 345"/>
                  <a:gd name="T21" fmla="*/ 280 h 345"/>
                  <a:gd name="T22" fmla="*/ 279 w 345"/>
                  <a:gd name="T23" fmla="*/ 307 h 345"/>
                  <a:gd name="T24" fmla="*/ 248 w 345"/>
                  <a:gd name="T25" fmla="*/ 327 h 345"/>
                  <a:gd name="T26" fmla="*/ 211 w 345"/>
                  <a:gd name="T27" fmla="*/ 340 h 345"/>
                  <a:gd name="T28" fmla="*/ 171 w 345"/>
                  <a:gd name="T29" fmla="*/ 345 h 345"/>
                  <a:gd name="T30" fmla="*/ 133 w 345"/>
                  <a:gd name="T31" fmla="*/ 340 h 345"/>
                  <a:gd name="T32" fmla="*/ 97 w 345"/>
                  <a:gd name="T33" fmla="*/ 327 h 345"/>
                  <a:gd name="T34" fmla="*/ 65 w 345"/>
                  <a:gd name="T35" fmla="*/ 307 h 345"/>
                  <a:gd name="T36" fmla="*/ 38 w 345"/>
                  <a:gd name="T37" fmla="*/ 280 h 345"/>
                  <a:gd name="T38" fmla="*/ 17 w 345"/>
                  <a:gd name="T39" fmla="*/ 248 h 345"/>
                  <a:gd name="T40" fmla="*/ 4 w 345"/>
                  <a:gd name="T41" fmla="*/ 211 h 345"/>
                  <a:gd name="T42" fmla="*/ 0 w 345"/>
                  <a:gd name="T43" fmla="*/ 172 h 345"/>
                  <a:gd name="T44" fmla="*/ 4 w 345"/>
                  <a:gd name="T45" fmla="*/ 134 h 345"/>
                  <a:gd name="T46" fmla="*/ 17 w 345"/>
                  <a:gd name="T47" fmla="*/ 97 h 345"/>
                  <a:gd name="T48" fmla="*/ 38 w 345"/>
                  <a:gd name="T49" fmla="*/ 65 h 345"/>
                  <a:gd name="T50" fmla="*/ 65 w 345"/>
                  <a:gd name="T51" fmla="*/ 38 h 345"/>
                  <a:gd name="T52" fmla="*/ 97 w 345"/>
                  <a:gd name="T53" fmla="*/ 18 h 345"/>
                  <a:gd name="T54" fmla="*/ 133 w 345"/>
                  <a:gd name="T55" fmla="*/ 5 h 345"/>
                  <a:gd name="T56" fmla="*/ 171 w 345"/>
                  <a:gd name="T57"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5" h="345">
                    <a:moveTo>
                      <a:pt x="171" y="0"/>
                    </a:moveTo>
                    <a:lnTo>
                      <a:pt x="211" y="5"/>
                    </a:lnTo>
                    <a:lnTo>
                      <a:pt x="248" y="18"/>
                    </a:lnTo>
                    <a:lnTo>
                      <a:pt x="279" y="38"/>
                    </a:lnTo>
                    <a:lnTo>
                      <a:pt x="306" y="65"/>
                    </a:lnTo>
                    <a:lnTo>
                      <a:pt x="327" y="97"/>
                    </a:lnTo>
                    <a:lnTo>
                      <a:pt x="340" y="134"/>
                    </a:lnTo>
                    <a:lnTo>
                      <a:pt x="345" y="172"/>
                    </a:lnTo>
                    <a:lnTo>
                      <a:pt x="340" y="211"/>
                    </a:lnTo>
                    <a:lnTo>
                      <a:pt x="327" y="248"/>
                    </a:lnTo>
                    <a:lnTo>
                      <a:pt x="306" y="280"/>
                    </a:lnTo>
                    <a:lnTo>
                      <a:pt x="279" y="307"/>
                    </a:lnTo>
                    <a:lnTo>
                      <a:pt x="248" y="327"/>
                    </a:lnTo>
                    <a:lnTo>
                      <a:pt x="211" y="340"/>
                    </a:lnTo>
                    <a:lnTo>
                      <a:pt x="171" y="345"/>
                    </a:lnTo>
                    <a:lnTo>
                      <a:pt x="133" y="340"/>
                    </a:lnTo>
                    <a:lnTo>
                      <a:pt x="97" y="327"/>
                    </a:lnTo>
                    <a:lnTo>
                      <a:pt x="65" y="307"/>
                    </a:lnTo>
                    <a:lnTo>
                      <a:pt x="38" y="280"/>
                    </a:lnTo>
                    <a:lnTo>
                      <a:pt x="17" y="248"/>
                    </a:lnTo>
                    <a:lnTo>
                      <a:pt x="4" y="211"/>
                    </a:lnTo>
                    <a:lnTo>
                      <a:pt x="0" y="172"/>
                    </a:lnTo>
                    <a:lnTo>
                      <a:pt x="4" y="134"/>
                    </a:lnTo>
                    <a:lnTo>
                      <a:pt x="17" y="97"/>
                    </a:lnTo>
                    <a:lnTo>
                      <a:pt x="38" y="65"/>
                    </a:lnTo>
                    <a:lnTo>
                      <a:pt x="65" y="38"/>
                    </a:lnTo>
                    <a:lnTo>
                      <a:pt x="97" y="18"/>
                    </a:lnTo>
                    <a:lnTo>
                      <a:pt x="133" y="5"/>
                    </a:lnTo>
                    <a:lnTo>
                      <a:pt x="1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39" name="Freeform 13"/>
              <p:cNvSpPr>
                <a:spLocks/>
              </p:cNvSpPr>
              <p:nvPr/>
            </p:nvSpPr>
            <p:spPr bwMode="auto">
              <a:xfrm>
                <a:off x="7653338" y="2249489"/>
                <a:ext cx="3248025" cy="1211263"/>
              </a:xfrm>
              <a:custGeom>
                <a:avLst/>
                <a:gdLst>
                  <a:gd name="T0" fmla="*/ 450 w 2046"/>
                  <a:gd name="T1" fmla="*/ 0 h 763"/>
                  <a:gd name="T2" fmla="*/ 1024 w 2046"/>
                  <a:gd name="T3" fmla="*/ 0 h 763"/>
                  <a:gd name="T4" fmla="*/ 1510 w 2046"/>
                  <a:gd name="T5" fmla="*/ 487 h 763"/>
                  <a:gd name="T6" fmla="*/ 1869 w 2046"/>
                  <a:gd name="T7" fmla="*/ 129 h 763"/>
                  <a:gd name="T8" fmla="*/ 1873 w 2046"/>
                  <a:gd name="T9" fmla="*/ 126 h 763"/>
                  <a:gd name="T10" fmla="*/ 1881 w 2046"/>
                  <a:gd name="T11" fmla="*/ 121 h 763"/>
                  <a:gd name="T12" fmla="*/ 1893 w 2046"/>
                  <a:gd name="T13" fmla="*/ 115 h 763"/>
                  <a:gd name="T14" fmla="*/ 1911 w 2046"/>
                  <a:gd name="T15" fmla="*/ 107 h 763"/>
                  <a:gd name="T16" fmla="*/ 1930 w 2046"/>
                  <a:gd name="T17" fmla="*/ 102 h 763"/>
                  <a:gd name="T18" fmla="*/ 1950 w 2046"/>
                  <a:gd name="T19" fmla="*/ 99 h 763"/>
                  <a:gd name="T20" fmla="*/ 1973 w 2046"/>
                  <a:gd name="T21" fmla="*/ 102 h 763"/>
                  <a:gd name="T22" fmla="*/ 1997 w 2046"/>
                  <a:gd name="T23" fmla="*/ 110 h 763"/>
                  <a:gd name="T24" fmla="*/ 2017 w 2046"/>
                  <a:gd name="T25" fmla="*/ 124 h 763"/>
                  <a:gd name="T26" fmla="*/ 2035 w 2046"/>
                  <a:gd name="T27" fmla="*/ 145 h 763"/>
                  <a:gd name="T28" fmla="*/ 2043 w 2046"/>
                  <a:gd name="T29" fmla="*/ 166 h 763"/>
                  <a:gd name="T30" fmla="*/ 2046 w 2046"/>
                  <a:gd name="T31" fmla="*/ 186 h 763"/>
                  <a:gd name="T32" fmla="*/ 2044 w 2046"/>
                  <a:gd name="T33" fmla="*/ 205 h 763"/>
                  <a:gd name="T34" fmla="*/ 2038 w 2046"/>
                  <a:gd name="T35" fmla="*/ 224 h 763"/>
                  <a:gd name="T36" fmla="*/ 2032 w 2046"/>
                  <a:gd name="T37" fmla="*/ 239 h 763"/>
                  <a:gd name="T38" fmla="*/ 2025 w 2046"/>
                  <a:gd name="T39" fmla="*/ 250 h 763"/>
                  <a:gd name="T40" fmla="*/ 2020 w 2046"/>
                  <a:gd name="T41" fmla="*/ 258 h 763"/>
                  <a:gd name="T42" fmla="*/ 2017 w 2046"/>
                  <a:gd name="T43" fmla="*/ 261 h 763"/>
                  <a:gd name="T44" fmla="*/ 1515 w 2046"/>
                  <a:gd name="T45" fmla="*/ 763 h 763"/>
                  <a:gd name="T46" fmla="*/ 1168 w 2046"/>
                  <a:gd name="T47" fmla="*/ 417 h 763"/>
                  <a:gd name="T48" fmla="*/ 870 w 2046"/>
                  <a:gd name="T49" fmla="*/ 714 h 763"/>
                  <a:gd name="T50" fmla="*/ 571 w 2046"/>
                  <a:gd name="T51" fmla="*/ 415 h 763"/>
                  <a:gd name="T52" fmla="*/ 790 w 2046"/>
                  <a:gd name="T53" fmla="*/ 196 h 763"/>
                  <a:gd name="T54" fmla="*/ 526 w 2046"/>
                  <a:gd name="T55" fmla="*/ 196 h 763"/>
                  <a:gd name="T56" fmla="*/ 142 w 2046"/>
                  <a:gd name="T57" fmla="*/ 580 h 763"/>
                  <a:gd name="T58" fmla="*/ 138 w 2046"/>
                  <a:gd name="T59" fmla="*/ 580 h 763"/>
                  <a:gd name="T60" fmla="*/ 129 w 2046"/>
                  <a:gd name="T61" fmla="*/ 582 h 763"/>
                  <a:gd name="T62" fmla="*/ 115 w 2046"/>
                  <a:gd name="T63" fmla="*/ 583 h 763"/>
                  <a:gd name="T64" fmla="*/ 95 w 2046"/>
                  <a:gd name="T65" fmla="*/ 583 h 763"/>
                  <a:gd name="T66" fmla="*/ 75 w 2046"/>
                  <a:gd name="T67" fmla="*/ 580 h 763"/>
                  <a:gd name="T68" fmla="*/ 56 w 2046"/>
                  <a:gd name="T69" fmla="*/ 576 h 763"/>
                  <a:gd name="T70" fmla="*/ 35 w 2046"/>
                  <a:gd name="T71" fmla="*/ 566 h 763"/>
                  <a:gd name="T72" fmla="*/ 19 w 2046"/>
                  <a:gd name="T73" fmla="*/ 552 h 763"/>
                  <a:gd name="T74" fmla="*/ 6 w 2046"/>
                  <a:gd name="T75" fmla="*/ 531 h 763"/>
                  <a:gd name="T76" fmla="*/ 0 w 2046"/>
                  <a:gd name="T77" fmla="*/ 509 h 763"/>
                  <a:gd name="T78" fmla="*/ 0 w 2046"/>
                  <a:gd name="T79" fmla="*/ 488 h 763"/>
                  <a:gd name="T80" fmla="*/ 2 w 2046"/>
                  <a:gd name="T81" fmla="*/ 469 h 763"/>
                  <a:gd name="T82" fmla="*/ 6 w 2046"/>
                  <a:gd name="T83" fmla="*/ 453 h 763"/>
                  <a:gd name="T84" fmla="*/ 10 w 2046"/>
                  <a:gd name="T85" fmla="*/ 442 h 763"/>
                  <a:gd name="T86" fmla="*/ 11 w 2046"/>
                  <a:gd name="T87" fmla="*/ 437 h 763"/>
                  <a:gd name="T88" fmla="*/ 450 w 2046"/>
                  <a:gd name="T89"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46" h="763">
                    <a:moveTo>
                      <a:pt x="450" y="0"/>
                    </a:moveTo>
                    <a:lnTo>
                      <a:pt x="1024" y="0"/>
                    </a:lnTo>
                    <a:lnTo>
                      <a:pt x="1510" y="487"/>
                    </a:lnTo>
                    <a:lnTo>
                      <a:pt x="1869" y="129"/>
                    </a:lnTo>
                    <a:lnTo>
                      <a:pt x="1873" y="126"/>
                    </a:lnTo>
                    <a:lnTo>
                      <a:pt x="1881" y="121"/>
                    </a:lnTo>
                    <a:lnTo>
                      <a:pt x="1893" y="115"/>
                    </a:lnTo>
                    <a:lnTo>
                      <a:pt x="1911" y="107"/>
                    </a:lnTo>
                    <a:lnTo>
                      <a:pt x="1930" y="102"/>
                    </a:lnTo>
                    <a:lnTo>
                      <a:pt x="1950" y="99"/>
                    </a:lnTo>
                    <a:lnTo>
                      <a:pt x="1973" y="102"/>
                    </a:lnTo>
                    <a:lnTo>
                      <a:pt x="1997" y="110"/>
                    </a:lnTo>
                    <a:lnTo>
                      <a:pt x="2017" y="124"/>
                    </a:lnTo>
                    <a:lnTo>
                      <a:pt x="2035" y="145"/>
                    </a:lnTo>
                    <a:lnTo>
                      <a:pt x="2043" y="166"/>
                    </a:lnTo>
                    <a:lnTo>
                      <a:pt x="2046" y="186"/>
                    </a:lnTo>
                    <a:lnTo>
                      <a:pt x="2044" y="205"/>
                    </a:lnTo>
                    <a:lnTo>
                      <a:pt x="2038" y="224"/>
                    </a:lnTo>
                    <a:lnTo>
                      <a:pt x="2032" y="239"/>
                    </a:lnTo>
                    <a:lnTo>
                      <a:pt x="2025" y="250"/>
                    </a:lnTo>
                    <a:lnTo>
                      <a:pt x="2020" y="258"/>
                    </a:lnTo>
                    <a:lnTo>
                      <a:pt x="2017" y="261"/>
                    </a:lnTo>
                    <a:lnTo>
                      <a:pt x="1515" y="763"/>
                    </a:lnTo>
                    <a:lnTo>
                      <a:pt x="1168" y="417"/>
                    </a:lnTo>
                    <a:lnTo>
                      <a:pt x="870" y="714"/>
                    </a:lnTo>
                    <a:lnTo>
                      <a:pt x="571" y="415"/>
                    </a:lnTo>
                    <a:lnTo>
                      <a:pt x="790" y="196"/>
                    </a:lnTo>
                    <a:lnTo>
                      <a:pt x="526" y="196"/>
                    </a:lnTo>
                    <a:lnTo>
                      <a:pt x="142" y="580"/>
                    </a:lnTo>
                    <a:lnTo>
                      <a:pt x="138" y="580"/>
                    </a:lnTo>
                    <a:lnTo>
                      <a:pt x="129" y="582"/>
                    </a:lnTo>
                    <a:lnTo>
                      <a:pt x="115" y="583"/>
                    </a:lnTo>
                    <a:lnTo>
                      <a:pt x="95" y="583"/>
                    </a:lnTo>
                    <a:lnTo>
                      <a:pt x="75" y="580"/>
                    </a:lnTo>
                    <a:lnTo>
                      <a:pt x="56" y="576"/>
                    </a:lnTo>
                    <a:lnTo>
                      <a:pt x="35" y="566"/>
                    </a:lnTo>
                    <a:lnTo>
                      <a:pt x="19" y="552"/>
                    </a:lnTo>
                    <a:lnTo>
                      <a:pt x="6" y="531"/>
                    </a:lnTo>
                    <a:lnTo>
                      <a:pt x="0" y="509"/>
                    </a:lnTo>
                    <a:lnTo>
                      <a:pt x="0" y="488"/>
                    </a:lnTo>
                    <a:lnTo>
                      <a:pt x="2" y="469"/>
                    </a:lnTo>
                    <a:lnTo>
                      <a:pt x="6" y="453"/>
                    </a:lnTo>
                    <a:lnTo>
                      <a:pt x="10" y="442"/>
                    </a:lnTo>
                    <a:lnTo>
                      <a:pt x="11" y="437"/>
                    </a:lnTo>
                    <a:lnTo>
                      <a:pt x="4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grpSp>
      </p:grpSp>
      <p:cxnSp>
        <p:nvCxnSpPr>
          <p:cNvPr id="40" name="Straight Connector 39"/>
          <p:cNvCxnSpPr/>
          <p:nvPr/>
        </p:nvCxnSpPr>
        <p:spPr>
          <a:xfrm>
            <a:off x="1977216" y="2401965"/>
            <a:ext cx="3083668" cy="0"/>
          </a:xfrm>
          <a:prstGeom prst="line">
            <a:avLst/>
          </a:prstGeom>
          <a:ln>
            <a:solidFill>
              <a:schemeClr val="bg1">
                <a:lumMod val="65000"/>
              </a:schemeClr>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977216" y="2937318"/>
            <a:ext cx="2762655" cy="0"/>
          </a:xfrm>
          <a:prstGeom prst="line">
            <a:avLst/>
          </a:prstGeom>
          <a:ln>
            <a:solidFill>
              <a:schemeClr val="bg1">
                <a:lumMod val="65000"/>
              </a:schemeClr>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77216" y="3472339"/>
            <a:ext cx="2762655" cy="0"/>
          </a:xfrm>
          <a:prstGeom prst="line">
            <a:avLst/>
          </a:prstGeom>
          <a:ln>
            <a:solidFill>
              <a:schemeClr val="bg1">
                <a:lumMod val="65000"/>
              </a:schemeClr>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977216" y="3987905"/>
            <a:ext cx="2140085" cy="0"/>
          </a:xfrm>
          <a:prstGeom prst="line">
            <a:avLst/>
          </a:prstGeom>
          <a:ln>
            <a:solidFill>
              <a:schemeClr val="bg1">
                <a:lumMod val="65000"/>
              </a:schemeClr>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749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3704" y="863601"/>
            <a:ext cx="7764164" cy="598658"/>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t>Almost all New Zealanders are aware they need to move to higher ground following a tsunami warning</a:t>
            </a:r>
          </a:p>
        </p:txBody>
      </p:sp>
      <p:sp>
        <p:nvSpPr>
          <p:cNvPr id="2" name="Title 1"/>
          <p:cNvSpPr>
            <a:spLocks noGrp="1"/>
          </p:cNvSpPr>
          <p:nvPr>
            <p:ph type="title"/>
          </p:nvPr>
        </p:nvSpPr>
        <p:spPr>
          <a:xfrm>
            <a:off x="209550" y="83778"/>
            <a:ext cx="6374570" cy="655410"/>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Actions to take following a tsunami warning</a:t>
            </a:r>
          </a:p>
        </p:txBody>
      </p:sp>
      <p:sp>
        <p:nvSpPr>
          <p:cNvPr id="5"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Note: Results </a:t>
            </a:r>
            <a:r>
              <a:rPr lang="en-NZ" sz="900" b="0" dirty="0" smtClean="0">
                <a:solidFill>
                  <a:prstClr val="black">
                    <a:lumMod val="50000"/>
                    <a:lumOff val="50000"/>
                  </a:prstClr>
                </a:solidFill>
                <a:latin typeface="Calibri" panose="020F0502020204030204"/>
              </a:rPr>
              <a:t>3% </a:t>
            </a:r>
            <a:r>
              <a:rPr lang="en-NZ" sz="900" b="0" dirty="0">
                <a:solidFill>
                  <a:prstClr val="black">
                    <a:lumMod val="50000"/>
                    <a:lumOff val="50000"/>
                  </a:prstClr>
                </a:solidFill>
                <a:latin typeface="Calibri" panose="020F0502020204030204"/>
              </a:rPr>
              <a:t>and under in 2017 are not shown</a:t>
            </a:r>
          </a:p>
          <a:p>
            <a:r>
              <a:rPr lang="en-NZ" sz="900" b="0" dirty="0">
                <a:solidFill>
                  <a:prstClr val="black">
                    <a:lumMod val="50000"/>
                    <a:lumOff val="50000"/>
                  </a:prstClr>
                </a:solidFill>
                <a:latin typeface="Calibri" panose="020F0502020204030204"/>
              </a:rPr>
              <a:t>Source: Q4c What actions should people take when a tsunami warning has been issued? </a:t>
            </a:r>
          </a:p>
          <a:p>
            <a:r>
              <a:rPr lang="en-NZ" sz="900" b="0" dirty="0">
                <a:solidFill>
                  <a:prstClr val="black">
                    <a:lumMod val="50000"/>
                    <a:lumOff val="50000"/>
                  </a:prstClr>
                </a:solidFill>
                <a:latin typeface="Calibri" panose="020F0502020204030204"/>
              </a:rPr>
              <a:t>Base: All respondents (2017 </a:t>
            </a:r>
            <a:r>
              <a:rPr lang="en-NZ" sz="900" b="0" dirty="0" smtClean="0">
                <a:solidFill>
                  <a:prstClr val="black">
                    <a:lumMod val="50000"/>
                    <a:lumOff val="50000"/>
                  </a:prstClr>
                </a:solidFill>
                <a:latin typeface="Calibri" panose="020F0502020204030204"/>
              </a:rPr>
              <a:t>n=1,0000)</a:t>
            </a:r>
            <a:endParaRPr lang="en-NZ" sz="900" b="0" dirty="0">
              <a:solidFill>
                <a:prstClr val="black">
                  <a:lumMod val="50000"/>
                  <a:lumOff val="50000"/>
                </a:prstClr>
              </a:solidFill>
              <a:latin typeface="Calibri" panose="020F0502020204030204"/>
            </a:endParaRPr>
          </a:p>
        </p:txBody>
      </p:sp>
      <p:graphicFrame>
        <p:nvGraphicFramePr>
          <p:cNvPr id="6" name="Chart 5"/>
          <p:cNvGraphicFramePr/>
          <p:nvPr>
            <p:extLst>
              <p:ext uri="{D42A27DB-BD31-4B8C-83A1-F6EECF244321}">
                <p14:modId xmlns:p14="http://schemas.microsoft.com/office/powerpoint/2010/main" val="1586949131"/>
              </p:ext>
            </p:extLst>
          </p:nvPr>
        </p:nvGraphicFramePr>
        <p:xfrm>
          <a:off x="609600" y="2228783"/>
          <a:ext cx="9035217" cy="3420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Freeform 9"/>
          <p:cNvSpPr>
            <a:spLocks noEditPoints="1"/>
          </p:cNvSpPr>
          <p:nvPr/>
        </p:nvSpPr>
        <p:spPr bwMode="auto">
          <a:xfrm>
            <a:off x="11211788" y="250204"/>
            <a:ext cx="629873" cy="551889"/>
          </a:xfrm>
          <a:custGeom>
            <a:avLst/>
            <a:gdLst>
              <a:gd name="T0" fmla="*/ 1542 w 1554"/>
              <a:gd name="T1" fmla="*/ 1263 h 1359"/>
              <a:gd name="T2" fmla="*/ 830 w 1554"/>
              <a:gd name="T3" fmla="*/ 30 h 1359"/>
              <a:gd name="T4" fmla="*/ 778 w 1554"/>
              <a:gd name="T5" fmla="*/ 0 h 1359"/>
              <a:gd name="T6" fmla="*/ 726 w 1554"/>
              <a:gd name="T7" fmla="*/ 30 h 1359"/>
              <a:gd name="T8" fmla="*/ 11 w 1554"/>
              <a:gd name="T9" fmla="*/ 1269 h 1359"/>
              <a:gd name="T10" fmla="*/ 11 w 1554"/>
              <a:gd name="T11" fmla="*/ 1329 h 1359"/>
              <a:gd name="T12" fmla="*/ 63 w 1554"/>
              <a:gd name="T13" fmla="*/ 1359 h 1359"/>
              <a:gd name="T14" fmla="*/ 1493 w 1554"/>
              <a:gd name="T15" fmla="*/ 1359 h 1359"/>
              <a:gd name="T16" fmla="*/ 1493 w 1554"/>
              <a:gd name="T17" fmla="*/ 1359 h 1359"/>
              <a:gd name="T18" fmla="*/ 1554 w 1554"/>
              <a:gd name="T19" fmla="*/ 1299 h 1359"/>
              <a:gd name="T20" fmla="*/ 1542 w 1554"/>
              <a:gd name="T21" fmla="*/ 1263 h 1359"/>
              <a:gd name="T22" fmla="*/ 778 w 1554"/>
              <a:gd name="T23" fmla="*/ 181 h 1359"/>
              <a:gd name="T24" fmla="*/ 1320 w 1554"/>
              <a:gd name="T25" fmla="*/ 1119 h 1359"/>
              <a:gd name="T26" fmla="*/ 847 w 1554"/>
              <a:gd name="T27" fmla="*/ 1084 h 1359"/>
              <a:gd name="T28" fmla="*/ 1037 w 1554"/>
              <a:gd name="T29" fmla="*/ 872 h 1359"/>
              <a:gd name="T30" fmla="*/ 761 w 1554"/>
              <a:gd name="T31" fmla="*/ 691 h 1359"/>
              <a:gd name="T32" fmla="*/ 426 w 1554"/>
              <a:gd name="T33" fmla="*/ 790 h 1359"/>
              <a:gd name="T34" fmla="*/ 778 w 1554"/>
              <a:gd name="T35" fmla="*/ 181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4" h="1359">
                <a:moveTo>
                  <a:pt x="1542" y="1263"/>
                </a:moveTo>
                <a:cubicBezTo>
                  <a:pt x="830" y="30"/>
                  <a:pt x="830" y="30"/>
                  <a:pt x="830" y="30"/>
                </a:cubicBezTo>
                <a:cubicBezTo>
                  <a:pt x="820" y="11"/>
                  <a:pt x="800" y="0"/>
                  <a:pt x="778" y="0"/>
                </a:cubicBezTo>
                <a:cubicBezTo>
                  <a:pt x="757" y="0"/>
                  <a:pt x="737" y="11"/>
                  <a:pt x="726" y="30"/>
                </a:cubicBezTo>
                <a:cubicBezTo>
                  <a:pt x="11" y="1269"/>
                  <a:pt x="11" y="1269"/>
                  <a:pt x="11" y="1269"/>
                </a:cubicBezTo>
                <a:cubicBezTo>
                  <a:pt x="0" y="1287"/>
                  <a:pt x="0" y="1310"/>
                  <a:pt x="11" y="1329"/>
                </a:cubicBezTo>
                <a:cubicBezTo>
                  <a:pt x="22" y="1348"/>
                  <a:pt x="41" y="1359"/>
                  <a:pt x="63" y="1359"/>
                </a:cubicBezTo>
                <a:cubicBezTo>
                  <a:pt x="1493" y="1359"/>
                  <a:pt x="1493" y="1359"/>
                  <a:pt x="1493" y="1359"/>
                </a:cubicBezTo>
                <a:cubicBezTo>
                  <a:pt x="1493" y="1359"/>
                  <a:pt x="1493" y="1359"/>
                  <a:pt x="1493" y="1359"/>
                </a:cubicBezTo>
                <a:cubicBezTo>
                  <a:pt x="1527" y="1359"/>
                  <a:pt x="1554" y="1332"/>
                  <a:pt x="1554" y="1299"/>
                </a:cubicBezTo>
                <a:cubicBezTo>
                  <a:pt x="1554" y="1286"/>
                  <a:pt x="1550" y="1273"/>
                  <a:pt x="1542" y="1263"/>
                </a:cubicBezTo>
                <a:close/>
                <a:moveTo>
                  <a:pt x="778" y="181"/>
                </a:moveTo>
                <a:cubicBezTo>
                  <a:pt x="1320" y="1119"/>
                  <a:pt x="1320" y="1119"/>
                  <a:pt x="1320" y="1119"/>
                </a:cubicBezTo>
                <a:cubicBezTo>
                  <a:pt x="1056" y="1200"/>
                  <a:pt x="893" y="1117"/>
                  <a:pt x="847" y="1084"/>
                </a:cubicBezTo>
                <a:cubicBezTo>
                  <a:pt x="657" y="952"/>
                  <a:pt x="884" y="720"/>
                  <a:pt x="1037" y="872"/>
                </a:cubicBezTo>
                <a:cubicBezTo>
                  <a:pt x="991" y="731"/>
                  <a:pt x="850" y="691"/>
                  <a:pt x="761" y="691"/>
                </a:cubicBezTo>
                <a:cubicBezTo>
                  <a:pt x="687" y="691"/>
                  <a:pt x="582" y="697"/>
                  <a:pt x="426" y="790"/>
                </a:cubicBezTo>
                <a:lnTo>
                  <a:pt x="778"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211287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Isosceles Triangle 36"/>
          <p:cNvSpPr/>
          <p:nvPr/>
        </p:nvSpPr>
        <p:spPr>
          <a:xfrm flipV="1">
            <a:off x="1249107" y="1524000"/>
            <a:ext cx="3314565" cy="27862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Oval 37"/>
          <p:cNvSpPr/>
          <p:nvPr/>
        </p:nvSpPr>
        <p:spPr>
          <a:xfrm>
            <a:off x="2141076" y="3471035"/>
            <a:ext cx="1620274" cy="16202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itle 1"/>
          <p:cNvSpPr txBox="1">
            <a:spLocks/>
          </p:cNvSpPr>
          <p:nvPr/>
        </p:nvSpPr>
        <p:spPr>
          <a:xfrm>
            <a:off x="193704" y="846668"/>
            <a:ext cx="7764164" cy="643108"/>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t>Half of </a:t>
            </a:r>
            <a:r>
              <a:rPr lang="en-NZ" dirty="0" smtClean="0"/>
              <a:t>all New </a:t>
            </a:r>
            <a:r>
              <a:rPr lang="en-NZ" dirty="0"/>
              <a:t>Zealanders mention C</a:t>
            </a:r>
            <a:r>
              <a:rPr lang="en-NZ" dirty="0" smtClean="0"/>
              <a:t>ivil Defence </a:t>
            </a:r>
            <a:r>
              <a:rPr lang="en-NZ" dirty="0"/>
              <a:t>as a source of information before a disaster </a:t>
            </a:r>
          </a:p>
        </p:txBody>
      </p:sp>
      <p:sp>
        <p:nvSpPr>
          <p:cNvPr id="2" name="Title 1"/>
          <p:cNvSpPr>
            <a:spLocks noGrp="1"/>
          </p:cNvSpPr>
          <p:nvPr>
            <p:ph type="title"/>
          </p:nvPr>
        </p:nvSpPr>
        <p:spPr>
          <a:xfrm>
            <a:off x="209550" y="25397"/>
            <a:ext cx="10515600" cy="7461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Sources of information before a disaster</a:t>
            </a:r>
          </a:p>
        </p:txBody>
      </p:sp>
      <p:sp>
        <p:nvSpPr>
          <p:cNvPr id="5"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Note: Results 2% and under in 2017 are not shown</a:t>
            </a:r>
          </a:p>
          <a:p>
            <a:r>
              <a:rPr lang="en-NZ" sz="900" b="0" dirty="0">
                <a:solidFill>
                  <a:prstClr val="black">
                    <a:lumMod val="50000"/>
                    <a:lumOff val="50000"/>
                  </a:prstClr>
                </a:solidFill>
                <a:latin typeface="Calibri" panose="020F0502020204030204"/>
              </a:rPr>
              <a:t>Source: Q4f Before a disaster, where can you get information about how to prepare?</a:t>
            </a:r>
          </a:p>
          <a:p>
            <a:r>
              <a:rPr lang="en-NZ" sz="900" b="0" dirty="0">
                <a:solidFill>
                  <a:prstClr val="black">
                    <a:lumMod val="50000"/>
                    <a:lumOff val="50000"/>
                  </a:prstClr>
                </a:solidFill>
                <a:latin typeface="Calibri" panose="020F0502020204030204"/>
              </a:rPr>
              <a:t>Base: All respondents (2017 </a:t>
            </a:r>
            <a:r>
              <a:rPr lang="en-NZ" sz="900" b="0" dirty="0" smtClean="0">
                <a:solidFill>
                  <a:prstClr val="black">
                    <a:lumMod val="50000"/>
                    <a:lumOff val="50000"/>
                  </a:prstClr>
                </a:solidFill>
                <a:latin typeface="Calibri" panose="020F0502020204030204"/>
              </a:rPr>
              <a:t>n=1,000)</a:t>
            </a:r>
            <a:endParaRPr lang="en-NZ" sz="900" b="0" dirty="0">
              <a:solidFill>
                <a:prstClr val="black">
                  <a:lumMod val="50000"/>
                  <a:lumOff val="50000"/>
                </a:prstClr>
              </a:solidFill>
              <a:latin typeface="Calibri" panose="020F0502020204030204"/>
            </a:endParaRPr>
          </a:p>
        </p:txBody>
      </p:sp>
      <p:graphicFrame>
        <p:nvGraphicFramePr>
          <p:cNvPr id="6" name="Chart 5"/>
          <p:cNvGraphicFramePr/>
          <p:nvPr>
            <p:extLst>
              <p:ext uri="{D42A27DB-BD31-4B8C-83A1-F6EECF244321}">
                <p14:modId xmlns:p14="http://schemas.microsoft.com/office/powerpoint/2010/main" val="1730097790"/>
              </p:ext>
            </p:extLst>
          </p:nvPr>
        </p:nvGraphicFramePr>
        <p:xfrm>
          <a:off x="4000503" y="1893150"/>
          <a:ext cx="8104909" cy="43021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2516343047"/>
              </p:ext>
            </p:extLst>
          </p:nvPr>
        </p:nvGraphicFramePr>
        <p:xfrm>
          <a:off x="1295305" y="3103789"/>
          <a:ext cx="3311817" cy="2482087"/>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a:xfrm>
            <a:off x="2226200" y="3696561"/>
            <a:ext cx="1450027" cy="1087064"/>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3200" b="0" dirty="0" smtClean="0">
                <a:solidFill>
                  <a:srgbClr val="055D9E"/>
                </a:solidFill>
                <a:latin typeface="+mn-lt"/>
              </a:rPr>
              <a:t>53%</a:t>
            </a:r>
            <a:endParaRPr lang="en-NZ" sz="3200" b="0" dirty="0">
              <a:solidFill>
                <a:srgbClr val="055D9E"/>
              </a:solidFill>
              <a:latin typeface="+mn-lt"/>
            </a:endParaRPr>
          </a:p>
        </p:txBody>
      </p:sp>
      <p:grpSp>
        <p:nvGrpSpPr>
          <p:cNvPr id="24" name="Group 23"/>
          <p:cNvGrpSpPr/>
          <p:nvPr/>
        </p:nvGrpSpPr>
        <p:grpSpPr>
          <a:xfrm>
            <a:off x="3942945" y="2182239"/>
            <a:ext cx="3032730" cy="1430843"/>
            <a:chOff x="3180945" y="2119486"/>
            <a:chExt cx="3032730" cy="1430843"/>
          </a:xfrm>
        </p:grpSpPr>
        <p:cxnSp>
          <p:nvCxnSpPr>
            <p:cNvPr id="13" name="Straight Connector 12"/>
            <p:cNvCxnSpPr/>
            <p:nvPr/>
          </p:nvCxnSpPr>
          <p:spPr>
            <a:xfrm rot="16200000">
              <a:off x="5097675" y="1003486"/>
              <a:ext cx="0" cy="2232000"/>
            </a:xfrm>
            <a:prstGeom prst="line">
              <a:avLst/>
            </a:prstGeom>
            <a:ln>
              <a:solidFill>
                <a:schemeClr val="bg1">
                  <a:lumMod val="6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80945" y="3550329"/>
              <a:ext cx="79100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71947" y="2119486"/>
              <a:ext cx="0" cy="141674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3875422" y="3563473"/>
            <a:ext cx="107005" cy="107005"/>
          </a:xfrm>
          <a:prstGeom prst="ellipse">
            <a:avLst/>
          </a:prstGeom>
          <a:solidFill>
            <a:srgbClr val="055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Title 1"/>
          <p:cNvSpPr txBox="1">
            <a:spLocks/>
          </p:cNvSpPr>
          <p:nvPr/>
        </p:nvSpPr>
        <p:spPr>
          <a:xfrm>
            <a:off x="1839926" y="2095509"/>
            <a:ext cx="2126335" cy="398827"/>
          </a:xfrm>
          <a:prstGeom prst="rect">
            <a:avLst/>
          </a:prstGeom>
        </p:spPr>
        <p:txBody>
          <a:bodyPr wrap="square" tIns="0" bIns="0" anchor="ctr">
            <a:sp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lnSpc>
                <a:spcPct val="80000"/>
              </a:lnSpc>
            </a:pPr>
            <a:r>
              <a:rPr lang="en-NZ" sz="1600" dirty="0">
                <a:solidFill>
                  <a:schemeClr val="tx1">
                    <a:lumMod val="50000"/>
                    <a:lumOff val="50000"/>
                  </a:schemeClr>
                </a:solidFill>
                <a:latin typeface="+mn-lt"/>
              </a:rPr>
              <a:t>Mention Civil Defence in some </a:t>
            </a:r>
            <a:r>
              <a:rPr lang="en-NZ" sz="1600" dirty="0" smtClean="0">
                <a:solidFill>
                  <a:schemeClr val="tx1">
                    <a:lumMod val="50000"/>
                    <a:lumOff val="50000"/>
                  </a:schemeClr>
                </a:solidFill>
                <a:latin typeface="+mn-lt"/>
              </a:rPr>
              <a:t>form</a:t>
            </a:r>
          </a:p>
        </p:txBody>
      </p:sp>
      <p:grpSp>
        <p:nvGrpSpPr>
          <p:cNvPr id="29" name="Group 28"/>
          <p:cNvGrpSpPr/>
          <p:nvPr/>
        </p:nvGrpSpPr>
        <p:grpSpPr>
          <a:xfrm>
            <a:off x="3993971" y="3797803"/>
            <a:ext cx="1322287" cy="778467"/>
            <a:chOff x="3142606" y="3702601"/>
            <a:chExt cx="1322287" cy="778467"/>
          </a:xfrm>
        </p:grpSpPr>
        <p:grpSp>
          <p:nvGrpSpPr>
            <p:cNvPr id="34" name="Group 33"/>
            <p:cNvGrpSpPr/>
            <p:nvPr/>
          </p:nvGrpSpPr>
          <p:grpSpPr>
            <a:xfrm>
              <a:off x="3170785" y="3753536"/>
              <a:ext cx="1294108" cy="727532"/>
              <a:chOff x="3170785" y="3550329"/>
              <a:chExt cx="1294108" cy="727532"/>
            </a:xfrm>
          </p:grpSpPr>
          <p:cxnSp>
            <p:nvCxnSpPr>
              <p:cNvPr id="36" name="Straight Connector 35"/>
              <p:cNvCxnSpPr/>
              <p:nvPr/>
            </p:nvCxnSpPr>
            <p:spPr>
              <a:xfrm>
                <a:off x="3960893" y="4277861"/>
                <a:ext cx="504000" cy="0"/>
              </a:xfrm>
              <a:prstGeom prst="line">
                <a:avLst/>
              </a:prstGeom>
              <a:ln>
                <a:solidFill>
                  <a:schemeClr val="bg1">
                    <a:lumMod val="6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170785" y="3550329"/>
                <a:ext cx="79100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50469" y="3557453"/>
                <a:ext cx="0" cy="720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5" name="Oval 34"/>
            <p:cNvSpPr/>
            <p:nvPr/>
          </p:nvSpPr>
          <p:spPr>
            <a:xfrm>
              <a:off x="3142606" y="3702601"/>
              <a:ext cx="107005" cy="107005"/>
            </a:xfrm>
            <a:prstGeom prst="ellipse">
              <a:avLst/>
            </a:prstGeom>
            <a:solidFill>
              <a:srgbClr val="055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971510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17"/>
          <p:cNvSpPr/>
          <p:nvPr/>
        </p:nvSpPr>
        <p:spPr>
          <a:xfrm flipV="1">
            <a:off x="990427" y="1532709"/>
            <a:ext cx="3314565" cy="27150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Oval 2"/>
          <p:cNvSpPr/>
          <p:nvPr/>
        </p:nvSpPr>
        <p:spPr>
          <a:xfrm>
            <a:off x="1665535" y="3552540"/>
            <a:ext cx="1661380" cy="16613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Title 1"/>
          <p:cNvSpPr txBox="1">
            <a:spLocks/>
          </p:cNvSpPr>
          <p:nvPr/>
        </p:nvSpPr>
        <p:spPr>
          <a:xfrm>
            <a:off x="1600933" y="2095509"/>
            <a:ext cx="2126335" cy="398827"/>
          </a:xfrm>
          <a:prstGeom prst="rect">
            <a:avLst/>
          </a:prstGeom>
        </p:spPr>
        <p:txBody>
          <a:bodyPr wrap="square" tIns="0" bIns="0" anchor="ctr">
            <a:sp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lnSpc>
                <a:spcPct val="80000"/>
              </a:lnSpc>
            </a:pPr>
            <a:r>
              <a:rPr lang="en-NZ" sz="1600" dirty="0">
                <a:solidFill>
                  <a:schemeClr val="tx1">
                    <a:lumMod val="50000"/>
                    <a:lumOff val="50000"/>
                  </a:schemeClr>
                </a:solidFill>
                <a:latin typeface="+mn-lt"/>
              </a:rPr>
              <a:t>Mention Civil Defence in some </a:t>
            </a:r>
            <a:r>
              <a:rPr lang="en-NZ" sz="1600" dirty="0" smtClean="0">
                <a:solidFill>
                  <a:schemeClr val="tx1">
                    <a:lumMod val="50000"/>
                    <a:lumOff val="50000"/>
                  </a:schemeClr>
                </a:solidFill>
                <a:latin typeface="+mn-lt"/>
              </a:rPr>
              <a:t>form </a:t>
            </a:r>
          </a:p>
        </p:txBody>
      </p:sp>
      <p:sp>
        <p:nvSpPr>
          <p:cNvPr id="9" name="Title 1"/>
          <p:cNvSpPr txBox="1">
            <a:spLocks/>
          </p:cNvSpPr>
          <p:nvPr/>
        </p:nvSpPr>
        <p:spPr>
          <a:xfrm>
            <a:off x="193704" y="846668"/>
            <a:ext cx="8367472" cy="643108"/>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a:t>More than half say they would listen to the radio for information following a disaster  </a:t>
            </a:r>
          </a:p>
        </p:txBody>
      </p:sp>
      <p:sp>
        <p:nvSpPr>
          <p:cNvPr id="2" name="Title 1"/>
          <p:cNvSpPr>
            <a:spLocks noGrp="1"/>
          </p:cNvSpPr>
          <p:nvPr>
            <p:ph type="title"/>
          </p:nvPr>
        </p:nvSpPr>
        <p:spPr>
          <a:xfrm>
            <a:off x="209550" y="25399"/>
            <a:ext cx="10515600" cy="763058"/>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Sources of information during or immediately after a disaster</a:t>
            </a:r>
          </a:p>
        </p:txBody>
      </p:sp>
      <p:sp>
        <p:nvSpPr>
          <p:cNvPr id="4"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Note: Results 2% and under in 2017 are not shown</a:t>
            </a:r>
          </a:p>
          <a:p>
            <a:r>
              <a:rPr lang="en-NZ" sz="900" b="0" dirty="0">
                <a:solidFill>
                  <a:prstClr val="black">
                    <a:lumMod val="50000"/>
                    <a:lumOff val="50000"/>
                  </a:prstClr>
                </a:solidFill>
                <a:latin typeface="Calibri" panose="020F0502020204030204"/>
              </a:rPr>
              <a:t>Source: Q4g During or immediately after a disaster, where can you get information about what to do?</a:t>
            </a:r>
          </a:p>
          <a:p>
            <a:r>
              <a:rPr lang="en-NZ" sz="900" b="0" dirty="0">
                <a:solidFill>
                  <a:prstClr val="black">
                    <a:lumMod val="50000"/>
                    <a:lumOff val="50000"/>
                  </a:prstClr>
                </a:solidFill>
                <a:latin typeface="Calibri" panose="020F0502020204030204"/>
              </a:rPr>
              <a:t>Base: All respondents (2017 </a:t>
            </a:r>
            <a:r>
              <a:rPr lang="en-NZ" sz="900" b="0" dirty="0" smtClean="0">
                <a:solidFill>
                  <a:prstClr val="black">
                    <a:lumMod val="50000"/>
                    <a:lumOff val="50000"/>
                  </a:prstClr>
                </a:solidFill>
                <a:latin typeface="Calibri" panose="020F0502020204030204"/>
              </a:rPr>
              <a:t>n=1,000)</a:t>
            </a:r>
            <a:endParaRPr lang="en-NZ" sz="900" b="0" dirty="0">
              <a:solidFill>
                <a:prstClr val="black">
                  <a:lumMod val="50000"/>
                  <a:lumOff val="50000"/>
                </a:prstClr>
              </a:solidFill>
              <a:latin typeface="Calibri" panose="020F0502020204030204"/>
            </a:endParaRPr>
          </a:p>
        </p:txBody>
      </p:sp>
      <p:graphicFrame>
        <p:nvGraphicFramePr>
          <p:cNvPr id="5" name="Chart 4"/>
          <p:cNvGraphicFramePr/>
          <p:nvPr>
            <p:extLst>
              <p:ext uri="{D42A27DB-BD31-4B8C-83A1-F6EECF244321}">
                <p14:modId xmlns:p14="http://schemas.microsoft.com/office/powerpoint/2010/main" val="2586510746"/>
              </p:ext>
            </p:extLst>
          </p:nvPr>
        </p:nvGraphicFramePr>
        <p:xfrm>
          <a:off x="4384965" y="1899063"/>
          <a:ext cx="7807036" cy="4198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3670513908"/>
              </p:ext>
            </p:extLst>
          </p:nvPr>
        </p:nvGraphicFramePr>
        <p:xfrm>
          <a:off x="840317" y="3191023"/>
          <a:ext cx="3311817" cy="248208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txBox="1">
            <a:spLocks/>
          </p:cNvSpPr>
          <p:nvPr/>
        </p:nvSpPr>
        <p:spPr>
          <a:xfrm>
            <a:off x="1935030" y="3829043"/>
            <a:ext cx="1450027" cy="1087064"/>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3200" b="0" dirty="0" smtClean="0">
                <a:solidFill>
                  <a:srgbClr val="055D9E"/>
                </a:solidFill>
                <a:latin typeface="+mn-lt"/>
              </a:rPr>
              <a:t>28%</a:t>
            </a:r>
            <a:endParaRPr lang="en-NZ" sz="3200" b="0" dirty="0">
              <a:solidFill>
                <a:srgbClr val="055D9E"/>
              </a:solidFill>
              <a:latin typeface="+mn-lt"/>
            </a:endParaRPr>
          </a:p>
        </p:txBody>
      </p:sp>
      <p:grpSp>
        <p:nvGrpSpPr>
          <p:cNvPr id="46" name="Group 45"/>
          <p:cNvGrpSpPr/>
          <p:nvPr/>
        </p:nvGrpSpPr>
        <p:grpSpPr>
          <a:xfrm>
            <a:off x="3455029" y="2486399"/>
            <a:ext cx="2994326" cy="1091836"/>
            <a:chOff x="2967349" y="2495107"/>
            <a:chExt cx="2994326" cy="1091836"/>
          </a:xfrm>
        </p:grpSpPr>
        <p:grpSp>
          <p:nvGrpSpPr>
            <p:cNvPr id="21" name="Group 20"/>
            <p:cNvGrpSpPr/>
            <p:nvPr/>
          </p:nvGrpSpPr>
          <p:grpSpPr>
            <a:xfrm>
              <a:off x="3074354" y="2495107"/>
              <a:ext cx="2887321" cy="1044000"/>
              <a:chOff x="3074354" y="2495107"/>
              <a:chExt cx="2887321" cy="1044000"/>
            </a:xfrm>
          </p:grpSpPr>
          <p:cxnSp>
            <p:nvCxnSpPr>
              <p:cNvPr id="22" name="Straight Connector 21"/>
              <p:cNvCxnSpPr/>
              <p:nvPr/>
            </p:nvCxnSpPr>
            <p:spPr>
              <a:xfrm>
                <a:off x="3981675" y="2495107"/>
                <a:ext cx="1980000" cy="0"/>
              </a:xfrm>
              <a:prstGeom prst="line">
                <a:avLst/>
              </a:prstGeom>
              <a:ln>
                <a:solidFill>
                  <a:schemeClr val="bg1">
                    <a:lumMod val="6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5" idx="6"/>
              </p:cNvCxnSpPr>
              <p:nvPr/>
            </p:nvCxnSpPr>
            <p:spPr>
              <a:xfrm>
                <a:off x="3074354" y="3533441"/>
                <a:ext cx="897593"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71947" y="2495107"/>
                <a:ext cx="0" cy="1044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2967349" y="3479938"/>
              <a:ext cx="107005" cy="107005"/>
            </a:xfrm>
            <a:prstGeom prst="ellipse">
              <a:avLst/>
            </a:prstGeom>
            <a:solidFill>
              <a:srgbClr val="055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7" name="Group 46"/>
          <p:cNvGrpSpPr/>
          <p:nvPr/>
        </p:nvGrpSpPr>
        <p:grpSpPr>
          <a:xfrm>
            <a:off x="3630286" y="3693893"/>
            <a:ext cx="1142287" cy="310871"/>
            <a:chOff x="3142606" y="3702601"/>
            <a:chExt cx="1142287" cy="310871"/>
          </a:xfrm>
        </p:grpSpPr>
        <p:grpSp>
          <p:nvGrpSpPr>
            <p:cNvPr id="37" name="Group 36"/>
            <p:cNvGrpSpPr/>
            <p:nvPr/>
          </p:nvGrpSpPr>
          <p:grpSpPr>
            <a:xfrm>
              <a:off x="3180945" y="3753536"/>
              <a:ext cx="1103948" cy="259936"/>
              <a:chOff x="3180945" y="3550329"/>
              <a:chExt cx="1103948" cy="259936"/>
            </a:xfrm>
          </p:grpSpPr>
          <p:cxnSp>
            <p:nvCxnSpPr>
              <p:cNvPr id="38" name="Straight Connector 37"/>
              <p:cNvCxnSpPr/>
              <p:nvPr/>
            </p:nvCxnSpPr>
            <p:spPr>
              <a:xfrm>
                <a:off x="3960893" y="3810265"/>
                <a:ext cx="324000" cy="0"/>
              </a:xfrm>
              <a:prstGeom prst="line">
                <a:avLst/>
              </a:prstGeom>
              <a:ln>
                <a:solidFill>
                  <a:schemeClr val="bg1">
                    <a:lumMod val="6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180945" y="3550329"/>
                <a:ext cx="79100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950469" y="3557453"/>
                <a:ext cx="0" cy="252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1" name="Oval 40"/>
            <p:cNvSpPr/>
            <p:nvPr/>
          </p:nvSpPr>
          <p:spPr>
            <a:xfrm>
              <a:off x="3142606" y="3702601"/>
              <a:ext cx="107005" cy="107005"/>
            </a:xfrm>
            <a:prstGeom prst="ellipse">
              <a:avLst/>
            </a:prstGeom>
            <a:solidFill>
              <a:srgbClr val="055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1891833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7727" y="930030"/>
            <a:ext cx="505655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3200" cap="all" dirty="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3060100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97875"/>
            <a:ext cx="12192000" cy="4868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Rectangle 45"/>
          <p:cNvSpPr/>
          <p:nvPr/>
        </p:nvSpPr>
        <p:spPr>
          <a:xfrm>
            <a:off x="0" y="1497874"/>
            <a:ext cx="12192000" cy="262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Title 1"/>
          <p:cNvSpPr txBox="1">
            <a:spLocks/>
          </p:cNvSpPr>
          <p:nvPr/>
        </p:nvSpPr>
        <p:spPr>
          <a:xfrm>
            <a:off x="193703" y="846669"/>
            <a:ext cx="11341071" cy="631466"/>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More than </a:t>
            </a:r>
            <a:r>
              <a:rPr lang="en-NZ" dirty="0"/>
              <a:t>half of New Zealanders have taken steps to </a:t>
            </a:r>
            <a:r>
              <a:rPr lang="en-NZ" dirty="0" smtClean="0"/>
              <a:t>prepare for a disaster </a:t>
            </a:r>
            <a:r>
              <a:rPr lang="en-NZ" dirty="0"/>
              <a:t>in the last 12 </a:t>
            </a:r>
            <a:r>
              <a:rPr lang="en-NZ" dirty="0" smtClean="0"/>
              <a:t>months.  This is a significantly higher than the 47% who had taken steps to prepare this time last year</a:t>
            </a:r>
            <a:endParaRPr lang="en-NZ" dirty="0"/>
          </a:p>
        </p:txBody>
      </p:sp>
      <p:sp>
        <p:nvSpPr>
          <p:cNvPr id="2" name="Title 1"/>
          <p:cNvSpPr>
            <a:spLocks noGrp="1"/>
          </p:cNvSpPr>
          <p:nvPr>
            <p:ph type="title"/>
          </p:nvPr>
        </p:nvSpPr>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Taken steps to prepare in the last year</a:t>
            </a:r>
          </a:p>
        </p:txBody>
      </p:sp>
      <p:sp>
        <p:nvSpPr>
          <p:cNvPr id="5" name="Title 1"/>
          <p:cNvSpPr txBox="1">
            <a:spLocks/>
          </p:cNvSpPr>
          <p:nvPr/>
        </p:nvSpPr>
        <p:spPr>
          <a:xfrm>
            <a:off x="458060" y="6499315"/>
            <a:ext cx="8595086"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Q2h In the last 12 months, have you taken any steps to prepare yourself or your household for a disaster?</a:t>
            </a:r>
          </a:p>
          <a:p>
            <a:r>
              <a:rPr lang="en-NZ" sz="900" b="0" dirty="0">
                <a:solidFill>
                  <a:prstClr val="black">
                    <a:lumMod val="50000"/>
                    <a:lumOff val="50000"/>
                  </a:prstClr>
                </a:solidFill>
                <a:latin typeface="Calibri" panose="020F0502020204030204"/>
              </a:rPr>
              <a:t>Base: All respondents (2017 n=1,000, 2016 n=1,000)</a:t>
            </a:r>
          </a:p>
        </p:txBody>
      </p:sp>
      <p:graphicFrame>
        <p:nvGraphicFramePr>
          <p:cNvPr id="6" name="Chart 5"/>
          <p:cNvGraphicFramePr/>
          <p:nvPr>
            <p:extLst>
              <p:ext uri="{D42A27DB-BD31-4B8C-83A1-F6EECF244321}">
                <p14:modId xmlns:p14="http://schemas.microsoft.com/office/powerpoint/2010/main" val="1237098309"/>
              </p:ext>
            </p:extLst>
          </p:nvPr>
        </p:nvGraphicFramePr>
        <p:xfrm>
          <a:off x="280317" y="1806255"/>
          <a:ext cx="10583588" cy="214219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10302145" y="2453584"/>
            <a:ext cx="1658358" cy="276999"/>
          </a:xfrm>
          <a:prstGeom prst="rect">
            <a:avLst/>
          </a:prstGeom>
          <a:noFill/>
        </p:spPr>
        <p:txBody>
          <a:bodyPr wrap="square" rtlCol="0">
            <a:spAutoFit/>
          </a:bodyPr>
          <a:lstStyle/>
          <a:p>
            <a:r>
              <a:rPr lang="en-NZ" sz="1200" dirty="0">
                <a:solidFill>
                  <a:prstClr val="black">
                    <a:lumMod val="50000"/>
                    <a:lumOff val="50000"/>
                  </a:prstClr>
                </a:solidFill>
              </a:rPr>
              <a:t>Taken steps to prepare</a:t>
            </a:r>
          </a:p>
        </p:txBody>
      </p:sp>
      <p:sp>
        <p:nvSpPr>
          <p:cNvPr id="23" name="TextBox 22"/>
          <p:cNvSpPr txBox="1"/>
          <p:nvPr/>
        </p:nvSpPr>
        <p:spPr>
          <a:xfrm>
            <a:off x="47625" y="4161287"/>
            <a:ext cx="11770591" cy="461665"/>
          </a:xfrm>
          <a:prstGeom prst="rect">
            <a:avLst/>
          </a:prstGeom>
          <a:noFill/>
        </p:spPr>
        <p:txBody>
          <a:bodyPr wrap="square" rtlCol="0">
            <a:spAutoFit/>
          </a:bodyPr>
          <a:lstStyle/>
          <a:p>
            <a:pPr algn="l"/>
            <a:r>
              <a:rPr lang="en-NZ" sz="1200" dirty="0">
                <a:solidFill>
                  <a:srgbClr val="7F7F7F"/>
                </a:solidFill>
              </a:rPr>
              <a:t>The following groups are less likely than average to have taken steps to prepare for a disaster in the past six months: Those under 30, those who live alone, retirees, and those with a low annual household income (under $50,000 per annum). </a:t>
            </a:r>
          </a:p>
        </p:txBody>
      </p:sp>
      <p:sp>
        <p:nvSpPr>
          <p:cNvPr id="25" name="TextBox 24"/>
          <p:cNvSpPr txBox="1"/>
          <p:nvPr/>
        </p:nvSpPr>
        <p:spPr>
          <a:xfrm>
            <a:off x="5408176" y="4821604"/>
            <a:ext cx="2286000" cy="415498"/>
          </a:xfrm>
          <a:prstGeom prst="rect">
            <a:avLst/>
          </a:prstGeom>
          <a:noFill/>
        </p:spPr>
        <p:txBody>
          <a:bodyPr wrap="square" rtlCol="0">
            <a:spAutoFit/>
          </a:bodyPr>
          <a:lstStyle/>
          <a:p>
            <a:pPr algn="ctr"/>
            <a:r>
              <a:rPr lang="en-NZ" sz="1050" b="1" dirty="0">
                <a:solidFill>
                  <a:schemeClr val="tx1">
                    <a:lumMod val="65000"/>
                    <a:lumOff val="35000"/>
                  </a:schemeClr>
                </a:solidFill>
              </a:rPr>
              <a:t>Average for all New Zealanders </a:t>
            </a:r>
          </a:p>
          <a:p>
            <a:pPr algn="ctr"/>
            <a:r>
              <a:rPr lang="en-NZ" sz="1050" b="1" dirty="0">
                <a:solidFill>
                  <a:schemeClr val="tx1">
                    <a:lumMod val="65000"/>
                    <a:lumOff val="35000"/>
                  </a:schemeClr>
                </a:solidFill>
              </a:rPr>
              <a:t>taken steps 57%</a:t>
            </a:r>
          </a:p>
        </p:txBody>
      </p:sp>
      <p:sp>
        <p:nvSpPr>
          <p:cNvPr id="26" name="TextBox 25"/>
          <p:cNvSpPr txBox="1"/>
          <p:nvPr/>
        </p:nvSpPr>
        <p:spPr>
          <a:xfrm>
            <a:off x="3058628" y="5808178"/>
            <a:ext cx="1130107" cy="369332"/>
          </a:xfrm>
          <a:prstGeom prst="rect">
            <a:avLst/>
          </a:prstGeom>
          <a:noFill/>
        </p:spPr>
        <p:txBody>
          <a:bodyPr wrap="square" rtlCol="0">
            <a:spAutoFit/>
          </a:bodyPr>
          <a:lstStyle/>
          <a:p>
            <a:r>
              <a:rPr lang="en-NZ" sz="900" dirty="0">
                <a:solidFill>
                  <a:schemeClr val="tx1">
                    <a:lumMod val="65000"/>
                    <a:lumOff val="35000"/>
                  </a:schemeClr>
                </a:solidFill>
              </a:rPr>
              <a:t>Live alone</a:t>
            </a:r>
          </a:p>
          <a:p>
            <a:r>
              <a:rPr lang="en-NZ" sz="900" dirty="0">
                <a:solidFill>
                  <a:schemeClr val="tx1">
                    <a:lumMod val="65000"/>
                    <a:lumOff val="35000"/>
                  </a:schemeClr>
                </a:solidFill>
              </a:rPr>
              <a:t>42%</a:t>
            </a:r>
          </a:p>
        </p:txBody>
      </p:sp>
      <p:cxnSp>
        <p:nvCxnSpPr>
          <p:cNvPr id="27" name="Straight Connector 26"/>
          <p:cNvCxnSpPr/>
          <p:nvPr/>
        </p:nvCxnSpPr>
        <p:spPr>
          <a:xfrm>
            <a:off x="336000" y="5503305"/>
            <a:ext cx="1152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310171"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70%</a:t>
            </a:r>
          </a:p>
        </p:txBody>
      </p:sp>
      <p:sp>
        <p:nvSpPr>
          <p:cNvPr id="29" name="TextBox 28"/>
          <p:cNvSpPr txBox="1"/>
          <p:nvPr/>
        </p:nvSpPr>
        <p:spPr>
          <a:xfrm>
            <a:off x="11608747" y="5168431"/>
            <a:ext cx="486428" cy="230832"/>
          </a:xfrm>
          <a:prstGeom prst="rect">
            <a:avLst/>
          </a:prstGeom>
          <a:noFill/>
        </p:spPr>
        <p:txBody>
          <a:bodyPr wrap="square" rtlCol="0">
            <a:spAutoFit/>
          </a:bodyPr>
          <a:lstStyle/>
          <a:p>
            <a:pPr algn="ctr"/>
            <a:r>
              <a:rPr lang="en-NZ" sz="900" dirty="0">
                <a:solidFill>
                  <a:schemeClr val="tx1">
                    <a:lumMod val="65000"/>
                    <a:lumOff val="35000"/>
                  </a:schemeClr>
                </a:solidFill>
              </a:rPr>
              <a:t>80%</a:t>
            </a:r>
          </a:p>
        </p:txBody>
      </p:sp>
      <p:sp>
        <p:nvSpPr>
          <p:cNvPr id="30" name="TextBox 29"/>
          <p:cNvSpPr txBox="1"/>
          <p:nvPr/>
        </p:nvSpPr>
        <p:spPr>
          <a:xfrm>
            <a:off x="4713023"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50%</a:t>
            </a:r>
          </a:p>
        </p:txBody>
      </p:sp>
      <p:sp>
        <p:nvSpPr>
          <p:cNvPr id="31" name="TextBox 30"/>
          <p:cNvSpPr txBox="1"/>
          <p:nvPr/>
        </p:nvSpPr>
        <p:spPr>
          <a:xfrm>
            <a:off x="7011597"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60%</a:t>
            </a:r>
          </a:p>
        </p:txBody>
      </p:sp>
      <p:cxnSp>
        <p:nvCxnSpPr>
          <p:cNvPr id="32" name="Straight Connector 31"/>
          <p:cNvCxnSpPr/>
          <p:nvPr/>
        </p:nvCxnSpPr>
        <p:spPr>
          <a:xfrm>
            <a:off x="494074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54135" y="5239639"/>
            <a:ext cx="0" cy="9360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847401"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24296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54518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794329" y="5691603"/>
            <a:ext cx="1130107" cy="369332"/>
          </a:xfrm>
          <a:prstGeom prst="rect">
            <a:avLst/>
          </a:prstGeom>
          <a:noFill/>
        </p:spPr>
        <p:txBody>
          <a:bodyPr wrap="square" rtlCol="0">
            <a:spAutoFit/>
          </a:bodyPr>
          <a:lstStyle/>
          <a:p>
            <a:pPr algn="r"/>
            <a:r>
              <a:rPr lang="en-NZ" sz="900" dirty="0">
                <a:solidFill>
                  <a:schemeClr val="tx1">
                    <a:lumMod val="65000"/>
                    <a:lumOff val="35000"/>
                  </a:schemeClr>
                </a:solidFill>
              </a:rPr>
              <a:t>Under 30</a:t>
            </a:r>
          </a:p>
          <a:p>
            <a:pPr algn="r"/>
            <a:r>
              <a:rPr lang="en-NZ" sz="900" dirty="0">
                <a:solidFill>
                  <a:schemeClr val="tx1">
                    <a:lumMod val="65000"/>
                    <a:lumOff val="35000"/>
                  </a:schemeClr>
                </a:solidFill>
              </a:rPr>
              <a:t>41%</a:t>
            </a:r>
          </a:p>
        </p:txBody>
      </p:sp>
      <p:sp>
        <p:nvSpPr>
          <p:cNvPr id="40" name="TextBox 39"/>
          <p:cNvSpPr txBox="1"/>
          <p:nvPr/>
        </p:nvSpPr>
        <p:spPr>
          <a:xfrm>
            <a:off x="3755720" y="5777749"/>
            <a:ext cx="1000125" cy="369332"/>
          </a:xfrm>
          <a:prstGeom prst="rect">
            <a:avLst/>
          </a:prstGeom>
          <a:noFill/>
        </p:spPr>
        <p:txBody>
          <a:bodyPr wrap="square" rtlCol="0">
            <a:spAutoFit/>
          </a:bodyPr>
          <a:lstStyle/>
          <a:p>
            <a:pPr algn="ctr"/>
            <a:r>
              <a:rPr lang="en-NZ" sz="900" dirty="0">
                <a:solidFill>
                  <a:schemeClr val="tx1">
                    <a:lumMod val="65000"/>
                    <a:lumOff val="35000"/>
                  </a:schemeClr>
                </a:solidFill>
              </a:rPr>
              <a:t>Retired </a:t>
            </a:r>
          </a:p>
          <a:p>
            <a:pPr algn="ctr"/>
            <a:r>
              <a:rPr lang="en-NZ" sz="900" dirty="0">
                <a:solidFill>
                  <a:schemeClr val="tx1">
                    <a:lumMod val="65000"/>
                    <a:lumOff val="35000"/>
                  </a:schemeClr>
                </a:solidFill>
              </a:rPr>
              <a:t>47%</a:t>
            </a:r>
          </a:p>
        </p:txBody>
      </p:sp>
      <p:sp>
        <p:nvSpPr>
          <p:cNvPr id="41" name="TextBox 40"/>
          <p:cNvSpPr txBox="1"/>
          <p:nvPr/>
        </p:nvSpPr>
        <p:spPr>
          <a:xfrm>
            <a:off x="115875"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30%</a:t>
            </a:r>
          </a:p>
        </p:txBody>
      </p:sp>
      <p:cxnSp>
        <p:nvCxnSpPr>
          <p:cNvPr id="42" name="Straight Connector 41"/>
          <p:cNvCxnSpPr/>
          <p:nvPr/>
        </p:nvCxnSpPr>
        <p:spPr>
          <a:xfrm>
            <a:off x="33630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414449"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40%</a:t>
            </a:r>
          </a:p>
        </p:txBody>
      </p:sp>
      <p:cxnSp>
        <p:nvCxnSpPr>
          <p:cNvPr id="44" name="Straight Connector 43"/>
          <p:cNvCxnSpPr/>
          <p:nvPr/>
        </p:nvCxnSpPr>
        <p:spPr>
          <a:xfrm>
            <a:off x="263852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2875843" y="5560455"/>
            <a:ext cx="0" cy="432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3099812" y="5565349"/>
            <a:ext cx="0" cy="540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4486418" y="5560455"/>
            <a:ext cx="0" cy="684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442451" y="5683456"/>
            <a:ext cx="1057275" cy="646331"/>
          </a:xfrm>
          <a:prstGeom prst="rect">
            <a:avLst/>
          </a:prstGeom>
          <a:noFill/>
        </p:spPr>
        <p:txBody>
          <a:bodyPr wrap="square" rtlCol="0">
            <a:spAutoFit/>
          </a:bodyPr>
          <a:lstStyle/>
          <a:p>
            <a:r>
              <a:rPr lang="en-NZ" sz="900" dirty="0">
                <a:solidFill>
                  <a:schemeClr val="tx1">
                    <a:lumMod val="65000"/>
                    <a:lumOff val="35000"/>
                  </a:schemeClr>
                </a:solidFill>
              </a:rPr>
              <a:t>Annual household income under $50,000</a:t>
            </a:r>
          </a:p>
          <a:p>
            <a:r>
              <a:rPr lang="en-NZ" sz="900" dirty="0">
                <a:solidFill>
                  <a:schemeClr val="tx1">
                    <a:lumMod val="65000"/>
                    <a:lumOff val="35000"/>
                  </a:schemeClr>
                </a:solidFill>
              </a:rPr>
              <a:t>48%</a:t>
            </a:r>
          </a:p>
        </p:txBody>
      </p:sp>
      <p:cxnSp>
        <p:nvCxnSpPr>
          <p:cNvPr id="96" name="Straight Arrow Connector 95"/>
          <p:cNvCxnSpPr/>
          <p:nvPr/>
        </p:nvCxnSpPr>
        <p:spPr>
          <a:xfrm flipV="1">
            <a:off x="7706455" y="5560455"/>
            <a:ext cx="0" cy="684000"/>
          </a:xfrm>
          <a:prstGeom prst="straightConnector1">
            <a:avLst/>
          </a:prstGeom>
          <a:ln>
            <a:solidFill>
              <a:srgbClr val="3A5749"/>
            </a:solidFill>
            <a:tailEnd type="oval" w="sm" len="sm"/>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454929" y="5778201"/>
            <a:ext cx="1130107" cy="369332"/>
          </a:xfrm>
          <a:prstGeom prst="rect">
            <a:avLst/>
          </a:prstGeom>
          <a:noFill/>
        </p:spPr>
        <p:txBody>
          <a:bodyPr wrap="square" rtlCol="0">
            <a:spAutoFit/>
          </a:bodyPr>
          <a:lstStyle/>
          <a:p>
            <a:pPr algn="ctr"/>
            <a:r>
              <a:rPr lang="en-NZ" sz="900" dirty="0">
                <a:solidFill>
                  <a:schemeClr val="tx1">
                    <a:lumMod val="65000"/>
                    <a:lumOff val="35000"/>
                  </a:schemeClr>
                </a:solidFill>
              </a:rPr>
              <a:t>Home owner</a:t>
            </a:r>
          </a:p>
          <a:p>
            <a:pPr algn="ctr"/>
            <a:r>
              <a:rPr lang="en-NZ" sz="900" dirty="0">
                <a:solidFill>
                  <a:schemeClr val="tx1">
                    <a:lumMod val="65000"/>
                    <a:lumOff val="35000"/>
                  </a:schemeClr>
                </a:solidFill>
              </a:rPr>
              <a:t>59%</a:t>
            </a:r>
          </a:p>
        </p:txBody>
      </p:sp>
      <p:cxnSp>
        <p:nvCxnSpPr>
          <p:cNvPr id="98" name="Straight Arrow Connector 97"/>
          <p:cNvCxnSpPr/>
          <p:nvPr/>
        </p:nvCxnSpPr>
        <p:spPr>
          <a:xfrm flipV="1">
            <a:off x="7014004" y="5560455"/>
            <a:ext cx="0" cy="252000"/>
          </a:xfrm>
          <a:prstGeom prst="straightConnector1">
            <a:avLst/>
          </a:prstGeom>
          <a:ln>
            <a:solidFill>
              <a:srgbClr val="3A5749"/>
            </a:solidFill>
            <a:tailEnd type="oval" w="sm" len="sm"/>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7661719" y="5657832"/>
            <a:ext cx="1057275" cy="646331"/>
          </a:xfrm>
          <a:prstGeom prst="rect">
            <a:avLst/>
          </a:prstGeom>
          <a:noFill/>
        </p:spPr>
        <p:txBody>
          <a:bodyPr wrap="square" rtlCol="0">
            <a:spAutoFit/>
          </a:bodyPr>
          <a:lstStyle/>
          <a:p>
            <a:r>
              <a:rPr lang="en-NZ" sz="900" dirty="0">
                <a:solidFill>
                  <a:schemeClr val="tx1">
                    <a:lumMod val="65000"/>
                    <a:lumOff val="35000"/>
                  </a:schemeClr>
                </a:solidFill>
              </a:rPr>
              <a:t>Annual household income over $50,000</a:t>
            </a:r>
          </a:p>
          <a:p>
            <a:r>
              <a:rPr lang="en-NZ" sz="900" dirty="0">
                <a:solidFill>
                  <a:schemeClr val="tx1">
                    <a:lumMod val="65000"/>
                    <a:lumOff val="35000"/>
                  </a:schemeClr>
                </a:solidFill>
              </a:rPr>
              <a:t>62%</a:t>
            </a:r>
          </a:p>
        </p:txBody>
      </p:sp>
      <p:cxnSp>
        <p:nvCxnSpPr>
          <p:cNvPr id="101" name="Straight Arrow Connector 100"/>
          <p:cNvCxnSpPr/>
          <p:nvPr/>
        </p:nvCxnSpPr>
        <p:spPr>
          <a:xfrm flipV="1">
            <a:off x="4247528" y="5560455"/>
            <a:ext cx="0" cy="252000"/>
          </a:xfrm>
          <a:prstGeom prst="straightConnector1">
            <a:avLst/>
          </a:prstGeom>
          <a:ln>
            <a:solidFill>
              <a:srgbClr val="A20000"/>
            </a:solidFill>
            <a:tailEnd type="oval" w="sm" len="sm"/>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0534134" y="3929793"/>
            <a:ext cx="1590816" cy="138499"/>
            <a:chOff x="9587536" y="6141026"/>
            <a:chExt cx="1590816" cy="138499"/>
          </a:xfrm>
        </p:grpSpPr>
        <p:sp>
          <p:nvSpPr>
            <p:cNvPr id="45" name="Rectangle 44"/>
            <p:cNvSpPr/>
            <p:nvPr/>
          </p:nvSpPr>
          <p:spPr>
            <a:xfrm>
              <a:off x="9702352" y="6141026"/>
              <a:ext cx="1476000" cy="138499"/>
            </a:xfrm>
            <a:prstGeom prst="rect">
              <a:avLst/>
            </a:prstGeom>
          </p:spPr>
          <p:txBody>
            <a:bodyPr wrap="square" lIns="0" tIns="0" rIns="0" bIns="0">
              <a:spAutoFit/>
            </a:bodyPr>
            <a:lstStyle/>
            <a:p>
              <a:r>
                <a:rPr lang="en-NZ" sz="900" dirty="0">
                  <a:solidFill>
                    <a:schemeClr val="tx1">
                      <a:lumMod val="50000"/>
                      <a:lumOff val="50000"/>
                    </a:schemeClr>
                  </a:solidFill>
                  <a:latin typeface="Calibri" panose="020F0502020204030204" pitchFamily="34" charset="0"/>
                </a:rPr>
                <a:t>| Significantly </a:t>
              </a:r>
              <a:r>
                <a:rPr lang="en-NZ" sz="900" dirty="0" smtClean="0">
                  <a:solidFill>
                    <a:schemeClr val="tx1">
                      <a:lumMod val="50000"/>
                      <a:lumOff val="50000"/>
                    </a:schemeClr>
                  </a:solidFill>
                  <a:latin typeface="Calibri" panose="020F0502020204030204" pitchFamily="34" charset="0"/>
                </a:rPr>
                <a:t>higher than </a:t>
              </a:r>
              <a:r>
                <a:rPr lang="en-NZ" sz="900" dirty="0">
                  <a:solidFill>
                    <a:schemeClr val="tx1">
                      <a:lumMod val="50000"/>
                      <a:lumOff val="50000"/>
                    </a:schemeClr>
                  </a:solidFill>
                  <a:latin typeface="Calibri" panose="020F0502020204030204" pitchFamily="34" charset="0"/>
                </a:rPr>
                <a:t>2016</a:t>
              </a:r>
            </a:p>
          </p:txBody>
        </p:sp>
        <p:sp>
          <p:nvSpPr>
            <p:cNvPr id="47" name="Isosceles Triangle 46"/>
            <p:cNvSpPr/>
            <p:nvPr/>
          </p:nvSpPr>
          <p:spPr>
            <a:xfrm>
              <a:off x="9587536" y="6186857"/>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grpSp>
      <p:sp>
        <p:nvSpPr>
          <p:cNvPr id="49" name="Isosceles Triangle 48"/>
          <p:cNvSpPr/>
          <p:nvPr/>
        </p:nvSpPr>
        <p:spPr>
          <a:xfrm>
            <a:off x="10076934" y="2470674"/>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spTree>
    <p:extLst>
      <p:ext uri="{BB962C8B-B14F-4D97-AF65-F5344CB8AC3E}">
        <p14:creationId xmlns:p14="http://schemas.microsoft.com/office/powerpoint/2010/main" val="2912263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33867"/>
            <a:ext cx="10515600" cy="737658"/>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Actions taken to prepare</a:t>
            </a:r>
          </a:p>
        </p:txBody>
      </p:sp>
      <p:sp>
        <p:nvSpPr>
          <p:cNvPr id="8" name="Title 1"/>
          <p:cNvSpPr txBox="1">
            <a:spLocks/>
          </p:cNvSpPr>
          <p:nvPr/>
        </p:nvSpPr>
        <p:spPr>
          <a:xfrm>
            <a:off x="4728587" y="1933514"/>
            <a:ext cx="1306453" cy="444842"/>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200" dirty="0">
                <a:solidFill>
                  <a:prstClr val="black">
                    <a:lumMod val="50000"/>
                    <a:lumOff val="50000"/>
                  </a:prstClr>
                </a:solidFill>
                <a:latin typeface="+mn-lt"/>
              </a:rPr>
              <a:t>% Aware and taken action</a:t>
            </a:r>
          </a:p>
        </p:txBody>
      </p:sp>
      <p:sp>
        <p:nvSpPr>
          <p:cNvPr id="10" name="Title 1"/>
          <p:cNvSpPr txBox="1">
            <a:spLocks/>
          </p:cNvSpPr>
          <p:nvPr/>
        </p:nvSpPr>
        <p:spPr>
          <a:xfrm>
            <a:off x="7353266" y="1933517"/>
            <a:ext cx="1492390" cy="452341"/>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200" dirty="0">
                <a:solidFill>
                  <a:prstClr val="black">
                    <a:lumMod val="50000"/>
                    <a:lumOff val="50000"/>
                  </a:prstClr>
                </a:solidFill>
                <a:latin typeface="+mn-lt"/>
              </a:rPr>
              <a:t>% Aware but haven’t taken action</a:t>
            </a:r>
          </a:p>
        </p:txBody>
      </p:sp>
      <p:sp>
        <p:nvSpPr>
          <p:cNvPr id="12" name="Title 1"/>
          <p:cNvSpPr txBox="1">
            <a:spLocks/>
          </p:cNvSpPr>
          <p:nvPr/>
        </p:nvSpPr>
        <p:spPr>
          <a:xfrm>
            <a:off x="9637036" y="1933517"/>
            <a:ext cx="1388684" cy="452341"/>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200" dirty="0">
                <a:solidFill>
                  <a:prstClr val="black">
                    <a:lumMod val="50000"/>
                    <a:lumOff val="50000"/>
                  </a:prstClr>
                </a:solidFill>
                <a:latin typeface="+mn-lt"/>
              </a:rPr>
              <a:t>% Unaware</a:t>
            </a:r>
          </a:p>
        </p:txBody>
      </p:sp>
      <p:sp>
        <p:nvSpPr>
          <p:cNvPr id="15" name="Title 1"/>
          <p:cNvSpPr txBox="1">
            <a:spLocks/>
          </p:cNvSpPr>
          <p:nvPr/>
        </p:nvSpPr>
        <p:spPr>
          <a:xfrm>
            <a:off x="193703" y="846669"/>
            <a:ext cx="11569672" cy="631466"/>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r>
              <a:rPr lang="en-NZ" dirty="0" smtClean="0"/>
              <a:t>Compared to this time last year, more New Zealander are now making emergency survival plans, storing water and have prepared emergency getaway bags </a:t>
            </a:r>
            <a:endParaRPr lang="en-NZ" dirty="0"/>
          </a:p>
        </p:txBody>
      </p:sp>
      <p:graphicFrame>
        <p:nvGraphicFramePr>
          <p:cNvPr id="22" name="Table 21"/>
          <p:cNvGraphicFramePr>
            <a:graphicFrameLocks noGrp="1"/>
          </p:cNvGraphicFramePr>
          <p:nvPr>
            <p:extLst>
              <p:ext uri="{D42A27DB-BD31-4B8C-83A1-F6EECF244321}">
                <p14:modId xmlns:p14="http://schemas.microsoft.com/office/powerpoint/2010/main" val="363735332"/>
              </p:ext>
            </p:extLst>
          </p:nvPr>
        </p:nvGraphicFramePr>
        <p:xfrm>
          <a:off x="330741" y="2566245"/>
          <a:ext cx="4318306" cy="3396976"/>
        </p:xfrm>
        <a:graphic>
          <a:graphicData uri="http://schemas.openxmlformats.org/drawingml/2006/table">
            <a:tbl>
              <a:tblPr>
                <a:tableStyleId>{5C22544A-7EE6-4342-B048-85BDC9FD1C3A}</a:tableStyleId>
              </a:tblPr>
              <a:tblGrid>
                <a:gridCol w="4318306">
                  <a:extLst>
                    <a:ext uri="{9D8B030D-6E8A-4147-A177-3AD203B41FA5}">
                      <a16:colId xmlns:a16="http://schemas.microsoft.com/office/drawing/2014/main" xmlns="" val="20000"/>
                    </a:ext>
                  </a:extLst>
                </a:gridCol>
              </a:tblGrid>
              <a:tr h="608722">
                <a:tc>
                  <a:txBody>
                    <a:bodyPr/>
                    <a:lstStyle/>
                    <a:p>
                      <a:pPr algn="r" fontAlgn="b"/>
                      <a:r>
                        <a:rPr lang="en-NZ" sz="1100" b="0" i="0" u="none" strike="noStrike" dirty="0">
                          <a:solidFill>
                            <a:schemeClr val="tx1">
                              <a:lumMod val="50000"/>
                              <a:lumOff val="50000"/>
                            </a:schemeClr>
                          </a:solidFill>
                          <a:effectLst/>
                          <a:latin typeface="Calibri" panose="020F0502020204030204" pitchFamily="34" charset="0"/>
                        </a:rPr>
                        <a:t>You have the necessary emergency items needed to survive a disaster, such as, spare food, toilet paper, torch, spare batteries and so 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21104">
                <a:tc>
                  <a:txBody>
                    <a:bodyPr/>
                    <a:lstStyle/>
                    <a:p>
                      <a:pPr algn="r" fontAlgn="b"/>
                      <a:r>
                        <a:rPr lang="en-NZ" sz="1100" b="0" i="0" u="none" strike="noStrike" dirty="0">
                          <a:solidFill>
                            <a:schemeClr val="tx1">
                              <a:lumMod val="50000"/>
                              <a:lumOff val="50000"/>
                            </a:schemeClr>
                          </a:solidFill>
                          <a:effectLst/>
                          <a:latin typeface="Calibri" panose="020F0502020204030204" pitchFamily="34" charset="0"/>
                        </a:rPr>
                        <a:t>You and your household make emergency survival plans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5465">
                <a:tc>
                  <a:txBody>
                    <a:bodyPr/>
                    <a:lstStyle/>
                    <a:p>
                      <a:pPr algn="r" fontAlgn="b"/>
                      <a:r>
                        <a:rPr lang="en-NZ" sz="1100" b="0" i="0" u="none" strike="noStrike" dirty="0">
                          <a:solidFill>
                            <a:schemeClr val="tx1">
                              <a:lumMod val="50000"/>
                              <a:lumOff val="50000"/>
                            </a:schemeClr>
                          </a:solidFill>
                          <a:effectLst/>
                          <a:latin typeface="Calibri" panose="020F0502020204030204" pitchFamily="34" charset="0"/>
                        </a:rPr>
                        <a:t>You have stored at least 3 litres of water per person for 3 days for each member in your household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32389">
                <a:tc>
                  <a:txBody>
                    <a:bodyPr/>
                    <a:lstStyle/>
                    <a:p>
                      <a:pPr algn="r" fontAlgn="b"/>
                      <a:r>
                        <a:rPr lang="en-NZ" sz="1100" b="0" i="0" u="none" strike="noStrike" dirty="0">
                          <a:solidFill>
                            <a:schemeClr val="tx1">
                              <a:lumMod val="50000"/>
                              <a:lumOff val="50000"/>
                            </a:schemeClr>
                          </a:solidFill>
                          <a:effectLst/>
                          <a:latin typeface="Calibri" panose="020F0502020204030204" pitchFamily="34" charset="0"/>
                        </a:rPr>
                        <a:t>You regularly update your emergency survival items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50574">
                <a:tc>
                  <a:txBody>
                    <a:bodyPr/>
                    <a:lstStyle/>
                    <a:p>
                      <a:pPr algn="r" fontAlgn="b"/>
                      <a:r>
                        <a:rPr lang="en-NZ" sz="1100" b="0" i="0" u="none" strike="noStrike" dirty="0">
                          <a:solidFill>
                            <a:schemeClr val="tx1">
                              <a:lumMod val="50000"/>
                              <a:lumOff val="50000"/>
                            </a:schemeClr>
                          </a:solidFill>
                          <a:effectLst/>
                          <a:latin typeface="Calibri" panose="020F0502020204030204" pitchFamily="34" charset="0"/>
                        </a:rPr>
                        <a:t>You have a getaway bag containing necessary </a:t>
                      </a:r>
                    </a:p>
                    <a:p>
                      <a:pPr algn="r" fontAlgn="b"/>
                      <a:r>
                        <a:rPr lang="en-NZ" sz="1100" b="0" i="0" u="none" strike="noStrike" dirty="0">
                          <a:solidFill>
                            <a:schemeClr val="tx1">
                              <a:lumMod val="50000"/>
                              <a:lumOff val="50000"/>
                            </a:schemeClr>
                          </a:solidFill>
                          <a:effectLst/>
                          <a:latin typeface="Calibri" panose="020F0502020204030204" pitchFamily="34" charset="0"/>
                        </a:rPr>
                        <a:t>emergency items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08722">
                <a:tc>
                  <a:txBody>
                    <a:bodyPr/>
                    <a:lstStyle/>
                    <a:p>
                      <a:pPr algn="r" fontAlgn="b"/>
                      <a:r>
                        <a:rPr lang="en-NZ" sz="1100" b="0" i="0" u="none" strike="noStrike" dirty="0">
                          <a:solidFill>
                            <a:schemeClr val="tx1">
                              <a:lumMod val="50000"/>
                              <a:lumOff val="50000"/>
                            </a:schemeClr>
                          </a:solidFill>
                          <a:effectLst/>
                          <a:latin typeface="Calibri" panose="020F0502020204030204" pitchFamily="34" charset="0"/>
                        </a:rPr>
                        <a:t>Your</a:t>
                      </a:r>
                      <a:r>
                        <a:rPr lang="en-NZ" sz="1100" b="0" i="0" u="none" strike="noStrike" baseline="0" dirty="0">
                          <a:solidFill>
                            <a:schemeClr val="tx1">
                              <a:lumMod val="50000"/>
                              <a:lumOff val="50000"/>
                            </a:schemeClr>
                          </a:solidFill>
                          <a:effectLst/>
                          <a:latin typeface="Calibri" panose="020F0502020204030204" pitchFamily="34" charset="0"/>
                        </a:rPr>
                        <a:t> s</a:t>
                      </a:r>
                      <a:r>
                        <a:rPr lang="en-NZ" sz="1100" b="0" i="0" u="none" strike="noStrike" dirty="0">
                          <a:solidFill>
                            <a:schemeClr val="tx1">
                              <a:lumMod val="50000"/>
                              <a:lumOff val="50000"/>
                            </a:schemeClr>
                          </a:solidFill>
                          <a:effectLst/>
                          <a:latin typeface="Calibri" panose="020F0502020204030204" pitchFamily="34" charset="0"/>
                        </a:rPr>
                        <a:t>urvival plan includes what to do when not at home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graphicFrame>
        <p:nvGraphicFramePr>
          <p:cNvPr id="16" name="Chart 15"/>
          <p:cNvGraphicFramePr/>
          <p:nvPr>
            <p:extLst>
              <p:ext uri="{D42A27DB-BD31-4B8C-83A1-F6EECF244321}">
                <p14:modId xmlns:p14="http://schemas.microsoft.com/office/powerpoint/2010/main" val="166717795"/>
              </p:ext>
            </p:extLst>
          </p:nvPr>
        </p:nvGraphicFramePr>
        <p:xfrm>
          <a:off x="4728586" y="2451459"/>
          <a:ext cx="2288350" cy="41759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ext uri="{D42A27DB-BD31-4B8C-83A1-F6EECF244321}">
                <p14:modId xmlns:p14="http://schemas.microsoft.com/office/powerpoint/2010/main" val="4040303806"/>
              </p:ext>
            </p:extLst>
          </p:nvPr>
        </p:nvGraphicFramePr>
        <p:xfrm>
          <a:off x="7353265" y="2451459"/>
          <a:ext cx="2288350" cy="4175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ext uri="{D42A27DB-BD31-4B8C-83A1-F6EECF244321}">
                <p14:modId xmlns:p14="http://schemas.microsoft.com/office/powerpoint/2010/main" val="480498904"/>
              </p:ext>
            </p:extLst>
          </p:nvPr>
        </p:nvGraphicFramePr>
        <p:xfrm>
          <a:off x="9637035" y="2451459"/>
          <a:ext cx="2288350" cy="4175970"/>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txBox="1">
            <a:spLocks/>
          </p:cNvSpPr>
          <p:nvPr/>
        </p:nvSpPr>
        <p:spPr>
          <a:xfrm>
            <a:off x="458060" y="6397712"/>
            <a:ext cx="8595086" cy="443352"/>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Q2e Which of the following statements apply to you? Q2f Does your survival plan include what to do when you are not at home? Q2g Before today did you know that to be prepared for a disaster you should…</a:t>
            </a:r>
          </a:p>
          <a:p>
            <a:r>
              <a:rPr lang="en-NZ" sz="900" b="0" dirty="0">
                <a:solidFill>
                  <a:prstClr val="black">
                    <a:lumMod val="50000"/>
                    <a:lumOff val="50000"/>
                  </a:prstClr>
                </a:solidFill>
                <a:latin typeface="Calibri" panose="020F0502020204030204"/>
              </a:rPr>
              <a:t>Base: All respondents (2017 n=1,000, 2016 n=1,000)</a:t>
            </a:r>
          </a:p>
        </p:txBody>
      </p:sp>
      <p:grpSp>
        <p:nvGrpSpPr>
          <p:cNvPr id="14" name="Group 13"/>
          <p:cNvGrpSpPr/>
          <p:nvPr/>
        </p:nvGrpSpPr>
        <p:grpSpPr>
          <a:xfrm>
            <a:off x="94734" y="6149118"/>
            <a:ext cx="2200790" cy="138499"/>
            <a:chOff x="9492286" y="6141026"/>
            <a:chExt cx="2200790" cy="138499"/>
          </a:xfrm>
        </p:grpSpPr>
        <p:sp>
          <p:nvSpPr>
            <p:cNvPr id="17" name="Rectangle 16"/>
            <p:cNvSpPr/>
            <p:nvPr/>
          </p:nvSpPr>
          <p:spPr>
            <a:xfrm>
              <a:off x="9702351" y="6141026"/>
              <a:ext cx="1990725" cy="138499"/>
            </a:xfrm>
            <a:prstGeom prst="rect">
              <a:avLst/>
            </a:prstGeom>
          </p:spPr>
          <p:txBody>
            <a:bodyPr wrap="square" lIns="0" tIns="0" rIns="0" bIns="0">
              <a:spAutoFit/>
            </a:bodyPr>
            <a:lstStyle/>
            <a:p>
              <a:r>
                <a:rPr lang="en-NZ" sz="900" dirty="0">
                  <a:solidFill>
                    <a:schemeClr val="tx1">
                      <a:lumMod val="50000"/>
                      <a:lumOff val="50000"/>
                    </a:schemeClr>
                  </a:solidFill>
                  <a:latin typeface="Calibri" panose="020F0502020204030204" pitchFamily="34" charset="0"/>
                </a:rPr>
                <a:t>| Significantly </a:t>
              </a:r>
              <a:r>
                <a:rPr lang="en-NZ" sz="900" dirty="0" smtClean="0">
                  <a:solidFill>
                    <a:schemeClr val="tx1">
                      <a:lumMod val="50000"/>
                      <a:lumOff val="50000"/>
                    </a:schemeClr>
                  </a:solidFill>
                  <a:latin typeface="Calibri" panose="020F0502020204030204" pitchFamily="34" charset="0"/>
                </a:rPr>
                <a:t>higher/lower than </a:t>
              </a:r>
              <a:r>
                <a:rPr lang="en-NZ" sz="900" dirty="0">
                  <a:solidFill>
                    <a:schemeClr val="tx1">
                      <a:lumMod val="50000"/>
                      <a:lumOff val="50000"/>
                    </a:schemeClr>
                  </a:solidFill>
                  <a:latin typeface="Calibri" panose="020F0502020204030204" pitchFamily="34" charset="0"/>
                </a:rPr>
                <a:t>2016</a:t>
              </a:r>
            </a:p>
          </p:txBody>
        </p:sp>
        <p:sp>
          <p:nvSpPr>
            <p:cNvPr id="20" name="Isosceles Triangle 19"/>
            <p:cNvSpPr/>
            <p:nvPr/>
          </p:nvSpPr>
          <p:spPr>
            <a:xfrm>
              <a:off x="9492286" y="6177332"/>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grpSp>
      <p:sp>
        <p:nvSpPr>
          <p:cNvPr id="21" name="Isosceles Triangle 20"/>
          <p:cNvSpPr/>
          <p:nvPr/>
        </p:nvSpPr>
        <p:spPr>
          <a:xfrm>
            <a:off x="6486009" y="3299349"/>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sp>
        <p:nvSpPr>
          <p:cNvPr id="23" name="Isosceles Triangle 22"/>
          <p:cNvSpPr/>
          <p:nvPr/>
        </p:nvSpPr>
        <p:spPr>
          <a:xfrm>
            <a:off x="6438384" y="3861324"/>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sp>
        <p:nvSpPr>
          <p:cNvPr id="24" name="Isosceles Triangle 23"/>
          <p:cNvSpPr/>
          <p:nvPr/>
        </p:nvSpPr>
        <p:spPr>
          <a:xfrm>
            <a:off x="6028809" y="4994799"/>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sp>
        <p:nvSpPr>
          <p:cNvPr id="25" name="Isosceles Triangle 24"/>
          <p:cNvSpPr/>
          <p:nvPr/>
        </p:nvSpPr>
        <p:spPr>
          <a:xfrm flipV="1">
            <a:off x="189984" y="6185424"/>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sp>
        <p:nvSpPr>
          <p:cNvPr id="26" name="Isosceles Triangle 25"/>
          <p:cNvSpPr/>
          <p:nvPr/>
        </p:nvSpPr>
        <p:spPr>
          <a:xfrm flipV="1">
            <a:off x="8210034" y="3861324"/>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sp>
        <p:nvSpPr>
          <p:cNvPr id="27" name="Isosceles Triangle 26"/>
          <p:cNvSpPr/>
          <p:nvPr/>
        </p:nvSpPr>
        <p:spPr>
          <a:xfrm flipV="1">
            <a:off x="10372209" y="4423299"/>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spTree>
    <p:extLst>
      <p:ext uri="{BB962C8B-B14F-4D97-AF65-F5344CB8AC3E}">
        <p14:creationId xmlns:p14="http://schemas.microsoft.com/office/powerpoint/2010/main" val="32234797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4214949"/>
            <a:ext cx="12192000" cy="2159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61" name="Chart 60"/>
          <p:cNvGraphicFramePr/>
          <p:nvPr>
            <p:extLst>
              <p:ext uri="{D42A27DB-BD31-4B8C-83A1-F6EECF244321}">
                <p14:modId xmlns:p14="http://schemas.microsoft.com/office/powerpoint/2010/main" val="1565226601"/>
              </p:ext>
            </p:extLst>
          </p:nvPr>
        </p:nvGraphicFramePr>
        <p:xfrm>
          <a:off x="480238" y="2022305"/>
          <a:ext cx="9972000" cy="1980000"/>
        </p:xfrm>
        <a:graphic>
          <a:graphicData uri="http://schemas.openxmlformats.org/drawingml/2006/chart">
            <c:chart xmlns:c="http://schemas.openxmlformats.org/drawingml/2006/chart" xmlns:r="http://schemas.openxmlformats.org/officeDocument/2006/relationships" r:id="rId2"/>
          </a:graphicData>
        </a:graphic>
      </p:graphicFrame>
      <p:sp>
        <p:nvSpPr>
          <p:cNvPr id="45" name="Title 1"/>
          <p:cNvSpPr txBox="1">
            <a:spLocks/>
          </p:cNvSpPr>
          <p:nvPr/>
        </p:nvSpPr>
        <p:spPr>
          <a:xfrm>
            <a:off x="193704" y="868892"/>
            <a:ext cx="10302846" cy="577491"/>
          </a:xfrm>
          <a:prstGeom prst="rect">
            <a:avLst/>
          </a:prstGeom>
        </p:spPr>
        <p:txBody>
          <a:bodyPr anchor="ctr">
            <a:noAutofit/>
          </a:bodyPr>
          <a:lstStyle>
            <a:defPPr>
              <a:defRPr lang="en-US"/>
            </a:defPPr>
            <a:lvl1pPr>
              <a:lnSpc>
                <a:spcPct val="90000"/>
              </a:lnSpc>
              <a:spcBef>
                <a:spcPct val="0"/>
              </a:spcBef>
              <a:buNone/>
              <a:defRPr sz="1400" b="1">
                <a:solidFill>
                  <a:schemeClr val="bg1"/>
                </a:solidFill>
                <a:latin typeface="Calibri" panose="020F0502020204030204"/>
                <a:ea typeface="Tahoma" panose="020B0604030504040204" pitchFamily="34" charset="0"/>
                <a:cs typeface="Arial" panose="020B0604020202020204" pitchFamily="34" charset="0"/>
              </a:defRPr>
            </a:lvl1pPr>
          </a:lstStyle>
          <a:p>
            <a:r>
              <a:rPr lang="en-NZ" b="0" dirty="0" smtClean="0"/>
              <a:t>Similar to this time last year, two </a:t>
            </a:r>
            <a:r>
              <a:rPr lang="en-NZ" b="0" dirty="0"/>
              <a:t>thirds of New Zealanders say they are likely to prepare for a disaster in the next 6 months</a:t>
            </a:r>
          </a:p>
        </p:txBody>
      </p:sp>
      <p:sp>
        <p:nvSpPr>
          <p:cNvPr id="2" name="Title 1"/>
          <p:cNvSpPr>
            <a:spLocks noGrp="1"/>
          </p:cNvSpPr>
          <p:nvPr>
            <p:ph type="title"/>
          </p:nvPr>
        </p:nvSpPr>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Likelihood of preparing </a:t>
            </a:r>
          </a:p>
        </p:txBody>
      </p:sp>
      <p:sp>
        <p:nvSpPr>
          <p:cNvPr id="7" name="Title 1"/>
          <p:cNvSpPr txBox="1">
            <a:spLocks/>
          </p:cNvSpPr>
          <p:nvPr/>
        </p:nvSpPr>
        <p:spPr>
          <a:xfrm>
            <a:off x="458060" y="6499315"/>
            <a:ext cx="77641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900" b="0" dirty="0">
                <a:solidFill>
                  <a:prstClr val="black">
                    <a:lumMod val="50000"/>
                    <a:lumOff val="50000"/>
                  </a:prstClr>
                </a:solidFill>
                <a:latin typeface="Calibri" panose="020F0502020204030204"/>
              </a:rPr>
              <a:t>Source: Q3a How likely or unlikely are you to take [further] steps to prepare for a disaster in the next six months?</a:t>
            </a:r>
          </a:p>
          <a:p>
            <a:r>
              <a:rPr lang="en-NZ" sz="900" b="0" dirty="0">
                <a:solidFill>
                  <a:prstClr val="black">
                    <a:lumMod val="50000"/>
                    <a:lumOff val="50000"/>
                  </a:prstClr>
                </a:solidFill>
                <a:latin typeface="Calibri" panose="020F0502020204030204"/>
              </a:rPr>
              <a:t>Base: All respondents excluding those who are already full prepared (2017 n=817, 2016 n=849)</a:t>
            </a:r>
          </a:p>
        </p:txBody>
      </p:sp>
      <p:grpSp>
        <p:nvGrpSpPr>
          <p:cNvPr id="66" name="Group 65"/>
          <p:cNvGrpSpPr/>
          <p:nvPr/>
        </p:nvGrpSpPr>
        <p:grpSpPr>
          <a:xfrm>
            <a:off x="2178216" y="3790181"/>
            <a:ext cx="7296934" cy="243203"/>
            <a:chOff x="1400433" y="5056582"/>
            <a:chExt cx="7296934" cy="243203"/>
          </a:xfrm>
        </p:grpSpPr>
        <p:sp>
          <p:nvSpPr>
            <p:cNvPr id="67" name="Title 1"/>
            <p:cNvSpPr txBox="1">
              <a:spLocks/>
            </p:cNvSpPr>
            <p:nvPr/>
          </p:nvSpPr>
          <p:spPr>
            <a:xfrm>
              <a:off x="7413303"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Don’t know</a:t>
              </a:r>
            </a:p>
          </p:txBody>
        </p:sp>
        <p:sp>
          <p:nvSpPr>
            <p:cNvPr id="68" name="Rectangle 67"/>
            <p:cNvSpPr/>
            <p:nvPr/>
          </p:nvSpPr>
          <p:spPr>
            <a:xfrm>
              <a:off x="1400433" y="5093625"/>
              <a:ext cx="169116" cy="169116"/>
            </a:xfrm>
            <a:prstGeom prst="rect">
              <a:avLst/>
            </a:prstGeom>
            <a:solidFill>
              <a:srgbClr val="01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69" name="Title 1"/>
            <p:cNvSpPr txBox="1">
              <a:spLocks/>
            </p:cNvSpPr>
            <p:nvPr/>
          </p:nvSpPr>
          <p:spPr>
            <a:xfrm>
              <a:off x="1543045" y="5060548"/>
              <a:ext cx="79200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Very likely</a:t>
              </a:r>
            </a:p>
          </p:txBody>
        </p:sp>
        <p:sp>
          <p:nvSpPr>
            <p:cNvPr id="70" name="Rectangle 69"/>
            <p:cNvSpPr/>
            <p:nvPr/>
          </p:nvSpPr>
          <p:spPr>
            <a:xfrm>
              <a:off x="2574485" y="5093625"/>
              <a:ext cx="169116" cy="169116"/>
            </a:xfrm>
            <a:prstGeom prst="rect">
              <a:avLst/>
            </a:prstGeom>
            <a:solidFill>
              <a:srgbClr val="01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71" name="Title 1"/>
            <p:cNvSpPr txBox="1">
              <a:spLocks/>
            </p:cNvSpPr>
            <p:nvPr/>
          </p:nvSpPr>
          <p:spPr>
            <a:xfrm>
              <a:off x="2708253" y="5056582"/>
              <a:ext cx="907370"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Quite likely</a:t>
              </a:r>
            </a:p>
          </p:txBody>
        </p:sp>
        <p:sp>
          <p:nvSpPr>
            <p:cNvPr id="72" name="Rectangle 71"/>
            <p:cNvSpPr/>
            <p:nvPr/>
          </p:nvSpPr>
          <p:spPr>
            <a:xfrm>
              <a:off x="3748537" y="5093625"/>
              <a:ext cx="169116" cy="169116"/>
            </a:xfrm>
            <a:prstGeom prst="rect">
              <a:avLst/>
            </a:prstGeom>
            <a:solidFill>
              <a:srgbClr val="26A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73" name="Title 1"/>
            <p:cNvSpPr txBox="1">
              <a:spLocks/>
            </p:cNvSpPr>
            <p:nvPr/>
          </p:nvSpPr>
          <p:spPr>
            <a:xfrm>
              <a:off x="3886488"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Neither likely</a:t>
              </a:r>
            </a:p>
            <a:p>
              <a:r>
                <a:rPr lang="en-NZ" sz="800" b="0" dirty="0">
                  <a:solidFill>
                    <a:prstClr val="black">
                      <a:lumMod val="50000"/>
                      <a:lumOff val="50000"/>
                    </a:prstClr>
                  </a:solidFill>
                  <a:latin typeface="Calibri Light" panose="020F0302020204030204"/>
                </a:rPr>
                <a:t>nor unlikely</a:t>
              </a:r>
            </a:p>
          </p:txBody>
        </p:sp>
        <p:sp>
          <p:nvSpPr>
            <p:cNvPr id="74" name="Rectangle 73"/>
            <p:cNvSpPr/>
            <p:nvPr/>
          </p:nvSpPr>
          <p:spPr>
            <a:xfrm>
              <a:off x="4922588" y="5093625"/>
              <a:ext cx="169116" cy="169116"/>
            </a:xfrm>
            <a:prstGeom prst="rect">
              <a:avLst/>
            </a:prstGeom>
            <a:solidFill>
              <a:srgbClr val="42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75" name="Title 1"/>
            <p:cNvSpPr txBox="1">
              <a:spLocks/>
            </p:cNvSpPr>
            <p:nvPr/>
          </p:nvSpPr>
          <p:spPr>
            <a:xfrm>
              <a:off x="5074625"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Quite unlikely</a:t>
              </a:r>
            </a:p>
          </p:txBody>
        </p:sp>
        <p:sp>
          <p:nvSpPr>
            <p:cNvPr id="76" name="Rectangle 75"/>
            <p:cNvSpPr/>
            <p:nvPr/>
          </p:nvSpPr>
          <p:spPr>
            <a:xfrm>
              <a:off x="6096640" y="5093625"/>
              <a:ext cx="169116" cy="169116"/>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77" name="Title 1"/>
            <p:cNvSpPr txBox="1">
              <a:spLocks/>
            </p:cNvSpPr>
            <p:nvPr/>
          </p:nvSpPr>
          <p:spPr>
            <a:xfrm>
              <a:off x="6242344" y="5056582"/>
              <a:ext cx="1284064" cy="239237"/>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800" b="0" dirty="0">
                  <a:solidFill>
                    <a:prstClr val="black">
                      <a:lumMod val="50000"/>
                      <a:lumOff val="50000"/>
                    </a:prstClr>
                  </a:solidFill>
                  <a:latin typeface="Calibri Light" panose="020F0302020204030204"/>
                </a:rPr>
                <a:t>Very unlikely</a:t>
              </a:r>
            </a:p>
          </p:txBody>
        </p:sp>
        <p:sp>
          <p:nvSpPr>
            <p:cNvPr id="78" name="Rectangle 77"/>
            <p:cNvSpPr/>
            <p:nvPr/>
          </p:nvSpPr>
          <p:spPr>
            <a:xfrm>
              <a:off x="7270691" y="5093625"/>
              <a:ext cx="169116" cy="16911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grpSp>
      <p:graphicFrame>
        <p:nvGraphicFramePr>
          <p:cNvPr id="79" name="Table 78"/>
          <p:cNvGraphicFramePr>
            <a:graphicFrameLocks noGrp="1"/>
          </p:cNvGraphicFramePr>
          <p:nvPr>
            <p:extLst>
              <p:ext uri="{D42A27DB-BD31-4B8C-83A1-F6EECF244321}">
                <p14:modId xmlns:p14="http://schemas.microsoft.com/office/powerpoint/2010/main" val="3203004098"/>
              </p:ext>
            </p:extLst>
          </p:nvPr>
        </p:nvGraphicFramePr>
        <p:xfrm>
          <a:off x="9907238" y="1771441"/>
          <a:ext cx="2232000" cy="1800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tblGrid>
              <a:tr h="686442">
                <a:tc>
                  <a:txBody>
                    <a:bodyPr/>
                    <a:lstStyle/>
                    <a:p>
                      <a:pPr algn="ctr"/>
                      <a:r>
                        <a:rPr lang="en-NZ" sz="1050" b="0" dirty="0">
                          <a:solidFill>
                            <a:prstClr val="black">
                              <a:lumMod val="50000"/>
                              <a:lumOff val="50000"/>
                            </a:prstClr>
                          </a:solidFill>
                          <a:latin typeface="+mn-lt"/>
                        </a:rPr>
                        <a:t>likely to </a:t>
                      </a:r>
                    </a:p>
                    <a:p>
                      <a:pPr algn="ctr"/>
                      <a:r>
                        <a:rPr lang="en-NZ" sz="1050" b="0" dirty="0">
                          <a:solidFill>
                            <a:prstClr val="black">
                              <a:lumMod val="50000"/>
                              <a:lumOff val="50000"/>
                            </a:prstClr>
                          </a:solidFill>
                          <a:latin typeface="+mn-lt"/>
                        </a:rPr>
                        <a:t>prepare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50" b="0" dirty="0">
                          <a:solidFill>
                            <a:prstClr val="black">
                              <a:lumMod val="50000"/>
                              <a:lumOff val="50000"/>
                            </a:prstClr>
                          </a:solidFill>
                          <a:latin typeface="+mn-lt"/>
                        </a:rPr>
                        <a:t>unlikely to</a:t>
                      </a:r>
                    </a:p>
                    <a:p>
                      <a:pPr algn="ctr"/>
                      <a:r>
                        <a:rPr lang="en-NZ" sz="1050" b="0" dirty="0">
                          <a:solidFill>
                            <a:prstClr val="black">
                              <a:lumMod val="50000"/>
                              <a:lumOff val="50000"/>
                            </a:prstClr>
                          </a:solidFill>
                          <a:latin typeface="+mn-lt"/>
                        </a:rPr>
                        <a:t>prepare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60%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23%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6779">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59%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kern="1200" dirty="0">
                          <a:solidFill>
                            <a:prstClr val="black">
                              <a:lumMod val="50000"/>
                              <a:lumOff val="50000"/>
                            </a:prstClr>
                          </a:solidFill>
                          <a:latin typeface="Calibri" panose="020F0502020204030204"/>
                          <a:ea typeface="Tahoma" panose="020B0604030504040204" pitchFamily="34" charset="0"/>
                          <a:cs typeface="Arial" panose="020B0604020202020204" pitchFamily="34" charset="0"/>
                        </a:rPr>
                        <a:t>23%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80" name="Title 1"/>
          <p:cNvSpPr txBox="1">
            <a:spLocks/>
          </p:cNvSpPr>
          <p:nvPr/>
        </p:nvSpPr>
        <p:spPr>
          <a:xfrm>
            <a:off x="193704" y="1730384"/>
            <a:ext cx="7764164" cy="239237"/>
          </a:xfrm>
          <a:prstGeom prst="rect">
            <a:avLst/>
          </a:prstGeom>
        </p:spPr>
        <p:txBody>
          <a:bodyPr anchor="ctr">
            <a:noAutofit/>
          </a:bodyPr>
          <a:lstStyle>
            <a:defPPr>
              <a:defRPr lang="en-US"/>
            </a:defPPr>
            <a:lvl1pPr>
              <a:lnSpc>
                <a:spcPct val="90000"/>
              </a:lnSpc>
              <a:spcBef>
                <a:spcPct val="0"/>
              </a:spcBef>
              <a:buNone/>
              <a:defRPr sz="1400" b="0" i="1">
                <a:solidFill>
                  <a:prstClr val="black">
                    <a:lumMod val="50000"/>
                    <a:lumOff val="50000"/>
                  </a:prstClr>
                </a:solidFill>
                <a:ea typeface="Tahoma" panose="020B0604030504040204" pitchFamily="34" charset="0"/>
                <a:cs typeface="Arial" panose="020B0604020202020204" pitchFamily="34" charset="0"/>
              </a:defRPr>
            </a:lvl1pPr>
          </a:lstStyle>
          <a:p>
            <a:r>
              <a:rPr lang="en-NZ" dirty="0"/>
              <a:t>Q. How likely or unlikely are you to take [further] steps to prepare for a disaster in the next six months?</a:t>
            </a:r>
          </a:p>
        </p:txBody>
      </p:sp>
      <p:sp>
        <p:nvSpPr>
          <p:cNvPr id="59" name="TextBox 58"/>
          <p:cNvSpPr txBox="1"/>
          <p:nvPr/>
        </p:nvSpPr>
        <p:spPr>
          <a:xfrm>
            <a:off x="47625" y="4338854"/>
            <a:ext cx="11770591" cy="276999"/>
          </a:xfrm>
          <a:prstGeom prst="rect">
            <a:avLst/>
          </a:prstGeom>
          <a:noFill/>
        </p:spPr>
        <p:txBody>
          <a:bodyPr wrap="square" rtlCol="0">
            <a:spAutoFit/>
          </a:bodyPr>
          <a:lstStyle/>
          <a:p>
            <a:pPr algn="l"/>
            <a:r>
              <a:rPr lang="en-NZ" sz="1200" dirty="0" smtClean="0">
                <a:solidFill>
                  <a:srgbClr val="7F7F7F"/>
                </a:solidFill>
              </a:rPr>
              <a:t>Home owners are most likely to take action to prepare (further) in the next six months. </a:t>
            </a:r>
            <a:endParaRPr lang="en-NZ" sz="1200" dirty="0">
              <a:solidFill>
                <a:srgbClr val="7F7F7F"/>
              </a:solidFill>
            </a:endParaRPr>
          </a:p>
        </p:txBody>
      </p:sp>
      <p:sp>
        <p:nvSpPr>
          <p:cNvPr id="62" name="TextBox 61"/>
          <p:cNvSpPr txBox="1"/>
          <p:nvPr/>
        </p:nvSpPr>
        <p:spPr>
          <a:xfrm>
            <a:off x="3805960" y="4821604"/>
            <a:ext cx="2286000" cy="415498"/>
          </a:xfrm>
          <a:prstGeom prst="rect">
            <a:avLst/>
          </a:prstGeom>
          <a:noFill/>
        </p:spPr>
        <p:txBody>
          <a:bodyPr wrap="square" rtlCol="0">
            <a:spAutoFit/>
          </a:bodyPr>
          <a:lstStyle/>
          <a:p>
            <a:pPr algn="ctr"/>
            <a:r>
              <a:rPr lang="en-NZ" sz="1050" b="1" dirty="0">
                <a:solidFill>
                  <a:schemeClr val="tx1">
                    <a:lumMod val="65000"/>
                    <a:lumOff val="35000"/>
                  </a:schemeClr>
                </a:solidFill>
              </a:rPr>
              <a:t>Average for all New Zealanders </a:t>
            </a:r>
          </a:p>
          <a:p>
            <a:pPr algn="ctr"/>
            <a:r>
              <a:rPr lang="en-NZ" sz="1050" b="1" dirty="0">
                <a:solidFill>
                  <a:schemeClr val="tx1">
                    <a:lumMod val="65000"/>
                    <a:lumOff val="35000"/>
                  </a:schemeClr>
                </a:solidFill>
              </a:rPr>
              <a:t>likely to prepare 60%</a:t>
            </a:r>
          </a:p>
        </p:txBody>
      </p:sp>
      <p:cxnSp>
        <p:nvCxnSpPr>
          <p:cNvPr id="64" name="Straight Connector 63"/>
          <p:cNvCxnSpPr/>
          <p:nvPr/>
        </p:nvCxnSpPr>
        <p:spPr>
          <a:xfrm>
            <a:off x="336000" y="5503305"/>
            <a:ext cx="1152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9310171"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80%</a:t>
            </a:r>
          </a:p>
        </p:txBody>
      </p:sp>
      <p:sp>
        <p:nvSpPr>
          <p:cNvPr id="81" name="TextBox 80"/>
          <p:cNvSpPr txBox="1"/>
          <p:nvPr/>
        </p:nvSpPr>
        <p:spPr>
          <a:xfrm>
            <a:off x="11608747" y="5168431"/>
            <a:ext cx="486428" cy="230832"/>
          </a:xfrm>
          <a:prstGeom prst="rect">
            <a:avLst/>
          </a:prstGeom>
          <a:noFill/>
        </p:spPr>
        <p:txBody>
          <a:bodyPr wrap="square" rtlCol="0">
            <a:spAutoFit/>
          </a:bodyPr>
          <a:lstStyle/>
          <a:p>
            <a:pPr algn="ctr"/>
            <a:r>
              <a:rPr lang="en-NZ" sz="900" dirty="0">
                <a:solidFill>
                  <a:schemeClr val="tx1">
                    <a:lumMod val="65000"/>
                    <a:lumOff val="35000"/>
                  </a:schemeClr>
                </a:solidFill>
              </a:rPr>
              <a:t>90%</a:t>
            </a:r>
          </a:p>
        </p:txBody>
      </p:sp>
      <p:sp>
        <p:nvSpPr>
          <p:cNvPr id="83" name="TextBox 82"/>
          <p:cNvSpPr txBox="1"/>
          <p:nvPr/>
        </p:nvSpPr>
        <p:spPr>
          <a:xfrm>
            <a:off x="7011597"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70%</a:t>
            </a:r>
          </a:p>
        </p:txBody>
      </p:sp>
      <p:cxnSp>
        <p:nvCxnSpPr>
          <p:cNvPr id="86" name="Straight Connector 85"/>
          <p:cNvCxnSpPr/>
          <p:nvPr/>
        </p:nvCxnSpPr>
        <p:spPr>
          <a:xfrm>
            <a:off x="4951919" y="5239639"/>
            <a:ext cx="0" cy="9360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1847401"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24296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54518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15875"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40%</a:t>
            </a:r>
          </a:p>
        </p:txBody>
      </p:sp>
      <p:cxnSp>
        <p:nvCxnSpPr>
          <p:cNvPr id="95" name="Straight Connector 94"/>
          <p:cNvCxnSpPr/>
          <p:nvPr/>
        </p:nvCxnSpPr>
        <p:spPr>
          <a:xfrm>
            <a:off x="33630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414449" y="5168431"/>
            <a:ext cx="432000" cy="230832"/>
          </a:xfrm>
          <a:prstGeom prst="rect">
            <a:avLst/>
          </a:prstGeom>
          <a:noFill/>
        </p:spPr>
        <p:txBody>
          <a:bodyPr wrap="square" rtlCol="0">
            <a:spAutoFit/>
          </a:bodyPr>
          <a:lstStyle/>
          <a:p>
            <a:pPr algn="ctr"/>
            <a:r>
              <a:rPr lang="en-NZ" sz="900" dirty="0">
                <a:solidFill>
                  <a:schemeClr val="tx1">
                    <a:lumMod val="65000"/>
                    <a:lumOff val="35000"/>
                  </a:schemeClr>
                </a:solidFill>
              </a:rPr>
              <a:t>50%</a:t>
            </a:r>
          </a:p>
        </p:txBody>
      </p:sp>
      <p:cxnSp>
        <p:nvCxnSpPr>
          <p:cNvPr id="97" name="Straight Connector 96"/>
          <p:cNvCxnSpPr/>
          <p:nvPr/>
        </p:nvCxnSpPr>
        <p:spPr>
          <a:xfrm>
            <a:off x="2638529" y="5398530"/>
            <a:ext cx="0" cy="238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5354420" y="5721556"/>
            <a:ext cx="1130107" cy="369332"/>
          </a:xfrm>
          <a:prstGeom prst="rect">
            <a:avLst/>
          </a:prstGeom>
          <a:noFill/>
        </p:spPr>
        <p:txBody>
          <a:bodyPr wrap="square" rtlCol="0">
            <a:spAutoFit/>
          </a:bodyPr>
          <a:lstStyle/>
          <a:p>
            <a:r>
              <a:rPr lang="en-NZ" sz="900" dirty="0">
                <a:solidFill>
                  <a:schemeClr val="tx1">
                    <a:lumMod val="65000"/>
                    <a:lumOff val="35000"/>
                  </a:schemeClr>
                </a:solidFill>
              </a:rPr>
              <a:t>Home owner</a:t>
            </a:r>
          </a:p>
          <a:p>
            <a:r>
              <a:rPr lang="en-NZ" sz="900" dirty="0">
                <a:solidFill>
                  <a:schemeClr val="tx1">
                    <a:lumMod val="65000"/>
                    <a:lumOff val="35000"/>
                  </a:schemeClr>
                </a:solidFill>
              </a:rPr>
              <a:t>62%</a:t>
            </a:r>
          </a:p>
        </p:txBody>
      </p:sp>
      <p:cxnSp>
        <p:nvCxnSpPr>
          <p:cNvPr id="150" name="Straight Arrow Connector 149"/>
          <p:cNvCxnSpPr/>
          <p:nvPr/>
        </p:nvCxnSpPr>
        <p:spPr>
          <a:xfrm flipV="1">
            <a:off x="5395604" y="5560455"/>
            <a:ext cx="0" cy="468000"/>
          </a:xfrm>
          <a:prstGeom prst="straightConnector1">
            <a:avLst/>
          </a:prstGeom>
          <a:ln>
            <a:solidFill>
              <a:srgbClr val="3A5749"/>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070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4710" y="678172"/>
            <a:ext cx="5276703" cy="261610"/>
          </a:xfrm>
          <a:prstGeom prst="rect">
            <a:avLst/>
          </a:prstGeom>
          <a:noFill/>
        </p:spPr>
        <p:txBody>
          <a:bodyPr wrap="square" rtlCol="0">
            <a:spAutoFit/>
          </a:bodyPr>
          <a:lstStyle/>
          <a:p>
            <a:pPr algn="ctr"/>
            <a:r>
              <a:rPr lang="en-NZ" sz="1050" dirty="0">
                <a:solidFill>
                  <a:prstClr val="white"/>
                </a:solidFill>
                <a:latin typeface="Arial" panose="020B0604020202020204" pitchFamily="34" charset="0"/>
                <a:cs typeface="Arial" panose="020B0604020202020204" pitchFamily="34" charset="0"/>
              </a:rPr>
              <a:t>FOR FURTHER INFORMATION PLEASE CONTACT:</a:t>
            </a:r>
          </a:p>
        </p:txBody>
      </p:sp>
      <p:sp>
        <p:nvSpPr>
          <p:cNvPr id="5" name="Text Placeholder 42"/>
          <p:cNvSpPr txBox="1">
            <a:spLocks/>
          </p:cNvSpPr>
          <p:nvPr/>
        </p:nvSpPr>
        <p:spPr>
          <a:xfrm>
            <a:off x="4161054" y="1030008"/>
            <a:ext cx="3869892" cy="444500"/>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spc="300">
                <a:solidFill>
                  <a:srgbClr val="C1AC5F"/>
                </a:solidFill>
                <a:latin typeface="Arial Black" panose="020B0A04020102020204" pitchFamily="34" charset="0"/>
                <a:ea typeface="+mn-ea"/>
                <a:cs typeface="Cordia New" panose="020B0304020202020204"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Black" panose="020B0A04020102020204" pitchFamily="34" charset="0"/>
                <a:ea typeface="+mn-ea"/>
                <a:cs typeface="Cordia New" panose="020B0304020202020204"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Black" panose="020B0A04020102020204" pitchFamily="34" charset="0"/>
                <a:ea typeface="+mn-ea"/>
                <a:cs typeface="Cordia New" panose="020B0304020202020204"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Black" panose="020B0A04020102020204" pitchFamily="34" charset="0"/>
                <a:ea typeface="+mn-ea"/>
                <a:cs typeface="Cordia New" panose="020B0304020202020204"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Black" panose="020B0A04020102020204" pitchFamily="34" charset="0"/>
                <a:ea typeface="+mn-ea"/>
                <a:cs typeface="Cordia New" panose="020B0304020202020204"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i="1" spc="0" dirty="0">
                <a:solidFill>
                  <a:srgbClr val="92ABBF"/>
                </a:solidFill>
                <a:latin typeface="Georgia" panose="02040502050405020303" pitchFamily="18" charset="0"/>
              </a:rPr>
              <a:t>Emma Stratton and Michael Dunne</a:t>
            </a:r>
          </a:p>
        </p:txBody>
      </p:sp>
      <p:sp>
        <p:nvSpPr>
          <p:cNvPr id="8" name="Rectangle 7"/>
          <p:cNvSpPr/>
          <p:nvPr/>
        </p:nvSpPr>
        <p:spPr>
          <a:xfrm>
            <a:off x="4371720" y="1620618"/>
            <a:ext cx="3184071" cy="1061829"/>
          </a:xfrm>
          <a:prstGeom prst="rect">
            <a:avLst/>
          </a:prstGeom>
        </p:spPr>
        <p:txBody>
          <a:bodyPr wrap="square">
            <a:spAutoFit/>
          </a:bodyPr>
          <a:lstStyle/>
          <a:p>
            <a:pPr algn="ctr"/>
            <a:r>
              <a:rPr lang="en-NZ" sz="1050" dirty="0">
                <a:solidFill>
                  <a:prstClr val="white"/>
                </a:solidFill>
              </a:rPr>
              <a:t>Colmar Brunton, a Millward Brown Company</a:t>
            </a:r>
          </a:p>
          <a:p>
            <a:pPr algn="ctr"/>
            <a:r>
              <a:rPr lang="en-NZ" sz="1050" dirty="0">
                <a:solidFill>
                  <a:prstClr val="white"/>
                </a:solidFill>
              </a:rPr>
              <a:t>Level 9, Legal House, 101 Lambton Quay, Wellington</a:t>
            </a:r>
          </a:p>
          <a:p>
            <a:pPr algn="ctr"/>
            <a:r>
              <a:rPr lang="en-NZ" sz="1050" dirty="0">
                <a:solidFill>
                  <a:prstClr val="white"/>
                </a:solidFill>
              </a:rPr>
              <a:t>PO Box 3622, Wellington 6140</a:t>
            </a:r>
          </a:p>
          <a:p>
            <a:pPr algn="ctr"/>
            <a:endParaRPr lang="en-NZ" sz="1050" dirty="0">
              <a:solidFill>
                <a:prstClr val="white"/>
              </a:solidFill>
            </a:endParaRPr>
          </a:p>
          <a:p>
            <a:pPr algn="ctr"/>
            <a:r>
              <a:rPr lang="en-NZ" sz="1050" dirty="0">
                <a:solidFill>
                  <a:prstClr val="white"/>
                </a:solidFill>
              </a:rPr>
              <a:t>Emma: (04) 913 3056 </a:t>
            </a:r>
          </a:p>
          <a:p>
            <a:pPr algn="ctr"/>
            <a:r>
              <a:rPr lang="en-NZ" sz="1050" dirty="0">
                <a:solidFill>
                  <a:prstClr val="white"/>
                </a:solidFill>
              </a:rPr>
              <a:t>Michael: (04) 913 3004</a:t>
            </a:r>
          </a:p>
        </p:txBody>
      </p:sp>
    </p:spTree>
    <p:extLst>
      <p:ext uri="{BB962C8B-B14F-4D97-AF65-F5344CB8AC3E}">
        <p14:creationId xmlns:p14="http://schemas.microsoft.com/office/powerpoint/2010/main" val="174804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Rectangle 338"/>
          <p:cNvSpPr/>
          <p:nvPr/>
        </p:nvSpPr>
        <p:spPr>
          <a:xfrm>
            <a:off x="5554809" y="3368040"/>
            <a:ext cx="6486525" cy="28327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65000"/>
                  <a:lumOff val="35000"/>
                </a:schemeClr>
              </a:solidFill>
            </a:endParaRPr>
          </a:p>
        </p:txBody>
      </p:sp>
      <p:sp>
        <p:nvSpPr>
          <p:cNvPr id="338" name="Rectangle 337"/>
          <p:cNvSpPr/>
          <p:nvPr/>
        </p:nvSpPr>
        <p:spPr>
          <a:xfrm>
            <a:off x="5554134" y="1246711"/>
            <a:ext cx="6487200" cy="21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itle 1"/>
          <p:cNvSpPr>
            <a:spLocks noGrp="1"/>
          </p:cNvSpPr>
          <p:nvPr>
            <p:ph type="title"/>
          </p:nvPr>
        </p:nvSpPr>
        <p:spPr>
          <a:xfrm>
            <a:off x="209550" y="241300"/>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How prepared are New Zealanders?</a:t>
            </a:r>
          </a:p>
        </p:txBody>
      </p:sp>
      <p:sp>
        <p:nvSpPr>
          <p:cNvPr id="4" name="Title 1"/>
          <p:cNvSpPr txBox="1">
            <a:spLocks/>
          </p:cNvSpPr>
          <p:nvPr/>
        </p:nvSpPr>
        <p:spPr>
          <a:xfrm>
            <a:off x="1553726" y="1415337"/>
            <a:ext cx="9011724" cy="704023"/>
          </a:xfrm>
          <a:prstGeom prst="rect">
            <a:avLst/>
          </a:prstGeom>
        </p:spPr>
        <p:txBody>
          <a:bodyPr anchor="ctr">
            <a:noAutofit/>
          </a:bodyPr>
          <a:lstStyle>
            <a:defPPr>
              <a:defRPr lang="en-US"/>
            </a:defPPr>
            <a:lvl1pPr>
              <a:lnSpc>
                <a:spcPct val="90000"/>
              </a:lnSpc>
              <a:spcBef>
                <a:spcPct val="0"/>
              </a:spcBef>
              <a:buNone/>
              <a:defRPr sz="1400" b="0">
                <a:solidFill>
                  <a:schemeClr val="bg1"/>
                </a:solidFill>
                <a:latin typeface="Calibri" panose="020F0502020204030204"/>
                <a:ea typeface="Tahoma" panose="020B0604030504040204" pitchFamily="34" charset="0"/>
                <a:cs typeface="Arial" panose="020B0604020202020204" pitchFamily="34" charset="0"/>
              </a:defRPr>
            </a:lvl1pPr>
          </a:lstStyle>
          <a:p>
            <a:endParaRPr lang="en-NZ" dirty="0"/>
          </a:p>
        </p:txBody>
      </p:sp>
      <p:sp>
        <p:nvSpPr>
          <p:cNvPr id="9" name="TextBox 8"/>
          <p:cNvSpPr txBox="1"/>
          <p:nvPr/>
        </p:nvSpPr>
        <p:spPr>
          <a:xfrm>
            <a:off x="5845735" y="1289405"/>
            <a:ext cx="6145885" cy="415498"/>
          </a:xfrm>
          <a:prstGeom prst="rect">
            <a:avLst/>
          </a:prstGeom>
          <a:noFill/>
          <a:ln>
            <a:noFill/>
          </a:ln>
        </p:spPr>
        <p:txBody>
          <a:bodyPr wrap="square" rtlCol="0">
            <a:spAutoFit/>
          </a:bodyPr>
          <a:lstStyle/>
          <a:p>
            <a:pPr>
              <a:lnSpc>
                <a:spcPct val="150000"/>
              </a:lnSpc>
              <a:spcAft>
                <a:spcPts val="600"/>
              </a:spcAft>
            </a:pPr>
            <a:r>
              <a:rPr lang="en-NZ" sz="1400" b="1" u="sng" dirty="0">
                <a:solidFill>
                  <a:schemeClr val="tx1">
                    <a:lumMod val="65000"/>
                    <a:lumOff val="35000"/>
                  </a:schemeClr>
                </a:solidFill>
              </a:rPr>
              <a:t>Almost all New Zealanders understand the types of disasters that could occur </a:t>
            </a:r>
            <a:endParaRPr lang="en-GB" sz="1300" b="1" dirty="0">
              <a:solidFill>
                <a:schemeClr val="tx1">
                  <a:lumMod val="65000"/>
                  <a:lumOff val="35000"/>
                </a:schemeClr>
              </a:solidFill>
            </a:endParaRPr>
          </a:p>
        </p:txBody>
      </p:sp>
      <p:sp>
        <p:nvSpPr>
          <p:cNvPr id="11" name="Rectangle 10"/>
          <p:cNvSpPr/>
          <p:nvPr/>
        </p:nvSpPr>
        <p:spPr>
          <a:xfrm>
            <a:off x="156485" y="3368040"/>
            <a:ext cx="5400000" cy="2833200"/>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2" name="Oval 341"/>
          <p:cNvSpPr/>
          <p:nvPr/>
        </p:nvSpPr>
        <p:spPr>
          <a:xfrm>
            <a:off x="10601222" y="1884618"/>
            <a:ext cx="828000" cy="82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44" name="Chart 343"/>
          <p:cNvGraphicFramePr/>
          <p:nvPr>
            <p:extLst>
              <p:ext uri="{D42A27DB-BD31-4B8C-83A1-F6EECF244321}">
                <p14:modId xmlns:p14="http://schemas.microsoft.com/office/powerpoint/2010/main" val="2535934650"/>
              </p:ext>
            </p:extLst>
          </p:nvPr>
        </p:nvGraphicFramePr>
        <p:xfrm>
          <a:off x="10136633" y="1744490"/>
          <a:ext cx="1741042" cy="1132060"/>
        </p:xfrm>
        <a:graphic>
          <a:graphicData uri="http://schemas.openxmlformats.org/drawingml/2006/chart">
            <c:chart xmlns:c="http://schemas.openxmlformats.org/drawingml/2006/chart" xmlns:r="http://schemas.openxmlformats.org/officeDocument/2006/relationships" r:id="rId2"/>
          </a:graphicData>
        </a:graphic>
      </p:graphicFrame>
      <p:sp>
        <p:nvSpPr>
          <p:cNvPr id="345" name="TextBox 344"/>
          <p:cNvSpPr txBox="1"/>
          <p:nvPr/>
        </p:nvSpPr>
        <p:spPr>
          <a:xfrm>
            <a:off x="216815" y="3499205"/>
            <a:ext cx="4155160" cy="415498"/>
          </a:xfrm>
          <a:prstGeom prst="rect">
            <a:avLst/>
          </a:prstGeom>
          <a:noFill/>
          <a:ln>
            <a:noFill/>
          </a:ln>
        </p:spPr>
        <p:txBody>
          <a:bodyPr wrap="square" rtlCol="0">
            <a:spAutoFit/>
          </a:bodyPr>
          <a:lstStyle/>
          <a:p>
            <a:pPr lvl="0">
              <a:lnSpc>
                <a:spcPct val="150000"/>
              </a:lnSpc>
              <a:spcAft>
                <a:spcPts val="600"/>
              </a:spcAft>
            </a:pPr>
            <a:r>
              <a:rPr lang="en-NZ" sz="1400" b="1" u="sng" dirty="0" smtClean="0">
                <a:solidFill>
                  <a:schemeClr val="bg1"/>
                </a:solidFill>
              </a:rPr>
              <a:t>More New </a:t>
            </a:r>
            <a:r>
              <a:rPr lang="en-NZ" sz="1400" b="1" u="sng" dirty="0">
                <a:solidFill>
                  <a:schemeClr val="bg1"/>
                </a:solidFill>
              </a:rPr>
              <a:t>Zealanders </a:t>
            </a:r>
            <a:r>
              <a:rPr lang="en-NZ" sz="1400" b="1" u="sng" dirty="0" smtClean="0">
                <a:solidFill>
                  <a:schemeClr val="bg1"/>
                </a:solidFill>
              </a:rPr>
              <a:t>are now prepared at home</a:t>
            </a:r>
            <a:endParaRPr lang="en-NZ" sz="1100" dirty="0">
              <a:solidFill>
                <a:schemeClr val="tx1">
                  <a:lumMod val="65000"/>
                  <a:lumOff val="35000"/>
                </a:schemeClr>
              </a:solidFill>
              <a:ea typeface="Calibri" panose="020F0502020204030204" pitchFamily="34" charset="0"/>
              <a:cs typeface="Times New Roman" panose="02020603050405020304" pitchFamily="18" charset="0"/>
            </a:endParaRPr>
          </a:p>
        </p:txBody>
      </p:sp>
      <p:sp>
        <p:nvSpPr>
          <p:cNvPr id="347" name="TextBox 346"/>
          <p:cNvSpPr txBox="1"/>
          <p:nvPr/>
        </p:nvSpPr>
        <p:spPr>
          <a:xfrm>
            <a:off x="5845735" y="1689455"/>
            <a:ext cx="4488535" cy="1354089"/>
          </a:xfrm>
          <a:prstGeom prst="rect">
            <a:avLst/>
          </a:prstGeom>
          <a:noFill/>
          <a:ln>
            <a:noFill/>
          </a:ln>
        </p:spPr>
        <p:txBody>
          <a:bodyPr wrap="square" rtlCol="0">
            <a:spAutoFit/>
          </a:bodyPr>
          <a:lstStyle/>
          <a:p>
            <a:pPr>
              <a:lnSpc>
                <a:spcPct val="115000"/>
              </a:lnSpc>
            </a:pPr>
            <a:r>
              <a:rPr lang="en-GB" sz="1200" dirty="0" smtClean="0">
                <a:solidFill>
                  <a:schemeClr val="tx1">
                    <a:lumMod val="65000"/>
                    <a:lumOff val="35000"/>
                  </a:schemeClr>
                </a:solidFill>
              </a:rPr>
              <a:t>Nine </a:t>
            </a:r>
            <a:r>
              <a:rPr lang="en-GB" sz="1200" dirty="0">
                <a:solidFill>
                  <a:schemeClr val="tx1">
                    <a:lumMod val="65000"/>
                    <a:lumOff val="35000"/>
                  </a:schemeClr>
                </a:solidFill>
              </a:rPr>
              <a:t>in ten (</a:t>
            </a:r>
            <a:r>
              <a:rPr lang="en-GB" sz="1200" dirty="0" smtClean="0">
                <a:solidFill>
                  <a:schemeClr val="tx1">
                    <a:lumMod val="65000"/>
                    <a:lumOff val="35000"/>
                  </a:schemeClr>
                </a:solidFill>
              </a:rPr>
              <a:t>91%) </a:t>
            </a:r>
            <a:r>
              <a:rPr lang="en-GB" sz="1200" dirty="0">
                <a:solidFill>
                  <a:schemeClr val="tx1">
                    <a:lumMod val="65000"/>
                    <a:lumOff val="35000"/>
                  </a:schemeClr>
                </a:solidFill>
              </a:rPr>
              <a:t>New </a:t>
            </a:r>
            <a:r>
              <a:rPr lang="en-GB" sz="1200" dirty="0" smtClean="0">
                <a:solidFill>
                  <a:schemeClr val="tx1">
                    <a:lumMod val="65000"/>
                    <a:lumOff val="35000"/>
                  </a:schemeClr>
                </a:solidFill>
              </a:rPr>
              <a:t>Zealanders </a:t>
            </a:r>
            <a:r>
              <a:rPr lang="en-GB" sz="1200" dirty="0">
                <a:solidFill>
                  <a:schemeClr val="tx1">
                    <a:lumMod val="65000"/>
                    <a:lumOff val="35000"/>
                  </a:schemeClr>
                </a:solidFill>
              </a:rPr>
              <a:t>believe they have a good </a:t>
            </a:r>
            <a:r>
              <a:rPr lang="en-GB" sz="1200" dirty="0" smtClean="0">
                <a:solidFill>
                  <a:schemeClr val="tx1">
                    <a:lumMod val="65000"/>
                    <a:lumOff val="35000"/>
                  </a:schemeClr>
                </a:solidFill>
              </a:rPr>
              <a:t>understanding of </a:t>
            </a:r>
            <a:r>
              <a:rPr lang="en-GB" sz="1200" dirty="0">
                <a:solidFill>
                  <a:schemeClr val="tx1">
                    <a:lumMod val="65000"/>
                    <a:lumOff val="35000"/>
                  </a:schemeClr>
                </a:solidFill>
              </a:rPr>
              <a:t>the types of disasters that could occur in New Zealand, and the </a:t>
            </a:r>
            <a:r>
              <a:rPr lang="en-GB" sz="1200" dirty="0" smtClean="0">
                <a:solidFill>
                  <a:schemeClr val="tx1">
                    <a:lumMod val="65000"/>
                    <a:lumOff val="35000"/>
                  </a:schemeClr>
                </a:solidFill>
              </a:rPr>
              <a:t>chances of </a:t>
            </a:r>
            <a:r>
              <a:rPr lang="en-GB" sz="1200" dirty="0">
                <a:solidFill>
                  <a:schemeClr val="tx1">
                    <a:lumMod val="65000"/>
                    <a:lumOff val="35000"/>
                  </a:schemeClr>
                </a:solidFill>
              </a:rPr>
              <a:t>them </a:t>
            </a:r>
            <a:r>
              <a:rPr lang="en-GB" sz="1200" dirty="0" smtClean="0">
                <a:solidFill>
                  <a:schemeClr val="tx1">
                    <a:lumMod val="65000"/>
                    <a:lumOff val="35000"/>
                  </a:schemeClr>
                </a:solidFill>
              </a:rPr>
              <a:t>occurring (cf. 92% in 2016).</a:t>
            </a:r>
          </a:p>
          <a:p>
            <a:pPr>
              <a:lnSpc>
                <a:spcPct val="115000"/>
              </a:lnSpc>
            </a:pPr>
            <a:endParaRPr lang="en-GB" sz="1200" dirty="0">
              <a:solidFill>
                <a:schemeClr val="tx1">
                  <a:lumMod val="65000"/>
                  <a:lumOff val="35000"/>
                </a:schemeClr>
              </a:solidFill>
            </a:endParaRPr>
          </a:p>
          <a:p>
            <a:pPr>
              <a:lnSpc>
                <a:spcPct val="115000"/>
              </a:lnSpc>
            </a:pPr>
            <a:r>
              <a:rPr lang="en-GB" sz="1200" dirty="0" smtClean="0">
                <a:solidFill>
                  <a:schemeClr val="tx1">
                    <a:lumMod val="65000"/>
                    <a:lumOff val="35000"/>
                  </a:schemeClr>
                </a:solidFill>
                <a:ea typeface="Calibri" panose="020F0502020204030204" pitchFamily="34" charset="0"/>
                <a:cs typeface="Times New Roman" panose="02020603050405020304" pitchFamily="18" charset="0"/>
              </a:rPr>
              <a:t>Eight </a:t>
            </a:r>
            <a:r>
              <a:rPr lang="en-GB" sz="1200" dirty="0">
                <a:solidFill>
                  <a:schemeClr val="tx1">
                    <a:lumMod val="65000"/>
                    <a:lumOff val="35000"/>
                  </a:schemeClr>
                </a:solidFill>
                <a:ea typeface="Calibri" panose="020F0502020204030204" pitchFamily="34" charset="0"/>
                <a:cs typeface="Times New Roman" panose="02020603050405020304" pitchFamily="18" charset="0"/>
              </a:rPr>
              <a:t>in ten (</a:t>
            </a:r>
            <a:r>
              <a:rPr lang="en-GB" sz="1200" dirty="0" smtClean="0">
                <a:solidFill>
                  <a:schemeClr val="tx1">
                    <a:lumMod val="65000"/>
                    <a:lumOff val="35000"/>
                  </a:schemeClr>
                </a:solidFill>
                <a:ea typeface="Calibri" panose="020F0502020204030204" pitchFamily="34" charset="0"/>
                <a:cs typeface="Times New Roman" panose="02020603050405020304" pitchFamily="18" charset="0"/>
              </a:rPr>
              <a:t>86%) </a:t>
            </a:r>
            <a:r>
              <a:rPr lang="en-GB" sz="1200" dirty="0">
                <a:solidFill>
                  <a:schemeClr val="tx1">
                    <a:lumMod val="65000"/>
                    <a:lumOff val="35000"/>
                  </a:schemeClr>
                </a:solidFill>
                <a:ea typeface="Calibri" panose="020F0502020204030204" pitchFamily="34" charset="0"/>
                <a:cs typeface="Times New Roman" panose="02020603050405020304" pitchFamily="18" charset="0"/>
              </a:rPr>
              <a:t>have a good understanding of what the effects would </a:t>
            </a:r>
            <a:r>
              <a:rPr lang="en-GB" sz="1200" dirty="0" smtClean="0">
                <a:solidFill>
                  <a:schemeClr val="tx1">
                    <a:lumMod val="65000"/>
                    <a:lumOff val="35000"/>
                  </a:schemeClr>
                </a:solidFill>
                <a:ea typeface="Calibri" panose="020F0502020204030204" pitchFamily="34" charset="0"/>
                <a:cs typeface="Times New Roman" panose="02020603050405020304" pitchFamily="18" charset="0"/>
              </a:rPr>
              <a:t>be if </a:t>
            </a:r>
            <a:r>
              <a:rPr lang="en-GB" sz="1200" dirty="0">
                <a:solidFill>
                  <a:schemeClr val="tx1">
                    <a:lumMod val="65000"/>
                    <a:lumOff val="35000"/>
                  </a:schemeClr>
                </a:solidFill>
                <a:ea typeface="Calibri" panose="020F0502020204030204" pitchFamily="34" charset="0"/>
                <a:cs typeface="Times New Roman" panose="02020603050405020304" pitchFamily="18" charset="0"/>
              </a:rPr>
              <a:t>a disaster struck in their </a:t>
            </a:r>
            <a:r>
              <a:rPr lang="en-GB" sz="1200" dirty="0" smtClean="0">
                <a:solidFill>
                  <a:schemeClr val="tx1">
                    <a:lumMod val="65000"/>
                    <a:lumOff val="35000"/>
                  </a:schemeClr>
                </a:solidFill>
                <a:ea typeface="Calibri" panose="020F0502020204030204" pitchFamily="34" charset="0"/>
                <a:cs typeface="Times New Roman" panose="02020603050405020304" pitchFamily="18" charset="0"/>
              </a:rPr>
              <a:t>area </a:t>
            </a:r>
            <a:r>
              <a:rPr lang="en-GB" sz="1200" dirty="0">
                <a:solidFill>
                  <a:schemeClr val="tx1">
                    <a:lumMod val="65000"/>
                    <a:lumOff val="35000"/>
                  </a:schemeClr>
                </a:solidFill>
              </a:rPr>
              <a:t>(cf. </a:t>
            </a:r>
            <a:r>
              <a:rPr lang="en-GB" sz="1200" dirty="0" smtClean="0">
                <a:solidFill>
                  <a:schemeClr val="tx1">
                    <a:lumMod val="65000"/>
                    <a:lumOff val="35000"/>
                  </a:schemeClr>
                </a:solidFill>
              </a:rPr>
              <a:t>84% </a:t>
            </a:r>
            <a:r>
              <a:rPr lang="en-GB" sz="1200" dirty="0">
                <a:solidFill>
                  <a:schemeClr val="tx1">
                    <a:lumMod val="65000"/>
                    <a:lumOff val="35000"/>
                  </a:schemeClr>
                </a:solidFill>
              </a:rPr>
              <a:t>in 2016</a:t>
            </a:r>
            <a:r>
              <a:rPr lang="en-GB" sz="1200" dirty="0" smtClean="0">
                <a:solidFill>
                  <a:schemeClr val="tx1">
                    <a:lumMod val="65000"/>
                    <a:lumOff val="35000"/>
                  </a:schemeClr>
                </a:solidFill>
              </a:rPr>
              <a:t>).</a:t>
            </a:r>
            <a:endParaRPr lang="en-GB" sz="1200" dirty="0">
              <a:solidFill>
                <a:schemeClr val="tx1">
                  <a:lumMod val="65000"/>
                  <a:lumOff val="35000"/>
                </a:schemeClr>
              </a:solidFill>
            </a:endParaRPr>
          </a:p>
        </p:txBody>
      </p:sp>
      <p:sp>
        <p:nvSpPr>
          <p:cNvPr id="2" name="Rectangle 1"/>
          <p:cNvSpPr/>
          <p:nvPr/>
        </p:nvSpPr>
        <p:spPr>
          <a:xfrm>
            <a:off x="216815" y="3948410"/>
            <a:ext cx="4117060" cy="729430"/>
          </a:xfrm>
          <a:prstGeom prst="rect">
            <a:avLst/>
          </a:prstGeom>
          <a:noFill/>
          <a:ln>
            <a:noFill/>
          </a:ln>
        </p:spPr>
        <p:txBody>
          <a:bodyPr wrap="square" rtlCol="0">
            <a:spAutoFit/>
          </a:bodyPr>
          <a:lstStyle/>
          <a:p>
            <a:pPr>
              <a:lnSpc>
                <a:spcPct val="115000"/>
              </a:lnSpc>
            </a:pPr>
            <a:r>
              <a:rPr lang="en-NZ" sz="1200" dirty="0">
                <a:solidFill>
                  <a:schemeClr val="bg1"/>
                </a:solidFill>
              </a:rPr>
              <a:t> </a:t>
            </a:r>
            <a:r>
              <a:rPr lang="en-NZ" sz="1200" dirty="0" smtClean="0">
                <a:solidFill>
                  <a:schemeClr val="bg1"/>
                </a:solidFill>
              </a:rPr>
              <a:t>Two in three (32%) people </a:t>
            </a:r>
            <a:r>
              <a:rPr lang="en-NZ" sz="1200" dirty="0">
                <a:solidFill>
                  <a:schemeClr val="bg1"/>
                </a:solidFill>
              </a:rPr>
              <a:t>have emergency supplies which they regularly update, have stored sufficient water, and make plans for what to do in an </a:t>
            </a:r>
            <a:r>
              <a:rPr lang="en-NZ" sz="1200" dirty="0" smtClean="0">
                <a:solidFill>
                  <a:schemeClr val="bg1"/>
                </a:solidFill>
              </a:rPr>
              <a:t>emergency (up from 25% in 2016). </a:t>
            </a:r>
            <a:endParaRPr lang="en-NZ" sz="1200" dirty="0">
              <a:solidFill>
                <a:schemeClr val="bg1"/>
              </a:solidFill>
            </a:endParaRPr>
          </a:p>
        </p:txBody>
      </p:sp>
      <p:sp>
        <p:nvSpPr>
          <p:cNvPr id="351" name="TextBox 350"/>
          <p:cNvSpPr txBox="1"/>
          <p:nvPr/>
        </p:nvSpPr>
        <p:spPr>
          <a:xfrm>
            <a:off x="216815" y="4701086"/>
            <a:ext cx="5148000" cy="382092"/>
          </a:xfrm>
          <a:prstGeom prst="rect">
            <a:avLst/>
          </a:prstGeom>
          <a:noFill/>
          <a:ln>
            <a:noFill/>
          </a:ln>
        </p:spPr>
        <p:txBody>
          <a:bodyPr wrap="square" rtlCol="0">
            <a:spAutoFit/>
          </a:bodyPr>
          <a:lstStyle/>
          <a:p>
            <a:pPr lvl="0">
              <a:lnSpc>
                <a:spcPct val="150000"/>
              </a:lnSpc>
              <a:spcAft>
                <a:spcPts val="600"/>
              </a:spcAft>
            </a:pPr>
            <a:r>
              <a:rPr lang="en-NZ" sz="1400" b="1" u="sng" dirty="0" smtClean="0">
                <a:solidFill>
                  <a:schemeClr val="bg1"/>
                </a:solidFill>
              </a:rPr>
              <a:t>One in five are fully prepared </a:t>
            </a:r>
            <a:endParaRPr lang="en-NZ" sz="1100" dirty="0">
              <a:solidFill>
                <a:schemeClr val="tx1">
                  <a:lumMod val="65000"/>
                  <a:lumOff val="35000"/>
                </a:schemeClr>
              </a:solidFill>
              <a:ea typeface="Calibri" panose="020F0502020204030204" pitchFamily="34" charset="0"/>
              <a:cs typeface="Times New Roman" panose="02020603050405020304" pitchFamily="18" charset="0"/>
            </a:endParaRPr>
          </a:p>
        </p:txBody>
      </p:sp>
      <p:sp>
        <p:nvSpPr>
          <p:cNvPr id="352" name="Rectangle 351"/>
          <p:cNvSpPr/>
          <p:nvPr/>
        </p:nvSpPr>
        <p:spPr>
          <a:xfrm>
            <a:off x="216815" y="5159816"/>
            <a:ext cx="4968249" cy="1154162"/>
          </a:xfrm>
          <a:prstGeom prst="rect">
            <a:avLst/>
          </a:prstGeom>
          <a:noFill/>
          <a:ln>
            <a:noFill/>
          </a:ln>
        </p:spPr>
        <p:txBody>
          <a:bodyPr wrap="square" rtlCol="0">
            <a:spAutoFit/>
          </a:bodyPr>
          <a:lstStyle/>
          <a:p>
            <a:pPr>
              <a:lnSpc>
                <a:spcPct val="115000"/>
              </a:lnSpc>
            </a:pPr>
            <a:r>
              <a:rPr lang="en-NZ" sz="1200" dirty="0">
                <a:solidFill>
                  <a:schemeClr val="bg1"/>
                </a:solidFill>
              </a:rPr>
              <a:t>Eighteen percent of New Zealanders are fully prepared which means they make survival plans that include what to do when not at home, have necessary emergency items they </a:t>
            </a:r>
            <a:r>
              <a:rPr lang="en-GB" sz="1200" dirty="0">
                <a:solidFill>
                  <a:schemeClr val="bg1"/>
                </a:solidFill>
              </a:rPr>
              <a:t>regularly update, and </a:t>
            </a:r>
            <a:r>
              <a:rPr lang="en-NZ" sz="1200" dirty="0">
                <a:solidFill>
                  <a:schemeClr val="bg1"/>
                </a:solidFill>
              </a:rPr>
              <a:t>have stored sufficient water (up from </a:t>
            </a:r>
            <a:r>
              <a:rPr lang="en-NZ" sz="1200" dirty="0" smtClean="0">
                <a:solidFill>
                  <a:schemeClr val="bg1"/>
                </a:solidFill>
              </a:rPr>
              <a:t>14% </a:t>
            </a:r>
            <a:r>
              <a:rPr lang="en-NZ" sz="1200" dirty="0">
                <a:solidFill>
                  <a:schemeClr val="bg1"/>
                </a:solidFill>
              </a:rPr>
              <a:t>in 2016</a:t>
            </a:r>
            <a:r>
              <a:rPr lang="en-NZ" sz="1200" dirty="0" smtClean="0">
                <a:solidFill>
                  <a:schemeClr val="bg1"/>
                </a:solidFill>
              </a:rPr>
              <a:t>).</a:t>
            </a:r>
            <a:endParaRPr lang="en-NZ" sz="1200" dirty="0">
              <a:solidFill>
                <a:schemeClr val="bg1"/>
              </a:solidFill>
            </a:endParaRPr>
          </a:p>
          <a:p>
            <a:pPr>
              <a:lnSpc>
                <a:spcPct val="115000"/>
              </a:lnSpc>
            </a:pPr>
            <a:endParaRPr lang="en-NZ" sz="1200" dirty="0">
              <a:solidFill>
                <a:schemeClr val="bg1"/>
              </a:solidFill>
            </a:endParaRPr>
          </a:p>
        </p:txBody>
      </p:sp>
      <p:grpSp>
        <p:nvGrpSpPr>
          <p:cNvPr id="353" name="Group 352"/>
          <p:cNvGrpSpPr/>
          <p:nvPr/>
        </p:nvGrpSpPr>
        <p:grpSpPr>
          <a:xfrm>
            <a:off x="4297766" y="4046042"/>
            <a:ext cx="862793" cy="528897"/>
            <a:chOff x="9894384" y="2376936"/>
            <a:chExt cx="862793" cy="528897"/>
          </a:xfrm>
        </p:grpSpPr>
        <p:sp>
          <p:nvSpPr>
            <p:cNvPr id="354" name="Freeform 25"/>
            <p:cNvSpPr>
              <a:spLocks/>
            </p:cNvSpPr>
            <p:nvPr/>
          </p:nvSpPr>
          <p:spPr bwMode="auto">
            <a:xfrm>
              <a:off x="9894384" y="2473833"/>
              <a:ext cx="211918" cy="432000"/>
            </a:xfrm>
            <a:custGeom>
              <a:avLst/>
              <a:gdLst>
                <a:gd name="T0" fmla="*/ 2505 w 2512"/>
                <a:gd name="T1" fmla="*/ 494 h 5455"/>
                <a:gd name="T2" fmla="*/ 1959 w 2512"/>
                <a:gd name="T3" fmla="*/ 1 h 5455"/>
                <a:gd name="T4" fmla="*/ 1907 w 2512"/>
                <a:gd name="T5" fmla="*/ 0 h 5455"/>
                <a:gd name="T6" fmla="*/ 1567 w 2512"/>
                <a:gd name="T7" fmla="*/ 0 h 5455"/>
                <a:gd name="T8" fmla="*/ 1256 w 2512"/>
                <a:gd name="T9" fmla="*/ 504 h 5455"/>
                <a:gd name="T10" fmla="*/ 945 w 2512"/>
                <a:gd name="T11" fmla="*/ 1 h 5455"/>
                <a:gd name="T12" fmla="*/ 605 w 2512"/>
                <a:gd name="T13" fmla="*/ 1 h 5455"/>
                <a:gd name="T14" fmla="*/ 581 w 2512"/>
                <a:gd name="T15" fmla="*/ 1 h 5455"/>
                <a:gd name="T16" fmla="*/ 581 w 2512"/>
                <a:gd name="T17" fmla="*/ 1 h 5455"/>
                <a:gd name="T18" fmla="*/ 552 w 2512"/>
                <a:gd name="T19" fmla="*/ 2 h 5455"/>
                <a:gd name="T20" fmla="*/ 7 w 2512"/>
                <a:gd name="T21" fmla="*/ 495 h 5455"/>
                <a:gd name="T22" fmla="*/ 0 w 2512"/>
                <a:gd name="T23" fmla="*/ 554 h 5455"/>
                <a:gd name="T24" fmla="*/ 0 w 2512"/>
                <a:gd name="T25" fmla="*/ 1729 h 5455"/>
                <a:gd name="T26" fmla="*/ 0 w 2512"/>
                <a:gd name="T27" fmla="*/ 2498 h 5455"/>
                <a:gd name="T28" fmla="*/ 234 w 2512"/>
                <a:gd name="T29" fmla="*/ 2751 h 5455"/>
                <a:gd name="T30" fmla="*/ 468 w 2512"/>
                <a:gd name="T31" fmla="*/ 2498 h 5455"/>
                <a:gd name="T32" fmla="*/ 468 w 2512"/>
                <a:gd name="T33" fmla="*/ 2199 h 5455"/>
                <a:gd name="T34" fmla="*/ 468 w 2512"/>
                <a:gd name="T35" fmla="*/ 735 h 5455"/>
                <a:gd name="T36" fmla="*/ 578 w 2512"/>
                <a:gd name="T37" fmla="*/ 735 h 5455"/>
                <a:gd name="T38" fmla="*/ 578 w 2512"/>
                <a:gd name="T39" fmla="*/ 735 h 5455"/>
                <a:gd name="T40" fmla="*/ 578 w 2512"/>
                <a:gd name="T41" fmla="*/ 2272 h 5455"/>
                <a:gd name="T42" fmla="*/ 578 w 2512"/>
                <a:gd name="T43" fmla="*/ 2892 h 5455"/>
                <a:gd name="T44" fmla="*/ 578 w 2512"/>
                <a:gd name="T45" fmla="*/ 5126 h 5455"/>
                <a:gd name="T46" fmla="*/ 882 w 2512"/>
                <a:gd name="T47" fmla="*/ 5455 h 5455"/>
                <a:gd name="T48" fmla="*/ 1186 w 2512"/>
                <a:gd name="T49" fmla="*/ 5126 h 5455"/>
                <a:gd name="T50" fmla="*/ 1186 w 2512"/>
                <a:gd name="T51" fmla="*/ 2892 h 5455"/>
                <a:gd name="T52" fmla="*/ 1266 w 2512"/>
                <a:gd name="T53" fmla="*/ 2892 h 5455"/>
                <a:gd name="T54" fmla="*/ 1266 w 2512"/>
                <a:gd name="T55" fmla="*/ 2891 h 5455"/>
                <a:gd name="T56" fmla="*/ 1326 w 2512"/>
                <a:gd name="T57" fmla="*/ 2891 h 5455"/>
                <a:gd name="T58" fmla="*/ 1326 w 2512"/>
                <a:gd name="T59" fmla="*/ 5126 h 5455"/>
                <a:gd name="T60" fmla="*/ 1630 w 2512"/>
                <a:gd name="T61" fmla="*/ 5455 h 5455"/>
                <a:gd name="T62" fmla="*/ 1934 w 2512"/>
                <a:gd name="T63" fmla="*/ 5126 h 5455"/>
                <a:gd name="T64" fmla="*/ 1934 w 2512"/>
                <a:gd name="T65" fmla="*/ 2838 h 5455"/>
                <a:gd name="T66" fmla="*/ 1934 w 2512"/>
                <a:gd name="T67" fmla="*/ 2599 h 5455"/>
                <a:gd name="T68" fmla="*/ 1934 w 2512"/>
                <a:gd name="T69" fmla="*/ 2592 h 5455"/>
                <a:gd name="T70" fmla="*/ 1934 w 2512"/>
                <a:gd name="T71" fmla="*/ 734 h 5455"/>
                <a:gd name="T72" fmla="*/ 1933 w 2512"/>
                <a:gd name="T73" fmla="*/ 734 h 5455"/>
                <a:gd name="T74" fmla="*/ 1933 w 2512"/>
                <a:gd name="T75" fmla="*/ 734 h 5455"/>
                <a:gd name="T76" fmla="*/ 2044 w 2512"/>
                <a:gd name="T77" fmla="*/ 734 h 5455"/>
                <a:gd name="T78" fmla="*/ 2044 w 2512"/>
                <a:gd name="T79" fmla="*/ 2497 h 5455"/>
                <a:gd name="T80" fmla="*/ 2278 w 2512"/>
                <a:gd name="T81" fmla="*/ 2750 h 5455"/>
                <a:gd name="T82" fmla="*/ 2512 w 2512"/>
                <a:gd name="T83" fmla="*/ 2497 h 5455"/>
                <a:gd name="T84" fmla="*/ 2512 w 2512"/>
                <a:gd name="T85" fmla="*/ 553 h 5455"/>
                <a:gd name="T86" fmla="*/ 2505 w 2512"/>
                <a:gd name="T87" fmla="*/ 494 h 5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2" h="5455">
                  <a:moveTo>
                    <a:pt x="2505" y="494"/>
                  </a:moveTo>
                  <a:cubicBezTo>
                    <a:pt x="2465" y="226"/>
                    <a:pt x="2239" y="18"/>
                    <a:pt x="1959" y="1"/>
                  </a:cubicBezTo>
                  <a:cubicBezTo>
                    <a:pt x="1959" y="1"/>
                    <a:pt x="1915" y="0"/>
                    <a:pt x="1907" y="0"/>
                  </a:cubicBezTo>
                  <a:cubicBezTo>
                    <a:pt x="1567" y="0"/>
                    <a:pt x="1567" y="0"/>
                    <a:pt x="1567" y="0"/>
                  </a:cubicBezTo>
                  <a:cubicBezTo>
                    <a:pt x="1256" y="504"/>
                    <a:pt x="1256" y="504"/>
                    <a:pt x="1256" y="504"/>
                  </a:cubicBezTo>
                  <a:cubicBezTo>
                    <a:pt x="945" y="1"/>
                    <a:pt x="945" y="1"/>
                    <a:pt x="945" y="1"/>
                  </a:cubicBezTo>
                  <a:cubicBezTo>
                    <a:pt x="605" y="1"/>
                    <a:pt x="605" y="1"/>
                    <a:pt x="605" y="1"/>
                  </a:cubicBezTo>
                  <a:cubicBezTo>
                    <a:pt x="597" y="1"/>
                    <a:pt x="589" y="1"/>
                    <a:pt x="581" y="1"/>
                  </a:cubicBezTo>
                  <a:cubicBezTo>
                    <a:pt x="581" y="1"/>
                    <a:pt x="581" y="1"/>
                    <a:pt x="581" y="1"/>
                  </a:cubicBezTo>
                  <a:cubicBezTo>
                    <a:pt x="552" y="2"/>
                    <a:pt x="552" y="2"/>
                    <a:pt x="552" y="2"/>
                  </a:cubicBezTo>
                  <a:cubicBezTo>
                    <a:pt x="273" y="19"/>
                    <a:pt x="46" y="228"/>
                    <a:pt x="7" y="495"/>
                  </a:cubicBezTo>
                  <a:cubicBezTo>
                    <a:pt x="3" y="514"/>
                    <a:pt x="0" y="534"/>
                    <a:pt x="0" y="554"/>
                  </a:cubicBezTo>
                  <a:cubicBezTo>
                    <a:pt x="0" y="1729"/>
                    <a:pt x="0" y="1729"/>
                    <a:pt x="0" y="1729"/>
                  </a:cubicBezTo>
                  <a:cubicBezTo>
                    <a:pt x="0" y="2498"/>
                    <a:pt x="0" y="2498"/>
                    <a:pt x="0" y="2498"/>
                  </a:cubicBezTo>
                  <a:cubicBezTo>
                    <a:pt x="0" y="2638"/>
                    <a:pt x="105" y="2751"/>
                    <a:pt x="234" y="2751"/>
                  </a:cubicBezTo>
                  <a:cubicBezTo>
                    <a:pt x="363" y="2751"/>
                    <a:pt x="468" y="2638"/>
                    <a:pt x="468" y="2498"/>
                  </a:cubicBezTo>
                  <a:cubicBezTo>
                    <a:pt x="468" y="2199"/>
                    <a:pt x="468" y="2199"/>
                    <a:pt x="468" y="2199"/>
                  </a:cubicBezTo>
                  <a:cubicBezTo>
                    <a:pt x="468" y="735"/>
                    <a:pt x="468" y="735"/>
                    <a:pt x="468" y="735"/>
                  </a:cubicBezTo>
                  <a:cubicBezTo>
                    <a:pt x="578" y="735"/>
                    <a:pt x="578" y="735"/>
                    <a:pt x="578" y="735"/>
                  </a:cubicBezTo>
                  <a:cubicBezTo>
                    <a:pt x="578" y="735"/>
                    <a:pt x="578" y="735"/>
                    <a:pt x="578" y="735"/>
                  </a:cubicBezTo>
                  <a:cubicBezTo>
                    <a:pt x="578" y="2272"/>
                    <a:pt x="578" y="2272"/>
                    <a:pt x="578" y="2272"/>
                  </a:cubicBezTo>
                  <a:cubicBezTo>
                    <a:pt x="578" y="2892"/>
                    <a:pt x="578" y="2892"/>
                    <a:pt x="578" y="2892"/>
                  </a:cubicBezTo>
                  <a:cubicBezTo>
                    <a:pt x="578" y="5126"/>
                    <a:pt x="578" y="5126"/>
                    <a:pt x="578" y="5126"/>
                  </a:cubicBezTo>
                  <a:cubicBezTo>
                    <a:pt x="578" y="5308"/>
                    <a:pt x="714" y="5455"/>
                    <a:pt x="882" y="5455"/>
                  </a:cubicBezTo>
                  <a:cubicBezTo>
                    <a:pt x="1050" y="5455"/>
                    <a:pt x="1186" y="5308"/>
                    <a:pt x="1186" y="5126"/>
                  </a:cubicBezTo>
                  <a:cubicBezTo>
                    <a:pt x="1186" y="2892"/>
                    <a:pt x="1186" y="2892"/>
                    <a:pt x="1186" y="2892"/>
                  </a:cubicBezTo>
                  <a:cubicBezTo>
                    <a:pt x="1266" y="2892"/>
                    <a:pt x="1266" y="2892"/>
                    <a:pt x="1266" y="2892"/>
                  </a:cubicBezTo>
                  <a:cubicBezTo>
                    <a:pt x="1266" y="2891"/>
                    <a:pt x="1266" y="2891"/>
                    <a:pt x="1266" y="2891"/>
                  </a:cubicBezTo>
                  <a:cubicBezTo>
                    <a:pt x="1326" y="2891"/>
                    <a:pt x="1326" y="2891"/>
                    <a:pt x="1326" y="2891"/>
                  </a:cubicBezTo>
                  <a:cubicBezTo>
                    <a:pt x="1326" y="5126"/>
                    <a:pt x="1326" y="5126"/>
                    <a:pt x="1326" y="5126"/>
                  </a:cubicBezTo>
                  <a:cubicBezTo>
                    <a:pt x="1326" y="5308"/>
                    <a:pt x="1462" y="5455"/>
                    <a:pt x="1630" y="5455"/>
                  </a:cubicBezTo>
                  <a:cubicBezTo>
                    <a:pt x="1798" y="5455"/>
                    <a:pt x="1934" y="5308"/>
                    <a:pt x="1934" y="5126"/>
                  </a:cubicBezTo>
                  <a:cubicBezTo>
                    <a:pt x="1934" y="2838"/>
                    <a:pt x="1934" y="2838"/>
                    <a:pt x="1934" y="2838"/>
                  </a:cubicBezTo>
                  <a:cubicBezTo>
                    <a:pt x="1934" y="2599"/>
                    <a:pt x="1934" y="2599"/>
                    <a:pt x="1934" y="2599"/>
                  </a:cubicBezTo>
                  <a:cubicBezTo>
                    <a:pt x="1934" y="2597"/>
                    <a:pt x="1934" y="2595"/>
                    <a:pt x="1934" y="2592"/>
                  </a:cubicBezTo>
                  <a:cubicBezTo>
                    <a:pt x="1934" y="734"/>
                    <a:pt x="1934" y="734"/>
                    <a:pt x="1934" y="734"/>
                  </a:cubicBezTo>
                  <a:cubicBezTo>
                    <a:pt x="1933" y="734"/>
                    <a:pt x="1933" y="734"/>
                    <a:pt x="1933" y="734"/>
                  </a:cubicBezTo>
                  <a:cubicBezTo>
                    <a:pt x="1933" y="734"/>
                    <a:pt x="1933" y="734"/>
                    <a:pt x="1933" y="734"/>
                  </a:cubicBezTo>
                  <a:cubicBezTo>
                    <a:pt x="2044" y="734"/>
                    <a:pt x="2044" y="734"/>
                    <a:pt x="2044" y="734"/>
                  </a:cubicBezTo>
                  <a:cubicBezTo>
                    <a:pt x="2044" y="2497"/>
                    <a:pt x="2044" y="2497"/>
                    <a:pt x="2044" y="2497"/>
                  </a:cubicBezTo>
                  <a:cubicBezTo>
                    <a:pt x="2044" y="2637"/>
                    <a:pt x="2149" y="2750"/>
                    <a:pt x="2278" y="2750"/>
                  </a:cubicBezTo>
                  <a:cubicBezTo>
                    <a:pt x="2407" y="2750"/>
                    <a:pt x="2512" y="2637"/>
                    <a:pt x="2512" y="2497"/>
                  </a:cubicBezTo>
                  <a:cubicBezTo>
                    <a:pt x="2512" y="553"/>
                    <a:pt x="2512" y="553"/>
                    <a:pt x="2512" y="553"/>
                  </a:cubicBezTo>
                  <a:cubicBezTo>
                    <a:pt x="2512" y="533"/>
                    <a:pt x="2509" y="513"/>
                    <a:pt x="2505" y="49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solidFill>
                  <a:schemeClr val="tx1">
                    <a:lumMod val="75000"/>
                    <a:lumOff val="25000"/>
                  </a:schemeClr>
                </a:solidFill>
              </a:endParaRPr>
            </a:p>
          </p:txBody>
        </p:sp>
        <p:sp>
          <p:nvSpPr>
            <p:cNvPr id="355" name="Oval 26"/>
            <p:cNvSpPr>
              <a:spLocks noChangeArrowheads="1"/>
            </p:cNvSpPr>
            <p:nvPr/>
          </p:nvSpPr>
          <p:spPr bwMode="auto">
            <a:xfrm>
              <a:off x="9961036" y="2376936"/>
              <a:ext cx="80324" cy="8254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solidFill>
                  <a:schemeClr val="tx1">
                    <a:lumMod val="75000"/>
                    <a:lumOff val="25000"/>
                  </a:schemeClr>
                </a:solidFill>
              </a:endParaRPr>
            </a:p>
          </p:txBody>
        </p:sp>
        <p:sp>
          <p:nvSpPr>
            <p:cNvPr id="356" name="Freeform 25"/>
            <p:cNvSpPr>
              <a:spLocks/>
            </p:cNvSpPr>
            <p:nvPr/>
          </p:nvSpPr>
          <p:spPr bwMode="auto">
            <a:xfrm>
              <a:off x="10219822" y="2473833"/>
              <a:ext cx="211918" cy="432000"/>
            </a:xfrm>
            <a:custGeom>
              <a:avLst/>
              <a:gdLst>
                <a:gd name="T0" fmla="*/ 2505 w 2512"/>
                <a:gd name="T1" fmla="*/ 494 h 5455"/>
                <a:gd name="T2" fmla="*/ 1959 w 2512"/>
                <a:gd name="T3" fmla="*/ 1 h 5455"/>
                <a:gd name="T4" fmla="*/ 1907 w 2512"/>
                <a:gd name="T5" fmla="*/ 0 h 5455"/>
                <a:gd name="T6" fmla="*/ 1567 w 2512"/>
                <a:gd name="T7" fmla="*/ 0 h 5455"/>
                <a:gd name="T8" fmla="*/ 1256 w 2512"/>
                <a:gd name="T9" fmla="*/ 504 h 5455"/>
                <a:gd name="T10" fmla="*/ 945 w 2512"/>
                <a:gd name="T11" fmla="*/ 1 h 5455"/>
                <a:gd name="T12" fmla="*/ 605 w 2512"/>
                <a:gd name="T13" fmla="*/ 1 h 5455"/>
                <a:gd name="T14" fmla="*/ 581 w 2512"/>
                <a:gd name="T15" fmla="*/ 1 h 5455"/>
                <a:gd name="T16" fmla="*/ 581 w 2512"/>
                <a:gd name="T17" fmla="*/ 1 h 5455"/>
                <a:gd name="T18" fmla="*/ 552 w 2512"/>
                <a:gd name="T19" fmla="*/ 2 h 5455"/>
                <a:gd name="T20" fmla="*/ 7 w 2512"/>
                <a:gd name="T21" fmla="*/ 495 h 5455"/>
                <a:gd name="T22" fmla="*/ 0 w 2512"/>
                <a:gd name="T23" fmla="*/ 554 h 5455"/>
                <a:gd name="T24" fmla="*/ 0 w 2512"/>
                <a:gd name="T25" fmla="*/ 1729 h 5455"/>
                <a:gd name="T26" fmla="*/ 0 w 2512"/>
                <a:gd name="T27" fmla="*/ 2498 h 5455"/>
                <a:gd name="T28" fmla="*/ 234 w 2512"/>
                <a:gd name="T29" fmla="*/ 2751 h 5455"/>
                <a:gd name="T30" fmla="*/ 468 w 2512"/>
                <a:gd name="T31" fmla="*/ 2498 h 5455"/>
                <a:gd name="T32" fmla="*/ 468 w 2512"/>
                <a:gd name="T33" fmla="*/ 2199 h 5455"/>
                <a:gd name="T34" fmla="*/ 468 w 2512"/>
                <a:gd name="T35" fmla="*/ 735 h 5455"/>
                <a:gd name="T36" fmla="*/ 578 w 2512"/>
                <a:gd name="T37" fmla="*/ 735 h 5455"/>
                <a:gd name="T38" fmla="*/ 578 w 2512"/>
                <a:gd name="T39" fmla="*/ 735 h 5455"/>
                <a:gd name="T40" fmla="*/ 578 w 2512"/>
                <a:gd name="T41" fmla="*/ 2272 h 5455"/>
                <a:gd name="T42" fmla="*/ 578 w 2512"/>
                <a:gd name="T43" fmla="*/ 2892 h 5455"/>
                <a:gd name="T44" fmla="*/ 578 w 2512"/>
                <a:gd name="T45" fmla="*/ 5126 h 5455"/>
                <a:gd name="T46" fmla="*/ 882 w 2512"/>
                <a:gd name="T47" fmla="*/ 5455 h 5455"/>
                <a:gd name="T48" fmla="*/ 1186 w 2512"/>
                <a:gd name="T49" fmla="*/ 5126 h 5455"/>
                <a:gd name="T50" fmla="*/ 1186 w 2512"/>
                <a:gd name="T51" fmla="*/ 2892 h 5455"/>
                <a:gd name="T52" fmla="*/ 1266 w 2512"/>
                <a:gd name="T53" fmla="*/ 2892 h 5455"/>
                <a:gd name="T54" fmla="*/ 1266 w 2512"/>
                <a:gd name="T55" fmla="*/ 2891 h 5455"/>
                <a:gd name="T56" fmla="*/ 1326 w 2512"/>
                <a:gd name="T57" fmla="*/ 2891 h 5455"/>
                <a:gd name="T58" fmla="*/ 1326 w 2512"/>
                <a:gd name="T59" fmla="*/ 5126 h 5455"/>
                <a:gd name="T60" fmla="*/ 1630 w 2512"/>
                <a:gd name="T61" fmla="*/ 5455 h 5455"/>
                <a:gd name="T62" fmla="*/ 1934 w 2512"/>
                <a:gd name="T63" fmla="*/ 5126 h 5455"/>
                <a:gd name="T64" fmla="*/ 1934 w 2512"/>
                <a:gd name="T65" fmla="*/ 2838 h 5455"/>
                <a:gd name="T66" fmla="*/ 1934 w 2512"/>
                <a:gd name="T67" fmla="*/ 2599 h 5455"/>
                <a:gd name="T68" fmla="*/ 1934 w 2512"/>
                <a:gd name="T69" fmla="*/ 2592 h 5455"/>
                <a:gd name="T70" fmla="*/ 1934 w 2512"/>
                <a:gd name="T71" fmla="*/ 734 h 5455"/>
                <a:gd name="T72" fmla="*/ 1933 w 2512"/>
                <a:gd name="T73" fmla="*/ 734 h 5455"/>
                <a:gd name="T74" fmla="*/ 1933 w 2512"/>
                <a:gd name="T75" fmla="*/ 734 h 5455"/>
                <a:gd name="T76" fmla="*/ 2044 w 2512"/>
                <a:gd name="T77" fmla="*/ 734 h 5455"/>
                <a:gd name="T78" fmla="*/ 2044 w 2512"/>
                <a:gd name="T79" fmla="*/ 2497 h 5455"/>
                <a:gd name="T80" fmla="*/ 2278 w 2512"/>
                <a:gd name="T81" fmla="*/ 2750 h 5455"/>
                <a:gd name="T82" fmla="*/ 2512 w 2512"/>
                <a:gd name="T83" fmla="*/ 2497 h 5455"/>
                <a:gd name="T84" fmla="*/ 2512 w 2512"/>
                <a:gd name="T85" fmla="*/ 553 h 5455"/>
                <a:gd name="T86" fmla="*/ 2505 w 2512"/>
                <a:gd name="T87" fmla="*/ 494 h 5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2" h="5455">
                  <a:moveTo>
                    <a:pt x="2505" y="494"/>
                  </a:moveTo>
                  <a:cubicBezTo>
                    <a:pt x="2465" y="226"/>
                    <a:pt x="2239" y="18"/>
                    <a:pt x="1959" y="1"/>
                  </a:cubicBezTo>
                  <a:cubicBezTo>
                    <a:pt x="1959" y="1"/>
                    <a:pt x="1915" y="0"/>
                    <a:pt x="1907" y="0"/>
                  </a:cubicBezTo>
                  <a:cubicBezTo>
                    <a:pt x="1567" y="0"/>
                    <a:pt x="1567" y="0"/>
                    <a:pt x="1567" y="0"/>
                  </a:cubicBezTo>
                  <a:cubicBezTo>
                    <a:pt x="1256" y="504"/>
                    <a:pt x="1256" y="504"/>
                    <a:pt x="1256" y="504"/>
                  </a:cubicBezTo>
                  <a:cubicBezTo>
                    <a:pt x="945" y="1"/>
                    <a:pt x="945" y="1"/>
                    <a:pt x="945" y="1"/>
                  </a:cubicBezTo>
                  <a:cubicBezTo>
                    <a:pt x="605" y="1"/>
                    <a:pt x="605" y="1"/>
                    <a:pt x="605" y="1"/>
                  </a:cubicBezTo>
                  <a:cubicBezTo>
                    <a:pt x="597" y="1"/>
                    <a:pt x="589" y="1"/>
                    <a:pt x="581" y="1"/>
                  </a:cubicBezTo>
                  <a:cubicBezTo>
                    <a:pt x="581" y="1"/>
                    <a:pt x="581" y="1"/>
                    <a:pt x="581" y="1"/>
                  </a:cubicBezTo>
                  <a:cubicBezTo>
                    <a:pt x="552" y="2"/>
                    <a:pt x="552" y="2"/>
                    <a:pt x="552" y="2"/>
                  </a:cubicBezTo>
                  <a:cubicBezTo>
                    <a:pt x="273" y="19"/>
                    <a:pt x="46" y="228"/>
                    <a:pt x="7" y="495"/>
                  </a:cubicBezTo>
                  <a:cubicBezTo>
                    <a:pt x="3" y="514"/>
                    <a:pt x="0" y="534"/>
                    <a:pt x="0" y="554"/>
                  </a:cubicBezTo>
                  <a:cubicBezTo>
                    <a:pt x="0" y="1729"/>
                    <a:pt x="0" y="1729"/>
                    <a:pt x="0" y="1729"/>
                  </a:cubicBezTo>
                  <a:cubicBezTo>
                    <a:pt x="0" y="2498"/>
                    <a:pt x="0" y="2498"/>
                    <a:pt x="0" y="2498"/>
                  </a:cubicBezTo>
                  <a:cubicBezTo>
                    <a:pt x="0" y="2638"/>
                    <a:pt x="105" y="2751"/>
                    <a:pt x="234" y="2751"/>
                  </a:cubicBezTo>
                  <a:cubicBezTo>
                    <a:pt x="363" y="2751"/>
                    <a:pt x="468" y="2638"/>
                    <a:pt x="468" y="2498"/>
                  </a:cubicBezTo>
                  <a:cubicBezTo>
                    <a:pt x="468" y="2199"/>
                    <a:pt x="468" y="2199"/>
                    <a:pt x="468" y="2199"/>
                  </a:cubicBezTo>
                  <a:cubicBezTo>
                    <a:pt x="468" y="735"/>
                    <a:pt x="468" y="735"/>
                    <a:pt x="468" y="735"/>
                  </a:cubicBezTo>
                  <a:cubicBezTo>
                    <a:pt x="578" y="735"/>
                    <a:pt x="578" y="735"/>
                    <a:pt x="578" y="735"/>
                  </a:cubicBezTo>
                  <a:cubicBezTo>
                    <a:pt x="578" y="735"/>
                    <a:pt x="578" y="735"/>
                    <a:pt x="578" y="735"/>
                  </a:cubicBezTo>
                  <a:cubicBezTo>
                    <a:pt x="578" y="2272"/>
                    <a:pt x="578" y="2272"/>
                    <a:pt x="578" y="2272"/>
                  </a:cubicBezTo>
                  <a:cubicBezTo>
                    <a:pt x="578" y="2892"/>
                    <a:pt x="578" y="2892"/>
                    <a:pt x="578" y="2892"/>
                  </a:cubicBezTo>
                  <a:cubicBezTo>
                    <a:pt x="578" y="5126"/>
                    <a:pt x="578" y="5126"/>
                    <a:pt x="578" y="5126"/>
                  </a:cubicBezTo>
                  <a:cubicBezTo>
                    <a:pt x="578" y="5308"/>
                    <a:pt x="714" y="5455"/>
                    <a:pt x="882" y="5455"/>
                  </a:cubicBezTo>
                  <a:cubicBezTo>
                    <a:pt x="1050" y="5455"/>
                    <a:pt x="1186" y="5308"/>
                    <a:pt x="1186" y="5126"/>
                  </a:cubicBezTo>
                  <a:cubicBezTo>
                    <a:pt x="1186" y="2892"/>
                    <a:pt x="1186" y="2892"/>
                    <a:pt x="1186" y="2892"/>
                  </a:cubicBezTo>
                  <a:cubicBezTo>
                    <a:pt x="1266" y="2892"/>
                    <a:pt x="1266" y="2892"/>
                    <a:pt x="1266" y="2892"/>
                  </a:cubicBezTo>
                  <a:cubicBezTo>
                    <a:pt x="1266" y="2891"/>
                    <a:pt x="1266" y="2891"/>
                    <a:pt x="1266" y="2891"/>
                  </a:cubicBezTo>
                  <a:cubicBezTo>
                    <a:pt x="1326" y="2891"/>
                    <a:pt x="1326" y="2891"/>
                    <a:pt x="1326" y="2891"/>
                  </a:cubicBezTo>
                  <a:cubicBezTo>
                    <a:pt x="1326" y="5126"/>
                    <a:pt x="1326" y="5126"/>
                    <a:pt x="1326" y="5126"/>
                  </a:cubicBezTo>
                  <a:cubicBezTo>
                    <a:pt x="1326" y="5308"/>
                    <a:pt x="1462" y="5455"/>
                    <a:pt x="1630" y="5455"/>
                  </a:cubicBezTo>
                  <a:cubicBezTo>
                    <a:pt x="1798" y="5455"/>
                    <a:pt x="1934" y="5308"/>
                    <a:pt x="1934" y="5126"/>
                  </a:cubicBezTo>
                  <a:cubicBezTo>
                    <a:pt x="1934" y="2838"/>
                    <a:pt x="1934" y="2838"/>
                    <a:pt x="1934" y="2838"/>
                  </a:cubicBezTo>
                  <a:cubicBezTo>
                    <a:pt x="1934" y="2599"/>
                    <a:pt x="1934" y="2599"/>
                    <a:pt x="1934" y="2599"/>
                  </a:cubicBezTo>
                  <a:cubicBezTo>
                    <a:pt x="1934" y="2597"/>
                    <a:pt x="1934" y="2595"/>
                    <a:pt x="1934" y="2592"/>
                  </a:cubicBezTo>
                  <a:cubicBezTo>
                    <a:pt x="1934" y="734"/>
                    <a:pt x="1934" y="734"/>
                    <a:pt x="1934" y="734"/>
                  </a:cubicBezTo>
                  <a:cubicBezTo>
                    <a:pt x="1933" y="734"/>
                    <a:pt x="1933" y="734"/>
                    <a:pt x="1933" y="734"/>
                  </a:cubicBezTo>
                  <a:cubicBezTo>
                    <a:pt x="1933" y="734"/>
                    <a:pt x="1933" y="734"/>
                    <a:pt x="1933" y="734"/>
                  </a:cubicBezTo>
                  <a:cubicBezTo>
                    <a:pt x="2044" y="734"/>
                    <a:pt x="2044" y="734"/>
                    <a:pt x="2044" y="734"/>
                  </a:cubicBezTo>
                  <a:cubicBezTo>
                    <a:pt x="2044" y="2497"/>
                    <a:pt x="2044" y="2497"/>
                    <a:pt x="2044" y="2497"/>
                  </a:cubicBezTo>
                  <a:cubicBezTo>
                    <a:pt x="2044" y="2637"/>
                    <a:pt x="2149" y="2750"/>
                    <a:pt x="2278" y="2750"/>
                  </a:cubicBezTo>
                  <a:cubicBezTo>
                    <a:pt x="2407" y="2750"/>
                    <a:pt x="2512" y="2637"/>
                    <a:pt x="2512" y="2497"/>
                  </a:cubicBezTo>
                  <a:cubicBezTo>
                    <a:pt x="2512" y="553"/>
                    <a:pt x="2512" y="553"/>
                    <a:pt x="2512" y="553"/>
                  </a:cubicBezTo>
                  <a:cubicBezTo>
                    <a:pt x="2512" y="533"/>
                    <a:pt x="2509" y="513"/>
                    <a:pt x="2505" y="49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solidFill>
                  <a:schemeClr val="tx1">
                    <a:lumMod val="75000"/>
                    <a:lumOff val="25000"/>
                  </a:schemeClr>
                </a:solidFill>
              </a:endParaRPr>
            </a:p>
          </p:txBody>
        </p:sp>
        <p:sp>
          <p:nvSpPr>
            <p:cNvPr id="357" name="Oval 26"/>
            <p:cNvSpPr>
              <a:spLocks noChangeArrowheads="1"/>
            </p:cNvSpPr>
            <p:nvPr/>
          </p:nvSpPr>
          <p:spPr bwMode="auto">
            <a:xfrm>
              <a:off x="10286474" y="2376936"/>
              <a:ext cx="80324" cy="8254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solidFill>
                  <a:schemeClr val="tx1">
                    <a:lumMod val="75000"/>
                    <a:lumOff val="25000"/>
                  </a:schemeClr>
                </a:solidFill>
              </a:endParaRPr>
            </a:p>
          </p:txBody>
        </p:sp>
        <p:sp>
          <p:nvSpPr>
            <p:cNvPr id="358" name="Freeform 25"/>
            <p:cNvSpPr>
              <a:spLocks/>
            </p:cNvSpPr>
            <p:nvPr/>
          </p:nvSpPr>
          <p:spPr bwMode="auto">
            <a:xfrm>
              <a:off x="10545259" y="2473833"/>
              <a:ext cx="211918" cy="432000"/>
            </a:xfrm>
            <a:custGeom>
              <a:avLst/>
              <a:gdLst>
                <a:gd name="T0" fmla="*/ 2505 w 2512"/>
                <a:gd name="T1" fmla="*/ 494 h 5455"/>
                <a:gd name="T2" fmla="*/ 1959 w 2512"/>
                <a:gd name="T3" fmla="*/ 1 h 5455"/>
                <a:gd name="T4" fmla="*/ 1907 w 2512"/>
                <a:gd name="T5" fmla="*/ 0 h 5455"/>
                <a:gd name="T6" fmla="*/ 1567 w 2512"/>
                <a:gd name="T7" fmla="*/ 0 h 5455"/>
                <a:gd name="T8" fmla="*/ 1256 w 2512"/>
                <a:gd name="T9" fmla="*/ 504 h 5455"/>
                <a:gd name="T10" fmla="*/ 945 w 2512"/>
                <a:gd name="T11" fmla="*/ 1 h 5455"/>
                <a:gd name="T12" fmla="*/ 605 w 2512"/>
                <a:gd name="T13" fmla="*/ 1 h 5455"/>
                <a:gd name="T14" fmla="*/ 581 w 2512"/>
                <a:gd name="T15" fmla="*/ 1 h 5455"/>
                <a:gd name="T16" fmla="*/ 581 w 2512"/>
                <a:gd name="T17" fmla="*/ 1 h 5455"/>
                <a:gd name="T18" fmla="*/ 552 w 2512"/>
                <a:gd name="T19" fmla="*/ 2 h 5455"/>
                <a:gd name="T20" fmla="*/ 7 w 2512"/>
                <a:gd name="T21" fmla="*/ 495 h 5455"/>
                <a:gd name="T22" fmla="*/ 0 w 2512"/>
                <a:gd name="T23" fmla="*/ 554 h 5455"/>
                <a:gd name="T24" fmla="*/ 0 w 2512"/>
                <a:gd name="T25" fmla="*/ 1729 h 5455"/>
                <a:gd name="T26" fmla="*/ 0 w 2512"/>
                <a:gd name="T27" fmla="*/ 2498 h 5455"/>
                <a:gd name="T28" fmla="*/ 234 w 2512"/>
                <a:gd name="T29" fmla="*/ 2751 h 5455"/>
                <a:gd name="T30" fmla="*/ 468 w 2512"/>
                <a:gd name="T31" fmla="*/ 2498 h 5455"/>
                <a:gd name="T32" fmla="*/ 468 w 2512"/>
                <a:gd name="T33" fmla="*/ 2199 h 5455"/>
                <a:gd name="T34" fmla="*/ 468 w 2512"/>
                <a:gd name="T35" fmla="*/ 735 h 5455"/>
                <a:gd name="T36" fmla="*/ 578 w 2512"/>
                <a:gd name="T37" fmla="*/ 735 h 5455"/>
                <a:gd name="T38" fmla="*/ 578 w 2512"/>
                <a:gd name="T39" fmla="*/ 735 h 5455"/>
                <a:gd name="T40" fmla="*/ 578 w 2512"/>
                <a:gd name="T41" fmla="*/ 2272 h 5455"/>
                <a:gd name="T42" fmla="*/ 578 w 2512"/>
                <a:gd name="T43" fmla="*/ 2892 h 5455"/>
                <a:gd name="T44" fmla="*/ 578 w 2512"/>
                <a:gd name="T45" fmla="*/ 5126 h 5455"/>
                <a:gd name="T46" fmla="*/ 882 w 2512"/>
                <a:gd name="T47" fmla="*/ 5455 h 5455"/>
                <a:gd name="T48" fmla="*/ 1186 w 2512"/>
                <a:gd name="T49" fmla="*/ 5126 h 5455"/>
                <a:gd name="T50" fmla="*/ 1186 w 2512"/>
                <a:gd name="T51" fmla="*/ 2892 h 5455"/>
                <a:gd name="T52" fmla="*/ 1266 w 2512"/>
                <a:gd name="T53" fmla="*/ 2892 h 5455"/>
                <a:gd name="T54" fmla="*/ 1266 w 2512"/>
                <a:gd name="T55" fmla="*/ 2891 h 5455"/>
                <a:gd name="T56" fmla="*/ 1326 w 2512"/>
                <a:gd name="T57" fmla="*/ 2891 h 5455"/>
                <a:gd name="T58" fmla="*/ 1326 w 2512"/>
                <a:gd name="T59" fmla="*/ 5126 h 5455"/>
                <a:gd name="T60" fmla="*/ 1630 w 2512"/>
                <a:gd name="T61" fmla="*/ 5455 h 5455"/>
                <a:gd name="T62" fmla="*/ 1934 w 2512"/>
                <a:gd name="T63" fmla="*/ 5126 h 5455"/>
                <a:gd name="T64" fmla="*/ 1934 w 2512"/>
                <a:gd name="T65" fmla="*/ 2838 h 5455"/>
                <a:gd name="T66" fmla="*/ 1934 w 2512"/>
                <a:gd name="T67" fmla="*/ 2599 h 5455"/>
                <a:gd name="T68" fmla="*/ 1934 w 2512"/>
                <a:gd name="T69" fmla="*/ 2592 h 5455"/>
                <a:gd name="T70" fmla="*/ 1934 w 2512"/>
                <a:gd name="T71" fmla="*/ 734 h 5455"/>
                <a:gd name="T72" fmla="*/ 1933 w 2512"/>
                <a:gd name="T73" fmla="*/ 734 h 5455"/>
                <a:gd name="T74" fmla="*/ 1933 w 2512"/>
                <a:gd name="T75" fmla="*/ 734 h 5455"/>
                <a:gd name="T76" fmla="*/ 2044 w 2512"/>
                <a:gd name="T77" fmla="*/ 734 h 5455"/>
                <a:gd name="T78" fmla="*/ 2044 w 2512"/>
                <a:gd name="T79" fmla="*/ 2497 h 5455"/>
                <a:gd name="T80" fmla="*/ 2278 w 2512"/>
                <a:gd name="T81" fmla="*/ 2750 h 5455"/>
                <a:gd name="T82" fmla="*/ 2512 w 2512"/>
                <a:gd name="T83" fmla="*/ 2497 h 5455"/>
                <a:gd name="T84" fmla="*/ 2512 w 2512"/>
                <a:gd name="T85" fmla="*/ 553 h 5455"/>
                <a:gd name="T86" fmla="*/ 2505 w 2512"/>
                <a:gd name="T87" fmla="*/ 494 h 5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2" h="5455">
                  <a:moveTo>
                    <a:pt x="2505" y="494"/>
                  </a:moveTo>
                  <a:cubicBezTo>
                    <a:pt x="2465" y="226"/>
                    <a:pt x="2239" y="18"/>
                    <a:pt x="1959" y="1"/>
                  </a:cubicBezTo>
                  <a:cubicBezTo>
                    <a:pt x="1959" y="1"/>
                    <a:pt x="1915" y="0"/>
                    <a:pt x="1907" y="0"/>
                  </a:cubicBezTo>
                  <a:cubicBezTo>
                    <a:pt x="1567" y="0"/>
                    <a:pt x="1567" y="0"/>
                    <a:pt x="1567" y="0"/>
                  </a:cubicBezTo>
                  <a:cubicBezTo>
                    <a:pt x="1256" y="504"/>
                    <a:pt x="1256" y="504"/>
                    <a:pt x="1256" y="504"/>
                  </a:cubicBezTo>
                  <a:cubicBezTo>
                    <a:pt x="945" y="1"/>
                    <a:pt x="945" y="1"/>
                    <a:pt x="945" y="1"/>
                  </a:cubicBezTo>
                  <a:cubicBezTo>
                    <a:pt x="605" y="1"/>
                    <a:pt x="605" y="1"/>
                    <a:pt x="605" y="1"/>
                  </a:cubicBezTo>
                  <a:cubicBezTo>
                    <a:pt x="597" y="1"/>
                    <a:pt x="589" y="1"/>
                    <a:pt x="581" y="1"/>
                  </a:cubicBezTo>
                  <a:cubicBezTo>
                    <a:pt x="581" y="1"/>
                    <a:pt x="581" y="1"/>
                    <a:pt x="581" y="1"/>
                  </a:cubicBezTo>
                  <a:cubicBezTo>
                    <a:pt x="552" y="2"/>
                    <a:pt x="552" y="2"/>
                    <a:pt x="552" y="2"/>
                  </a:cubicBezTo>
                  <a:cubicBezTo>
                    <a:pt x="273" y="19"/>
                    <a:pt x="46" y="228"/>
                    <a:pt x="7" y="495"/>
                  </a:cubicBezTo>
                  <a:cubicBezTo>
                    <a:pt x="3" y="514"/>
                    <a:pt x="0" y="534"/>
                    <a:pt x="0" y="554"/>
                  </a:cubicBezTo>
                  <a:cubicBezTo>
                    <a:pt x="0" y="1729"/>
                    <a:pt x="0" y="1729"/>
                    <a:pt x="0" y="1729"/>
                  </a:cubicBezTo>
                  <a:cubicBezTo>
                    <a:pt x="0" y="2498"/>
                    <a:pt x="0" y="2498"/>
                    <a:pt x="0" y="2498"/>
                  </a:cubicBezTo>
                  <a:cubicBezTo>
                    <a:pt x="0" y="2638"/>
                    <a:pt x="105" y="2751"/>
                    <a:pt x="234" y="2751"/>
                  </a:cubicBezTo>
                  <a:cubicBezTo>
                    <a:pt x="363" y="2751"/>
                    <a:pt x="468" y="2638"/>
                    <a:pt x="468" y="2498"/>
                  </a:cubicBezTo>
                  <a:cubicBezTo>
                    <a:pt x="468" y="2199"/>
                    <a:pt x="468" y="2199"/>
                    <a:pt x="468" y="2199"/>
                  </a:cubicBezTo>
                  <a:cubicBezTo>
                    <a:pt x="468" y="735"/>
                    <a:pt x="468" y="735"/>
                    <a:pt x="468" y="735"/>
                  </a:cubicBezTo>
                  <a:cubicBezTo>
                    <a:pt x="578" y="735"/>
                    <a:pt x="578" y="735"/>
                    <a:pt x="578" y="735"/>
                  </a:cubicBezTo>
                  <a:cubicBezTo>
                    <a:pt x="578" y="735"/>
                    <a:pt x="578" y="735"/>
                    <a:pt x="578" y="735"/>
                  </a:cubicBezTo>
                  <a:cubicBezTo>
                    <a:pt x="578" y="2272"/>
                    <a:pt x="578" y="2272"/>
                    <a:pt x="578" y="2272"/>
                  </a:cubicBezTo>
                  <a:cubicBezTo>
                    <a:pt x="578" y="2892"/>
                    <a:pt x="578" y="2892"/>
                    <a:pt x="578" y="2892"/>
                  </a:cubicBezTo>
                  <a:cubicBezTo>
                    <a:pt x="578" y="5126"/>
                    <a:pt x="578" y="5126"/>
                    <a:pt x="578" y="5126"/>
                  </a:cubicBezTo>
                  <a:cubicBezTo>
                    <a:pt x="578" y="5308"/>
                    <a:pt x="714" y="5455"/>
                    <a:pt x="882" y="5455"/>
                  </a:cubicBezTo>
                  <a:cubicBezTo>
                    <a:pt x="1050" y="5455"/>
                    <a:pt x="1186" y="5308"/>
                    <a:pt x="1186" y="5126"/>
                  </a:cubicBezTo>
                  <a:cubicBezTo>
                    <a:pt x="1186" y="2892"/>
                    <a:pt x="1186" y="2892"/>
                    <a:pt x="1186" y="2892"/>
                  </a:cubicBezTo>
                  <a:cubicBezTo>
                    <a:pt x="1266" y="2892"/>
                    <a:pt x="1266" y="2892"/>
                    <a:pt x="1266" y="2892"/>
                  </a:cubicBezTo>
                  <a:cubicBezTo>
                    <a:pt x="1266" y="2891"/>
                    <a:pt x="1266" y="2891"/>
                    <a:pt x="1266" y="2891"/>
                  </a:cubicBezTo>
                  <a:cubicBezTo>
                    <a:pt x="1326" y="2891"/>
                    <a:pt x="1326" y="2891"/>
                    <a:pt x="1326" y="2891"/>
                  </a:cubicBezTo>
                  <a:cubicBezTo>
                    <a:pt x="1326" y="5126"/>
                    <a:pt x="1326" y="5126"/>
                    <a:pt x="1326" y="5126"/>
                  </a:cubicBezTo>
                  <a:cubicBezTo>
                    <a:pt x="1326" y="5308"/>
                    <a:pt x="1462" y="5455"/>
                    <a:pt x="1630" y="5455"/>
                  </a:cubicBezTo>
                  <a:cubicBezTo>
                    <a:pt x="1798" y="5455"/>
                    <a:pt x="1934" y="5308"/>
                    <a:pt x="1934" y="5126"/>
                  </a:cubicBezTo>
                  <a:cubicBezTo>
                    <a:pt x="1934" y="2838"/>
                    <a:pt x="1934" y="2838"/>
                    <a:pt x="1934" y="2838"/>
                  </a:cubicBezTo>
                  <a:cubicBezTo>
                    <a:pt x="1934" y="2599"/>
                    <a:pt x="1934" y="2599"/>
                    <a:pt x="1934" y="2599"/>
                  </a:cubicBezTo>
                  <a:cubicBezTo>
                    <a:pt x="1934" y="2597"/>
                    <a:pt x="1934" y="2595"/>
                    <a:pt x="1934" y="2592"/>
                  </a:cubicBezTo>
                  <a:cubicBezTo>
                    <a:pt x="1934" y="734"/>
                    <a:pt x="1934" y="734"/>
                    <a:pt x="1934" y="734"/>
                  </a:cubicBezTo>
                  <a:cubicBezTo>
                    <a:pt x="1933" y="734"/>
                    <a:pt x="1933" y="734"/>
                    <a:pt x="1933" y="734"/>
                  </a:cubicBezTo>
                  <a:cubicBezTo>
                    <a:pt x="1933" y="734"/>
                    <a:pt x="1933" y="734"/>
                    <a:pt x="1933" y="734"/>
                  </a:cubicBezTo>
                  <a:cubicBezTo>
                    <a:pt x="2044" y="734"/>
                    <a:pt x="2044" y="734"/>
                    <a:pt x="2044" y="734"/>
                  </a:cubicBezTo>
                  <a:cubicBezTo>
                    <a:pt x="2044" y="2497"/>
                    <a:pt x="2044" y="2497"/>
                    <a:pt x="2044" y="2497"/>
                  </a:cubicBezTo>
                  <a:cubicBezTo>
                    <a:pt x="2044" y="2637"/>
                    <a:pt x="2149" y="2750"/>
                    <a:pt x="2278" y="2750"/>
                  </a:cubicBezTo>
                  <a:cubicBezTo>
                    <a:pt x="2407" y="2750"/>
                    <a:pt x="2512" y="2637"/>
                    <a:pt x="2512" y="2497"/>
                  </a:cubicBezTo>
                  <a:cubicBezTo>
                    <a:pt x="2512" y="553"/>
                    <a:pt x="2512" y="553"/>
                    <a:pt x="2512" y="553"/>
                  </a:cubicBezTo>
                  <a:cubicBezTo>
                    <a:pt x="2512" y="533"/>
                    <a:pt x="2509" y="513"/>
                    <a:pt x="2505" y="49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solidFill>
                  <a:schemeClr val="tx1">
                    <a:lumMod val="75000"/>
                    <a:lumOff val="25000"/>
                  </a:schemeClr>
                </a:solidFill>
              </a:endParaRPr>
            </a:p>
          </p:txBody>
        </p:sp>
        <p:sp>
          <p:nvSpPr>
            <p:cNvPr id="359" name="Oval 26"/>
            <p:cNvSpPr>
              <a:spLocks noChangeArrowheads="1"/>
            </p:cNvSpPr>
            <p:nvPr/>
          </p:nvSpPr>
          <p:spPr bwMode="auto">
            <a:xfrm>
              <a:off x="10611911" y="2376936"/>
              <a:ext cx="80324" cy="82542"/>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solidFill>
                  <a:schemeClr val="tx1">
                    <a:lumMod val="75000"/>
                    <a:lumOff val="25000"/>
                  </a:schemeClr>
                </a:solidFill>
              </a:endParaRPr>
            </a:p>
          </p:txBody>
        </p:sp>
      </p:grpSp>
      <p:sp>
        <p:nvSpPr>
          <p:cNvPr id="12" name="TextBox 11"/>
          <p:cNvSpPr txBox="1"/>
          <p:nvPr/>
        </p:nvSpPr>
        <p:spPr>
          <a:xfrm>
            <a:off x="5626660" y="3532611"/>
            <a:ext cx="6212915" cy="382092"/>
          </a:xfrm>
          <a:prstGeom prst="rect">
            <a:avLst/>
          </a:prstGeom>
          <a:noFill/>
        </p:spPr>
        <p:txBody>
          <a:bodyPr wrap="square" rtlCol="0">
            <a:spAutoFit/>
          </a:bodyPr>
          <a:lstStyle/>
          <a:p>
            <a:pPr>
              <a:lnSpc>
                <a:spcPct val="150000"/>
              </a:lnSpc>
              <a:spcAft>
                <a:spcPts val="600"/>
              </a:spcAft>
            </a:pPr>
            <a:r>
              <a:rPr lang="en-NZ" sz="1400" b="1" u="sng" dirty="0">
                <a:solidFill>
                  <a:schemeClr val="bg1"/>
                </a:solidFill>
              </a:rPr>
              <a:t>Most New Zealanders have at least some emergency survival </a:t>
            </a:r>
            <a:r>
              <a:rPr lang="en-NZ" sz="1400" b="1" u="sng" dirty="0" smtClean="0">
                <a:solidFill>
                  <a:schemeClr val="bg1"/>
                </a:solidFill>
              </a:rPr>
              <a:t>items</a:t>
            </a:r>
            <a:endParaRPr lang="en-NZ" sz="1400" b="1" u="sng" dirty="0">
              <a:solidFill>
                <a:schemeClr val="bg1"/>
              </a:solidFill>
            </a:endParaRPr>
          </a:p>
        </p:txBody>
      </p:sp>
      <p:sp>
        <p:nvSpPr>
          <p:cNvPr id="348" name="TextBox 347"/>
          <p:cNvSpPr txBox="1"/>
          <p:nvPr/>
        </p:nvSpPr>
        <p:spPr>
          <a:xfrm>
            <a:off x="5626659" y="3948410"/>
            <a:ext cx="6422465" cy="2127505"/>
          </a:xfrm>
          <a:prstGeom prst="rect">
            <a:avLst/>
          </a:prstGeom>
          <a:noFill/>
          <a:ln>
            <a:noFill/>
          </a:ln>
        </p:spPr>
        <p:txBody>
          <a:bodyPr wrap="square" rtlCol="0">
            <a:spAutoFit/>
          </a:bodyPr>
          <a:lstStyle/>
          <a:p>
            <a:pPr marL="171450" indent="-171450">
              <a:lnSpc>
                <a:spcPct val="115000"/>
              </a:lnSpc>
              <a:buFont typeface="Arial" panose="020B0604020202020204" pitchFamily="34" charset="0"/>
              <a:buChar char="•"/>
            </a:pPr>
            <a:r>
              <a:rPr lang="en-NZ" sz="1200" dirty="0" smtClean="0">
                <a:solidFill>
                  <a:schemeClr val="bg1"/>
                </a:solidFill>
              </a:rPr>
              <a:t>More </a:t>
            </a:r>
            <a:r>
              <a:rPr lang="en-NZ" sz="1200" dirty="0">
                <a:solidFill>
                  <a:schemeClr val="bg1"/>
                </a:solidFill>
              </a:rPr>
              <a:t>than eight in ten (85%) New Zealand residents have the necessary emergency items needed to survive a </a:t>
            </a:r>
            <a:r>
              <a:rPr lang="en-NZ" sz="1200" dirty="0" smtClean="0">
                <a:solidFill>
                  <a:schemeClr val="bg1"/>
                </a:solidFill>
              </a:rPr>
              <a:t>disaster, </a:t>
            </a:r>
            <a:r>
              <a:rPr lang="en-NZ" sz="1200" dirty="0">
                <a:solidFill>
                  <a:schemeClr val="bg1"/>
                </a:solidFill>
              </a:rPr>
              <a:t>such </a:t>
            </a:r>
            <a:r>
              <a:rPr lang="en-NZ" sz="1200" dirty="0" smtClean="0">
                <a:solidFill>
                  <a:schemeClr val="bg1"/>
                </a:solidFill>
              </a:rPr>
              <a:t>as </a:t>
            </a:r>
            <a:r>
              <a:rPr lang="en-NZ" sz="1200" dirty="0">
                <a:solidFill>
                  <a:schemeClr val="bg1"/>
                </a:solidFill>
              </a:rPr>
              <a:t>spare food, toilet paper, torch</a:t>
            </a:r>
            <a:r>
              <a:rPr lang="en-NZ" sz="1200" dirty="0" smtClean="0">
                <a:solidFill>
                  <a:schemeClr val="bg1"/>
                </a:solidFill>
              </a:rPr>
              <a:t>, and </a:t>
            </a:r>
            <a:r>
              <a:rPr lang="en-NZ" sz="1200" dirty="0">
                <a:solidFill>
                  <a:schemeClr val="bg1"/>
                </a:solidFill>
              </a:rPr>
              <a:t>spare batteries </a:t>
            </a:r>
            <a:r>
              <a:rPr lang="en-NZ" sz="1200" dirty="0" smtClean="0">
                <a:solidFill>
                  <a:schemeClr val="bg1"/>
                </a:solidFill>
              </a:rPr>
              <a:t>(cf</a:t>
            </a:r>
            <a:r>
              <a:rPr lang="en-NZ" sz="1200" dirty="0">
                <a:solidFill>
                  <a:schemeClr val="bg1"/>
                </a:solidFill>
              </a:rPr>
              <a:t>. 83% in 2016</a:t>
            </a:r>
            <a:r>
              <a:rPr lang="en-NZ" sz="1200" dirty="0" smtClean="0">
                <a:solidFill>
                  <a:schemeClr val="bg1"/>
                </a:solidFill>
              </a:rPr>
              <a:t>).</a:t>
            </a:r>
          </a:p>
          <a:p>
            <a:pPr marL="171450" indent="-171450">
              <a:lnSpc>
                <a:spcPct val="115000"/>
              </a:lnSpc>
              <a:buFont typeface="Arial" panose="020B0604020202020204" pitchFamily="34" charset="0"/>
              <a:buChar char="•"/>
            </a:pPr>
            <a:endParaRPr lang="en-NZ" sz="1000" dirty="0" smtClean="0">
              <a:solidFill>
                <a:schemeClr val="bg1"/>
              </a:solidFill>
            </a:endParaRPr>
          </a:p>
          <a:p>
            <a:pPr marL="171450" indent="-171450">
              <a:lnSpc>
                <a:spcPct val="115000"/>
              </a:lnSpc>
              <a:buFont typeface="Arial" panose="020B0604020202020204" pitchFamily="34" charset="0"/>
              <a:buChar char="•"/>
            </a:pPr>
            <a:r>
              <a:rPr lang="en-NZ" sz="1200" dirty="0" smtClean="0">
                <a:solidFill>
                  <a:schemeClr val="bg1"/>
                </a:solidFill>
              </a:rPr>
              <a:t>More than half (59%) have now stored at least 3 litres of water per person for 3 days for each member in their household (up from 51% in 2016).</a:t>
            </a:r>
          </a:p>
          <a:p>
            <a:pPr marL="171450" indent="-171450">
              <a:lnSpc>
                <a:spcPct val="115000"/>
              </a:lnSpc>
              <a:buFont typeface="Arial" panose="020B0604020202020204" pitchFamily="34" charset="0"/>
              <a:buChar char="•"/>
            </a:pPr>
            <a:endParaRPr lang="en-NZ" sz="1000" dirty="0" smtClean="0">
              <a:solidFill>
                <a:schemeClr val="bg1"/>
              </a:solidFill>
            </a:endParaRPr>
          </a:p>
          <a:p>
            <a:pPr marL="171450" indent="-171450">
              <a:lnSpc>
                <a:spcPct val="115000"/>
              </a:lnSpc>
              <a:buFont typeface="Arial" panose="020B0604020202020204" pitchFamily="34" charset="0"/>
              <a:buChar char="•"/>
            </a:pPr>
            <a:r>
              <a:rPr lang="en-NZ" sz="1200" dirty="0" smtClean="0">
                <a:solidFill>
                  <a:schemeClr val="bg1"/>
                </a:solidFill>
              </a:rPr>
              <a:t>Two in five now have a getaway bag containing necessary emergency items (40%, cf. 34% in 2016).</a:t>
            </a:r>
          </a:p>
          <a:p>
            <a:pPr marL="171450" indent="-171450">
              <a:lnSpc>
                <a:spcPct val="115000"/>
              </a:lnSpc>
              <a:buFont typeface="Arial" panose="020B0604020202020204" pitchFamily="34" charset="0"/>
              <a:buChar char="•"/>
            </a:pPr>
            <a:endParaRPr lang="en-NZ" sz="1000" dirty="0" smtClean="0">
              <a:solidFill>
                <a:schemeClr val="bg1"/>
              </a:solidFill>
            </a:endParaRPr>
          </a:p>
          <a:p>
            <a:pPr marL="171450" indent="-171450">
              <a:lnSpc>
                <a:spcPct val="115000"/>
              </a:lnSpc>
              <a:buFont typeface="Arial" panose="020B0604020202020204" pitchFamily="34" charset="0"/>
              <a:buChar char="•"/>
            </a:pPr>
            <a:r>
              <a:rPr lang="en-NZ" sz="1200" dirty="0" smtClean="0">
                <a:solidFill>
                  <a:schemeClr val="bg1"/>
                </a:solidFill>
              </a:rPr>
              <a:t>Fifty percent say they regularly update their emergency survival items  (cf. 46% in 2016).</a:t>
            </a:r>
            <a:endParaRPr lang="en-NZ" sz="1200" dirty="0">
              <a:solidFill>
                <a:schemeClr val="bg1"/>
              </a:solidFill>
            </a:endParaRPr>
          </a:p>
        </p:txBody>
      </p:sp>
      <p:sp>
        <p:nvSpPr>
          <p:cNvPr id="367" name="Rectangle 366"/>
          <p:cNvSpPr/>
          <p:nvPr/>
        </p:nvSpPr>
        <p:spPr>
          <a:xfrm>
            <a:off x="818072" y="1893784"/>
            <a:ext cx="4085798" cy="830997"/>
          </a:xfrm>
          <a:prstGeom prst="rect">
            <a:avLst/>
          </a:prstGeom>
        </p:spPr>
        <p:txBody>
          <a:bodyPr wrap="none">
            <a:spAutoFit/>
          </a:bodyPr>
          <a:lstStyle/>
          <a:p>
            <a:pPr algn="ctr"/>
            <a:r>
              <a:rPr lang="en-NZ" sz="2400" dirty="0">
                <a:solidFill>
                  <a:srgbClr val="0655A4"/>
                </a:solidFill>
                <a:latin typeface="Trebuchet MS" panose="020B0603020202020204" pitchFamily="34" charset="0"/>
              </a:rPr>
              <a:t>If a disaster happened now, </a:t>
            </a:r>
            <a:endParaRPr lang="en-NZ" sz="2400" dirty="0" smtClean="0">
              <a:solidFill>
                <a:srgbClr val="0655A4"/>
              </a:solidFill>
              <a:latin typeface="Trebuchet MS" panose="020B0603020202020204" pitchFamily="34" charset="0"/>
            </a:endParaRPr>
          </a:p>
          <a:p>
            <a:pPr algn="ctr"/>
            <a:r>
              <a:rPr lang="en-NZ" sz="2400" dirty="0" smtClean="0">
                <a:solidFill>
                  <a:srgbClr val="0655A4"/>
                </a:solidFill>
                <a:latin typeface="Trebuchet MS" panose="020B0603020202020204" pitchFamily="34" charset="0"/>
              </a:rPr>
              <a:t>would </a:t>
            </a:r>
            <a:r>
              <a:rPr lang="en-NZ" sz="2400" dirty="0">
                <a:solidFill>
                  <a:srgbClr val="0655A4"/>
                </a:solidFill>
                <a:latin typeface="Trebuchet MS" panose="020B0603020202020204" pitchFamily="34" charset="0"/>
              </a:rPr>
              <a:t>you be ready?</a:t>
            </a:r>
            <a:endParaRPr lang="en-NZ" sz="2400" b="0" i="0" dirty="0">
              <a:solidFill>
                <a:srgbClr val="0655A4"/>
              </a:solidFill>
              <a:effectLst/>
              <a:latin typeface="Trebuchet MS" panose="020B0603020202020204" pitchFamily="34" charset="0"/>
            </a:endParaRPr>
          </a:p>
        </p:txBody>
      </p:sp>
      <p:sp>
        <p:nvSpPr>
          <p:cNvPr id="368" name="Isosceles Triangle 367"/>
          <p:cNvSpPr/>
          <p:nvPr/>
        </p:nvSpPr>
        <p:spPr>
          <a:xfrm rot="5400000">
            <a:off x="5133975" y="2036295"/>
            <a:ext cx="987552" cy="307848"/>
          </a:xfrm>
          <a:prstGeom prst="triangl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9" name="Isosceles Triangle 368"/>
          <p:cNvSpPr/>
          <p:nvPr/>
        </p:nvSpPr>
        <p:spPr>
          <a:xfrm rot="10800000">
            <a:off x="8307325" y="3286125"/>
            <a:ext cx="987552" cy="307848"/>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0" name="Isosceles Triangle 369"/>
          <p:cNvSpPr/>
          <p:nvPr/>
        </p:nvSpPr>
        <p:spPr>
          <a:xfrm rot="16200000">
            <a:off x="4992625" y="4632389"/>
            <a:ext cx="987552" cy="307848"/>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358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667" y="1246711"/>
            <a:ext cx="7894108" cy="49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1"/>
          <p:cNvSpPr>
            <a:spLocks noGrp="1"/>
          </p:cNvSpPr>
          <p:nvPr>
            <p:ph type="title"/>
          </p:nvPr>
        </p:nvSpPr>
        <p:spPr>
          <a:xfrm>
            <a:off x="209550" y="241300"/>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How has preparedness changed over time?</a:t>
            </a:r>
          </a:p>
        </p:txBody>
      </p:sp>
      <p:graphicFrame>
        <p:nvGraphicFramePr>
          <p:cNvPr id="5" name="Chart 4"/>
          <p:cNvGraphicFramePr/>
          <p:nvPr>
            <p:extLst>
              <p:ext uri="{D42A27DB-BD31-4B8C-83A1-F6EECF244321}">
                <p14:modId xmlns:p14="http://schemas.microsoft.com/office/powerpoint/2010/main" val="2516513500"/>
              </p:ext>
            </p:extLst>
          </p:nvPr>
        </p:nvGraphicFramePr>
        <p:xfrm>
          <a:off x="397934" y="1563596"/>
          <a:ext cx="6498166" cy="47629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320334" y="3979517"/>
            <a:ext cx="1176377" cy="246221"/>
          </a:xfrm>
          <a:prstGeom prst="rect">
            <a:avLst/>
          </a:prstGeom>
          <a:noFill/>
        </p:spPr>
        <p:txBody>
          <a:bodyPr wrap="square" rtlCol="0">
            <a:spAutoFit/>
          </a:bodyPr>
          <a:lstStyle/>
          <a:p>
            <a:r>
              <a:rPr lang="en-NZ" sz="1000" dirty="0">
                <a:solidFill>
                  <a:prstClr val="black">
                    <a:lumMod val="50000"/>
                    <a:lumOff val="50000"/>
                  </a:prstClr>
                </a:solidFill>
              </a:rPr>
              <a:t>Prepared at home</a:t>
            </a:r>
          </a:p>
        </p:txBody>
      </p:sp>
      <p:sp>
        <p:nvSpPr>
          <p:cNvPr id="7" name="TextBox 6"/>
          <p:cNvSpPr txBox="1"/>
          <p:nvPr/>
        </p:nvSpPr>
        <p:spPr>
          <a:xfrm>
            <a:off x="6311066" y="4434412"/>
            <a:ext cx="1311613" cy="276999"/>
          </a:xfrm>
          <a:prstGeom prst="rect">
            <a:avLst/>
          </a:prstGeom>
          <a:noFill/>
        </p:spPr>
        <p:txBody>
          <a:bodyPr wrap="square" rtlCol="0">
            <a:spAutoFit/>
          </a:bodyPr>
          <a:lstStyle/>
          <a:p>
            <a:r>
              <a:rPr lang="en-NZ" sz="1200" b="1" dirty="0">
                <a:solidFill>
                  <a:srgbClr val="26A1FE"/>
                </a:solidFill>
              </a:rPr>
              <a:t>Fully prepared</a:t>
            </a:r>
          </a:p>
        </p:txBody>
      </p:sp>
      <p:sp>
        <p:nvSpPr>
          <p:cNvPr id="8" name="TextBox 7"/>
          <p:cNvSpPr txBox="1"/>
          <p:nvPr/>
        </p:nvSpPr>
        <p:spPr>
          <a:xfrm>
            <a:off x="6312499" y="3160309"/>
            <a:ext cx="860486" cy="251792"/>
          </a:xfrm>
          <a:prstGeom prst="rect">
            <a:avLst/>
          </a:prstGeom>
          <a:noFill/>
        </p:spPr>
        <p:txBody>
          <a:bodyPr wrap="square" rtlCol="0">
            <a:spAutoFit/>
          </a:bodyPr>
          <a:lstStyle/>
          <a:p>
            <a:r>
              <a:rPr lang="en-NZ" sz="1000" dirty="0">
                <a:solidFill>
                  <a:prstClr val="black">
                    <a:lumMod val="50000"/>
                    <a:lumOff val="50000"/>
                  </a:prstClr>
                </a:solidFill>
              </a:rPr>
              <a:t>Committed</a:t>
            </a:r>
          </a:p>
        </p:txBody>
      </p:sp>
      <p:cxnSp>
        <p:nvCxnSpPr>
          <p:cNvPr id="9" name="Straight Connector 8"/>
          <p:cNvCxnSpPr/>
          <p:nvPr/>
        </p:nvCxnSpPr>
        <p:spPr>
          <a:xfrm>
            <a:off x="3154475" y="2087842"/>
            <a:ext cx="0" cy="3096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08086" y="2004678"/>
            <a:ext cx="1791003" cy="276999"/>
          </a:xfrm>
          <a:prstGeom prst="rect">
            <a:avLst/>
          </a:prstGeom>
          <a:noFill/>
        </p:spPr>
        <p:txBody>
          <a:bodyPr wrap="square" rtlCol="0">
            <a:spAutoFit/>
          </a:bodyPr>
          <a:lstStyle/>
          <a:p>
            <a:pPr algn="r"/>
            <a:r>
              <a:rPr lang="en-NZ" sz="1200" b="1" dirty="0">
                <a:solidFill>
                  <a:schemeClr val="tx1">
                    <a:lumMod val="75000"/>
                    <a:lumOff val="25000"/>
                  </a:schemeClr>
                </a:solidFill>
              </a:rPr>
              <a:t>Canterbury </a:t>
            </a:r>
            <a:r>
              <a:rPr lang="en-NZ" sz="1200" b="1" dirty="0" smtClean="0">
                <a:solidFill>
                  <a:schemeClr val="tx1">
                    <a:lumMod val="75000"/>
                    <a:lumOff val="25000"/>
                  </a:schemeClr>
                </a:solidFill>
              </a:rPr>
              <a:t>earthquakes</a:t>
            </a:r>
            <a:endParaRPr lang="en-NZ" sz="1200" b="1" dirty="0">
              <a:solidFill>
                <a:schemeClr val="tx1">
                  <a:lumMod val="75000"/>
                  <a:lumOff val="25000"/>
                </a:schemeClr>
              </a:solidFill>
            </a:endParaRPr>
          </a:p>
        </p:txBody>
      </p:sp>
      <p:sp>
        <p:nvSpPr>
          <p:cNvPr id="11" name="Rectangle 10"/>
          <p:cNvSpPr/>
          <p:nvPr/>
        </p:nvSpPr>
        <p:spPr>
          <a:xfrm>
            <a:off x="7715250" y="1246711"/>
            <a:ext cx="4347437" cy="4968000"/>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p:cNvSpPr txBox="1"/>
          <p:nvPr/>
        </p:nvSpPr>
        <p:spPr>
          <a:xfrm>
            <a:off x="8068211" y="1409453"/>
            <a:ext cx="3670629" cy="2308324"/>
          </a:xfrm>
          <a:prstGeom prst="rect">
            <a:avLst/>
          </a:prstGeom>
          <a:noFill/>
          <a:ln>
            <a:noFill/>
          </a:ln>
        </p:spPr>
        <p:txBody>
          <a:bodyPr wrap="square" rtlCol="0">
            <a:spAutoFit/>
          </a:bodyPr>
          <a:lstStyle/>
          <a:p>
            <a:pPr algn="ctr">
              <a:lnSpc>
                <a:spcPct val="150000"/>
              </a:lnSpc>
              <a:spcAft>
                <a:spcPts val="600"/>
              </a:spcAft>
            </a:pPr>
            <a:r>
              <a:rPr lang="en-NZ" sz="1600" b="1" dirty="0" smtClean="0">
                <a:solidFill>
                  <a:schemeClr val="bg1"/>
                </a:solidFill>
              </a:rPr>
              <a:t>It appears recent emergencies have brought about an increased sense </a:t>
            </a:r>
            <a:r>
              <a:rPr lang="en-NZ" sz="1600" b="1" dirty="0">
                <a:solidFill>
                  <a:schemeClr val="bg1"/>
                </a:solidFill>
              </a:rPr>
              <a:t>of urgency </a:t>
            </a:r>
            <a:r>
              <a:rPr lang="en-NZ" sz="1600" b="1" dirty="0" smtClean="0">
                <a:solidFill>
                  <a:schemeClr val="bg1"/>
                </a:solidFill>
              </a:rPr>
              <a:t>– similar to that seen following the Canterbury earthquakes.  This sense of urgency has once again propelled many New Zealanders into preparing</a:t>
            </a:r>
            <a:endParaRPr lang="en-NZ" sz="1600" b="1" dirty="0">
              <a:solidFill>
                <a:schemeClr val="bg1"/>
              </a:solidFill>
            </a:endParaRPr>
          </a:p>
        </p:txBody>
      </p:sp>
      <p:grpSp>
        <p:nvGrpSpPr>
          <p:cNvPr id="13" name="Group 4"/>
          <p:cNvGrpSpPr>
            <a:grpSpLocks noChangeAspect="1"/>
          </p:cNvGrpSpPr>
          <p:nvPr/>
        </p:nvGrpSpPr>
        <p:grpSpPr bwMode="auto">
          <a:xfrm>
            <a:off x="9284198" y="4090218"/>
            <a:ext cx="1238650" cy="1806248"/>
            <a:chOff x="2063" y="498"/>
            <a:chExt cx="886" cy="1292"/>
          </a:xfrm>
          <a:solidFill>
            <a:schemeClr val="bg1">
              <a:lumMod val="95000"/>
            </a:schemeClr>
          </a:solidFill>
        </p:grpSpPr>
        <p:grpSp>
          <p:nvGrpSpPr>
            <p:cNvPr id="14" name="Group 205"/>
            <p:cNvGrpSpPr>
              <a:grpSpLocks/>
            </p:cNvGrpSpPr>
            <p:nvPr/>
          </p:nvGrpSpPr>
          <p:grpSpPr bwMode="auto">
            <a:xfrm>
              <a:off x="2063" y="989"/>
              <a:ext cx="761" cy="801"/>
              <a:chOff x="2063" y="989"/>
              <a:chExt cx="761" cy="801"/>
            </a:xfrm>
            <a:grpFill/>
          </p:grpSpPr>
          <p:sp>
            <p:nvSpPr>
              <p:cNvPr id="128" name="Rectangle 6"/>
              <p:cNvSpPr>
                <a:spLocks noChangeArrowheads="1"/>
              </p:cNvSpPr>
              <p:nvPr/>
            </p:nvSpPr>
            <p:spPr bwMode="auto">
              <a:xfrm>
                <a:off x="2152" y="1772"/>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29" name="Rectangle 7"/>
              <p:cNvSpPr>
                <a:spLocks noChangeArrowheads="1"/>
              </p:cNvSpPr>
              <p:nvPr/>
            </p:nvSpPr>
            <p:spPr bwMode="auto">
              <a:xfrm>
                <a:off x="2188" y="1776"/>
                <a:ext cx="9"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0" name="Rectangle 8"/>
              <p:cNvSpPr>
                <a:spLocks noChangeArrowheads="1"/>
              </p:cNvSpPr>
              <p:nvPr/>
            </p:nvSpPr>
            <p:spPr bwMode="auto">
              <a:xfrm>
                <a:off x="2179" y="1737"/>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1" name="Rectangle 9"/>
              <p:cNvSpPr>
                <a:spLocks noChangeArrowheads="1"/>
              </p:cNvSpPr>
              <p:nvPr/>
            </p:nvSpPr>
            <p:spPr bwMode="auto">
              <a:xfrm>
                <a:off x="2156" y="1745"/>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2" name="Rectangle 10"/>
              <p:cNvSpPr>
                <a:spLocks noChangeArrowheads="1"/>
              </p:cNvSpPr>
              <p:nvPr/>
            </p:nvSpPr>
            <p:spPr bwMode="auto">
              <a:xfrm>
                <a:off x="2210" y="1706"/>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3" name="Rectangle 11"/>
              <p:cNvSpPr>
                <a:spLocks noChangeArrowheads="1"/>
              </p:cNvSpPr>
              <p:nvPr/>
            </p:nvSpPr>
            <p:spPr bwMode="auto">
              <a:xfrm>
                <a:off x="2242" y="1706"/>
                <a:ext cx="25"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4" name="Rectangle 12"/>
              <p:cNvSpPr>
                <a:spLocks noChangeArrowheads="1"/>
              </p:cNvSpPr>
              <p:nvPr/>
            </p:nvSpPr>
            <p:spPr bwMode="auto">
              <a:xfrm>
                <a:off x="2277" y="1710"/>
                <a:ext cx="17"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5" name="Rectangle 13"/>
              <p:cNvSpPr>
                <a:spLocks noChangeArrowheads="1"/>
              </p:cNvSpPr>
              <p:nvPr/>
            </p:nvSpPr>
            <p:spPr bwMode="auto">
              <a:xfrm>
                <a:off x="2156" y="1714"/>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6" name="Rectangle 14"/>
              <p:cNvSpPr>
                <a:spLocks noChangeArrowheads="1"/>
              </p:cNvSpPr>
              <p:nvPr/>
            </p:nvSpPr>
            <p:spPr bwMode="auto">
              <a:xfrm>
                <a:off x="2188" y="1714"/>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7" name="Rectangle 15"/>
              <p:cNvSpPr>
                <a:spLocks noChangeArrowheads="1"/>
              </p:cNvSpPr>
              <p:nvPr/>
            </p:nvSpPr>
            <p:spPr bwMode="auto">
              <a:xfrm>
                <a:off x="2312" y="1714"/>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8" name="Rectangle 16"/>
              <p:cNvSpPr>
                <a:spLocks noChangeArrowheads="1"/>
              </p:cNvSpPr>
              <p:nvPr/>
            </p:nvSpPr>
            <p:spPr bwMode="auto">
              <a:xfrm>
                <a:off x="2117" y="1674"/>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9" name="Rectangle 17"/>
              <p:cNvSpPr>
                <a:spLocks noChangeArrowheads="1"/>
              </p:cNvSpPr>
              <p:nvPr/>
            </p:nvSpPr>
            <p:spPr bwMode="auto">
              <a:xfrm>
                <a:off x="2148" y="1674"/>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0" name="Rectangle 18"/>
              <p:cNvSpPr>
                <a:spLocks noChangeArrowheads="1"/>
              </p:cNvSpPr>
              <p:nvPr/>
            </p:nvSpPr>
            <p:spPr bwMode="auto">
              <a:xfrm>
                <a:off x="2179" y="1674"/>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1" name="Rectangle 19"/>
              <p:cNvSpPr>
                <a:spLocks noChangeArrowheads="1"/>
              </p:cNvSpPr>
              <p:nvPr/>
            </p:nvSpPr>
            <p:spPr bwMode="auto">
              <a:xfrm>
                <a:off x="2210" y="1674"/>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2" name="Rectangle 20"/>
              <p:cNvSpPr>
                <a:spLocks noChangeArrowheads="1"/>
              </p:cNvSpPr>
              <p:nvPr/>
            </p:nvSpPr>
            <p:spPr bwMode="auto">
              <a:xfrm>
                <a:off x="2242" y="1674"/>
                <a:ext cx="25"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3" name="Rectangle 21"/>
              <p:cNvSpPr>
                <a:spLocks noChangeArrowheads="1"/>
              </p:cNvSpPr>
              <p:nvPr/>
            </p:nvSpPr>
            <p:spPr bwMode="auto">
              <a:xfrm>
                <a:off x="2273" y="1674"/>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4" name="Rectangle 22"/>
              <p:cNvSpPr>
                <a:spLocks noChangeArrowheads="1"/>
              </p:cNvSpPr>
              <p:nvPr/>
            </p:nvSpPr>
            <p:spPr bwMode="auto">
              <a:xfrm>
                <a:off x="2090" y="1679"/>
                <a:ext cx="17" cy="1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5" name="Rectangle 23"/>
              <p:cNvSpPr>
                <a:spLocks noChangeArrowheads="1"/>
              </p:cNvSpPr>
              <p:nvPr/>
            </p:nvSpPr>
            <p:spPr bwMode="auto">
              <a:xfrm>
                <a:off x="2308" y="1679"/>
                <a:ext cx="18" cy="1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6" name="Rectangle 24"/>
              <p:cNvSpPr>
                <a:spLocks noChangeArrowheads="1"/>
              </p:cNvSpPr>
              <p:nvPr/>
            </p:nvSpPr>
            <p:spPr bwMode="auto">
              <a:xfrm>
                <a:off x="2086" y="1644"/>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7" name="Rectangle 25"/>
              <p:cNvSpPr>
                <a:spLocks noChangeArrowheads="1"/>
              </p:cNvSpPr>
              <p:nvPr/>
            </p:nvSpPr>
            <p:spPr bwMode="auto">
              <a:xfrm>
                <a:off x="2117" y="1644"/>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8" name="Rectangle 26"/>
              <p:cNvSpPr>
                <a:spLocks noChangeArrowheads="1"/>
              </p:cNvSpPr>
              <p:nvPr/>
            </p:nvSpPr>
            <p:spPr bwMode="auto">
              <a:xfrm>
                <a:off x="2148" y="1644"/>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9" name="Rectangle 27"/>
              <p:cNvSpPr>
                <a:spLocks noChangeArrowheads="1"/>
              </p:cNvSpPr>
              <p:nvPr/>
            </p:nvSpPr>
            <p:spPr bwMode="auto">
              <a:xfrm>
                <a:off x="2179" y="1644"/>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0" name="Rectangle 28"/>
              <p:cNvSpPr>
                <a:spLocks noChangeArrowheads="1"/>
              </p:cNvSpPr>
              <p:nvPr/>
            </p:nvSpPr>
            <p:spPr bwMode="auto">
              <a:xfrm>
                <a:off x="2210" y="1644"/>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1" name="Rectangle 29"/>
              <p:cNvSpPr>
                <a:spLocks noChangeArrowheads="1"/>
              </p:cNvSpPr>
              <p:nvPr/>
            </p:nvSpPr>
            <p:spPr bwMode="auto">
              <a:xfrm>
                <a:off x="2242" y="1644"/>
                <a:ext cx="25"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2" name="Rectangle 30"/>
              <p:cNvSpPr>
                <a:spLocks noChangeArrowheads="1"/>
              </p:cNvSpPr>
              <p:nvPr/>
            </p:nvSpPr>
            <p:spPr bwMode="auto">
              <a:xfrm>
                <a:off x="2273" y="1644"/>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3" name="Rectangle 31"/>
              <p:cNvSpPr>
                <a:spLocks noChangeArrowheads="1"/>
              </p:cNvSpPr>
              <p:nvPr/>
            </p:nvSpPr>
            <p:spPr bwMode="auto">
              <a:xfrm>
                <a:off x="2304" y="1644"/>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4" name="Rectangle 32"/>
              <p:cNvSpPr>
                <a:spLocks noChangeArrowheads="1"/>
              </p:cNvSpPr>
              <p:nvPr/>
            </p:nvSpPr>
            <p:spPr bwMode="auto">
              <a:xfrm>
                <a:off x="2339" y="1648"/>
                <a:ext cx="18" cy="1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5" name="Rectangle 33"/>
              <p:cNvSpPr>
                <a:spLocks noChangeArrowheads="1"/>
              </p:cNvSpPr>
              <p:nvPr/>
            </p:nvSpPr>
            <p:spPr bwMode="auto">
              <a:xfrm>
                <a:off x="2063" y="1652"/>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6" name="Rectangle 34"/>
              <p:cNvSpPr>
                <a:spLocks noChangeArrowheads="1"/>
              </p:cNvSpPr>
              <p:nvPr/>
            </p:nvSpPr>
            <p:spPr bwMode="auto">
              <a:xfrm>
                <a:off x="2374" y="1652"/>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7" name="Rectangle 35"/>
              <p:cNvSpPr>
                <a:spLocks noChangeArrowheads="1"/>
              </p:cNvSpPr>
              <p:nvPr/>
            </p:nvSpPr>
            <p:spPr bwMode="auto">
              <a:xfrm>
                <a:off x="2117" y="161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8" name="Rectangle 36"/>
              <p:cNvSpPr>
                <a:spLocks noChangeArrowheads="1"/>
              </p:cNvSpPr>
              <p:nvPr/>
            </p:nvSpPr>
            <p:spPr bwMode="auto">
              <a:xfrm>
                <a:off x="2148" y="161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9" name="Rectangle 37"/>
              <p:cNvSpPr>
                <a:spLocks noChangeArrowheads="1"/>
              </p:cNvSpPr>
              <p:nvPr/>
            </p:nvSpPr>
            <p:spPr bwMode="auto">
              <a:xfrm>
                <a:off x="2179" y="161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0" name="Rectangle 38"/>
              <p:cNvSpPr>
                <a:spLocks noChangeArrowheads="1"/>
              </p:cNvSpPr>
              <p:nvPr/>
            </p:nvSpPr>
            <p:spPr bwMode="auto">
              <a:xfrm>
                <a:off x="2210" y="161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1" name="Rectangle 39"/>
              <p:cNvSpPr>
                <a:spLocks noChangeArrowheads="1"/>
              </p:cNvSpPr>
              <p:nvPr/>
            </p:nvSpPr>
            <p:spPr bwMode="auto">
              <a:xfrm>
                <a:off x="2242" y="1612"/>
                <a:ext cx="25"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2" name="Rectangle 40"/>
              <p:cNvSpPr>
                <a:spLocks noChangeArrowheads="1"/>
              </p:cNvSpPr>
              <p:nvPr/>
            </p:nvSpPr>
            <p:spPr bwMode="auto">
              <a:xfrm>
                <a:off x="2273" y="161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3" name="Rectangle 41"/>
              <p:cNvSpPr>
                <a:spLocks noChangeArrowheads="1"/>
              </p:cNvSpPr>
              <p:nvPr/>
            </p:nvSpPr>
            <p:spPr bwMode="auto">
              <a:xfrm>
                <a:off x="2304" y="161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4" name="Rectangle 42"/>
              <p:cNvSpPr>
                <a:spLocks noChangeArrowheads="1"/>
              </p:cNvSpPr>
              <p:nvPr/>
            </p:nvSpPr>
            <p:spPr bwMode="auto">
              <a:xfrm>
                <a:off x="2335" y="161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5" name="Rectangle 43"/>
              <p:cNvSpPr>
                <a:spLocks noChangeArrowheads="1"/>
              </p:cNvSpPr>
              <p:nvPr/>
            </p:nvSpPr>
            <p:spPr bwMode="auto">
              <a:xfrm>
                <a:off x="2090" y="1617"/>
                <a:ext cx="17" cy="1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6" name="Rectangle 44"/>
              <p:cNvSpPr>
                <a:spLocks noChangeArrowheads="1"/>
              </p:cNvSpPr>
              <p:nvPr/>
            </p:nvSpPr>
            <p:spPr bwMode="auto">
              <a:xfrm>
                <a:off x="2374" y="1621"/>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7" name="Rectangle 45"/>
              <p:cNvSpPr>
                <a:spLocks noChangeArrowheads="1"/>
              </p:cNvSpPr>
              <p:nvPr/>
            </p:nvSpPr>
            <p:spPr bwMode="auto">
              <a:xfrm>
                <a:off x="2117" y="158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8" name="Rectangle 46"/>
              <p:cNvSpPr>
                <a:spLocks noChangeArrowheads="1"/>
              </p:cNvSpPr>
              <p:nvPr/>
            </p:nvSpPr>
            <p:spPr bwMode="auto">
              <a:xfrm>
                <a:off x="2148" y="158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9" name="Rectangle 47"/>
              <p:cNvSpPr>
                <a:spLocks noChangeArrowheads="1"/>
              </p:cNvSpPr>
              <p:nvPr/>
            </p:nvSpPr>
            <p:spPr bwMode="auto">
              <a:xfrm>
                <a:off x="2179" y="158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0" name="Rectangle 48"/>
              <p:cNvSpPr>
                <a:spLocks noChangeArrowheads="1"/>
              </p:cNvSpPr>
              <p:nvPr/>
            </p:nvSpPr>
            <p:spPr bwMode="auto">
              <a:xfrm>
                <a:off x="2210" y="158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1" name="Rectangle 49"/>
              <p:cNvSpPr>
                <a:spLocks noChangeArrowheads="1"/>
              </p:cNvSpPr>
              <p:nvPr/>
            </p:nvSpPr>
            <p:spPr bwMode="auto">
              <a:xfrm>
                <a:off x="2242" y="1581"/>
                <a:ext cx="25"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2" name="Rectangle 50"/>
              <p:cNvSpPr>
                <a:spLocks noChangeArrowheads="1"/>
              </p:cNvSpPr>
              <p:nvPr/>
            </p:nvSpPr>
            <p:spPr bwMode="auto">
              <a:xfrm>
                <a:off x="2273" y="158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3" name="Rectangle 51"/>
              <p:cNvSpPr>
                <a:spLocks noChangeArrowheads="1"/>
              </p:cNvSpPr>
              <p:nvPr/>
            </p:nvSpPr>
            <p:spPr bwMode="auto">
              <a:xfrm>
                <a:off x="2304" y="158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4" name="Rectangle 52"/>
              <p:cNvSpPr>
                <a:spLocks noChangeArrowheads="1"/>
              </p:cNvSpPr>
              <p:nvPr/>
            </p:nvSpPr>
            <p:spPr bwMode="auto">
              <a:xfrm>
                <a:off x="2335" y="158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5" name="Rectangle 53"/>
              <p:cNvSpPr>
                <a:spLocks noChangeArrowheads="1"/>
              </p:cNvSpPr>
              <p:nvPr/>
            </p:nvSpPr>
            <p:spPr bwMode="auto">
              <a:xfrm>
                <a:off x="2094" y="1589"/>
                <a:ext cx="9"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6" name="Rectangle 54"/>
              <p:cNvSpPr>
                <a:spLocks noChangeArrowheads="1"/>
              </p:cNvSpPr>
              <p:nvPr/>
            </p:nvSpPr>
            <p:spPr bwMode="auto">
              <a:xfrm>
                <a:off x="2374" y="1589"/>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7" name="Rectangle 55"/>
              <p:cNvSpPr>
                <a:spLocks noChangeArrowheads="1"/>
              </p:cNvSpPr>
              <p:nvPr/>
            </p:nvSpPr>
            <p:spPr bwMode="auto">
              <a:xfrm>
                <a:off x="2148" y="1550"/>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8" name="Rectangle 56"/>
              <p:cNvSpPr>
                <a:spLocks noChangeArrowheads="1"/>
              </p:cNvSpPr>
              <p:nvPr/>
            </p:nvSpPr>
            <p:spPr bwMode="auto">
              <a:xfrm>
                <a:off x="2179" y="1550"/>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9" name="Rectangle 57"/>
              <p:cNvSpPr>
                <a:spLocks noChangeArrowheads="1"/>
              </p:cNvSpPr>
              <p:nvPr/>
            </p:nvSpPr>
            <p:spPr bwMode="auto">
              <a:xfrm>
                <a:off x="2210" y="1550"/>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0" name="Rectangle 58"/>
              <p:cNvSpPr>
                <a:spLocks noChangeArrowheads="1"/>
              </p:cNvSpPr>
              <p:nvPr/>
            </p:nvSpPr>
            <p:spPr bwMode="auto">
              <a:xfrm>
                <a:off x="2242" y="1550"/>
                <a:ext cx="25"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1" name="Rectangle 59"/>
              <p:cNvSpPr>
                <a:spLocks noChangeArrowheads="1"/>
              </p:cNvSpPr>
              <p:nvPr/>
            </p:nvSpPr>
            <p:spPr bwMode="auto">
              <a:xfrm>
                <a:off x="2273" y="1550"/>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2" name="Rectangle 60"/>
              <p:cNvSpPr>
                <a:spLocks noChangeArrowheads="1"/>
              </p:cNvSpPr>
              <p:nvPr/>
            </p:nvSpPr>
            <p:spPr bwMode="auto">
              <a:xfrm>
                <a:off x="2304" y="1550"/>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3" name="Rectangle 61"/>
              <p:cNvSpPr>
                <a:spLocks noChangeArrowheads="1"/>
              </p:cNvSpPr>
              <p:nvPr/>
            </p:nvSpPr>
            <p:spPr bwMode="auto">
              <a:xfrm>
                <a:off x="2335" y="1550"/>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4" name="Rectangle 62"/>
              <p:cNvSpPr>
                <a:spLocks noChangeArrowheads="1"/>
              </p:cNvSpPr>
              <p:nvPr/>
            </p:nvSpPr>
            <p:spPr bwMode="auto">
              <a:xfrm>
                <a:off x="2366" y="1550"/>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5" name="Rectangle 63"/>
              <p:cNvSpPr>
                <a:spLocks noChangeArrowheads="1"/>
              </p:cNvSpPr>
              <p:nvPr/>
            </p:nvSpPr>
            <p:spPr bwMode="auto">
              <a:xfrm>
                <a:off x="2121" y="1554"/>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6" name="Rectangle 64"/>
              <p:cNvSpPr>
                <a:spLocks noChangeArrowheads="1"/>
              </p:cNvSpPr>
              <p:nvPr/>
            </p:nvSpPr>
            <p:spPr bwMode="auto">
              <a:xfrm>
                <a:off x="2148" y="151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7" name="Rectangle 65"/>
              <p:cNvSpPr>
                <a:spLocks noChangeArrowheads="1"/>
              </p:cNvSpPr>
              <p:nvPr/>
            </p:nvSpPr>
            <p:spPr bwMode="auto">
              <a:xfrm>
                <a:off x="2179" y="151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8" name="Rectangle 66"/>
              <p:cNvSpPr>
                <a:spLocks noChangeArrowheads="1"/>
              </p:cNvSpPr>
              <p:nvPr/>
            </p:nvSpPr>
            <p:spPr bwMode="auto">
              <a:xfrm>
                <a:off x="2210" y="151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9" name="Rectangle 67"/>
              <p:cNvSpPr>
                <a:spLocks noChangeArrowheads="1"/>
              </p:cNvSpPr>
              <p:nvPr/>
            </p:nvSpPr>
            <p:spPr bwMode="auto">
              <a:xfrm>
                <a:off x="2242" y="1519"/>
                <a:ext cx="25"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90" name="Rectangle 68"/>
              <p:cNvSpPr>
                <a:spLocks noChangeArrowheads="1"/>
              </p:cNvSpPr>
              <p:nvPr/>
            </p:nvSpPr>
            <p:spPr bwMode="auto">
              <a:xfrm>
                <a:off x="2273" y="151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91" name="Rectangle 69"/>
              <p:cNvSpPr>
                <a:spLocks noChangeArrowheads="1"/>
              </p:cNvSpPr>
              <p:nvPr/>
            </p:nvSpPr>
            <p:spPr bwMode="auto">
              <a:xfrm>
                <a:off x="2304" y="151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92" name="Rectangle 70"/>
              <p:cNvSpPr>
                <a:spLocks noChangeArrowheads="1"/>
              </p:cNvSpPr>
              <p:nvPr/>
            </p:nvSpPr>
            <p:spPr bwMode="auto">
              <a:xfrm>
                <a:off x="2335" y="151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93" name="Rectangle 71"/>
              <p:cNvSpPr>
                <a:spLocks noChangeArrowheads="1"/>
              </p:cNvSpPr>
              <p:nvPr/>
            </p:nvSpPr>
            <p:spPr bwMode="auto">
              <a:xfrm>
                <a:off x="2366" y="151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94" name="Rectangle 72"/>
              <p:cNvSpPr>
                <a:spLocks noChangeArrowheads="1"/>
              </p:cNvSpPr>
              <p:nvPr/>
            </p:nvSpPr>
            <p:spPr bwMode="auto">
              <a:xfrm>
                <a:off x="2179" y="148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95" name="Rectangle 73"/>
              <p:cNvSpPr>
                <a:spLocks noChangeArrowheads="1"/>
              </p:cNvSpPr>
              <p:nvPr/>
            </p:nvSpPr>
            <p:spPr bwMode="auto">
              <a:xfrm>
                <a:off x="2210" y="148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96" name="Rectangle 74"/>
              <p:cNvSpPr>
                <a:spLocks noChangeArrowheads="1"/>
              </p:cNvSpPr>
              <p:nvPr/>
            </p:nvSpPr>
            <p:spPr bwMode="auto">
              <a:xfrm>
                <a:off x="2242" y="1488"/>
                <a:ext cx="25"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97" name="Rectangle 75"/>
              <p:cNvSpPr>
                <a:spLocks noChangeArrowheads="1"/>
              </p:cNvSpPr>
              <p:nvPr/>
            </p:nvSpPr>
            <p:spPr bwMode="auto">
              <a:xfrm>
                <a:off x="2273" y="148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98" name="Rectangle 76"/>
              <p:cNvSpPr>
                <a:spLocks noChangeArrowheads="1"/>
              </p:cNvSpPr>
              <p:nvPr/>
            </p:nvSpPr>
            <p:spPr bwMode="auto">
              <a:xfrm>
                <a:off x="2304" y="148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99" name="Rectangle 77"/>
              <p:cNvSpPr>
                <a:spLocks noChangeArrowheads="1"/>
              </p:cNvSpPr>
              <p:nvPr/>
            </p:nvSpPr>
            <p:spPr bwMode="auto">
              <a:xfrm>
                <a:off x="2335" y="148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0" name="Rectangle 78"/>
              <p:cNvSpPr>
                <a:spLocks noChangeArrowheads="1"/>
              </p:cNvSpPr>
              <p:nvPr/>
            </p:nvSpPr>
            <p:spPr bwMode="auto">
              <a:xfrm>
                <a:off x="2366" y="148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1" name="Rectangle 79"/>
              <p:cNvSpPr>
                <a:spLocks noChangeArrowheads="1"/>
              </p:cNvSpPr>
              <p:nvPr/>
            </p:nvSpPr>
            <p:spPr bwMode="auto">
              <a:xfrm>
                <a:off x="2156" y="1496"/>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2" name="Rectangle 80"/>
              <p:cNvSpPr>
                <a:spLocks noChangeArrowheads="1"/>
              </p:cNvSpPr>
              <p:nvPr/>
            </p:nvSpPr>
            <p:spPr bwMode="auto">
              <a:xfrm>
                <a:off x="2406" y="1496"/>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3" name="Rectangle 81"/>
              <p:cNvSpPr>
                <a:spLocks noChangeArrowheads="1"/>
              </p:cNvSpPr>
              <p:nvPr/>
            </p:nvSpPr>
            <p:spPr bwMode="auto">
              <a:xfrm>
                <a:off x="2242" y="1456"/>
                <a:ext cx="25"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4" name="Rectangle 82"/>
              <p:cNvSpPr>
                <a:spLocks noChangeArrowheads="1"/>
              </p:cNvSpPr>
              <p:nvPr/>
            </p:nvSpPr>
            <p:spPr bwMode="auto">
              <a:xfrm>
                <a:off x="2273" y="1456"/>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5" name="Rectangle 83"/>
              <p:cNvSpPr>
                <a:spLocks noChangeArrowheads="1"/>
              </p:cNvSpPr>
              <p:nvPr/>
            </p:nvSpPr>
            <p:spPr bwMode="auto">
              <a:xfrm>
                <a:off x="2304" y="1456"/>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6" name="Rectangle 84"/>
              <p:cNvSpPr>
                <a:spLocks noChangeArrowheads="1"/>
              </p:cNvSpPr>
              <p:nvPr/>
            </p:nvSpPr>
            <p:spPr bwMode="auto">
              <a:xfrm>
                <a:off x="2335" y="1456"/>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7" name="Rectangle 85"/>
              <p:cNvSpPr>
                <a:spLocks noChangeArrowheads="1"/>
              </p:cNvSpPr>
              <p:nvPr/>
            </p:nvSpPr>
            <p:spPr bwMode="auto">
              <a:xfrm>
                <a:off x="2366" y="1456"/>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8" name="Rectangle 86"/>
              <p:cNvSpPr>
                <a:spLocks noChangeArrowheads="1"/>
              </p:cNvSpPr>
              <p:nvPr/>
            </p:nvSpPr>
            <p:spPr bwMode="auto">
              <a:xfrm>
                <a:off x="2397" y="1456"/>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9" name="Rectangle 87"/>
              <p:cNvSpPr>
                <a:spLocks noChangeArrowheads="1"/>
              </p:cNvSpPr>
              <p:nvPr/>
            </p:nvSpPr>
            <p:spPr bwMode="auto">
              <a:xfrm>
                <a:off x="2215" y="1461"/>
                <a:ext cx="17" cy="1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0" name="Rectangle 88"/>
              <p:cNvSpPr>
                <a:spLocks noChangeArrowheads="1"/>
              </p:cNvSpPr>
              <p:nvPr/>
            </p:nvSpPr>
            <p:spPr bwMode="auto">
              <a:xfrm>
                <a:off x="2433" y="1461"/>
                <a:ext cx="17" cy="1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1" name="Rectangle 89"/>
              <p:cNvSpPr>
                <a:spLocks noChangeArrowheads="1"/>
              </p:cNvSpPr>
              <p:nvPr/>
            </p:nvSpPr>
            <p:spPr bwMode="auto">
              <a:xfrm>
                <a:off x="2188" y="1465"/>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2" name="Rectangle 90"/>
              <p:cNvSpPr>
                <a:spLocks noChangeArrowheads="1"/>
              </p:cNvSpPr>
              <p:nvPr/>
            </p:nvSpPr>
            <p:spPr bwMode="auto">
              <a:xfrm>
                <a:off x="2468" y="1465"/>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3" name="Rectangle 91"/>
              <p:cNvSpPr>
                <a:spLocks noChangeArrowheads="1"/>
              </p:cNvSpPr>
              <p:nvPr/>
            </p:nvSpPr>
            <p:spPr bwMode="auto">
              <a:xfrm>
                <a:off x="2499" y="1465"/>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4" name="Rectangle 92"/>
              <p:cNvSpPr>
                <a:spLocks noChangeArrowheads="1"/>
              </p:cNvSpPr>
              <p:nvPr/>
            </p:nvSpPr>
            <p:spPr bwMode="auto">
              <a:xfrm>
                <a:off x="2273" y="1425"/>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5" name="Rectangle 93"/>
              <p:cNvSpPr>
                <a:spLocks noChangeArrowheads="1"/>
              </p:cNvSpPr>
              <p:nvPr/>
            </p:nvSpPr>
            <p:spPr bwMode="auto">
              <a:xfrm>
                <a:off x="2304" y="1425"/>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6" name="Rectangle 94"/>
              <p:cNvSpPr>
                <a:spLocks noChangeArrowheads="1"/>
              </p:cNvSpPr>
              <p:nvPr/>
            </p:nvSpPr>
            <p:spPr bwMode="auto">
              <a:xfrm>
                <a:off x="2335" y="1425"/>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7" name="Rectangle 95"/>
              <p:cNvSpPr>
                <a:spLocks noChangeArrowheads="1"/>
              </p:cNvSpPr>
              <p:nvPr/>
            </p:nvSpPr>
            <p:spPr bwMode="auto">
              <a:xfrm>
                <a:off x="2366" y="1425"/>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8" name="Rectangle 96"/>
              <p:cNvSpPr>
                <a:spLocks noChangeArrowheads="1"/>
              </p:cNvSpPr>
              <p:nvPr/>
            </p:nvSpPr>
            <p:spPr bwMode="auto">
              <a:xfrm>
                <a:off x="2397" y="1425"/>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9" name="Rectangle 97"/>
              <p:cNvSpPr>
                <a:spLocks noChangeArrowheads="1"/>
              </p:cNvSpPr>
              <p:nvPr/>
            </p:nvSpPr>
            <p:spPr bwMode="auto">
              <a:xfrm>
                <a:off x="2428" y="1425"/>
                <a:ext cx="27"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0" name="Rectangle 98"/>
              <p:cNvSpPr>
                <a:spLocks noChangeArrowheads="1"/>
              </p:cNvSpPr>
              <p:nvPr/>
            </p:nvSpPr>
            <p:spPr bwMode="auto">
              <a:xfrm>
                <a:off x="2460" y="1425"/>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1" name="Rectangle 99"/>
              <p:cNvSpPr>
                <a:spLocks noChangeArrowheads="1"/>
              </p:cNvSpPr>
              <p:nvPr/>
            </p:nvSpPr>
            <p:spPr bwMode="auto">
              <a:xfrm>
                <a:off x="2495" y="1429"/>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2" name="Rectangle 100"/>
              <p:cNvSpPr>
                <a:spLocks noChangeArrowheads="1"/>
              </p:cNvSpPr>
              <p:nvPr/>
            </p:nvSpPr>
            <p:spPr bwMode="auto">
              <a:xfrm>
                <a:off x="2250" y="1434"/>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3" name="Rectangle 101"/>
              <p:cNvSpPr>
                <a:spLocks noChangeArrowheads="1"/>
              </p:cNvSpPr>
              <p:nvPr/>
            </p:nvSpPr>
            <p:spPr bwMode="auto">
              <a:xfrm>
                <a:off x="2304" y="139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4" name="Rectangle 102"/>
              <p:cNvSpPr>
                <a:spLocks noChangeArrowheads="1"/>
              </p:cNvSpPr>
              <p:nvPr/>
            </p:nvSpPr>
            <p:spPr bwMode="auto">
              <a:xfrm>
                <a:off x="2335" y="139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5" name="Rectangle 103"/>
              <p:cNvSpPr>
                <a:spLocks noChangeArrowheads="1"/>
              </p:cNvSpPr>
              <p:nvPr/>
            </p:nvSpPr>
            <p:spPr bwMode="auto">
              <a:xfrm>
                <a:off x="2366" y="139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6" name="Rectangle 104"/>
              <p:cNvSpPr>
                <a:spLocks noChangeArrowheads="1"/>
              </p:cNvSpPr>
              <p:nvPr/>
            </p:nvSpPr>
            <p:spPr bwMode="auto">
              <a:xfrm>
                <a:off x="2397" y="139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7" name="Rectangle 105"/>
              <p:cNvSpPr>
                <a:spLocks noChangeArrowheads="1"/>
              </p:cNvSpPr>
              <p:nvPr/>
            </p:nvSpPr>
            <p:spPr bwMode="auto">
              <a:xfrm>
                <a:off x="2428" y="1394"/>
                <a:ext cx="27"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8" name="Rectangle 106"/>
              <p:cNvSpPr>
                <a:spLocks noChangeArrowheads="1"/>
              </p:cNvSpPr>
              <p:nvPr/>
            </p:nvSpPr>
            <p:spPr bwMode="auto">
              <a:xfrm>
                <a:off x="2460" y="139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9" name="Rectangle 107"/>
              <p:cNvSpPr>
                <a:spLocks noChangeArrowheads="1"/>
              </p:cNvSpPr>
              <p:nvPr/>
            </p:nvSpPr>
            <p:spPr bwMode="auto">
              <a:xfrm>
                <a:off x="2281" y="1402"/>
                <a:ext cx="9"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0" name="Rectangle 108"/>
              <p:cNvSpPr>
                <a:spLocks noChangeArrowheads="1"/>
              </p:cNvSpPr>
              <p:nvPr/>
            </p:nvSpPr>
            <p:spPr bwMode="auto">
              <a:xfrm>
                <a:off x="2499" y="1402"/>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1" name="Rectangle 109"/>
              <p:cNvSpPr>
                <a:spLocks noChangeArrowheads="1"/>
              </p:cNvSpPr>
              <p:nvPr/>
            </p:nvSpPr>
            <p:spPr bwMode="auto">
              <a:xfrm>
                <a:off x="2335" y="1363"/>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2" name="Rectangle 110"/>
              <p:cNvSpPr>
                <a:spLocks noChangeArrowheads="1"/>
              </p:cNvSpPr>
              <p:nvPr/>
            </p:nvSpPr>
            <p:spPr bwMode="auto">
              <a:xfrm>
                <a:off x="2366" y="1363"/>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3" name="Rectangle 111"/>
              <p:cNvSpPr>
                <a:spLocks noChangeArrowheads="1"/>
              </p:cNvSpPr>
              <p:nvPr/>
            </p:nvSpPr>
            <p:spPr bwMode="auto">
              <a:xfrm>
                <a:off x="2397" y="1363"/>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4" name="Rectangle 112"/>
              <p:cNvSpPr>
                <a:spLocks noChangeArrowheads="1"/>
              </p:cNvSpPr>
              <p:nvPr/>
            </p:nvSpPr>
            <p:spPr bwMode="auto">
              <a:xfrm>
                <a:off x="2428" y="1363"/>
                <a:ext cx="27"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5" name="Rectangle 113"/>
              <p:cNvSpPr>
                <a:spLocks noChangeArrowheads="1"/>
              </p:cNvSpPr>
              <p:nvPr/>
            </p:nvSpPr>
            <p:spPr bwMode="auto">
              <a:xfrm>
                <a:off x="2460" y="1363"/>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6" name="Rectangle 114"/>
              <p:cNvSpPr>
                <a:spLocks noChangeArrowheads="1"/>
              </p:cNvSpPr>
              <p:nvPr/>
            </p:nvSpPr>
            <p:spPr bwMode="auto">
              <a:xfrm>
                <a:off x="2491" y="1363"/>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7" name="Rectangle 115"/>
              <p:cNvSpPr>
                <a:spLocks noChangeArrowheads="1"/>
              </p:cNvSpPr>
              <p:nvPr/>
            </p:nvSpPr>
            <p:spPr bwMode="auto">
              <a:xfrm>
                <a:off x="2312" y="1371"/>
                <a:ext cx="9"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8" name="Rectangle 116"/>
              <p:cNvSpPr>
                <a:spLocks noChangeArrowheads="1"/>
              </p:cNvSpPr>
              <p:nvPr/>
            </p:nvSpPr>
            <p:spPr bwMode="auto">
              <a:xfrm>
                <a:off x="2530" y="1371"/>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9" name="Rectangle 117"/>
              <p:cNvSpPr>
                <a:spLocks noChangeArrowheads="1"/>
              </p:cNvSpPr>
              <p:nvPr/>
            </p:nvSpPr>
            <p:spPr bwMode="auto">
              <a:xfrm>
                <a:off x="2366" y="133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0" name="Rectangle 118"/>
              <p:cNvSpPr>
                <a:spLocks noChangeArrowheads="1"/>
              </p:cNvSpPr>
              <p:nvPr/>
            </p:nvSpPr>
            <p:spPr bwMode="auto">
              <a:xfrm>
                <a:off x="2397" y="133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1" name="Rectangle 119"/>
              <p:cNvSpPr>
                <a:spLocks noChangeArrowheads="1"/>
              </p:cNvSpPr>
              <p:nvPr/>
            </p:nvSpPr>
            <p:spPr bwMode="auto">
              <a:xfrm>
                <a:off x="2428" y="1332"/>
                <a:ext cx="27"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2" name="Rectangle 120"/>
              <p:cNvSpPr>
                <a:spLocks noChangeArrowheads="1"/>
              </p:cNvSpPr>
              <p:nvPr/>
            </p:nvSpPr>
            <p:spPr bwMode="auto">
              <a:xfrm>
                <a:off x="2460" y="133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3" name="Rectangle 121"/>
              <p:cNvSpPr>
                <a:spLocks noChangeArrowheads="1"/>
              </p:cNvSpPr>
              <p:nvPr/>
            </p:nvSpPr>
            <p:spPr bwMode="auto">
              <a:xfrm>
                <a:off x="2491" y="133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4" name="Rectangle 122"/>
              <p:cNvSpPr>
                <a:spLocks noChangeArrowheads="1"/>
              </p:cNvSpPr>
              <p:nvPr/>
            </p:nvSpPr>
            <p:spPr bwMode="auto">
              <a:xfrm>
                <a:off x="2522" y="133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5" name="Rectangle 123"/>
              <p:cNvSpPr>
                <a:spLocks noChangeArrowheads="1"/>
              </p:cNvSpPr>
              <p:nvPr/>
            </p:nvSpPr>
            <p:spPr bwMode="auto">
              <a:xfrm>
                <a:off x="2343" y="1340"/>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6" name="Rectangle 124"/>
              <p:cNvSpPr>
                <a:spLocks noChangeArrowheads="1"/>
              </p:cNvSpPr>
              <p:nvPr/>
            </p:nvSpPr>
            <p:spPr bwMode="auto">
              <a:xfrm>
                <a:off x="2397" y="1300"/>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7" name="Rectangle 125"/>
              <p:cNvSpPr>
                <a:spLocks noChangeArrowheads="1"/>
              </p:cNvSpPr>
              <p:nvPr/>
            </p:nvSpPr>
            <p:spPr bwMode="auto">
              <a:xfrm>
                <a:off x="2428" y="1300"/>
                <a:ext cx="27"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8" name="Rectangle 126"/>
              <p:cNvSpPr>
                <a:spLocks noChangeArrowheads="1"/>
              </p:cNvSpPr>
              <p:nvPr/>
            </p:nvSpPr>
            <p:spPr bwMode="auto">
              <a:xfrm>
                <a:off x="2460" y="1300"/>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9" name="Rectangle 127"/>
              <p:cNvSpPr>
                <a:spLocks noChangeArrowheads="1"/>
              </p:cNvSpPr>
              <p:nvPr/>
            </p:nvSpPr>
            <p:spPr bwMode="auto">
              <a:xfrm>
                <a:off x="2491" y="1300"/>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0" name="Rectangle 128"/>
              <p:cNvSpPr>
                <a:spLocks noChangeArrowheads="1"/>
              </p:cNvSpPr>
              <p:nvPr/>
            </p:nvSpPr>
            <p:spPr bwMode="auto">
              <a:xfrm>
                <a:off x="2522" y="1300"/>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1" name="Rectangle 129"/>
              <p:cNvSpPr>
                <a:spLocks noChangeArrowheads="1"/>
              </p:cNvSpPr>
              <p:nvPr/>
            </p:nvSpPr>
            <p:spPr bwMode="auto">
              <a:xfrm>
                <a:off x="2370" y="1305"/>
                <a:ext cx="18" cy="1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2" name="Rectangle 130"/>
              <p:cNvSpPr>
                <a:spLocks noChangeArrowheads="1"/>
              </p:cNvSpPr>
              <p:nvPr/>
            </p:nvSpPr>
            <p:spPr bwMode="auto">
              <a:xfrm>
                <a:off x="2557" y="1305"/>
                <a:ext cx="18" cy="1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3" name="Rectangle 131"/>
              <p:cNvSpPr>
                <a:spLocks noChangeArrowheads="1"/>
              </p:cNvSpPr>
              <p:nvPr/>
            </p:nvSpPr>
            <p:spPr bwMode="auto">
              <a:xfrm>
                <a:off x="2397" y="1270"/>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4" name="Rectangle 132"/>
              <p:cNvSpPr>
                <a:spLocks noChangeArrowheads="1"/>
              </p:cNvSpPr>
              <p:nvPr/>
            </p:nvSpPr>
            <p:spPr bwMode="auto">
              <a:xfrm>
                <a:off x="2428" y="1270"/>
                <a:ext cx="27"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5" name="Rectangle 133"/>
              <p:cNvSpPr>
                <a:spLocks noChangeArrowheads="1"/>
              </p:cNvSpPr>
              <p:nvPr/>
            </p:nvSpPr>
            <p:spPr bwMode="auto">
              <a:xfrm>
                <a:off x="2460" y="1270"/>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6" name="Rectangle 134"/>
              <p:cNvSpPr>
                <a:spLocks noChangeArrowheads="1"/>
              </p:cNvSpPr>
              <p:nvPr/>
            </p:nvSpPr>
            <p:spPr bwMode="auto">
              <a:xfrm>
                <a:off x="2491" y="1270"/>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7" name="Rectangle 135"/>
              <p:cNvSpPr>
                <a:spLocks noChangeArrowheads="1"/>
              </p:cNvSpPr>
              <p:nvPr/>
            </p:nvSpPr>
            <p:spPr bwMode="auto">
              <a:xfrm>
                <a:off x="2522" y="1270"/>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8" name="Rectangle 136"/>
              <p:cNvSpPr>
                <a:spLocks noChangeArrowheads="1"/>
              </p:cNvSpPr>
              <p:nvPr/>
            </p:nvSpPr>
            <p:spPr bwMode="auto">
              <a:xfrm>
                <a:off x="2553" y="1270"/>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9" name="Rectangle 137"/>
              <p:cNvSpPr>
                <a:spLocks noChangeArrowheads="1"/>
              </p:cNvSpPr>
              <p:nvPr/>
            </p:nvSpPr>
            <p:spPr bwMode="auto">
              <a:xfrm>
                <a:off x="2374" y="1278"/>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60" name="Rectangle 138"/>
              <p:cNvSpPr>
                <a:spLocks noChangeArrowheads="1"/>
              </p:cNvSpPr>
              <p:nvPr/>
            </p:nvSpPr>
            <p:spPr bwMode="auto">
              <a:xfrm>
                <a:off x="2592" y="1278"/>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61" name="Rectangle 139"/>
              <p:cNvSpPr>
                <a:spLocks noChangeArrowheads="1"/>
              </p:cNvSpPr>
              <p:nvPr/>
            </p:nvSpPr>
            <p:spPr bwMode="auto">
              <a:xfrm>
                <a:off x="2428" y="1238"/>
                <a:ext cx="27"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62" name="Rectangle 140"/>
              <p:cNvSpPr>
                <a:spLocks noChangeArrowheads="1"/>
              </p:cNvSpPr>
              <p:nvPr/>
            </p:nvSpPr>
            <p:spPr bwMode="auto">
              <a:xfrm>
                <a:off x="2460" y="123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63" name="Rectangle 141"/>
              <p:cNvSpPr>
                <a:spLocks noChangeArrowheads="1"/>
              </p:cNvSpPr>
              <p:nvPr/>
            </p:nvSpPr>
            <p:spPr bwMode="auto">
              <a:xfrm>
                <a:off x="2491" y="123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64" name="Rectangle 142"/>
              <p:cNvSpPr>
                <a:spLocks noChangeArrowheads="1"/>
              </p:cNvSpPr>
              <p:nvPr/>
            </p:nvSpPr>
            <p:spPr bwMode="auto">
              <a:xfrm>
                <a:off x="2522" y="123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65" name="Rectangle 143"/>
              <p:cNvSpPr>
                <a:spLocks noChangeArrowheads="1"/>
              </p:cNvSpPr>
              <p:nvPr/>
            </p:nvSpPr>
            <p:spPr bwMode="auto">
              <a:xfrm>
                <a:off x="2553" y="123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66" name="Rectangle 144"/>
              <p:cNvSpPr>
                <a:spLocks noChangeArrowheads="1"/>
              </p:cNvSpPr>
              <p:nvPr/>
            </p:nvSpPr>
            <p:spPr bwMode="auto">
              <a:xfrm>
                <a:off x="2406" y="1246"/>
                <a:ext cx="9"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67" name="Rectangle 145"/>
              <p:cNvSpPr>
                <a:spLocks noChangeArrowheads="1"/>
              </p:cNvSpPr>
              <p:nvPr/>
            </p:nvSpPr>
            <p:spPr bwMode="auto">
              <a:xfrm>
                <a:off x="2592" y="1246"/>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68" name="Rectangle 146"/>
              <p:cNvSpPr>
                <a:spLocks noChangeArrowheads="1"/>
              </p:cNvSpPr>
              <p:nvPr/>
            </p:nvSpPr>
            <p:spPr bwMode="auto">
              <a:xfrm>
                <a:off x="2655" y="1246"/>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69" name="Rectangle 147"/>
              <p:cNvSpPr>
                <a:spLocks noChangeArrowheads="1"/>
              </p:cNvSpPr>
              <p:nvPr/>
            </p:nvSpPr>
            <p:spPr bwMode="auto">
              <a:xfrm>
                <a:off x="2686" y="1246"/>
                <a:ext cx="9"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70" name="Rectangle 148"/>
              <p:cNvSpPr>
                <a:spLocks noChangeArrowheads="1"/>
              </p:cNvSpPr>
              <p:nvPr/>
            </p:nvSpPr>
            <p:spPr bwMode="auto">
              <a:xfrm>
                <a:off x="2428" y="1207"/>
                <a:ext cx="27"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71" name="Rectangle 149"/>
              <p:cNvSpPr>
                <a:spLocks noChangeArrowheads="1"/>
              </p:cNvSpPr>
              <p:nvPr/>
            </p:nvSpPr>
            <p:spPr bwMode="auto">
              <a:xfrm>
                <a:off x="2460" y="1207"/>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72" name="Rectangle 150"/>
              <p:cNvSpPr>
                <a:spLocks noChangeArrowheads="1"/>
              </p:cNvSpPr>
              <p:nvPr/>
            </p:nvSpPr>
            <p:spPr bwMode="auto">
              <a:xfrm>
                <a:off x="2491" y="1207"/>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73" name="Rectangle 151"/>
              <p:cNvSpPr>
                <a:spLocks noChangeArrowheads="1"/>
              </p:cNvSpPr>
              <p:nvPr/>
            </p:nvSpPr>
            <p:spPr bwMode="auto">
              <a:xfrm>
                <a:off x="2522" y="1207"/>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74" name="Rectangle 152"/>
              <p:cNvSpPr>
                <a:spLocks noChangeArrowheads="1"/>
              </p:cNvSpPr>
              <p:nvPr/>
            </p:nvSpPr>
            <p:spPr bwMode="auto">
              <a:xfrm>
                <a:off x="2553" y="1207"/>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75" name="Rectangle 153"/>
              <p:cNvSpPr>
                <a:spLocks noChangeArrowheads="1"/>
              </p:cNvSpPr>
              <p:nvPr/>
            </p:nvSpPr>
            <p:spPr bwMode="auto">
              <a:xfrm>
                <a:off x="2647" y="1207"/>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76" name="Rectangle 154"/>
              <p:cNvSpPr>
                <a:spLocks noChangeArrowheads="1"/>
              </p:cNvSpPr>
              <p:nvPr/>
            </p:nvSpPr>
            <p:spPr bwMode="auto">
              <a:xfrm>
                <a:off x="2678" y="1207"/>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77" name="Rectangle 155"/>
              <p:cNvSpPr>
                <a:spLocks noChangeArrowheads="1"/>
              </p:cNvSpPr>
              <p:nvPr/>
            </p:nvSpPr>
            <p:spPr bwMode="auto">
              <a:xfrm>
                <a:off x="2619" y="1211"/>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78" name="Rectangle 156"/>
              <p:cNvSpPr>
                <a:spLocks noChangeArrowheads="1"/>
              </p:cNvSpPr>
              <p:nvPr/>
            </p:nvSpPr>
            <p:spPr bwMode="auto">
              <a:xfrm>
                <a:off x="2592" y="1215"/>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79" name="Rectangle 157"/>
              <p:cNvSpPr>
                <a:spLocks noChangeArrowheads="1"/>
              </p:cNvSpPr>
              <p:nvPr/>
            </p:nvSpPr>
            <p:spPr bwMode="auto">
              <a:xfrm>
                <a:off x="2717" y="1215"/>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0" name="Rectangle 158"/>
              <p:cNvSpPr>
                <a:spLocks noChangeArrowheads="1"/>
              </p:cNvSpPr>
              <p:nvPr/>
            </p:nvSpPr>
            <p:spPr bwMode="auto">
              <a:xfrm>
                <a:off x="2428" y="1176"/>
                <a:ext cx="27"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1" name="Rectangle 159"/>
              <p:cNvSpPr>
                <a:spLocks noChangeArrowheads="1"/>
              </p:cNvSpPr>
              <p:nvPr/>
            </p:nvSpPr>
            <p:spPr bwMode="auto">
              <a:xfrm>
                <a:off x="2460" y="1176"/>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2" name="Rectangle 160"/>
              <p:cNvSpPr>
                <a:spLocks noChangeArrowheads="1"/>
              </p:cNvSpPr>
              <p:nvPr/>
            </p:nvSpPr>
            <p:spPr bwMode="auto">
              <a:xfrm>
                <a:off x="2647" y="1176"/>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3" name="Rectangle 161"/>
              <p:cNvSpPr>
                <a:spLocks noChangeArrowheads="1"/>
              </p:cNvSpPr>
              <p:nvPr/>
            </p:nvSpPr>
            <p:spPr bwMode="auto">
              <a:xfrm>
                <a:off x="2678" y="1176"/>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4" name="Rectangle 162"/>
              <p:cNvSpPr>
                <a:spLocks noChangeArrowheads="1"/>
              </p:cNvSpPr>
              <p:nvPr/>
            </p:nvSpPr>
            <p:spPr bwMode="auto">
              <a:xfrm>
                <a:off x="2709" y="1176"/>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5" name="Rectangle 163"/>
              <p:cNvSpPr>
                <a:spLocks noChangeArrowheads="1"/>
              </p:cNvSpPr>
              <p:nvPr/>
            </p:nvSpPr>
            <p:spPr bwMode="auto">
              <a:xfrm>
                <a:off x="2495" y="1180"/>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6" name="Rectangle 164"/>
              <p:cNvSpPr>
                <a:spLocks noChangeArrowheads="1"/>
              </p:cNvSpPr>
              <p:nvPr/>
            </p:nvSpPr>
            <p:spPr bwMode="auto">
              <a:xfrm>
                <a:off x="2619" y="1180"/>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7" name="Rectangle 165"/>
              <p:cNvSpPr>
                <a:spLocks noChangeArrowheads="1"/>
              </p:cNvSpPr>
              <p:nvPr/>
            </p:nvSpPr>
            <p:spPr bwMode="auto">
              <a:xfrm>
                <a:off x="2530" y="1184"/>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8" name="Rectangle 166"/>
              <p:cNvSpPr>
                <a:spLocks noChangeArrowheads="1"/>
              </p:cNvSpPr>
              <p:nvPr/>
            </p:nvSpPr>
            <p:spPr bwMode="auto">
              <a:xfrm>
                <a:off x="2562" y="1184"/>
                <a:ext cx="9"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9" name="Rectangle 167"/>
              <p:cNvSpPr>
                <a:spLocks noChangeArrowheads="1"/>
              </p:cNvSpPr>
              <p:nvPr/>
            </p:nvSpPr>
            <p:spPr bwMode="auto">
              <a:xfrm>
                <a:off x="2748" y="1184"/>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0" name="Rectangle 168"/>
              <p:cNvSpPr>
                <a:spLocks noChangeArrowheads="1"/>
              </p:cNvSpPr>
              <p:nvPr/>
            </p:nvSpPr>
            <p:spPr bwMode="auto">
              <a:xfrm>
                <a:off x="2647" y="1145"/>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1" name="Rectangle 169"/>
              <p:cNvSpPr>
                <a:spLocks noChangeArrowheads="1"/>
              </p:cNvSpPr>
              <p:nvPr/>
            </p:nvSpPr>
            <p:spPr bwMode="auto">
              <a:xfrm>
                <a:off x="2678" y="1145"/>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2" name="Rectangle 170"/>
              <p:cNvSpPr>
                <a:spLocks noChangeArrowheads="1"/>
              </p:cNvSpPr>
              <p:nvPr/>
            </p:nvSpPr>
            <p:spPr bwMode="auto">
              <a:xfrm>
                <a:off x="2709" y="1145"/>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3" name="Rectangle 171"/>
              <p:cNvSpPr>
                <a:spLocks noChangeArrowheads="1"/>
              </p:cNvSpPr>
              <p:nvPr/>
            </p:nvSpPr>
            <p:spPr bwMode="auto">
              <a:xfrm>
                <a:off x="2740" y="1145"/>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4" name="Rectangle 172"/>
              <p:cNvSpPr>
                <a:spLocks noChangeArrowheads="1"/>
              </p:cNvSpPr>
              <p:nvPr/>
            </p:nvSpPr>
            <p:spPr bwMode="auto">
              <a:xfrm>
                <a:off x="2464" y="1149"/>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5" name="Rectangle 173"/>
              <p:cNvSpPr>
                <a:spLocks noChangeArrowheads="1"/>
              </p:cNvSpPr>
              <p:nvPr/>
            </p:nvSpPr>
            <p:spPr bwMode="auto">
              <a:xfrm>
                <a:off x="2437" y="1153"/>
                <a:ext cx="9"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6" name="Rectangle 174"/>
              <p:cNvSpPr>
                <a:spLocks noChangeArrowheads="1"/>
              </p:cNvSpPr>
              <p:nvPr/>
            </p:nvSpPr>
            <p:spPr bwMode="auto">
              <a:xfrm>
                <a:off x="2499" y="1153"/>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7" name="Rectangle 175"/>
              <p:cNvSpPr>
                <a:spLocks noChangeArrowheads="1"/>
              </p:cNvSpPr>
              <p:nvPr/>
            </p:nvSpPr>
            <p:spPr bwMode="auto">
              <a:xfrm>
                <a:off x="2678" y="1114"/>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8" name="Rectangle 176"/>
              <p:cNvSpPr>
                <a:spLocks noChangeArrowheads="1"/>
              </p:cNvSpPr>
              <p:nvPr/>
            </p:nvSpPr>
            <p:spPr bwMode="auto">
              <a:xfrm>
                <a:off x="2709" y="1114"/>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9" name="Rectangle 177"/>
              <p:cNvSpPr>
                <a:spLocks noChangeArrowheads="1"/>
              </p:cNvSpPr>
              <p:nvPr/>
            </p:nvSpPr>
            <p:spPr bwMode="auto">
              <a:xfrm>
                <a:off x="2740" y="1114"/>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00" name="Rectangle 178"/>
              <p:cNvSpPr>
                <a:spLocks noChangeArrowheads="1"/>
              </p:cNvSpPr>
              <p:nvPr/>
            </p:nvSpPr>
            <p:spPr bwMode="auto">
              <a:xfrm>
                <a:off x="2651" y="1118"/>
                <a:ext cx="17"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01" name="Rectangle 179"/>
              <p:cNvSpPr>
                <a:spLocks noChangeArrowheads="1"/>
              </p:cNvSpPr>
              <p:nvPr/>
            </p:nvSpPr>
            <p:spPr bwMode="auto">
              <a:xfrm>
                <a:off x="2775" y="1118"/>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02" name="Rectangle 180"/>
              <p:cNvSpPr>
                <a:spLocks noChangeArrowheads="1"/>
              </p:cNvSpPr>
              <p:nvPr/>
            </p:nvSpPr>
            <p:spPr bwMode="auto">
              <a:xfrm>
                <a:off x="2678" y="1082"/>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03" name="Rectangle 181"/>
              <p:cNvSpPr>
                <a:spLocks noChangeArrowheads="1"/>
              </p:cNvSpPr>
              <p:nvPr/>
            </p:nvSpPr>
            <p:spPr bwMode="auto">
              <a:xfrm>
                <a:off x="2709" y="1082"/>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04" name="Rectangle 182"/>
              <p:cNvSpPr>
                <a:spLocks noChangeArrowheads="1"/>
              </p:cNvSpPr>
              <p:nvPr/>
            </p:nvSpPr>
            <p:spPr bwMode="auto">
              <a:xfrm>
                <a:off x="2740" y="1082"/>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05" name="Rectangle 183"/>
              <p:cNvSpPr>
                <a:spLocks noChangeArrowheads="1"/>
              </p:cNvSpPr>
              <p:nvPr/>
            </p:nvSpPr>
            <p:spPr bwMode="auto">
              <a:xfrm>
                <a:off x="2771" y="1082"/>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06" name="Rectangle 184"/>
              <p:cNvSpPr>
                <a:spLocks noChangeArrowheads="1"/>
              </p:cNvSpPr>
              <p:nvPr/>
            </p:nvSpPr>
            <p:spPr bwMode="auto">
              <a:xfrm>
                <a:off x="2651" y="1087"/>
                <a:ext cx="17" cy="1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07" name="Rectangle 185"/>
              <p:cNvSpPr>
                <a:spLocks noChangeArrowheads="1"/>
              </p:cNvSpPr>
              <p:nvPr/>
            </p:nvSpPr>
            <p:spPr bwMode="auto">
              <a:xfrm>
                <a:off x="2811" y="1091"/>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08" name="Rectangle 186"/>
              <p:cNvSpPr>
                <a:spLocks noChangeArrowheads="1"/>
              </p:cNvSpPr>
              <p:nvPr/>
            </p:nvSpPr>
            <p:spPr bwMode="auto">
              <a:xfrm>
                <a:off x="2647" y="105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09" name="Rectangle 187"/>
              <p:cNvSpPr>
                <a:spLocks noChangeArrowheads="1"/>
              </p:cNvSpPr>
              <p:nvPr/>
            </p:nvSpPr>
            <p:spPr bwMode="auto">
              <a:xfrm>
                <a:off x="2678" y="105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10" name="Rectangle 188"/>
              <p:cNvSpPr>
                <a:spLocks noChangeArrowheads="1"/>
              </p:cNvSpPr>
              <p:nvPr/>
            </p:nvSpPr>
            <p:spPr bwMode="auto">
              <a:xfrm>
                <a:off x="2709" y="105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11" name="Rectangle 189"/>
              <p:cNvSpPr>
                <a:spLocks noChangeArrowheads="1"/>
              </p:cNvSpPr>
              <p:nvPr/>
            </p:nvSpPr>
            <p:spPr bwMode="auto">
              <a:xfrm>
                <a:off x="2740" y="105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12" name="Rectangle 190"/>
              <p:cNvSpPr>
                <a:spLocks noChangeArrowheads="1"/>
              </p:cNvSpPr>
              <p:nvPr/>
            </p:nvSpPr>
            <p:spPr bwMode="auto">
              <a:xfrm>
                <a:off x="2771" y="105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13" name="Rectangle 191"/>
              <p:cNvSpPr>
                <a:spLocks noChangeArrowheads="1"/>
              </p:cNvSpPr>
              <p:nvPr/>
            </p:nvSpPr>
            <p:spPr bwMode="auto">
              <a:xfrm>
                <a:off x="2619" y="1055"/>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14" name="Rectangle 192"/>
              <p:cNvSpPr>
                <a:spLocks noChangeArrowheads="1"/>
              </p:cNvSpPr>
              <p:nvPr/>
            </p:nvSpPr>
            <p:spPr bwMode="auto">
              <a:xfrm>
                <a:off x="2807" y="1055"/>
                <a:ext cx="17"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15" name="Rectangle 193"/>
              <p:cNvSpPr>
                <a:spLocks noChangeArrowheads="1"/>
              </p:cNvSpPr>
              <p:nvPr/>
            </p:nvSpPr>
            <p:spPr bwMode="auto">
              <a:xfrm>
                <a:off x="2592" y="1060"/>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16" name="Rectangle 194"/>
              <p:cNvSpPr>
                <a:spLocks noChangeArrowheads="1"/>
              </p:cNvSpPr>
              <p:nvPr/>
            </p:nvSpPr>
            <p:spPr bwMode="auto">
              <a:xfrm>
                <a:off x="2584" y="1020"/>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17" name="Rectangle 195"/>
              <p:cNvSpPr>
                <a:spLocks noChangeArrowheads="1"/>
              </p:cNvSpPr>
              <p:nvPr/>
            </p:nvSpPr>
            <p:spPr bwMode="auto">
              <a:xfrm>
                <a:off x="2616" y="1020"/>
                <a:ext cx="25"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18" name="Rectangle 196"/>
              <p:cNvSpPr>
                <a:spLocks noChangeArrowheads="1"/>
              </p:cNvSpPr>
              <p:nvPr/>
            </p:nvSpPr>
            <p:spPr bwMode="auto">
              <a:xfrm>
                <a:off x="2647" y="1020"/>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19" name="Rectangle 197"/>
              <p:cNvSpPr>
                <a:spLocks noChangeArrowheads="1"/>
              </p:cNvSpPr>
              <p:nvPr/>
            </p:nvSpPr>
            <p:spPr bwMode="auto">
              <a:xfrm>
                <a:off x="2678" y="1020"/>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20" name="Rectangle 198"/>
              <p:cNvSpPr>
                <a:spLocks noChangeArrowheads="1"/>
              </p:cNvSpPr>
              <p:nvPr/>
            </p:nvSpPr>
            <p:spPr bwMode="auto">
              <a:xfrm>
                <a:off x="2709" y="1020"/>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21" name="Rectangle 199"/>
              <p:cNvSpPr>
                <a:spLocks noChangeArrowheads="1"/>
              </p:cNvSpPr>
              <p:nvPr/>
            </p:nvSpPr>
            <p:spPr bwMode="auto">
              <a:xfrm>
                <a:off x="2740" y="1020"/>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22" name="Rectangle 200"/>
              <p:cNvSpPr>
                <a:spLocks noChangeArrowheads="1"/>
              </p:cNvSpPr>
              <p:nvPr/>
            </p:nvSpPr>
            <p:spPr bwMode="auto">
              <a:xfrm>
                <a:off x="2771" y="1020"/>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23" name="Rectangle 201"/>
              <p:cNvSpPr>
                <a:spLocks noChangeArrowheads="1"/>
              </p:cNvSpPr>
              <p:nvPr/>
            </p:nvSpPr>
            <p:spPr bwMode="auto">
              <a:xfrm>
                <a:off x="2557" y="1024"/>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24" name="Rectangle 202"/>
              <p:cNvSpPr>
                <a:spLocks noChangeArrowheads="1"/>
              </p:cNvSpPr>
              <p:nvPr/>
            </p:nvSpPr>
            <p:spPr bwMode="auto">
              <a:xfrm>
                <a:off x="2807" y="1024"/>
                <a:ext cx="17"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25" name="Rectangle 203"/>
              <p:cNvSpPr>
                <a:spLocks noChangeArrowheads="1"/>
              </p:cNvSpPr>
              <p:nvPr/>
            </p:nvSpPr>
            <p:spPr bwMode="auto">
              <a:xfrm>
                <a:off x="2530" y="1028"/>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26" name="Rectangle 204"/>
              <p:cNvSpPr>
                <a:spLocks noChangeArrowheads="1"/>
              </p:cNvSpPr>
              <p:nvPr/>
            </p:nvSpPr>
            <p:spPr bwMode="auto">
              <a:xfrm>
                <a:off x="2553" y="98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grpSp>
        <p:sp>
          <p:nvSpPr>
            <p:cNvPr id="15" name="Rectangle 206"/>
            <p:cNvSpPr>
              <a:spLocks noChangeArrowheads="1"/>
            </p:cNvSpPr>
            <p:nvPr/>
          </p:nvSpPr>
          <p:spPr bwMode="auto">
            <a:xfrm>
              <a:off x="2584" y="98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 name="Rectangle 207"/>
            <p:cNvSpPr>
              <a:spLocks noChangeArrowheads="1"/>
            </p:cNvSpPr>
            <p:nvPr/>
          </p:nvSpPr>
          <p:spPr bwMode="auto">
            <a:xfrm>
              <a:off x="2616" y="989"/>
              <a:ext cx="25"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 name="Rectangle 208"/>
            <p:cNvSpPr>
              <a:spLocks noChangeArrowheads="1"/>
            </p:cNvSpPr>
            <p:nvPr/>
          </p:nvSpPr>
          <p:spPr bwMode="auto">
            <a:xfrm>
              <a:off x="2647" y="98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 name="Rectangle 209"/>
            <p:cNvSpPr>
              <a:spLocks noChangeArrowheads="1"/>
            </p:cNvSpPr>
            <p:nvPr/>
          </p:nvSpPr>
          <p:spPr bwMode="auto">
            <a:xfrm>
              <a:off x="2678" y="98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9" name="Rectangle 210"/>
            <p:cNvSpPr>
              <a:spLocks noChangeArrowheads="1"/>
            </p:cNvSpPr>
            <p:nvPr/>
          </p:nvSpPr>
          <p:spPr bwMode="auto">
            <a:xfrm>
              <a:off x="2709" y="98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 name="Rectangle 211"/>
            <p:cNvSpPr>
              <a:spLocks noChangeArrowheads="1"/>
            </p:cNvSpPr>
            <p:nvPr/>
          </p:nvSpPr>
          <p:spPr bwMode="auto">
            <a:xfrm>
              <a:off x="2740" y="98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 name="Rectangle 212"/>
            <p:cNvSpPr>
              <a:spLocks noChangeArrowheads="1"/>
            </p:cNvSpPr>
            <p:nvPr/>
          </p:nvSpPr>
          <p:spPr bwMode="auto">
            <a:xfrm>
              <a:off x="2771" y="989"/>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 name="Rectangle 213"/>
            <p:cNvSpPr>
              <a:spLocks noChangeArrowheads="1"/>
            </p:cNvSpPr>
            <p:nvPr/>
          </p:nvSpPr>
          <p:spPr bwMode="auto">
            <a:xfrm>
              <a:off x="2802" y="989"/>
              <a:ext cx="27"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 name="Rectangle 214"/>
            <p:cNvSpPr>
              <a:spLocks noChangeArrowheads="1"/>
            </p:cNvSpPr>
            <p:nvPr/>
          </p:nvSpPr>
          <p:spPr bwMode="auto">
            <a:xfrm>
              <a:off x="2869" y="993"/>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 name="Rectangle 215"/>
            <p:cNvSpPr>
              <a:spLocks noChangeArrowheads="1"/>
            </p:cNvSpPr>
            <p:nvPr/>
          </p:nvSpPr>
          <p:spPr bwMode="auto">
            <a:xfrm>
              <a:off x="2530" y="997"/>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 name="Rectangle 216"/>
            <p:cNvSpPr>
              <a:spLocks noChangeArrowheads="1"/>
            </p:cNvSpPr>
            <p:nvPr/>
          </p:nvSpPr>
          <p:spPr bwMode="auto">
            <a:xfrm>
              <a:off x="2842" y="997"/>
              <a:ext cx="9"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6" name="Rectangle 217"/>
            <p:cNvSpPr>
              <a:spLocks noChangeArrowheads="1"/>
            </p:cNvSpPr>
            <p:nvPr/>
          </p:nvSpPr>
          <p:spPr bwMode="auto">
            <a:xfrm>
              <a:off x="2904" y="997"/>
              <a:ext cx="10"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7" name="Rectangle 218"/>
            <p:cNvSpPr>
              <a:spLocks noChangeArrowheads="1"/>
            </p:cNvSpPr>
            <p:nvPr/>
          </p:nvSpPr>
          <p:spPr bwMode="auto">
            <a:xfrm>
              <a:off x="2584" y="95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 name="Rectangle 219"/>
            <p:cNvSpPr>
              <a:spLocks noChangeArrowheads="1"/>
            </p:cNvSpPr>
            <p:nvPr/>
          </p:nvSpPr>
          <p:spPr bwMode="auto">
            <a:xfrm>
              <a:off x="2616" y="958"/>
              <a:ext cx="25"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 name="Rectangle 220"/>
            <p:cNvSpPr>
              <a:spLocks noChangeArrowheads="1"/>
            </p:cNvSpPr>
            <p:nvPr/>
          </p:nvSpPr>
          <p:spPr bwMode="auto">
            <a:xfrm>
              <a:off x="2647" y="95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0" name="Rectangle 221"/>
            <p:cNvSpPr>
              <a:spLocks noChangeArrowheads="1"/>
            </p:cNvSpPr>
            <p:nvPr/>
          </p:nvSpPr>
          <p:spPr bwMode="auto">
            <a:xfrm>
              <a:off x="2678" y="95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1" name="Rectangle 222"/>
            <p:cNvSpPr>
              <a:spLocks noChangeArrowheads="1"/>
            </p:cNvSpPr>
            <p:nvPr/>
          </p:nvSpPr>
          <p:spPr bwMode="auto">
            <a:xfrm>
              <a:off x="2709" y="95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2" name="Rectangle 223"/>
            <p:cNvSpPr>
              <a:spLocks noChangeArrowheads="1"/>
            </p:cNvSpPr>
            <p:nvPr/>
          </p:nvSpPr>
          <p:spPr bwMode="auto">
            <a:xfrm>
              <a:off x="2740" y="95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3" name="Rectangle 224"/>
            <p:cNvSpPr>
              <a:spLocks noChangeArrowheads="1"/>
            </p:cNvSpPr>
            <p:nvPr/>
          </p:nvSpPr>
          <p:spPr bwMode="auto">
            <a:xfrm>
              <a:off x="2771" y="95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4" name="Rectangle 225"/>
            <p:cNvSpPr>
              <a:spLocks noChangeArrowheads="1"/>
            </p:cNvSpPr>
            <p:nvPr/>
          </p:nvSpPr>
          <p:spPr bwMode="auto">
            <a:xfrm>
              <a:off x="2802" y="958"/>
              <a:ext cx="27"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5" name="Rectangle 226"/>
            <p:cNvSpPr>
              <a:spLocks noChangeArrowheads="1"/>
            </p:cNvSpPr>
            <p:nvPr/>
          </p:nvSpPr>
          <p:spPr bwMode="auto">
            <a:xfrm>
              <a:off x="2834" y="95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6" name="Rectangle 227"/>
            <p:cNvSpPr>
              <a:spLocks noChangeArrowheads="1"/>
            </p:cNvSpPr>
            <p:nvPr/>
          </p:nvSpPr>
          <p:spPr bwMode="auto">
            <a:xfrm>
              <a:off x="2865" y="95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7" name="Rectangle 228"/>
            <p:cNvSpPr>
              <a:spLocks noChangeArrowheads="1"/>
            </p:cNvSpPr>
            <p:nvPr/>
          </p:nvSpPr>
          <p:spPr bwMode="auto">
            <a:xfrm>
              <a:off x="2562" y="966"/>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8" name="Rectangle 229"/>
            <p:cNvSpPr>
              <a:spLocks noChangeArrowheads="1"/>
            </p:cNvSpPr>
            <p:nvPr/>
          </p:nvSpPr>
          <p:spPr bwMode="auto">
            <a:xfrm>
              <a:off x="2904" y="966"/>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39" name="Rectangle 230"/>
            <p:cNvSpPr>
              <a:spLocks noChangeArrowheads="1"/>
            </p:cNvSpPr>
            <p:nvPr/>
          </p:nvSpPr>
          <p:spPr bwMode="auto">
            <a:xfrm>
              <a:off x="2616" y="926"/>
              <a:ext cx="25"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40" name="Rectangle 231"/>
            <p:cNvSpPr>
              <a:spLocks noChangeArrowheads="1"/>
            </p:cNvSpPr>
            <p:nvPr/>
          </p:nvSpPr>
          <p:spPr bwMode="auto">
            <a:xfrm>
              <a:off x="2647" y="926"/>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41" name="Rectangle 232"/>
            <p:cNvSpPr>
              <a:spLocks noChangeArrowheads="1"/>
            </p:cNvSpPr>
            <p:nvPr/>
          </p:nvSpPr>
          <p:spPr bwMode="auto">
            <a:xfrm>
              <a:off x="2678" y="926"/>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42" name="Rectangle 233"/>
            <p:cNvSpPr>
              <a:spLocks noChangeArrowheads="1"/>
            </p:cNvSpPr>
            <p:nvPr/>
          </p:nvSpPr>
          <p:spPr bwMode="auto">
            <a:xfrm>
              <a:off x="2709" y="926"/>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43" name="Rectangle 234"/>
            <p:cNvSpPr>
              <a:spLocks noChangeArrowheads="1"/>
            </p:cNvSpPr>
            <p:nvPr/>
          </p:nvSpPr>
          <p:spPr bwMode="auto">
            <a:xfrm>
              <a:off x="2740" y="926"/>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44" name="Rectangle 235"/>
            <p:cNvSpPr>
              <a:spLocks noChangeArrowheads="1"/>
            </p:cNvSpPr>
            <p:nvPr/>
          </p:nvSpPr>
          <p:spPr bwMode="auto">
            <a:xfrm>
              <a:off x="2771" y="926"/>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45" name="Rectangle 236"/>
            <p:cNvSpPr>
              <a:spLocks noChangeArrowheads="1"/>
            </p:cNvSpPr>
            <p:nvPr/>
          </p:nvSpPr>
          <p:spPr bwMode="auto">
            <a:xfrm>
              <a:off x="2802" y="926"/>
              <a:ext cx="27"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46" name="Rectangle 237"/>
            <p:cNvSpPr>
              <a:spLocks noChangeArrowheads="1"/>
            </p:cNvSpPr>
            <p:nvPr/>
          </p:nvSpPr>
          <p:spPr bwMode="auto">
            <a:xfrm>
              <a:off x="2834" y="926"/>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47" name="Rectangle 238"/>
            <p:cNvSpPr>
              <a:spLocks noChangeArrowheads="1"/>
            </p:cNvSpPr>
            <p:nvPr/>
          </p:nvSpPr>
          <p:spPr bwMode="auto">
            <a:xfrm>
              <a:off x="2865" y="926"/>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48" name="Rectangle 239"/>
            <p:cNvSpPr>
              <a:spLocks noChangeArrowheads="1"/>
            </p:cNvSpPr>
            <p:nvPr/>
          </p:nvSpPr>
          <p:spPr bwMode="auto">
            <a:xfrm>
              <a:off x="2896" y="926"/>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49" name="Rectangle 240"/>
            <p:cNvSpPr>
              <a:spLocks noChangeArrowheads="1"/>
            </p:cNvSpPr>
            <p:nvPr/>
          </p:nvSpPr>
          <p:spPr bwMode="auto">
            <a:xfrm>
              <a:off x="2592" y="935"/>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50" name="Rectangle 241"/>
            <p:cNvSpPr>
              <a:spLocks noChangeArrowheads="1"/>
            </p:cNvSpPr>
            <p:nvPr/>
          </p:nvSpPr>
          <p:spPr bwMode="auto">
            <a:xfrm>
              <a:off x="2936" y="935"/>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51" name="Rectangle 242"/>
            <p:cNvSpPr>
              <a:spLocks noChangeArrowheads="1"/>
            </p:cNvSpPr>
            <p:nvPr/>
          </p:nvSpPr>
          <p:spPr bwMode="auto">
            <a:xfrm>
              <a:off x="2616" y="896"/>
              <a:ext cx="25"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52" name="Rectangle 243"/>
            <p:cNvSpPr>
              <a:spLocks noChangeArrowheads="1"/>
            </p:cNvSpPr>
            <p:nvPr/>
          </p:nvSpPr>
          <p:spPr bwMode="auto">
            <a:xfrm>
              <a:off x="2647" y="896"/>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53" name="Rectangle 244"/>
            <p:cNvSpPr>
              <a:spLocks noChangeArrowheads="1"/>
            </p:cNvSpPr>
            <p:nvPr/>
          </p:nvSpPr>
          <p:spPr bwMode="auto">
            <a:xfrm>
              <a:off x="2678" y="896"/>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54" name="Rectangle 245"/>
            <p:cNvSpPr>
              <a:spLocks noChangeArrowheads="1"/>
            </p:cNvSpPr>
            <p:nvPr/>
          </p:nvSpPr>
          <p:spPr bwMode="auto">
            <a:xfrm>
              <a:off x="2709" y="896"/>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55" name="Rectangle 246"/>
            <p:cNvSpPr>
              <a:spLocks noChangeArrowheads="1"/>
            </p:cNvSpPr>
            <p:nvPr/>
          </p:nvSpPr>
          <p:spPr bwMode="auto">
            <a:xfrm>
              <a:off x="2740" y="896"/>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56" name="Rectangle 247"/>
            <p:cNvSpPr>
              <a:spLocks noChangeArrowheads="1"/>
            </p:cNvSpPr>
            <p:nvPr/>
          </p:nvSpPr>
          <p:spPr bwMode="auto">
            <a:xfrm>
              <a:off x="2771" y="896"/>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57" name="Rectangle 248"/>
            <p:cNvSpPr>
              <a:spLocks noChangeArrowheads="1"/>
            </p:cNvSpPr>
            <p:nvPr/>
          </p:nvSpPr>
          <p:spPr bwMode="auto">
            <a:xfrm>
              <a:off x="2802" y="896"/>
              <a:ext cx="27"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58" name="Rectangle 249"/>
            <p:cNvSpPr>
              <a:spLocks noChangeArrowheads="1"/>
            </p:cNvSpPr>
            <p:nvPr/>
          </p:nvSpPr>
          <p:spPr bwMode="auto">
            <a:xfrm>
              <a:off x="2834" y="896"/>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59" name="Rectangle 250"/>
            <p:cNvSpPr>
              <a:spLocks noChangeArrowheads="1"/>
            </p:cNvSpPr>
            <p:nvPr/>
          </p:nvSpPr>
          <p:spPr bwMode="auto">
            <a:xfrm>
              <a:off x="2865" y="896"/>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0" name="Rectangle 251"/>
            <p:cNvSpPr>
              <a:spLocks noChangeArrowheads="1"/>
            </p:cNvSpPr>
            <p:nvPr/>
          </p:nvSpPr>
          <p:spPr bwMode="auto">
            <a:xfrm>
              <a:off x="2896" y="896"/>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1" name="Rectangle 252"/>
            <p:cNvSpPr>
              <a:spLocks noChangeArrowheads="1"/>
            </p:cNvSpPr>
            <p:nvPr/>
          </p:nvSpPr>
          <p:spPr bwMode="auto">
            <a:xfrm>
              <a:off x="2936" y="904"/>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2" name="Rectangle 253"/>
            <p:cNvSpPr>
              <a:spLocks noChangeArrowheads="1"/>
            </p:cNvSpPr>
            <p:nvPr/>
          </p:nvSpPr>
          <p:spPr bwMode="auto">
            <a:xfrm>
              <a:off x="2616" y="864"/>
              <a:ext cx="25"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3" name="Rectangle 254"/>
            <p:cNvSpPr>
              <a:spLocks noChangeArrowheads="1"/>
            </p:cNvSpPr>
            <p:nvPr/>
          </p:nvSpPr>
          <p:spPr bwMode="auto">
            <a:xfrm>
              <a:off x="2647" y="86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4" name="Rectangle 255"/>
            <p:cNvSpPr>
              <a:spLocks noChangeArrowheads="1"/>
            </p:cNvSpPr>
            <p:nvPr/>
          </p:nvSpPr>
          <p:spPr bwMode="auto">
            <a:xfrm>
              <a:off x="2678" y="86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5" name="Rectangle 256"/>
            <p:cNvSpPr>
              <a:spLocks noChangeArrowheads="1"/>
            </p:cNvSpPr>
            <p:nvPr/>
          </p:nvSpPr>
          <p:spPr bwMode="auto">
            <a:xfrm>
              <a:off x="2709" y="86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6" name="Rectangle 257"/>
            <p:cNvSpPr>
              <a:spLocks noChangeArrowheads="1"/>
            </p:cNvSpPr>
            <p:nvPr/>
          </p:nvSpPr>
          <p:spPr bwMode="auto">
            <a:xfrm>
              <a:off x="2740" y="86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7" name="Rectangle 258"/>
            <p:cNvSpPr>
              <a:spLocks noChangeArrowheads="1"/>
            </p:cNvSpPr>
            <p:nvPr/>
          </p:nvSpPr>
          <p:spPr bwMode="auto">
            <a:xfrm>
              <a:off x="2771" y="86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8" name="Rectangle 259"/>
            <p:cNvSpPr>
              <a:spLocks noChangeArrowheads="1"/>
            </p:cNvSpPr>
            <p:nvPr/>
          </p:nvSpPr>
          <p:spPr bwMode="auto">
            <a:xfrm>
              <a:off x="2802" y="864"/>
              <a:ext cx="27"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9" name="Rectangle 260"/>
            <p:cNvSpPr>
              <a:spLocks noChangeArrowheads="1"/>
            </p:cNvSpPr>
            <p:nvPr/>
          </p:nvSpPr>
          <p:spPr bwMode="auto">
            <a:xfrm>
              <a:off x="2834" y="86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0" name="Rectangle 261"/>
            <p:cNvSpPr>
              <a:spLocks noChangeArrowheads="1"/>
            </p:cNvSpPr>
            <p:nvPr/>
          </p:nvSpPr>
          <p:spPr bwMode="auto">
            <a:xfrm>
              <a:off x="2865" y="86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1" name="Rectangle 262"/>
            <p:cNvSpPr>
              <a:spLocks noChangeArrowheads="1"/>
            </p:cNvSpPr>
            <p:nvPr/>
          </p:nvSpPr>
          <p:spPr bwMode="auto">
            <a:xfrm>
              <a:off x="2896" y="86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2" name="Rectangle 263"/>
            <p:cNvSpPr>
              <a:spLocks noChangeArrowheads="1"/>
            </p:cNvSpPr>
            <p:nvPr/>
          </p:nvSpPr>
          <p:spPr bwMode="auto">
            <a:xfrm>
              <a:off x="2931" y="868"/>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3" name="Rectangle 264"/>
            <p:cNvSpPr>
              <a:spLocks noChangeArrowheads="1"/>
            </p:cNvSpPr>
            <p:nvPr/>
          </p:nvSpPr>
          <p:spPr bwMode="auto">
            <a:xfrm>
              <a:off x="2647" y="833"/>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4" name="Rectangle 265"/>
            <p:cNvSpPr>
              <a:spLocks noChangeArrowheads="1"/>
            </p:cNvSpPr>
            <p:nvPr/>
          </p:nvSpPr>
          <p:spPr bwMode="auto">
            <a:xfrm>
              <a:off x="2678" y="833"/>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5" name="Rectangle 266"/>
            <p:cNvSpPr>
              <a:spLocks noChangeArrowheads="1"/>
            </p:cNvSpPr>
            <p:nvPr/>
          </p:nvSpPr>
          <p:spPr bwMode="auto">
            <a:xfrm>
              <a:off x="2709" y="833"/>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6" name="Rectangle 267"/>
            <p:cNvSpPr>
              <a:spLocks noChangeArrowheads="1"/>
            </p:cNvSpPr>
            <p:nvPr/>
          </p:nvSpPr>
          <p:spPr bwMode="auto">
            <a:xfrm>
              <a:off x="2896" y="833"/>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7" name="Rectangle 268"/>
            <p:cNvSpPr>
              <a:spLocks noChangeArrowheads="1"/>
            </p:cNvSpPr>
            <p:nvPr/>
          </p:nvSpPr>
          <p:spPr bwMode="auto">
            <a:xfrm>
              <a:off x="2619" y="837"/>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8" name="Rectangle 269"/>
            <p:cNvSpPr>
              <a:spLocks noChangeArrowheads="1"/>
            </p:cNvSpPr>
            <p:nvPr/>
          </p:nvSpPr>
          <p:spPr bwMode="auto">
            <a:xfrm>
              <a:off x="2744" y="837"/>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9" name="Rectangle 270"/>
            <p:cNvSpPr>
              <a:spLocks noChangeArrowheads="1"/>
            </p:cNvSpPr>
            <p:nvPr/>
          </p:nvSpPr>
          <p:spPr bwMode="auto">
            <a:xfrm>
              <a:off x="2869" y="837"/>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80" name="Rectangle 271"/>
            <p:cNvSpPr>
              <a:spLocks noChangeArrowheads="1"/>
            </p:cNvSpPr>
            <p:nvPr/>
          </p:nvSpPr>
          <p:spPr bwMode="auto">
            <a:xfrm>
              <a:off x="2931" y="837"/>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81" name="Rectangle 272"/>
            <p:cNvSpPr>
              <a:spLocks noChangeArrowheads="1"/>
            </p:cNvSpPr>
            <p:nvPr/>
          </p:nvSpPr>
          <p:spPr bwMode="auto">
            <a:xfrm>
              <a:off x="2780" y="841"/>
              <a:ext cx="9"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82" name="Rectangle 273"/>
            <p:cNvSpPr>
              <a:spLocks noChangeArrowheads="1"/>
            </p:cNvSpPr>
            <p:nvPr/>
          </p:nvSpPr>
          <p:spPr bwMode="auto">
            <a:xfrm>
              <a:off x="2616" y="802"/>
              <a:ext cx="25"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83" name="Rectangle 274"/>
            <p:cNvSpPr>
              <a:spLocks noChangeArrowheads="1"/>
            </p:cNvSpPr>
            <p:nvPr/>
          </p:nvSpPr>
          <p:spPr bwMode="auto">
            <a:xfrm>
              <a:off x="2647" y="80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84" name="Rectangle 275"/>
            <p:cNvSpPr>
              <a:spLocks noChangeArrowheads="1"/>
            </p:cNvSpPr>
            <p:nvPr/>
          </p:nvSpPr>
          <p:spPr bwMode="auto">
            <a:xfrm>
              <a:off x="2678" y="80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85" name="Rectangle 276"/>
            <p:cNvSpPr>
              <a:spLocks noChangeArrowheads="1"/>
            </p:cNvSpPr>
            <p:nvPr/>
          </p:nvSpPr>
          <p:spPr bwMode="auto">
            <a:xfrm>
              <a:off x="2709" y="802"/>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86" name="Rectangle 277"/>
            <p:cNvSpPr>
              <a:spLocks noChangeArrowheads="1"/>
            </p:cNvSpPr>
            <p:nvPr/>
          </p:nvSpPr>
          <p:spPr bwMode="auto">
            <a:xfrm>
              <a:off x="2616" y="771"/>
              <a:ext cx="25"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87" name="Rectangle 278"/>
            <p:cNvSpPr>
              <a:spLocks noChangeArrowheads="1"/>
            </p:cNvSpPr>
            <p:nvPr/>
          </p:nvSpPr>
          <p:spPr bwMode="auto">
            <a:xfrm>
              <a:off x="2647" y="77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88" name="Rectangle 279"/>
            <p:cNvSpPr>
              <a:spLocks noChangeArrowheads="1"/>
            </p:cNvSpPr>
            <p:nvPr/>
          </p:nvSpPr>
          <p:spPr bwMode="auto">
            <a:xfrm>
              <a:off x="2678" y="77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89" name="Rectangle 280"/>
            <p:cNvSpPr>
              <a:spLocks noChangeArrowheads="1"/>
            </p:cNvSpPr>
            <p:nvPr/>
          </p:nvSpPr>
          <p:spPr bwMode="auto">
            <a:xfrm>
              <a:off x="2713" y="775"/>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90" name="Rectangle 281"/>
            <p:cNvSpPr>
              <a:spLocks noChangeArrowheads="1"/>
            </p:cNvSpPr>
            <p:nvPr/>
          </p:nvSpPr>
          <p:spPr bwMode="auto">
            <a:xfrm>
              <a:off x="2592" y="779"/>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91" name="Rectangle 282"/>
            <p:cNvSpPr>
              <a:spLocks noChangeArrowheads="1"/>
            </p:cNvSpPr>
            <p:nvPr/>
          </p:nvSpPr>
          <p:spPr bwMode="auto">
            <a:xfrm>
              <a:off x="2584" y="740"/>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92" name="Rectangle 283"/>
            <p:cNvSpPr>
              <a:spLocks noChangeArrowheads="1"/>
            </p:cNvSpPr>
            <p:nvPr/>
          </p:nvSpPr>
          <p:spPr bwMode="auto">
            <a:xfrm>
              <a:off x="2616" y="740"/>
              <a:ext cx="25"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93" name="Rectangle 284"/>
            <p:cNvSpPr>
              <a:spLocks noChangeArrowheads="1"/>
            </p:cNvSpPr>
            <p:nvPr/>
          </p:nvSpPr>
          <p:spPr bwMode="auto">
            <a:xfrm>
              <a:off x="2678" y="740"/>
              <a:ext cx="26" cy="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94" name="Rectangle 285"/>
            <p:cNvSpPr>
              <a:spLocks noChangeArrowheads="1"/>
            </p:cNvSpPr>
            <p:nvPr/>
          </p:nvSpPr>
          <p:spPr bwMode="auto">
            <a:xfrm>
              <a:off x="2655" y="748"/>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95" name="Rectangle 286"/>
            <p:cNvSpPr>
              <a:spLocks noChangeArrowheads="1"/>
            </p:cNvSpPr>
            <p:nvPr/>
          </p:nvSpPr>
          <p:spPr bwMode="auto">
            <a:xfrm>
              <a:off x="2717" y="748"/>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96" name="Rectangle 287"/>
            <p:cNvSpPr>
              <a:spLocks noChangeArrowheads="1"/>
            </p:cNvSpPr>
            <p:nvPr/>
          </p:nvSpPr>
          <p:spPr bwMode="auto">
            <a:xfrm>
              <a:off x="2584" y="708"/>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97" name="Rectangle 288"/>
            <p:cNvSpPr>
              <a:spLocks noChangeArrowheads="1"/>
            </p:cNvSpPr>
            <p:nvPr/>
          </p:nvSpPr>
          <p:spPr bwMode="auto">
            <a:xfrm>
              <a:off x="2619" y="713"/>
              <a:ext cx="18" cy="1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98" name="Rectangle 289"/>
            <p:cNvSpPr>
              <a:spLocks noChangeArrowheads="1"/>
            </p:cNvSpPr>
            <p:nvPr/>
          </p:nvSpPr>
          <p:spPr bwMode="auto">
            <a:xfrm>
              <a:off x="2682" y="713"/>
              <a:ext cx="18" cy="1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99" name="Rectangle 290"/>
            <p:cNvSpPr>
              <a:spLocks noChangeArrowheads="1"/>
            </p:cNvSpPr>
            <p:nvPr/>
          </p:nvSpPr>
          <p:spPr bwMode="auto">
            <a:xfrm>
              <a:off x="2562" y="717"/>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0" name="Rectangle 291"/>
            <p:cNvSpPr>
              <a:spLocks noChangeArrowheads="1"/>
            </p:cNvSpPr>
            <p:nvPr/>
          </p:nvSpPr>
          <p:spPr bwMode="auto">
            <a:xfrm>
              <a:off x="2655" y="717"/>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1" name="Rectangle 292"/>
            <p:cNvSpPr>
              <a:spLocks noChangeArrowheads="1"/>
            </p:cNvSpPr>
            <p:nvPr/>
          </p:nvSpPr>
          <p:spPr bwMode="auto">
            <a:xfrm>
              <a:off x="2553" y="677"/>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2" name="Rectangle 293"/>
            <p:cNvSpPr>
              <a:spLocks noChangeArrowheads="1"/>
            </p:cNvSpPr>
            <p:nvPr/>
          </p:nvSpPr>
          <p:spPr bwMode="auto">
            <a:xfrm>
              <a:off x="2584" y="677"/>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3" name="Rectangle 294"/>
            <p:cNvSpPr>
              <a:spLocks noChangeArrowheads="1"/>
            </p:cNvSpPr>
            <p:nvPr/>
          </p:nvSpPr>
          <p:spPr bwMode="auto">
            <a:xfrm>
              <a:off x="2682" y="681"/>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4" name="Rectangle 295"/>
            <p:cNvSpPr>
              <a:spLocks noChangeArrowheads="1"/>
            </p:cNvSpPr>
            <p:nvPr/>
          </p:nvSpPr>
          <p:spPr bwMode="auto">
            <a:xfrm>
              <a:off x="2530" y="686"/>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5" name="Rectangle 296"/>
            <p:cNvSpPr>
              <a:spLocks noChangeArrowheads="1"/>
            </p:cNvSpPr>
            <p:nvPr/>
          </p:nvSpPr>
          <p:spPr bwMode="auto">
            <a:xfrm>
              <a:off x="2624" y="686"/>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6" name="Rectangle 297"/>
            <p:cNvSpPr>
              <a:spLocks noChangeArrowheads="1"/>
            </p:cNvSpPr>
            <p:nvPr/>
          </p:nvSpPr>
          <p:spPr bwMode="auto">
            <a:xfrm>
              <a:off x="2655" y="686"/>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7" name="Rectangle 298"/>
            <p:cNvSpPr>
              <a:spLocks noChangeArrowheads="1"/>
            </p:cNvSpPr>
            <p:nvPr/>
          </p:nvSpPr>
          <p:spPr bwMode="auto">
            <a:xfrm>
              <a:off x="2522" y="646"/>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8" name="Rectangle 299"/>
            <p:cNvSpPr>
              <a:spLocks noChangeArrowheads="1"/>
            </p:cNvSpPr>
            <p:nvPr/>
          </p:nvSpPr>
          <p:spPr bwMode="auto">
            <a:xfrm>
              <a:off x="2553" y="646"/>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9" name="Rectangle 300"/>
            <p:cNvSpPr>
              <a:spLocks noChangeArrowheads="1"/>
            </p:cNvSpPr>
            <p:nvPr/>
          </p:nvSpPr>
          <p:spPr bwMode="auto">
            <a:xfrm>
              <a:off x="2584" y="646"/>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0" name="Rectangle 301"/>
            <p:cNvSpPr>
              <a:spLocks noChangeArrowheads="1"/>
            </p:cNvSpPr>
            <p:nvPr/>
          </p:nvSpPr>
          <p:spPr bwMode="auto">
            <a:xfrm>
              <a:off x="2522" y="615"/>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1" name="Rectangle 302"/>
            <p:cNvSpPr>
              <a:spLocks noChangeArrowheads="1"/>
            </p:cNvSpPr>
            <p:nvPr/>
          </p:nvSpPr>
          <p:spPr bwMode="auto">
            <a:xfrm>
              <a:off x="2553" y="615"/>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2" name="Rectangle 303"/>
            <p:cNvSpPr>
              <a:spLocks noChangeArrowheads="1"/>
            </p:cNvSpPr>
            <p:nvPr/>
          </p:nvSpPr>
          <p:spPr bwMode="auto">
            <a:xfrm>
              <a:off x="2584" y="615"/>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3" name="Rectangle 304"/>
            <p:cNvSpPr>
              <a:spLocks noChangeArrowheads="1"/>
            </p:cNvSpPr>
            <p:nvPr/>
          </p:nvSpPr>
          <p:spPr bwMode="auto">
            <a:xfrm>
              <a:off x="2495" y="619"/>
              <a:ext cx="18" cy="1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4" name="Rectangle 305"/>
            <p:cNvSpPr>
              <a:spLocks noChangeArrowheads="1"/>
            </p:cNvSpPr>
            <p:nvPr/>
          </p:nvSpPr>
          <p:spPr bwMode="auto">
            <a:xfrm>
              <a:off x="2491" y="58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5" name="Rectangle 306"/>
            <p:cNvSpPr>
              <a:spLocks noChangeArrowheads="1"/>
            </p:cNvSpPr>
            <p:nvPr/>
          </p:nvSpPr>
          <p:spPr bwMode="auto">
            <a:xfrm>
              <a:off x="2522" y="58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6" name="Rectangle 307"/>
            <p:cNvSpPr>
              <a:spLocks noChangeArrowheads="1"/>
            </p:cNvSpPr>
            <p:nvPr/>
          </p:nvSpPr>
          <p:spPr bwMode="auto">
            <a:xfrm>
              <a:off x="2553" y="584"/>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7" name="Rectangle 308"/>
            <p:cNvSpPr>
              <a:spLocks noChangeArrowheads="1"/>
            </p:cNvSpPr>
            <p:nvPr/>
          </p:nvSpPr>
          <p:spPr bwMode="auto">
            <a:xfrm>
              <a:off x="2468" y="592"/>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8" name="Rectangle 309"/>
            <p:cNvSpPr>
              <a:spLocks noChangeArrowheads="1"/>
            </p:cNvSpPr>
            <p:nvPr/>
          </p:nvSpPr>
          <p:spPr bwMode="auto">
            <a:xfrm>
              <a:off x="2592" y="592"/>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9" name="Rectangle 310"/>
            <p:cNvSpPr>
              <a:spLocks noChangeArrowheads="1"/>
            </p:cNvSpPr>
            <p:nvPr/>
          </p:nvSpPr>
          <p:spPr bwMode="auto">
            <a:xfrm>
              <a:off x="2491" y="552"/>
              <a:ext cx="26" cy="2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20" name="Rectangle 311"/>
            <p:cNvSpPr>
              <a:spLocks noChangeArrowheads="1"/>
            </p:cNvSpPr>
            <p:nvPr/>
          </p:nvSpPr>
          <p:spPr bwMode="auto">
            <a:xfrm>
              <a:off x="2464" y="557"/>
              <a:ext cx="18" cy="1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21" name="Rectangle 312"/>
            <p:cNvSpPr>
              <a:spLocks noChangeArrowheads="1"/>
            </p:cNvSpPr>
            <p:nvPr/>
          </p:nvSpPr>
          <p:spPr bwMode="auto">
            <a:xfrm>
              <a:off x="2526" y="557"/>
              <a:ext cx="18" cy="1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22" name="Rectangle 313"/>
            <p:cNvSpPr>
              <a:spLocks noChangeArrowheads="1"/>
            </p:cNvSpPr>
            <p:nvPr/>
          </p:nvSpPr>
          <p:spPr bwMode="auto">
            <a:xfrm>
              <a:off x="2562" y="561"/>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23" name="Rectangle 314"/>
            <p:cNvSpPr>
              <a:spLocks noChangeArrowheads="1"/>
            </p:cNvSpPr>
            <p:nvPr/>
          </p:nvSpPr>
          <p:spPr bwMode="auto">
            <a:xfrm>
              <a:off x="2460" y="521"/>
              <a:ext cx="26" cy="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24" name="Rectangle 315"/>
            <p:cNvSpPr>
              <a:spLocks noChangeArrowheads="1"/>
            </p:cNvSpPr>
            <p:nvPr/>
          </p:nvSpPr>
          <p:spPr bwMode="auto">
            <a:xfrm>
              <a:off x="2437" y="530"/>
              <a:ext cx="9"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25" name="Rectangle 316"/>
            <p:cNvSpPr>
              <a:spLocks noChangeArrowheads="1"/>
            </p:cNvSpPr>
            <p:nvPr/>
          </p:nvSpPr>
          <p:spPr bwMode="auto">
            <a:xfrm>
              <a:off x="2499" y="530"/>
              <a:ext cx="10" cy="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26" name="Rectangle 317"/>
            <p:cNvSpPr>
              <a:spLocks noChangeArrowheads="1"/>
            </p:cNvSpPr>
            <p:nvPr/>
          </p:nvSpPr>
          <p:spPr bwMode="auto">
            <a:xfrm>
              <a:off x="2437" y="498"/>
              <a:ext cx="9"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27" name="Rectangle 318"/>
            <p:cNvSpPr>
              <a:spLocks noChangeArrowheads="1"/>
            </p:cNvSpPr>
            <p:nvPr/>
          </p:nvSpPr>
          <p:spPr bwMode="auto">
            <a:xfrm>
              <a:off x="2468" y="498"/>
              <a:ext cx="9" cy="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grpSp>
      <p:cxnSp>
        <p:nvCxnSpPr>
          <p:cNvPr id="332" name="Straight Connector 331"/>
          <p:cNvCxnSpPr/>
          <p:nvPr/>
        </p:nvCxnSpPr>
        <p:spPr>
          <a:xfrm>
            <a:off x="5802425" y="1799842"/>
            <a:ext cx="0" cy="3384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3" name="TextBox 332"/>
          <p:cNvSpPr txBox="1"/>
          <p:nvPr/>
        </p:nvSpPr>
        <p:spPr>
          <a:xfrm>
            <a:off x="4017936" y="1699878"/>
            <a:ext cx="1791003" cy="276999"/>
          </a:xfrm>
          <a:prstGeom prst="rect">
            <a:avLst/>
          </a:prstGeom>
          <a:noFill/>
        </p:spPr>
        <p:txBody>
          <a:bodyPr wrap="square" rtlCol="0">
            <a:spAutoFit/>
          </a:bodyPr>
          <a:lstStyle/>
          <a:p>
            <a:pPr algn="r"/>
            <a:r>
              <a:rPr lang="en-NZ" sz="1200" b="1" dirty="0" err="1" smtClean="0">
                <a:solidFill>
                  <a:schemeClr val="tx1">
                    <a:lumMod val="75000"/>
                    <a:lumOff val="25000"/>
                  </a:schemeClr>
                </a:solidFill>
              </a:rPr>
              <a:t>Kaikoura</a:t>
            </a:r>
            <a:r>
              <a:rPr lang="en-NZ" sz="1200" b="1" dirty="0" smtClean="0">
                <a:solidFill>
                  <a:schemeClr val="tx1">
                    <a:lumMod val="75000"/>
                    <a:lumOff val="25000"/>
                  </a:schemeClr>
                </a:solidFill>
              </a:rPr>
              <a:t> earthquakes</a:t>
            </a:r>
            <a:endParaRPr lang="en-NZ" sz="1200" b="1" dirty="0">
              <a:solidFill>
                <a:schemeClr val="tx1">
                  <a:lumMod val="75000"/>
                  <a:lumOff val="25000"/>
                </a:schemeClr>
              </a:solidFill>
            </a:endParaRPr>
          </a:p>
        </p:txBody>
      </p:sp>
      <p:sp>
        <p:nvSpPr>
          <p:cNvPr id="334" name="TextBox 333"/>
          <p:cNvSpPr txBox="1"/>
          <p:nvPr/>
        </p:nvSpPr>
        <p:spPr>
          <a:xfrm>
            <a:off x="4017936" y="1918953"/>
            <a:ext cx="1791003" cy="276999"/>
          </a:xfrm>
          <a:prstGeom prst="rect">
            <a:avLst/>
          </a:prstGeom>
          <a:noFill/>
        </p:spPr>
        <p:txBody>
          <a:bodyPr wrap="square" rtlCol="0">
            <a:spAutoFit/>
          </a:bodyPr>
          <a:lstStyle/>
          <a:p>
            <a:pPr algn="r"/>
            <a:r>
              <a:rPr lang="en-NZ" sz="1200" b="1" dirty="0" smtClean="0">
                <a:solidFill>
                  <a:schemeClr val="tx1">
                    <a:lumMod val="75000"/>
                    <a:lumOff val="25000"/>
                  </a:schemeClr>
                </a:solidFill>
              </a:rPr>
              <a:t>Canterbury fires</a:t>
            </a:r>
            <a:endParaRPr lang="en-NZ" sz="1200" b="1" dirty="0">
              <a:solidFill>
                <a:schemeClr val="tx1">
                  <a:lumMod val="75000"/>
                  <a:lumOff val="25000"/>
                </a:schemeClr>
              </a:solidFill>
            </a:endParaRPr>
          </a:p>
        </p:txBody>
      </p:sp>
      <p:sp>
        <p:nvSpPr>
          <p:cNvPr id="335" name="TextBox 334"/>
          <p:cNvSpPr txBox="1"/>
          <p:nvPr/>
        </p:nvSpPr>
        <p:spPr>
          <a:xfrm>
            <a:off x="3524250" y="2138028"/>
            <a:ext cx="2284689" cy="276999"/>
          </a:xfrm>
          <a:prstGeom prst="rect">
            <a:avLst/>
          </a:prstGeom>
          <a:noFill/>
        </p:spPr>
        <p:txBody>
          <a:bodyPr wrap="square" rtlCol="0">
            <a:spAutoFit/>
          </a:bodyPr>
          <a:lstStyle/>
          <a:p>
            <a:pPr algn="r"/>
            <a:r>
              <a:rPr lang="en-NZ" sz="1200" b="1" dirty="0" smtClean="0">
                <a:solidFill>
                  <a:schemeClr val="tx1">
                    <a:lumMod val="75000"/>
                    <a:lumOff val="25000"/>
                  </a:schemeClr>
                </a:solidFill>
              </a:rPr>
              <a:t>Cyclones Cook and Debbie</a:t>
            </a:r>
            <a:endParaRPr lang="en-NZ" sz="1200" b="1" dirty="0">
              <a:solidFill>
                <a:schemeClr val="tx1">
                  <a:lumMod val="75000"/>
                  <a:lumOff val="25000"/>
                </a:schemeClr>
              </a:solidFill>
            </a:endParaRPr>
          </a:p>
        </p:txBody>
      </p:sp>
    </p:spTree>
    <p:extLst>
      <p:ext uri="{BB962C8B-B14F-4D97-AF65-F5344CB8AC3E}">
        <p14:creationId xmlns:p14="http://schemas.microsoft.com/office/powerpoint/2010/main" val="414910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68579" y="1246711"/>
            <a:ext cx="7894108" cy="49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211667" y="1246711"/>
            <a:ext cx="4347437" cy="4968000"/>
          </a:xfrm>
          <a:prstGeom prst="rect">
            <a:avLst/>
          </a:prstGeom>
          <a:solidFill>
            <a:srgbClr val="2A3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31" name="Chart 330"/>
          <p:cNvGraphicFramePr/>
          <p:nvPr>
            <p:extLst>
              <p:ext uri="{D42A27DB-BD31-4B8C-83A1-F6EECF244321}">
                <p14:modId xmlns:p14="http://schemas.microsoft.com/office/powerpoint/2010/main" val="4264878791"/>
              </p:ext>
            </p:extLst>
          </p:nvPr>
        </p:nvGraphicFramePr>
        <p:xfrm>
          <a:off x="5516286" y="2382376"/>
          <a:ext cx="5099247" cy="2620891"/>
        </p:xfrm>
        <a:graphic>
          <a:graphicData uri="http://schemas.openxmlformats.org/drawingml/2006/chart">
            <c:chart xmlns:c="http://schemas.openxmlformats.org/drawingml/2006/chart" xmlns:r="http://schemas.openxmlformats.org/officeDocument/2006/relationships" r:id="rId2"/>
          </a:graphicData>
        </a:graphic>
      </p:graphicFrame>
      <p:sp>
        <p:nvSpPr>
          <p:cNvPr id="336" name="TextBox 335"/>
          <p:cNvSpPr txBox="1"/>
          <p:nvPr/>
        </p:nvSpPr>
        <p:spPr>
          <a:xfrm>
            <a:off x="10601729" y="3068814"/>
            <a:ext cx="1266464" cy="276999"/>
          </a:xfrm>
          <a:prstGeom prst="rect">
            <a:avLst/>
          </a:prstGeom>
          <a:noFill/>
        </p:spPr>
        <p:txBody>
          <a:bodyPr wrap="square" rtlCol="0">
            <a:spAutoFit/>
          </a:bodyPr>
          <a:lstStyle/>
          <a:p>
            <a:r>
              <a:rPr lang="en-NZ" sz="1200" dirty="0">
                <a:solidFill>
                  <a:schemeClr val="tx1">
                    <a:lumMod val="50000"/>
                    <a:lumOff val="50000"/>
                  </a:schemeClr>
                </a:solidFill>
              </a:rPr>
              <a:t>Seen advertising</a:t>
            </a:r>
          </a:p>
        </p:txBody>
      </p:sp>
      <p:sp>
        <p:nvSpPr>
          <p:cNvPr id="337" name="Isosceles Triangle 336"/>
          <p:cNvSpPr/>
          <p:nvPr/>
        </p:nvSpPr>
        <p:spPr>
          <a:xfrm>
            <a:off x="10511476" y="3200220"/>
            <a:ext cx="72000" cy="72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50000"/>
                  <a:lumOff val="50000"/>
                </a:schemeClr>
              </a:solidFill>
            </a:endParaRPr>
          </a:p>
        </p:txBody>
      </p:sp>
      <p:sp>
        <p:nvSpPr>
          <p:cNvPr id="4" name="Title 1"/>
          <p:cNvSpPr>
            <a:spLocks noGrp="1"/>
          </p:cNvSpPr>
          <p:nvPr>
            <p:ph type="title"/>
          </p:nvPr>
        </p:nvSpPr>
        <p:spPr>
          <a:xfrm>
            <a:off x="209550" y="241300"/>
            <a:ext cx="10515600" cy="606425"/>
          </a:xfrm>
        </p:spPr>
        <p:txBody>
          <a:bodyPr vert="horz" lIns="91440" tIns="45720" rIns="91440" bIns="45720" rtlCol="0" anchor="ctr">
            <a:normAutofit/>
          </a:bodyPr>
          <a:lstStyle/>
          <a:p>
            <a:r>
              <a:rPr lang="en-NZ" sz="1800" b="1" dirty="0" smtClean="0">
                <a:latin typeface="Arial" panose="020B0604020202020204" pitchFamily="34" charset="0"/>
                <a:cs typeface="Arial" panose="020B0604020202020204" pitchFamily="34" charset="0"/>
              </a:rPr>
              <a:t>Advertising awareness </a:t>
            </a:r>
            <a:endParaRPr lang="en-NZ" sz="1800" b="1" dirty="0">
              <a:latin typeface="Arial" panose="020B0604020202020204" pitchFamily="34" charset="0"/>
              <a:cs typeface="Arial" panose="020B0604020202020204" pitchFamily="34" charset="0"/>
            </a:endParaRPr>
          </a:p>
        </p:txBody>
      </p:sp>
      <p:sp>
        <p:nvSpPr>
          <p:cNvPr id="9" name="TextBox 8"/>
          <p:cNvSpPr txBox="1"/>
          <p:nvPr/>
        </p:nvSpPr>
        <p:spPr>
          <a:xfrm>
            <a:off x="550071" y="1793920"/>
            <a:ext cx="3670629" cy="3801041"/>
          </a:xfrm>
          <a:prstGeom prst="rect">
            <a:avLst/>
          </a:prstGeom>
          <a:noFill/>
          <a:ln>
            <a:noFill/>
          </a:ln>
        </p:spPr>
        <p:txBody>
          <a:bodyPr wrap="square" rtlCol="0">
            <a:spAutoFit/>
          </a:bodyPr>
          <a:lstStyle/>
          <a:p>
            <a:pPr algn="ctr">
              <a:lnSpc>
                <a:spcPct val="150000"/>
              </a:lnSpc>
              <a:spcAft>
                <a:spcPts val="600"/>
              </a:spcAft>
            </a:pPr>
            <a:r>
              <a:rPr lang="en-NZ" sz="1600" b="1" dirty="0" smtClean="0">
                <a:solidFill>
                  <a:schemeClr val="bg1"/>
                </a:solidFill>
              </a:rPr>
              <a:t>Advertising awareness has seen a large increase since this time last year</a:t>
            </a:r>
          </a:p>
          <a:p>
            <a:pPr algn="ctr">
              <a:lnSpc>
                <a:spcPct val="150000"/>
              </a:lnSpc>
              <a:spcAft>
                <a:spcPts val="600"/>
              </a:spcAft>
            </a:pPr>
            <a:endParaRPr lang="en-NZ" sz="1600" b="1" dirty="0" smtClean="0">
              <a:solidFill>
                <a:schemeClr val="bg1"/>
              </a:solidFill>
            </a:endParaRPr>
          </a:p>
          <a:p>
            <a:pPr algn="ctr">
              <a:lnSpc>
                <a:spcPct val="150000"/>
              </a:lnSpc>
              <a:spcAft>
                <a:spcPts val="600"/>
              </a:spcAft>
            </a:pPr>
            <a:endParaRPr lang="en-NZ" sz="1600" b="1" dirty="0">
              <a:solidFill>
                <a:schemeClr val="bg1"/>
              </a:solidFill>
            </a:endParaRPr>
          </a:p>
          <a:p>
            <a:pPr algn="ctr">
              <a:lnSpc>
                <a:spcPct val="150000"/>
              </a:lnSpc>
              <a:spcAft>
                <a:spcPts val="600"/>
              </a:spcAft>
            </a:pPr>
            <a:endParaRPr lang="en-NZ" sz="1600" b="1" dirty="0" smtClean="0">
              <a:solidFill>
                <a:schemeClr val="bg1"/>
              </a:solidFill>
            </a:endParaRPr>
          </a:p>
          <a:p>
            <a:pPr algn="ctr">
              <a:lnSpc>
                <a:spcPct val="150000"/>
              </a:lnSpc>
              <a:spcAft>
                <a:spcPts val="600"/>
              </a:spcAft>
            </a:pPr>
            <a:r>
              <a:rPr lang="en-NZ" sz="1600" b="1" dirty="0" smtClean="0">
                <a:solidFill>
                  <a:schemeClr val="bg1"/>
                </a:solidFill>
              </a:rPr>
              <a:t>It’s likely this </a:t>
            </a:r>
            <a:r>
              <a:rPr lang="en-NZ" sz="1600" b="1" dirty="0">
                <a:solidFill>
                  <a:schemeClr val="bg1"/>
                </a:solidFill>
              </a:rPr>
              <a:t>increased awareness of advertising has also contributed to the rise in preparedness levels among </a:t>
            </a:r>
            <a:endParaRPr lang="en-NZ" sz="1600" b="1" dirty="0" smtClean="0">
              <a:solidFill>
                <a:schemeClr val="bg1"/>
              </a:solidFill>
            </a:endParaRPr>
          </a:p>
          <a:p>
            <a:pPr algn="ctr">
              <a:lnSpc>
                <a:spcPct val="150000"/>
              </a:lnSpc>
              <a:spcAft>
                <a:spcPts val="600"/>
              </a:spcAft>
            </a:pPr>
            <a:r>
              <a:rPr lang="en-NZ" sz="1600" b="1" dirty="0" smtClean="0">
                <a:solidFill>
                  <a:schemeClr val="bg1"/>
                </a:solidFill>
              </a:rPr>
              <a:t>New </a:t>
            </a:r>
            <a:r>
              <a:rPr lang="en-NZ" sz="1600" b="1" dirty="0">
                <a:solidFill>
                  <a:schemeClr val="bg1"/>
                </a:solidFill>
              </a:rPr>
              <a:t>Zealanders</a:t>
            </a:r>
          </a:p>
        </p:txBody>
      </p:sp>
      <p:sp>
        <p:nvSpPr>
          <p:cNvPr id="10" name="Oval 9"/>
          <p:cNvSpPr/>
          <p:nvPr/>
        </p:nvSpPr>
        <p:spPr>
          <a:xfrm>
            <a:off x="2025385" y="2966576"/>
            <a:ext cx="720000" cy="72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bg1"/>
              </a:solidFill>
              <a:latin typeface="+mj-lt"/>
            </a:endParaRPr>
          </a:p>
        </p:txBody>
      </p:sp>
      <p:grpSp>
        <p:nvGrpSpPr>
          <p:cNvPr id="11" name="Group 23"/>
          <p:cNvGrpSpPr>
            <a:grpSpLocks noChangeAspect="1"/>
          </p:cNvGrpSpPr>
          <p:nvPr/>
        </p:nvGrpSpPr>
        <p:grpSpPr bwMode="auto">
          <a:xfrm>
            <a:off x="2129461" y="3115116"/>
            <a:ext cx="504000" cy="455538"/>
            <a:chOff x="1399" y="889"/>
            <a:chExt cx="2964" cy="2679"/>
          </a:xfrm>
          <a:solidFill>
            <a:srgbClr val="015A9C"/>
          </a:solidFill>
        </p:grpSpPr>
        <p:sp>
          <p:nvSpPr>
            <p:cNvPr id="12" name="Freeform 24"/>
            <p:cNvSpPr>
              <a:spLocks/>
            </p:cNvSpPr>
            <p:nvPr/>
          </p:nvSpPr>
          <p:spPr bwMode="auto">
            <a:xfrm>
              <a:off x="1529" y="3365"/>
              <a:ext cx="125" cy="203"/>
            </a:xfrm>
            <a:custGeom>
              <a:avLst/>
              <a:gdLst>
                <a:gd name="T0" fmla="*/ 0 w 53"/>
                <a:gd name="T1" fmla="*/ 86 h 86"/>
                <a:gd name="T2" fmla="*/ 53 w 53"/>
                <a:gd name="T3" fmla="*/ 53 h 86"/>
                <a:gd name="T4" fmla="*/ 53 w 53"/>
                <a:gd name="T5" fmla="*/ 0 h 86"/>
                <a:gd name="T6" fmla="*/ 0 w 53"/>
                <a:gd name="T7" fmla="*/ 0 h 86"/>
                <a:gd name="T8" fmla="*/ 0 w 53"/>
                <a:gd name="T9" fmla="*/ 86 h 86"/>
              </a:gdLst>
              <a:ahLst/>
              <a:cxnLst>
                <a:cxn ang="0">
                  <a:pos x="T0" y="T1"/>
                </a:cxn>
                <a:cxn ang="0">
                  <a:pos x="T2" y="T3"/>
                </a:cxn>
                <a:cxn ang="0">
                  <a:pos x="T4" y="T5"/>
                </a:cxn>
                <a:cxn ang="0">
                  <a:pos x="T6" y="T7"/>
                </a:cxn>
                <a:cxn ang="0">
                  <a:pos x="T8" y="T9"/>
                </a:cxn>
              </a:cxnLst>
              <a:rect l="0" t="0" r="r" b="b"/>
              <a:pathLst>
                <a:path w="53" h="86">
                  <a:moveTo>
                    <a:pt x="0" y="86"/>
                  </a:moveTo>
                  <a:cubicBezTo>
                    <a:pt x="0" y="86"/>
                    <a:pt x="53" y="86"/>
                    <a:pt x="53" y="53"/>
                  </a:cubicBezTo>
                  <a:cubicBezTo>
                    <a:pt x="53" y="0"/>
                    <a:pt x="53" y="0"/>
                    <a:pt x="53" y="0"/>
                  </a:cubicBezTo>
                  <a:cubicBezTo>
                    <a:pt x="0" y="0"/>
                    <a:pt x="0" y="0"/>
                    <a:pt x="0" y="0"/>
                  </a:cubicBezTo>
                  <a:lnTo>
                    <a:pt x="0" y="86"/>
                  </a:lnTo>
                  <a:close/>
                </a:path>
              </a:pathLst>
            </a:custGeom>
            <a:grpFill/>
            <a:ln w="9525">
              <a:solidFill>
                <a:srgbClr val="015A9C"/>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mj-lt"/>
              </a:endParaRPr>
            </a:p>
          </p:txBody>
        </p:sp>
        <p:sp>
          <p:nvSpPr>
            <p:cNvPr id="13" name="Freeform 25"/>
            <p:cNvSpPr>
              <a:spLocks/>
            </p:cNvSpPr>
            <p:nvPr/>
          </p:nvSpPr>
          <p:spPr bwMode="auto">
            <a:xfrm>
              <a:off x="4111" y="3365"/>
              <a:ext cx="125" cy="203"/>
            </a:xfrm>
            <a:custGeom>
              <a:avLst/>
              <a:gdLst>
                <a:gd name="T0" fmla="*/ 0 w 53"/>
                <a:gd name="T1" fmla="*/ 53 h 86"/>
                <a:gd name="T2" fmla="*/ 53 w 53"/>
                <a:gd name="T3" fmla="*/ 86 h 86"/>
                <a:gd name="T4" fmla="*/ 53 w 53"/>
                <a:gd name="T5" fmla="*/ 0 h 86"/>
                <a:gd name="T6" fmla="*/ 0 w 53"/>
                <a:gd name="T7" fmla="*/ 0 h 86"/>
                <a:gd name="T8" fmla="*/ 0 w 53"/>
                <a:gd name="T9" fmla="*/ 53 h 86"/>
              </a:gdLst>
              <a:ahLst/>
              <a:cxnLst>
                <a:cxn ang="0">
                  <a:pos x="T0" y="T1"/>
                </a:cxn>
                <a:cxn ang="0">
                  <a:pos x="T2" y="T3"/>
                </a:cxn>
                <a:cxn ang="0">
                  <a:pos x="T4" y="T5"/>
                </a:cxn>
                <a:cxn ang="0">
                  <a:pos x="T6" y="T7"/>
                </a:cxn>
                <a:cxn ang="0">
                  <a:pos x="T8" y="T9"/>
                </a:cxn>
              </a:cxnLst>
              <a:rect l="0" t="0" r="r" b="b"/>
              <a:pathLst>
                <a:path w="53" h="86">
                  <a:moveTo>
                    <a:pt x="0" y="53"/>
                  </a:moveTo>
                  <a:cubicBezTo>
                    <a:pt x="0" y="86"/>
                    <a:pt x="53" y="86"/>
                    <a:pt x="53" y="86"/>
                  </a:cubicBezTo>
                  <a:cubicBezTo>
                    <a:pt x="53" y="0"/>
                    <a:pt x="53" y="0"/>
                    <a:pt x="53" y="0"/>
                  </a:cubicBezTo>
                  <a:cubicBezTo>
                    <a:pt x="0" y="0"/>
                    <a:pt x="0" y="0"/>
                    <a:pt x="0" y="0"/>
                  </a:cubicBezTo>
                  <a:lnTo>
                    <a:pt x="0" y="53"/>
                  </a:lnTo>
                  <a:close/>
                </a:path>
              </a:pathLst>
            </a:custGeom>
            <a:grpFill/>
            <a:ln w="9525">
              <a:solidFill>
                <a:srgbClr val="015A9C"/>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mj-lt"/>
              </a:endParaRPr>
            </a:p>
          </p:txBody>
        </p:sp>
        <p:sp>
          <p:nvSpPr>
            <p:cNvPr id="14" name="Rectangle 26"/>
            <p:cNvSpPr>
              <a:spLocks noChangeArrowheads="1"/>
            </p:cNvSpPr>
            <p:nvPr/>
          </p:nvSpPr>
          <p:spPr bwMode="auto">
            <a:xfrm>
              <a:off x="1564" y="2819"/>
              <a:ext cx="2679" cy="386"/>
            </a:xfrm>
            <a:prstGeom prst="rect">
              <a:avLst/>
            </a:prstGeom>
            <a:grpFill/>
            <a:ln w="9525">
              <a:solidFill>
                <a:srgbClr val="015A9C"/>
              </a:solidFill>
              <a:miter lim="800000"/>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mj-lt"/>
              </a:endParaRPr>
            </a:p>
          </p:txBody>
        </p:sp>
        <p:sp>
          <p:nvSpPr>
            <p:cNvPr id="15" name="Freeform 27"/>
            <p:cNvSpPr>
              <a:spLocks noEditPoints="1"/>
            </p:cNvSpPr>
            <p:nvPr/>
          </p:nvSpPr>
          <p:spPr bwMode="auto">
            <a:xfrm>
              <a:off x="1399" y="889"/>
              <a:ext cx="2964" cy="2424"/>
            </a:xfrm>
            <a:custGeom>
              <a:avLst/>
              <a:gdLst>
                <a:gd name="T0" fmla="*/ 826 w 1255"/>
                <a:gd name="T1" fmla="*/ 777 h 1026"/>
                <a:gd name="T2" fmla="*/ 728 w 1255"/>
                <a:gd name="T3" fmla="*/ 748 h 1026"/>
                <a:gd name="T4" fmla="*/ 728 w 1255"/>
                <a:gd name="T5" fmla="*/ 689 h 1026"/>
                <a:gd name="T6" fmla="*/ 1165 w 1255"/>
                <a:gd name="T7" fmla="*/ 689 h 1026"/>
                <a:gd name="T8" fmla="*/ 1200 w 1255"/>
                <a:gd name="T9" fmla="*/ 660 h 1026"/>
                <a:gd name="T10" fmla="*/ 1200 w 1255"/>
                <a:gd name="T11" fmla="*/ 30 h 1026"/>
                <a:gd name="T12" fmla="*/ 1165 w 1255"/>
                <a:gd name="T13" fmla="*/ 0 h 1026"/>
                <a:gd name="T14" fmla="*/ 87 w 1255"/>
                <a:gd name="T15" fmla="*/ 0 h 1026"/>
                <a:gd name="T16" fmla="*/ 53 w 1255"/>
                <a:gd name="T17" fmla="*/ 30 h 1026"/>
                <a:gd name="T18" fmla="*/ 53 w 1255"/>
                <a:gd name="T19" fmla="*/ 660 h 1026"/>
                <a:gd name="T20" fmla="*/ 87 w 1255"/>
                <a:gd name="T21" fmla="*/ 689 h 1026"/>
                <a:gd name="T22" fmla="*/ 524 w 1255"/>
                <a:gd name="T23" fmla="*/ 689 h 1026"/>
                <a:gd name="T24" fmla="*/ 524 w 1255"/>
                <a:gd name="T25" fmla="*/ 748 h 1026"/>
                <a:gd name="T26" fmla="*/ 426 w 1255"/>
                <a:gd name="T27" fmla="*/ 777 h 1026"/>
                <a:gd name="T28" fmla="*/ 0 w 1255"/>
                <a:gd name="T29" fmla="*/ 777 h 1026"/>
                <a:gd name="T30" fmla="*/ 0 w 1255"/>
                <a:gd name="T31" fmla="*/ 1026 h 1026"/>
                <a:gd name="T32" fmla="*/ 1255 w 1255"/>
                <a:gd name="T33" fmla="*/ 1026 h 1026"/>
                <a:gd name="T34" fmla="*/ 1255 w 1255"/>
                <a:gd name="T35" fmla="*/ 777 h 1026"/>
                <a:gd name="T36" fmla="*/ 826 w 1255"/>
                <a:gd name="T37" fmla="*/ 777 h 1026"/>
                <a:gd name="T38" fmla="*/ 106 w 1255"/>
                <a:gd name="T39" fmla="*/ 605 h 1026"/>
                <a:gd name="T40" fmla="*/ 106 w 1255"/>
                <a:gd name="T41" fmla="*/ 49 h 1026"/>
                <a:gd name="T42" fmla="*/ 1147 w 1255"/>
                <a:gd name="T43" fmla="*/ 49 h 1026"/>
                <a:gd name="T44" fmla="*/ 1147 w 1255"/>
                <a:gd name="T45" fmla="*/ 605 h 1026"/>
                <a:gd name="T46" fmla="*/ 106 w 1255"/>
                <a:gd name="T47" fmla="*/ 605 h 1026"/>
                <a:gd name="T48" fmla="*/ 1222 w 1255"/>
                <a:gd name="T49" fmla="*/ 998 h 1026"/>
                <a:gd name="T50" fmla="*/ 52 w 1255"/>
                <a:gd name="T51" fmla="*/ 998 h 1026"/>
                <a:gd name="T52" fmla="*/ 52 w 1255"/>
                <a:gd name="T53" fmla="*/ 800 h 1026"/>
                <a:gd name="T54" fmla="*/ 1222 w 1255"/>
                <a:gd name="T55" fmla="*/ 800 h 1026"/>
                <a:gd name="T56" fmla="*/ 1222 w 1255"/>
                <a:gd name="T57" fmla="*/ 998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5" h="1026">
                  <a:moveTo>
                    <a:pt x="826" y="777"/>
                  </a:moveTo>
                  <a:cubicBezTo>
                    <a:pt x="728" y="748"/>
                    <a:pt x="728" y="748"/>
                    <a:pt x="728" y="748"/>
                  </a:cubicBezTo>
                  <a:cubicBezTo>
                    <a:pt x="728" y="689"/>
                    <a:pt x="728" y="689"/>
                    <a:pt x="728" y="689"/>
                  </a:cubicBezTo>
                  <a:cubicBezTo>
                    <a:pt x="1165" y="689"/>
                    <a:pt x="1165" y="689"/>
                    <a:pt x="1165" y="689"/>
                  </a:cubicBezTo>
                  <a:cubicBezTo>
                    <a:pt x="1184" y="689"/>
                    <a:pt x="1200" y="676"/>
                    <a:pt x="1200" y="660"/>
                  </a:cubicBezTo>
                  <a:cubicBezTo>
                    <a:pt x="1200" y="30"/>
                    <a:pt x="1200" y="30"/>
                    <a:pt x="1200" y="30"/>
                  </a:cubicBezTo>
                  <a:cubicBezTo>
                    <a:pt x="1200" y="13"/>
                    <a:pt x="1184" y="0"/>
                    <a:pt x="1165" y="0"/>
                  </a:cubicBezTo>
                  <a:cubicBezTo>
                    <a:pt x="87" y="0"/>
                    <a:pt x="87" y="0"/>
                    <a:pt x="87" y="0"/>
                  </a:cubicBezTo>
                  <a:cubicBezTo>
                    <a:pt x="68" y="0"/>
                    <a:pt x="53" y="13"/>
                    <a:pt x="53" y="30"/>
                  </a:cubicBezTo>
                  <a:cubicBezTo>
                    <a:pt x="53" y="660"/>
                    <a:pt x="53" y="660"/>
                    <a:pt x="53" y="660"/>
                  </a:cubicBezTo>
                  <a:cubicBezTo>
                    <a:pt x="53" y="676"/>
                    <a:pt x="68" y="689"/>
                    <a:pt x="87" y="689"/>
                  </a:cubicBezTo>
                  <a:cubicBezTo>
                    <a:pt x="259" y="689"/>
                    <a:pt x="403" y="689"/>
                    <a:pt x="524" y="689"/>
                  </a:cubicBezTo>
                  <a:cubicBezTo>
                    <a:pt x="524" y="748"/>
                    <a:pt x="524" y="748"/>
                    <a:pt x="524" y="748"/>
                  </a:cubicBezTo>
                  <a:cubicBezTo>
                    <a:pt x="426" y="777"/>
                    <a:pt x="426" y="777"/>
                    <a:pt x="426" y="777"/>
                  </a:cubicBezTo>
                  <a:cubicBezTo>
                    <a:pt x="0" y="777"/>
                    <a:pt x="0" y="777"/>
                    <a:pt x="0" y="777"/>
                  </a:cubicBezTo>
                  <a:cubicBezTo>
                    <a:pt x="0" y="1026"/>
                    <a:pt x="0" y="1026"/>
                    <a:pt x="0" y="1026"/>
                  </a:cubicBezTo>
                  <a:cubicBezTo>
                    <a:pt x="1255" y="1026"/>
                    <a:pt x="1255" y="1026"/>
                    <a:pt x="1255" y="1026"/>
                  </a:cubicBezTo>
                  <a:cubicBezTo>
                    <a:pt x="1255" y="777"/>
                    <a:pt x="1255" y="777"/>
                    <a:pt x="1255" y="777"/>
                  </a:cubicBezTo>
                  <a:lnTo>
                    <a:pt x="826" y="777"/>
                  </a:lnTo>
                  <a:close/>
                  <a:moveTo>
                    <a:pt x="106" y="605"/>
                  </a:moveTo>
                  <a:cubicBezTo>
                    <a:pt x="106" y="49"/>
                    <a:pt x="106" y="49"/>
                    <a:pt x="106" y="49"/>
                  </a:cubicBezTo>
                  <a:cubicBezTo>
                    <a:pt x="1147" y="49"/>
                    <a:pt x="1147" y="49"/>
                    <a:pt x="1147" y="49"/>
                  </a:cubicBezTo>
                  <a:cubicBezTo>
                    <a:pt x="1147" y="605"/>
                    <a:pt x="1147" y="605"/>
                    <a:pt x="1147" y="605"/>
                  </a:cubicBezTo>
                  <a:cubicBezTo>
                    <a:pt x="106" y="605"/>
                    <a:pt x="106" y="605"/>
                    <a:pt x="106" y="605"/>
                  </a:cubicBezTo>
                  <a:close/>
                  <a:moveTo>
                    <a:pt x="1222" y="998"/>
                  </a:moveTo>
                  <a:cubicBezTo>
                    <a:pt x="52" y="998"/>
                    <a:pt x="52" y="998"/>
                    <a:pt x="52" y="998"/>
                  </a:cubicBezTo>
                  <a:cubicBezTo>
                    <a:pt x="52" y="800"/>
                    <a:pt x="52" y="800"/>
                    <a:pt x="52" y="800"/>
                  </a:cubicBezTo>
                  <a:cubicBezTo>
                    <a:pt x="1222" y="800"/>
                    <a:pt x="1222" y="800"/>
                    <a:pt x="1222" y="800"/>
                  </a:cubicBezTo>
                  <a:lnTo>
                    <a:pt x="1222" y="998"/>
                  </a:lnTo>
                  <a:close/>
                </a:path>
              </a:pathLst>
            </a:custGeom>
            <a:grpFill/>
            <a:ln w="9525">
              <a:solidFill>
                <a:srgbClr val="015A9C"/>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latin typeface="+mj-lt"/>
              </a:endParaRPr>
            </a:p>
          </p:txBody>
        </p:sp>
      </p:grpSp>
    </p:spTree>
    <p:extLst>
      <p:ext uri="{BB962C8B-B14F-4D97-AF65-F5344CB8AC3E}">
        <p14:creationId xmlns:p14="http://schemas.microsoft.com/office/powerpoint/2010/main" val="285207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7461" y="2236119"/>
            <a:ext cx="11115675" cy="1411200"/>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537461" y="4002011"/>
            <a:ext cx="11117079" cy="2084400"/>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itle 1"/>
          <p:cNvSpPr>
            <a:spLocks noGrp="1"/>
          </p:cNvSpPr>
          <p:nvPr>
            <p:ph type="title"/>
          </p:nvPr>
        </p:nvSpPr>
        <p:spPr>
          <a:xfrm>
            <a:off x="209550" y="241300"/>
            <a:ext cx="10515600" cy="606425"/>
          </a:xfrm>
        </p:spPr>
        <p:txBody>
          <a:bodyPr vert="horz" lIns="91440" tIns="45720" rIns="91440" bIns="45720" rtlCol="0" anchor="ctr">
            <a:normAutofit/>
          </a:bodyPr>
          <a:lstStyle/>
          <a:p>
            <a:r>
              <a:rPr lang="en-NZ" sz="1800" b="1" dirty="0">
                <a:latin typeface="Arial" panose="020B0604020202020204" pitchFamily="34" charset="0"/>
                <a:cs typeface="Arial" panose="020B0604020202020204" pitchFamily="34" charset="0"/>
              </a:rPr>
              <a:t>What are the main barriers to being prepared?</a:t>
            </a:r>
          </a:p>
        </p:txBody>
      </p:sp>
      <p:sp>
        <p:nvSpPr>
          <p:cNvPr id="6" name="Title 1"/>
          <p:cNvSpPr txBox="1">
            <a:spLocks/>
          </p:cNvSpPr>
          <p:nvPr/>
        </p:nvSpPr>
        <p:spPr>
          <a:xfrm>
            <a:off x="2877102" y="2584417"/>
            <a:ext cx="7136429" cy="381740"/>
          </a:xfrm>
          <a:prstGeom prst="rect">
            <a:avLst/>
          </a:prstGeom>
        </p:spPr>
        <p:txBody>
          <a:bodyPr anchor="ctr">
            <a:norm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600" dirty="0">
                <a:solidFill>
                  <a:srgbClr val="42596E"/>
                </a:solidFill>
              </a:rPr>
              <a:t>Lack of knowledge (affects </a:t>
            </a:r>
            <a:r>
              <a:rPr lang="en-NZ" sz="1600" dirty="0" smtClean="0">
                <a:solidFill>
                  <a:srgbClr val="42596E"/>
                </a:solidFill>
              </a:rPr>
              <a:t>24%, </a:t>
            </a:r>
            <a:r>
              <a:rPr lang="en-NZ" sz="1600" dirty="0">
                <a:solidFill>
                  <a:srgbClr val="42596E"/>
                </a:solidFill>
              </a:rPr>
              <a:t>high impact)</a:t>
            </a:r>
          </a:p>
        </p:txBody>
      </p:sp>
      <p:grpSp>
        <p:nvGrpSpPr>
          <p:cNvPr id="7" name="Group 6"/>
          <p:cNvGrpSpPr>
            <a:grpSpLocks noChangeAspect="1"/>
          </p:cNvGrpSpPr>
          <p:nvPr/>
        </p:nvGrpSpPr>
        <p:grpSpPr>
          <a:xfrm>
            <a:off x="1821648" y="2643951"/>
            <a:ext cx="576000" cy="576000"/>
            <a:chOff x="267560" y="2158608"/>
            <a:chExt cx="517957" cy="517957"/>
          </a:xfrm>
        </p:grpSpPr>
        <p:sp>
          <p:nvSpPr>
            <p:cNvPr id="8" name="Oval 7"/>
            <p:cNvSpPr/>
            <p:nvPr/>
          </p:nvSpPr>
          <p:spPr>
            <a:xfrm>
              <a:off x="267560" y="2158608"/>
              <a:ext cx="517957" cy="51795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p:cNvSpPr/>
            <p:nvPr/>
          </p:nvSpPr>
          <p:spPr>
            <a:xfrm>
              <a:off x="267560" y="2158608"/>
              <a:ext cx="517957" cy="517957"/>
            </a:xfrm>
            <a:prstGeom prst="ellipse">
              <a:avLst/>
            </a:prstGeom>
            <a:noFill/>
            <a:ln w="28575">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Freeform 16"/>
            <p:cNvSpPr>
              <a:spLocks noEditPoints="1"/>
            </p:cNvSpPr>
            <p:nvPr/>
          </p:nvSpPr>
          <p:spPr bwMode="auto">
            <a:xfrm>
              <a:off x="368531" y="2237348"/>
              <a:ext cx="343818" cy="372761"/>
            </a:xfrm>
            <a:custGeom>
              <a:avLst/>
              <a:gdLst>
                <a:gd name="T0" fmla="*/ 1390 w 1638"/>
                <a:gd name="T1" fmla="*/ 278 h 1779"/>
                <a:gd name="T2" fmla="*/ 746 w 1638"/>
                <a:gd name="T3" fmla="*/ 20 h 1779"/>
                <a:gd name="T4" fmla="*/ 150 w 1638"/>
                <a:gd name="T5" fmla="*/ 443 h 1779"/>
                <a:gd name="T6" fmla="*/ 158 w 1638"/>
                <a:gd name="T7" fmla="*/ 622 h 1779"/>
                <a:gd name="T8" fmla="*/ 152 w 1638"/>
                <a:gd name="T9" fmla="*/ 784 h 1779"/>
                <a:gd name="T10" fmla="*/ 53 w 1638"/>
                <a:gd name="T11" fmla="*/ 942 h 1779"/>
                <a:gd name="T12" fmla="*/ 75 w 1638"/>
                <a:gd name="T13" fmla="*/ 1030 h 1779"/>
                <a:gd name="T14" fmla="*/ 153 w 1638"/>
                <a:gd name="T15" fmla="*/ 1042 h 1779"/>
                <a:gd name="T16" fmla="*/ 133 w 1638"/>
                <a:gd name="T17" fmla="*/ 1117 h 1779"/>
                <a:gd name="T18" fmla="*/ 165 w 1638"/>
                <a:gd name="T19" fmla="*/ 1160 h 1779"/>
                <a:gd name="T20" fmla="*/ 186 w 1638"/>
                <a:gd name="T21" fmla="*/ 1188 h 1779"/>
                <a:gd name="T22" fmla="*/ 155 w 1638"/>
                <a:gd name="T23" fmla="*/ 1220 h 1779"/>
                <a:gd name="T24" fmla="*/ 190 w 1638"/>
                <a:gd name="T25" fmla="*/ 1268 h 1779"/>
                <a:gd name="T26" fmla="*/ 215 w 1638"/>
                <a:gd name="T27" fmla="*/ 1358 h 1779"/>
                <a:gd name="T28" fmla="*/ 273 w 1638"/>
                <a:gd name="T29" fmla="*/ 1495 h 1779"/>
                <a:gd name="T30" fmla="*/ 466 w 1638"/>
                <a:gd name="T31" fmla="*/ 1465 h 1779"/>
                <a:gd name="T32" fmla="*/ 514 w 1638"/>
                <a:gd name="T33" fmla="*/ 1491 h 1779"/>
                <a:gd name="T34" fmla="*/ 553 w 1638"/>
                <a:gd name="T35" fmla="*/ 1739 h 1779"/>
                <a:gd name="T36" fmla="*/ 1212 w 1638"/>
                <a:gd name="T37" fmla="*/ 1569 h 1779"/>
                <a:gd name="T38" fmla="*/ 1174 w 1638"/>
                <a:gd name="T39" fmla="*/ 1265 h 1779"/>
                <a:gd name="T40" fmla="*/ 1283 w 1638"/>
                <a:gd name="T41" fmla="*/ 1030 h 1779"/>
                <a:gd name="T42" fmla="*/ 1390 w 1638"/>
                <a:gd name="T43" fmla="*/ 278 h 1779"/>
                <a:gd name="T44" fmla="*/ 1286 w 1638"/>
                <a:gd name="T45" fmla="*/ 826 h 1779"/>
                <a:gd name="T46" fmla="*/ 941 w 1638"/>
                <a:gd name="T47" fmla="*/ 748 h 1779"/>
                <a:gd name="T48" fmla="*/ 584 w 1638"/>
                <a:gd name="T49" fmla="*/ 639 h 1779"/>
                <a:gd name="T50" fmla="*/ 264 w 1638"/>
                <a:gd name="T51" fmla="*/ 489 h 1779"/>
                <a:gd name="T52" fmla="*/ 581 w 1638"/>
                <a:gd name="T53" fmla="*/ 118 h 1779"/>
                <a:gd name="T54" fmla="*/ 1293 w 1638"/>
                <a:gd name="T55" fmla="*/ 292 h 1779"/>
                <a:gd name="T56" fmla="*/ 1286 w 1638"/>
                <a:gd name="T57" fmla="*/ 826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8" h="1779">
                  <a:moveTo>
                    <a:pt x="1390" y="278"/>
                  </a:moveTo>
                  <a:cubicBezTo>
                    <a:pt x="1390" y="278"/>
                    <a:pt x="1240" y="0"/>
                    <a:pt x="746" y="20"/>
                  </a:cubicBezTo>
                  <a:cubicBezTo>
                    <a:pt x="746" y="20"/>
                    <a:pt x="218" y="28"/>
                    <a:pt x="150" y="443"/>
                  </a:cubicBezTo>
                  <a:cubicBezTo>
                    <a:pt x="150" y="443"/>
                    <a:pt x="133" y="551"/>
                    <a:pt x="158" y="622"/>
                  </a:cubicBezTo>
                  <a:cubicBezTo>
                    <a:pt x="158" y="622"/>
                    <a:pt x="201" y="717"/>
                    <a:pt x="152" y="784"/>
                  </a:cubicBezTo>
                  <a:cubicBezTo>
                    <a:pt x="152" y="784"/>
                    <a:pt x="60" y="934"/>
                    <a:pt x="53" y="942"/>
                  </a:cubicBezTo>
                  <a:cubicBezTo>
                    <a:pt x="53" y="942"/>
                    <a:pt x="0" y="1014"/>
                    <a:pt x="75" y="1030"/>
                  </a:cubicBezTo>
                  <a:cubicBezTo>
                    <a:pt x="75" y="1030"/>
                    <a:pt x="117" y="1042"/>
                    <a:pt x="153" y="1042"/>
                  </a:cubicBezTo>
                  <a:cubicBezTo>
                    <a:pt x="153" y="1042"/>
                    <a:pt x="140" y="1102"/>
                    <a:pt x="133" y="1117"/>
                  </a:cubicBezTo>
                  <a:cubicBezTo>
                    <a:pt x="133" y="1117"/>
                    <a:pt x="122" y="1148"/>
                    <a:pt x="165" y="1160"/>
                  </a:cubicBezTo>
                  <a:cubicBezTo>
                    <a:pt x="165" y="1160"/>
                    <a:pt x="198" y="1177"/>
                    <a:pt x="186" y="1188"/>
                  </a:cubicBezTo>
                  <a:cubicBezTo>
                    <a:pt x="186" y="1188"/>
                    <a:pt x="165" y="1195"/>
                    <a:pt x="155" y="1220"/>
                  </a:cubicBezTo>
                  <a:cubicBezTo>
                    <a:pt x="155" y="1220"/>
                    <a:pt x="153" y="1255"/>
                    <a:pt x="190" y="1268"/>
                  </a:cubicBezTo>
                  <a:cubicBezTo>
                    <a:pt x="190" y="1268"/>
                    <a:pt x="236" y="1288"/>
                    <a:pt x="215" y="1358"/>
                  </a:cubicBezTo>
                  <a:cubicBezTo>
                    <a:pt x="215" y="1358"/>
                    <a:pt x="168" y="1463"/>
                    <a:pt x="273" y="1495"/>
                  </a:cubicBezTo>
                  <a:cubicBezTo>
                    <a:pt x="273" y="1495"/>
                    <a:pt x="381" y="1513"/>
                    <a:pt x="466" y="1465"/>
                  </a:cubicBezTo>
                  <a:cubicBezTo>
                    <a:pt x="466" y="1465"/>
                    <a:pt x="504" y="1440"/>
                    <a:pt x="514" y="1491"/>
                  </a:cubicBezTo>
                  <a:cubicBezTo>
                    <a:pt x="514" y="1491"/>
                    <a:pt x="551" y="1699"/>
                    <a:pt x="553" y="1739"/>
                  </a:cubicBezTo>
                  <a:cubicBezTo>
                    <a:pt x="553" y="1739"/>
                    <a:pt x="1099" y="1779"/>
                    <a:pt x="1212" y="1569"/>
                  </a:cubicBezTo>
                  <a:cubicBezTo>
                    <a:pt x="1174" y="1265"/>
                    <a:pt x="1174" y="1265"/>
                    <a:pt x="1174" y="1265"/>
                  </a:cubicBezTo>
                  <a:cubicBezTo>
                    <a:pt x="1174" y="1265"/>
                    <a:pt x="1149" y="1152"/>
                    <a:pt x="1283" y="1030"/>
                  </a:cubicBezTo>
                  <a:cubicBezTo>
                    <a:pt x="1283" y="1030"/>
                    <a:pt x="1638" y="694"/>
                    <a:pt x="1390" y="278"/>
                  </a:cubicBezTo>
                  <a:close/>
                  <a:moveTo>
                    <a:pt x="1286" y="826"/>
                  </a:moveTo>
                  <a:cubicBezTo>
                    <a:pt x="1286" y="826"/>
                    <a:pt x="1160" y="967"/>
                    <a:pt x="941" y="748"/>
                  </a:cubicBezTo>
                  <a:cubicBezTo>
                    <a:pt x="941" y="748"/>
                    <a:pt x="850" y="631"/>
                    <a:pt x="584" y="639"/>
                  </a:cubicBezTo>
                  <a:cubicBezTo>
                    <a:pt x="584" y="639"/>
                    <a:pt x="338" y="679"/>
                    <a:pt x="264" y="489"/>
                  </a:cubicBezTo>
                  <a:cubicBezTo>
                    <a:pt x="264" y="489"/>
                    <a:pt x="178" y="247"/>
                    <a:pt x="581" y="118"/>
                  </a:cubicBezTo>
                  <a:cubicBezTo>
                    <a:pt x="581" y="118"/>
                    <a:pt x="1000" y="1"/>
                    <a:pt x="1293" y="292"/>
                  </a:cubicBezTo>
                  <a:cubicBezTo>
                    <a:pt x="1293" y="292"/>
                    <a:pt x="1539" y="562"/>
                    <a:pt x="1286" y="826"/>
                  </a:cubicBezTo>
                  <a:close/>
                </a:path>
              </a:pathLst>
            </a:custGeom>
            <a:solidFill>
              <a:srgbClr val="42596E"/>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11" name="Title 1"/>
          <p:cNvSpPr txBox="1">
            <a:spLocks/>
          </p:cNvSpPr>
          <p:nvPr/>
        </p:nvSpPr>
        <p:spPr>
          <a:xfrm>
            <a:off x="2877102" y="4180124"/>
            <a:ext cx="5316180" cy="285682"/>
          </a:xfrm>
          <a:prstGeom prst="rect">
            <a:avLst/>
          </a:prstGeom>
        </p:spPr>
        <p:txBody>
          <a:bodyPr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600" dirty="0">
                <a:solidFill>
                  <a:srgbClr val="42596E"/>
                </a:solidFill>
              </a:rPr>
              <a:t>Likelihood of event (affects </a:t>
            </a:r>
            <a:r>
              <a:rPr lang="en-NZ" sz="1600" dirty="0" smtClean="0">
                <a:solidFill>
                  <a:srgbClr val="42596E"/>
                </a:solidFill>
              </a:rPr>
              <a:t>38%, medium </a:t>
            </a:r>
            <a:r>
              <a:rPr lang="en-NZ" sz="1600" dirty="0">
                <a:solidFill>
                  <a:srgbClr val="42596E"/>
                </a:solidFill>
              </a:rPr>
              <a:t>impact)</a:t>
            </a:r>
          </a:p>
        </p:txBody>
      </p:sp>
      <p:grpSp>
        <p:nvGrpSpPr>
          <p:cNvPr id="12" name="Group 11"/>
          <p:cNvGrpSpPr/>
          <p:nvPr/>
        </p:nvGrpSpPr>
        <p:grpSpPr>
          <a:xfrm>
            <a:off x="1821648" y="4266787"/>
            <a:ext cx="576000" cy="576000"/>
            <a:chOff x="267559" y="2848852"/>
            <a:chExt cx="517957" cy="517957"/>
          </a:xfrm>
        </p:grpSpPr>
        <p:sp>
          <p:nvSpPr>
            <p:cNvPr id="13" name="Oval 12"/>
            <p:cNvSpPr/>
            <p:nvPr/>
          </p:nvSpPr>
          <p:spPr>
            <a:xfrm>
              <a:off x="267559" y="2848852"/>
              <a:ext cx="517957" cy="517957"/>
            </a:xfrm>
            <a:prstGeom prst="ellipse">
              <a:avLst/>
            </a:prstGeom>
            <a:noFill/>
            <a:ln w="28575">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4" name="Group 13"/>
            <p:cNvGrpSpPr/>
            <p:nvPr/>
          </p:nvGrpSpPr>
          <p:grpSpPr>
            <a:xfrm>
              <a:off x="416669" y="2929107"/>
              <a:ext cx="208346" cy="353493"/>
              <a:chOff x="-1371600" y="3859213"/>
              <a:chExt cx="476250" cy="808037"/>
            </a:xfrm>
            <a:solidFill>
              <a:srgbClr val="42596E"/>
            </a:solidFill>
          </p:grpSpPr>
          <p:sp>
            <p:nvSpPr>
              <p:cNvPr id="15" name="Freeform 30"/>
              <p:cNvSpPr>
                <a:spLocks noEditPoints="1"/>
              </p:cNvSpPr>
              <p:nvPr/>
            </p:nvSpPr>
            <p:spPr bwMode="auto">
              <a:xfrm>
                <a:off x="-1330325" y="3910013"/>
                <a:ext cx="393700" cy="708025"/>
              </a:xfrm>
              <a:custGeom>
                <a:avLst/>
                <a:gdLst>
                  <a:gd name="T0" fmla="*/ 448 w 747"/>
                  <a:gd name="T1" fmla="*/ 688 h 1341"/>
                  <a:gd name="T2" fmla="*/ 448 w 747"/>
                  <a:gd name="T3" fmla="*/ 653 h 1341"/>
                  <a:gd name="T4" fmla="*/ 709 w 747"/>
                  <a:gd name="T5" fmla="*/ 0 h 1341"/>
                  <a:gd name="T6" fmla="*/ 39 w 747"/>
                  <a:gd name="T7" fmla="*/ 0 h 1341"/>
                  <a:gd name="T8" fmla="*/ 299 w 747"/>
                  <a:gd name="T9" fmla="*/ 653 h 1341"/>
                  <a:gd name="T10" fmla="*/ 299 w 747"/>
                  <a:gd name="T11" fmla="*/ 688 h 1341"/>
                  <a:gd name="T12" fmla="*/ 39 w 747"/>
                  <a:gd name="T13" fmla="*/ 1341 h 1341"/>
                  <a:gd name="T14" fmla="*/ 709 w 747"/>
                  <a:gd name="T15" fmla="*/ 1341 h 1341"/>
                  <a:gd name="T16" fmla="*/ 448 w 747"/>
                  <a:gd name="T17" fmla="*/ 688 h 1341"/>
                  <a:gd name="T18" fmla="*/ 654 w 747"/>
                  <a:gd name="T19" fmla="*/ 1293 h 1341"/>
                  <a:gd name="T20" fmla="*/ 93 w 747"/>
                  <a:gd name="T21" fmla="*/ 1293 h 1341"/>
                  <a:gd name="T22" fmla="*/ 311 w 747"/>
                  <a:gd name="T23" fmla="*/ 687 h 1341"/>
                  <a:gd name="T24" fmla="*/ 311 w 747"/>
                  <a:gd name="T25" fmla="*/ 654 h 1341"/>
                  <a:gd name="T26" fmla="*/ 93 w 747"/>
                  <a:gd name="T27" fmla="*/ 48 h 1341"/>
                  <a:gd name="T28" fmla="*/ 654 w 747"/>
                  <a:gd name="T29" fmla="*/ 48 h 1341"/>
                  <a:gd name="T30" fmla="*/ 436 w 747"/>
                  <a:gd name="T31" fmla="*/ 654 h 1341"/>
                  <a:gd name="T32" fmla="*/ 436 w 747"/>
                  <a:gd name="T33" fmla="*/ 687 h 1341"/>
                  <a:gd name="T34" fmla="*/ 654 w 747"/>
                  <a:gd name="T35" fmla="*/ 1293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7" h="1341">
                    <a:moveTo>
                      <a:pt x="448" y="688"/>
                    </a:moveTo>
                    <a:cubicBezTo>
                      <a:pt x="448" y="664"/>
                      <a:pt x="448" y="677"/>
                      <a:pt x="448" y="653"/>
                    </a:cubicBezTo>
                    <a:cubicBezTo>
                      <a:pt x="747" y="447"/>
                      <a:pt x="709" y="0"/>
                      <a:pt x="709" y="0"/>
                    </a:cubicBezTo>
                    <a:cubicBezTo>
                      <a:pt x="39" y="0"/>
                      <a:pt x="39" y="0"/>
                      <a:pt x="39" y="0"/>
                    </a:cubicBezTo>
                    <a:cubicBezTo>
                      <a:pt x="39" y="0"/>
                      <a:pt x="0" y="447"/>
                      <a:pt x="299" y="653"/>
                    </a:cubicBezTo>
                    <a:cubicBezTo>
                      <a:pt x="299" y="677"/>
                      <a:pt x="299" y="664"/>
                      <a:pt x="299" y="688"/>
                    </a:cubicBezTo>
                    <a:cubicBezTo>
                      <a:pt x="0" y="894"/>
                      <a:pt x="39" y="1341"/>
                      <a:pt x="39" y="1341"/>
                    </a:cubicBezTo>
                    <a:cubicBezTo>
                      <a:pt x="709" y="1341"/>
                      <a:pt x="709" y="1341"/>
                      <a:pt x="709" y="1341"/>
                    </a:cubicBezTo>
                    <a:cubicBezTo>
                      <a:pt x="709" y="1341"/>
                      <a:pt x="747" y="894"/>
                      <a:pt x="448" y="688"/>
                    </a:cubicBezTo>
                    <a:close/>
                    <a:moveTo>
                      <a:pt x="654" y="1293"/>
                    </a:moveTo>
                    <a:cubicBezTo>
                      <a:pt x="93" y="1293"/>
                      <a:pt x="93" y="1293"/>
                      <a:pt x="93" y="1293"/>
                    </a:cubicBezTo>
                    <a:cubicBezTo>
                      <a:pt x="93" y="1293"/>
                      <a:pt x="61" y="878"/>
                      <a:pt x="311" y="687"/>
                    </a:cubicBezTo>
                    <a:cubicBezTo>
                      <a:pt x="311" y="665"/>
                      <a:pt x="311" y="676"/>
                      <a:pt x="311" y="654"/>
                    </a:cubicBezTo>
                    <a:cubicBezTo>
                      <a:pt x="61" y="463"/>
                      <a:pt x="93" y="48"/>
                      <a:pt x="93" y="48"/>
                    </a:cubicBezTo>
                    <a:cubicBezTo>
                      <a:pt x="654" y="48"/>
                      <a:pt x="654" y="48"/>
                      <a:pt x="654" y="48"/>
                    </a:cubicBezTo>
                    <a:cubicBezTo>
                      <a:pt x="654" y="48"/>
                      <a:pt x="687" y="463"/>
                      <a:pt x="436" y="654"/>
                    </a:cubicBezTo>
                    <a:cubicBezTo>
                      <a:pt x="436" y="676"/>
                      <a:pt x="436" y="665"/>
                      <a:pt x="436" y="687"/>
                    </a:cubicBezTo>
                    <a:cubicBezTo>
                      <a:pt x="687" y="878"/>
                      <a:pt x="654" y="1293"/>
                      <a:pt x="654" y="1293"/>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6" name="Freeform 31"/>
              <p:cNvSpPr>
                <a:spLocks/>
              </p:cNvSpPr>
              <p:nvPr/>
            </p:nvSpPr>
            <p:spPr bwMode="auto">
              <a:xfrm>
                <a:off x="-1260475" y="4033838"/>
                <a:ext cx="254000" cy="223837"/>
              </a:xfrm>
              <a:custGeom>
                <a:avLst/>
                <a:gdLst>
                  <a:gd name="T0" fmla="*/ 187 w 481"/>
                  <a:gd name="T1" fmla="*/ 408 h 426"/>
                  <a:gd name="T2" fmla="*/ 0 w 481"/>
                  <a:gd name="T3" fmla="*/ 25 h 426"/>
                  <a:gd name="T4" fmla="*/ 481 w 481"/>
                  <a:gd name="T5" fmla="*/ 25 h 426"/>
                  <a:gd name="T6" fmla="*/ 294 w 481"/>
                  <a:gd name="T7" fmla="*/ 408 h 426"/>
                  <a:gd name="T8" fmla="*/ 241 w 481"/>
                  <a:gd name="T9" fmla="*/ 426 h 426"/>
                  <a:gd name="T10" fmla="*/ 187 w 481"/>
                  <a:gd name="T11" fmla="*/ 408 h 426"/>
                </a:gdLst>
                <a:ahLst/>
                <a:cxnLst>
                  <a:cxn ang="0">
                    <a:pos x="T0" y="T1"/>
                  </a:cxn>
                  <a:cxn ang="0">
                    <a:pos x="T2" y="T3"/>
                  </a:cxn>
                  <a:cxn ang="0">
                    <a:pos x="T4" y="T5"/>
                  </a:cxn>
                  <a:cxn ang="0">
                    <a:pos x="T6" y="T7"/>
                  </a:cxn>
                  <a:cxn ang="0">
                    <a:pos x="T8" y="T9"/>
                  </a:cxn>
                  <a:cxn ang="0">
                    <a:pos x="T10" y="T11"/>
                  </a:cxn>
                </a:cxnLst>
                <a:rect l="0" t="0" r="r" b="b"/>
                <a:pathLst>
                  <a:path w="481" h="426">
                    <a:moveTo>
                      <a:pt x="187" y="408"/>
                    </a:moveTo>
                    <a:cubicBezTo>
                      <a:pt x="16" y="308"/>
                      <a:pt x="3" y="0"/>
                      <a:pt x="0" y="25"/>
                    </a:cubicBezTo>
                    <a:cubicBezTo>
                      <a:pt x="481" y="25"/>
                      <a:pt x="481" y="25"/>
                      <a:pt x="481" y="25"/>
                    </a:cubicBezTo>
                    <a:cubicBezTo>
                      <a:pt x="478" y="0"/>
                      <a:pt x="465" y="308"/>
                      <a:pt x="294" y="408"/>
                    </a:cubicBezTo>
                    <a:cubicBezTo>
                      <a:pt x="294" y="408"/>
                      <a:pt x="261" y="426"/>
                      <a:pt x="241" y="426"/>
                    </a:cubicBezTo>
                    <a:cubicBezTo>
                      <a:pt x="220" y="426"/>
                      <a:pt x="187" y="408"/>
                      <a:pt x="187" y="4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7" name="Rectangle 32"/>
              <p:cNvSpPr>
                <a:spLocks noChangeArrowheads="1"/>
              </p:cNvSpPr>
              <p:nvPr/>
            </p:nvSpPr>
            <p:spPr bwMode="auto">
              <a:xfrm>
                <a:off x="-1371600" y="3859213"/>
                <a:ext cx="476250" cy="34925"/>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8" name="Rectangle 33"/>
              <p:cNvSpPr>
                <a:spLocks noChangeArrowheads="1"/>
              </p:cNvSpPr>
              <p:nvPr/>
            </p:nvSpPr>
            <p:spPr bwMode="auto">
              <a:xfrm>
                <a:off x="-1371600" y="4632325"/>
                <a:ext cx="476250" cy="34925"/>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9" name="Rectangle 34"/>
              <p:cNvSpPr>
                <a:spLocks noChangeArrowheads="1"/>
              </p:cNvSpPr>
              <p:nvPr/>
            </p:nvSpPr>
            <p:spPr bwMode="auto">
              <a:xfrm>
                <a:off x="-1354138" y="3910013"/>
                <a:ext cx="20638" cy="708025"/>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20" name="Rectangle 35"/>
              <p:cNvSpPr>
                <a:spLocks noChangeArrowheads="1"/>
              </p:cNvSpPr>
              <p:nvPr/>
            </p:nvSpPr>
            <p:spPr bwMode="auto">
              <a:xfrm>
                <a:off x="-931863" y="3910013"/>
                <a:ext cx="19050" cy="708025"/>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grpSp>
      </p:grpSp>
      <p:sp>
        <p:nvSpPr>
          <p:cNvPr id="21" name="Title 1"/>
          <p:cNvSpPr txBox="1">
            <a:spLocks/>
          </p:cNvSpPr>
          <p:nvPr/>
        </p:nvSpPr>
        <p:spPr>
          <a:xfrm>
            <a:off x="2877102" y="5129952"/>
            <a:ext cx="4965803" cy="655410"/>
          </a:xfrm>
          <a:prstGeom prst="rect">
            <a:avLst/>
          </a:prstGeom>
        </p:spPr>
        <p:txBody>
          <a:bodyPr anchor="ctr">
            <a:norm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1600" dirty="0">
                <a:solidFill>
                  <a:srgbClr val="42596E"/>
                </a:solidFill>
              </a:rPr>
              <a:t>Optimism (affects </a:t>
            </a:r>
            <a:r>
              <a:rPr lang="en-NZ" sz="1600" dirty="0" smtClean="0">
                <a:solidFill>
                  <a:srgbClr val="42596E"/>
                </a:solidFill>
              </a:rPr>
              <a:t>19%, </a:t>
            </a:r>
            <a:r>
              <a:rPr lang="en-NZ" sz="1600" dirty="0">
                <a:solidFill>
                  <a:srgbClr val="42596E"/>
                </a:solidFill>
              </a:rPr>
              <a:t>medium impact)</a:t>
            </a:r>
          </a:p>
        </p:txBody>
      </p:sp>
      <p:grpSp>
        <p:nvGrpSpPr>
          <p:cNvPr id="22" name="Group 21"/>
          <p:cNvGrpSpPr/>
          <p:nvPr/>
        </p:nvGrpSpPr>
        <p:grpSpPr>
          <a:xfrm>
            <a:off x="1821648" y="5295968"/>
            <a:ext cx="576000" cy="576000"/>
            <a:chOff x="267560" y="3666036"/>
            <a:chExt cx="517957" cy="517957"/>
          </a:xfrm>
        </p:grpSpPr>
        <p:sp>
          <p:nvSpPr>
            <p:cNvPr id="23" name="Oval 22"/>
            <p:cNvSpPr/>
            <p:nvPr/>
          </p:nvSpPr>
          <p:spPr>
            <a:xfrm>
              <a:off x="267560" y="3666036"/>
              <a:ext cx="517957" cy="517957"/>
            </a:xfrm>
            <a:prstGeom prst="ellipse">
              <a:avLst/>
            </a:prstGeom>
            <a:noFill/>
            <a:ln w="28575">
              <a:solidFill>
                <a:srgbClr val="425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Title 1"/>
            <p:cNvSpPr txBox="1">
              <a:spLocks/>
            </p:cNvSpPr>
            <p:nvPr/>
          </p:nvSpPr>
          <p:spPr>
            <a:xfrm>
              <a:off x="422529" y="3828746"/>
              <a:ext cx="238758" cy="223277"/>
            </a:xfrm>
            <a:prstGeom prst="rect">
              <a:avLst/>
            </a:prstGeom>
          </p:spPr>
          <p:txBody>
            <a:bodyPr lIns="0" tIns="0" rIns="0" bIns="0" anchor="ctr">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3200" dirty="0">
                  <a:solidFill>
                    <a:srgbClr val="42596E"/>
                  </a:solidFill>
                </a:rPr>
                <a:t>+</a:t>
              </a:r>
            </a:p>
          </p:txBody>
        </p:sp>
      </p:grpSp>
      <p:sp>
        <p:nvSpPr>
          <p:cNvPr id="31" name="Title 1"/>
          <p:cNvSpPr txBox="1">
            <a:spLocks/>
          </p:cNvSpPr>
          <p:nvPr/>
        </p:nvSpPr>
        <p:spPr>
          <a:xfrm rot="16200000">
            <a:off x="-70399" y="4619080"/>
            <a:ext cx="2075191" cy="859470"/>
          </a:xfrm>
          <a:prstGeom prst="rect">
            <a:avLst/>
          </a:prstGeom>
          <a:solidFill>
            <a:srgbClr val="2A3947"/>
          </a:solidFill>
          <a:ln>
            <a:noFill/>
          </a:ln>
        </p:spPr>
        <p:txBody>
          <a:bodyPr anchor="ctr">
            <a:normAutofit fontScale="97500"/>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algn="ctr"/>
            <a:r>
              <a:rPr lang="en-NZ" sz="2200" dirty="0">
                <a:latin typeface="+mn-lt"/>
              </a:rPr>
              <a:t>Secondary</a:t>
            </a:r>
          </a:p>
          <a:p>
            <a:pPr algn="ctr"/>
            <a:r>
              <a:rPr lang="en-NZ" sz="2200" dirty="0">
                <a:latin typeface="+mn-lt"/>
              </a:rPr>
              <a:t>barriers</a:t>
            </a:r>
          </a:p>
        </p:txBody>
      </p:sp>
      <p:sp>
        <p:nvSpPr>
          <p:cNvPr id="32" name="Title 1"/>
          <p:cNvSpPr txBox="1">
            <a:spLocks/>
          </p:cNvSpPr>
          <p:nvPr/>
        </p:nvSpPr>
        <p:spPr>
          <a:xfrm rot="16200000">
            <a:off x="271591" y="2501990"/>
            <a:ext cx="1411956" cy="880214"/>
          </a:xfrm>
          <a:prstGeom prst="rect">
            <a:avLst/>
          </a:prstGeom>
          <a:solidFill>
            <a:srgbClr val="2A3947"/>
          </a:solidFill>
          <a:ln>
            <a:noFill/>
          </a:ln>
        </p:spPr>
        <p:txBody>
          <a:bodyPr anchor="ctr">
            <a:normAutofit fontScale="97500"/>
          </a:bodyPr>
          <a:lstStyle>
            <a:defPPr>
              <a:defRPr lang="en-US"/>
            </a:defPPr>
            <a:lvl1pPr algn="ctr">
              <a:lnSpc>
                <a:spcPct val="90000"/>
              </a:lnSpc>
              <a:spcBef>
                <a:spcPct val="0"/>
              </a:spcBef>
              <a:buNone/>
              <a:defRPr sz="2700" b="1">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NZ" sz="2200" dirty="0">
                <a:latin typeface="+mn-lt"/>
              </a:rPr>
              <a:t>Priority </a:t>
            </a:r>
          </a:p>
          <a:p>
            <a:r>
              <a:rPr lang="en-NZ" sz="2200" dirty="0" smtClean="0">
                <a:latin typeface="+mn-lt"/>
              </a:rPr>
              <a:t>barrier</a:t>
            </a:r>
            <a:endParaRPr lang="en-NZ" sz="2200" dirty="0">
              <a:latin typeface="+mn-lt"/>
            </a:endParaRPr>
          </a:p>
        </p:txBody>
      </p:sp>
      <p:sp>
        <p:nvSpPr>
          <p:cNvPr id="33" name="Rectangle 32"/>
          <p:cNvSpPr/>
          <p:nvPr/>
        </p:nvSpPr>
        <p:spPr>
          <a:xfrm>
            <a:off x="152400" y="1167507"/>
            <a:ext cx="11668125" cy="867930"/>
          </a:xfrm>
          <a:prstGeom prst="rect">
            <a:avLst/>
          </a:prstGeom>
        </p:spPr>
        <p:txBody>
          <a:bodyPr anchor="ctr">
            <a:noAutofit/>
          </a:bodyPr>
          <a:lstStyle/>
          <a:p>
            <a:pPr>
              <a:lnSpc>
                <a:spcPct val="90000"/>
              </a:lnSpc>
              <a:spcBef>
                <a:spcPct val="0"/>
              </a:spcBef>
            </a:pPr>
            <a:r>
              <a:rPr lang="en-NZ" sz="1400" b="1" dirty="0">
                <a:solidFill>
                  <a:schemeClr val="tx1">
                    <a:lumMod val="65000"/>
                    <a:lumOff val="35000"/>
                  </a:schemeClr>
                </a:solidFill>
                <a:latin typeface="Calibri" panose="020F0502020204030204"/>
                <a:ea typeface="Tahoma" panose="020B0604030504040204" pitchFamily="34" charset="0"/>
                <a:cs typeface="Arial" panose="020B0604020202020204" pitchFamily="34" charset="0"/>
              </a:rPr>
              <a:t>The research specifically explored the incidence and impact of </a:t>
            </a:r>
            <a:r>
              <a:rPr lang="en-NZ" sz="1400" b="1" dirty="0" smtClean="0">
                <a:solidFill>
                  <a:schemeClr val="tx1">
                    <a:lumMod val="65000"/>
                    <a:lumOff val="35000"/>
                  </a:schemeClr>
                </a:solidFill>
                <a:latin typeface="Calibri" panose="020F0502020204030204"/>
                <a:ea typeface="Tahoma" panose="020B0604030504040204" pitchFamily="34" charset="0"/>
                <a:cs typeface="Arial" panose="020B0604020202020204" pitchFamily="34" charset="0"/>
              </a:rPr>
              <a:t>eight barriers </a:t>
            </a:r>
            <a:r>
              <a:rPr lang="en-NZ" sz="1400" b="1" dirty="0">
                <a:solidFill>
                  <a:schemeClr val="tx1">
                    <a:lumMod val="65000"/>
                    <a:lumOff val="35000"/>
                  </a:schemeClr>
                </a:solidFill>
                <a:latin typeface="Calibri" panose="020F0502020204030204"/>
                <a:ea typeface="Tahoma" panose="020B0604030504040204" pitchFamily="34" charset="0"/>
                <a:cs typeface="Arial" panose="020B0604020202020204" pitchFamily="34" charset="0"/>
              </a:rPr>
              <a:t>to preparedness. </a:t>
            </a:r>
            <a:r>
              <a:rPr lang="en-NZ" sz="1400" b="1" dirty="0" smtClean="0">
                <a:solidFill>
                  <a:schemeClr val="tx1">
                    <a:lumMod val="65000"/>
                    <a:lumOff val="35000"/>
                  </a:schemeClr>
                </a:solidFill>
                <a:latin typeface="Calibri" panose="020F0502020204030204"/>
                <a:ea typeface="Tahoma" panose="020B0604030504040204" pitchFamily="34" charset="0"/>
                <a:cs typeface="Arial" panose="020B0604020202020204" pitchFamily="34" charset="0"/>
              </a:rPr>
              <a:t> When </a:t>
            </a:r>
            <a:r>
              <a:rPr lang="en-NZ" sz="1400" b="1" dirty="0">
                <a:solidFill>
                  <a:schemeClr val="tx1">
                    <a:lumMod val="65000"/>
                    <a:lumOff val="35000"/>
                  </a:schemeClr>
                </a:solidFill>
                <a:latin typeface="Calibri" panose="020F0502020204030204"/>
                <a:ea typeface="Tahoma" panose="020B0604030504040204" pitchFamily="34" charset="0"/>
                <a:cs typeface="Arial" panose="020B0604020202020204" pitchFamily="34" charset="0"/>
              </a:rPr>
              <a:t>we assessed the incidence of each barrier (% of population who have the barrier) by its impact (strength of its effect) </a:t>
            </a:r>
            <a:r>
              <a:rPr lang="en-NZ" sz="1400" b="1" dirty="0" smtClean="0">
                <a:solidFill>
                  <a:schemeClr val="tx1">
                    <a:lumMod val="65000"/>
                    <a:lumOff val="35000"/>
                  </a:schemeClr>
                </a:solidFill>
                <a:latin typeface="Calibri" panose="020F0502020204030204"/>
                <a:ea typeface="Tahoma" panose="020B0604030504040204" pitchFamily="34" charset="0"/>
                <a:cs typeface="Arial" panose="020B0604020202020204" pitchFamily="34" charset="0"/>
              </a:rPr>
              <a:t>one barrier was </a:t>
            </a:r>
            <a:r>
              <a:rPr lang="en-NZ" sz="1400" b="1" dirty="0">
                <a:solidFill>
                  <a:schemeClr val="tx1">
                    <a:lumMod val="65000"/>
                    <a:lumOff val="35000"/>
                  </a:schemeClr>
                </a:solidFill>
                <a:latin typeface="Calibri" panose="020F0502020204030204"/>
                <a:ea typeface="Tahoma" panose="020B0604030504040204" pitchFamily="34" charset="0"/>
                <a:cs typeface="Arial" panose="020B0604020202020204" pitchFamily="34" charset="0"/>
              </a:rPr>
              <a:t>determined to be </a:t>
            </a:r>
            <a:r>
              <a:rPr lang="en-NZ" sz="1400" b="1" dirty="0" smtClean="0">
                <a:solidFill>
                  <a:schemeClr val="tx1">
                    <a:lumMod val="65000"/>
                    <a:lumOff val="35000"/>
                  </a:schemeClr>
                </a:solidFill>
                <a:latin typeface="Calibri" panose="020F0502020204030204"/>
                <a:ea typeface="Tahoma" panose="020B0604030504040204" pitchFamily="34" charset="0"/>
                <a:cs typeface="Arial" panose="020B0604020202020204" pitchFamily="34" charset="0"/>
              </a:rPr>
              <a:t>a high priority </a:t>
            </a:r>
            <a:r>
              <a:rPr lang="en-NZ" sz="1400" b="1" dirty="0">
                <a:solidFill>
                  <a:schemeClr val="tx1">
                    <a:lumMod val="65000"/>
                    <a:lumOff val="35000"/>
                  </a:schemeClr>
                </a:solidFill>
                <a:latin typeface="Calibri" panose="020F0502020204030204"/>
                <a:ea typeface="Tahoma" panose="020B0604030504040204" pitchFamily="34" charset="0"/>
                <a:cs typeface="Arial" panose="020B0604020202020204" pitchFamily="34" charset="0"/>
              </a:rPr>
              <a:t>to address and a further two barriers were determined to be secondary priorities.</a:t>
            </a:r>
          </a:p>
        </p:txBody>
      </p:sp>
      <p:sp>
        <p:nvSpPr>
          <p:cNvPr id="34" name="Title 1"/>
          <p:cNvSpPr txBox="1">
            <a:spLocks/>
          </p:cNvSpPr>
          <p:nvPr/>
        </p:nvSpPr>
        <p:spPr>
          <a:xfrm>
            <a:off x="2877102" y="2949804"/>
            <a:ext cx="8629098" cy="338124"/>
          </a:xfrm>
          <a:prstGeom prst="rect">
            <a:avLst/>
          </a:prstGeom>
        </p:spPr>
        <p:txBody>
          <a:bodyPr anchor="t">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marL="171450" indent="-171450">
              <a:buFont typeface="Arial" panose="020B0604020202020204" pitchFamily="34" charset="0"/>
              <a:buChar char="•"/>
            </a:pPr>
            <a:r>
              <a:rPr lang="en-NZ" sz="1100" b="0" dirty="0">
                <a:solidFill>
                  <a:srgbClr val="42596E"/>
                </a:solidFill>
                <a:latin typeface="+mn-lt"/>
              </a:rPr>
              <a:t>Lack of knowledge of how to prepare is a significant barrier for many New </a:t>
            </a:r>
            <a:r>
              <a:rPr lang="en-NZ" sz="1100" b="0" dirty="0" smtClean="0">
                <a:solidFill>
                  <a:srgbClr val="42596E"/>
                </a:solidFill>
                <a:latin typeface="+mn-lt"/>
              </a:rPr>
              <a:t>Zealanders</a:t>
            </a:r>
            <a:endParaRPr lang="en-NZ" sz="1100" b="0" dirty="0">
              <a:solidFill>
                <a:srgbClr val="42596E"/>
              </a:solidFill>
              <a:latin typeface="+mn-lt"/>
            </a:endParaRPr>
          </a:p>
        </p:txBody>
      </p:sp>
      <p:cxnSp>
        <p:nvCxnSpPr>
          <p:cNvPr id="36" name="Straight Connector 35"/>
          <p:cNvCxnSpPr/>
          <p:nvPr/>
        </p:nvCxnSpPr>
        <p:spPr>
          <a:xfrm>
            <a:off x="1818650" y="5044211"/>
            <a:ext cx="91800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itle 1"/>
          <p:cNvSpPr txBox="1">
            <a:spLocks/>
          </p:cNvSpPr>
          <p:nvPr/>
        </p:nvSpPr>
        <p:spPr>
          <a:xfrm>
            <a:off x="2877101" y="4514513"/>
            <a:ext cx="8733873" cy="638959"/>
          </a:xfrm>
          <a:prstGeom prst="rect">
            <a:avLst/>
          </a:prstGeom>
        </p:spPr>
        <p:txBody>
          <a:bodyPr anchor="t">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marL="171450" indent="-171450">
              <a:buFont typeface="Arial" panose="020B0604020202020204" pitchFamily="34" charset="0"/>
              <a:buChar char="•"/>
            </a:pPr>
            <a:r>
              <a:rPr lang="en-NZ" sz="1100" b="0" dirty="0">
                <a:solidFill>
                  <a:srgbClr val="42596E"/>
                </a:solidFill>
                <a:latin typeface="+mn-lt"/>
              </a:rPr>
              <a:t>New Zealanders who do not think about what disasters could occur in their area are much less likely to prepare </a:t>
            </a:r>
            <a:endParaRPr lang="en-NZ" sz="1100" b="0" dirty="0" smtClean="0">
              <a:solidFill>
                <a:srgbClr val="42596E"/>
              </a:solidFill>
              <a:latin typeface="+mn-lt"/>
            </a:endParaRPr>
          </a:p>
          <a:p>
            <a:endParaRPr lang="en-NZ" sz="1100" b="0" dirty="0">
              <a:solidFill>
                <a:srgbClr val="42596E"/>
              </a:solidFill>
              <a:latin typeface="+mn-lt"/>
            </a:endParaRPr>
          </a:p>
        </p:txBody>
      </p:sp>
      <p:sp>
        <p:nvSpPr>
          <p:cNvPr id="38" name="Title 1"/>
          <p:cNvSpPr txBox="1">
            <a:spLocks/>
          </p:cNvSpPr>
          <p:nvPr/>
        </p:nvSpPr>
        <p:spPr>
          <a:xfrm>
            <a:off x="2877101" y="5637529"/>
            <a:ext cx="8524323" cy="338124"/>
          </a:xfrm>
          <a:prstGeom prst="rect">
            <a:avLst/>
          </a:prstGeom>
        </p:spPr>
        <p:txBody>
          <a:bodyPr anchor="t">
            <a:noAutofit/>
          </a:bodyPr>
          <a:lstStyle>
            <a:lvl1pPr algn="l" defTabSz="914400" rtl="0" eaLnBrk="1" latinLnBrk="0" hangingPunct="1">
              <a:lnSpc>
                <a:spcPct val="90000"/>
              </a:lnSpc>
              <a:spcBef>
                <a:spcPct val="0"/>
              </a:spcBef>
              <a:buNone/>
              <a:defRPr sz="1800" b="1" kern="12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marL="171450" indent="-171450">
              <a:buFont typeface="Arial" panose="020B0604020202020204" pitchFamily="34" charset="0"/>
              <a:buChar char="•"/>
            </a:pPr>
            <a:r>
              <a:rPr lang="en-NZ" sz="1100" b="0" dirty="0">
                <a:solidFill>
                  <a:srgbClr val="42596E"/>
                </a:solidFill>
                <a:latin typeface="+mn-lt"/>
              </a:rPr>
              <a:t>Believing it’s unlikely they will ever be involved in a disaster prevents many New Zealanders from being </a:t>
            </a:r>
            <a:r>
              <a:rPr lang="en-NZ" sz="1100" b="0" dirty="0" smtClean="0">
                <a:solidFill>
                  <a:srgbClr val="42596E"/>
                </a:solidFill>
                <a:latin typeface="+mn-lt"/>
              </a:rPr>
              <a:t>prepared</a:t>
            </a:r>
            <a:endParaRPr lang="en-NZ" sz="1100" b="0" dirty="0">
              <a:solidFill>
                <a:srgbClr val="42596E"/>
              </a:solidFill>
              <a:latin typeface="+mn-lt"/>
            </a:endParaRPr>
          </a:p>
        </p:txBody>
      </p:sp>
    </p:spTree>
    <p:extLst>
      <p:ext uri="{BB962C8B-B14F-4D97-AF65-F5344CB8AC3E}">
        <p14:creationId xmlns:p14="http://schemas.microsoft.com/office/powerpoint/2010/main" val="19563917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7285</TotalTime>
  <Words>6426</Words>
  <Application>Microsoft Office PowerPoint</Application>
  <PresentationFormat>Widescreen</PresentationFormat>
  <Paragraphs>953</Paragraphs>
  <Slides>59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Aharoni</vt:lpstr>
      <vt:lpstr>Arial</vt:lpstr>
      <vt:lpstr>Calibri</vt:lpstr>
      <vt:lpstr>Calibri Light</vt:lpstr>
      <vt:lpstr>Cordia New</vt:lpstr>
      <vt:lpstr>Georgia</vt:lpstr>
      <vt:lpstr>Tahoma</vt:lpstr>
      <vt:lpstr>Times New Roman</vt:lpstr>
      <vt:lpstr>Trebuchet MS</vt:lpstr>
      <vt:lpstr>Office Theme</vt:lpstr>
      <vt:lpstr>Disaster preparedness survey 2017</vt:lpstr>
      <vt:lpstr>Table of contents</vt:lpstr>
      <vt:lpstr>PowerPoint Presentation</vt:lpstr>
      <vt:lpstr>PowerPoint Presentation</vt:lpstr>
      <vt:lpstr>PowerPoint Presentation</vt:lpstr>
      <vt:lpstr>How prepared are New Zealanders?</vt:lpstr>
      <vt:lpstr>How has preparedness changed over time?</vt:lpstr>
      <vt:lpstr>Advertising awareness </vt:lpstr>
      <vt:lpstr>What are the main barriers to being prepared?</vt:lpstr>
      <vt:lpstr>PowerPoint Presentation</vt:lpstr>
      <vt:lpstr>Preparedness continuum</vt:lpstr>
      <vt:lpstr>Preparedness continuum</vt:lpstr>
      <vt:lpstr>There are three groups of New Zealanders who are most at risk - younger people (under 30), those born overseas, and those who do not own their own home</vt:lpstr>
      <vt:lpstr>PowerPoint Presentation</vt:lpstr>
      <vt:lpstr>Recent emergencies</vt:lpstr>
      <vt:lpstr>Prompts for taking action to prepare</vt:lpstr>
      <vt:lpstr>PowerPoint Presentation</vt:lpstr>
      <vt:lpstr>Advertising</vt:lpstr>
      <vt:lpstr>Advertising</vt:lpstr>
      <vt:lpstr>PowerPoint Presentation</vt:lpstr>
      <vt:lpstr>The research specifically explored the incidence and impact of eight barriers to preparedness</vt:lpstr>
      <vt:lpstr>When we assessed the incidence of barriers (% of population who have a barrier) by their impact (strength of its effect) one barrier stood out as a priority to address: Lack of knowledge about what to do to prepare</vt:lpstr>
      <vt:lpstr>PowerPoint Presentation</vt:lpstr>
      <vt:lpstr>Lack of knowledge</vt:lpstr>
      <vt:lpstr>Likelihood of event</vt:lpstr>
      <vt:lpstr>Optimism</vt:lpstr>
      <vt:lpstr>PowerPoint Presentation</vt:lpstr>
      <vt:lpstr>Effort</vt:lpstr>
      <vt:lpstr>Low priority</vt:lpstr>
      <vt:lpstr>Control</vt:lpstr>
      <vt:lpstr>No personal responsibility</vt:lpstr>
      <vt:lpstr>Time</vt:lpstr>
      <vt:lpstr>PowerPoint Presentation</vt:lpstr>
      <vt:lpstr>The three most at risk groups (i.e. the most under-prepared groups) have similar barriers to the overall population.  However, lack of knowledge and time are significantly bigger barriers for these groups</vt:lpstr>
      <vt:lpstr>PowerPoint Presentation</vt:lpstr>
      <vt:lpstr>The research also explored the incidence and impact of four triggers to get people to act</vt:lpstr>
      <vt:lpstr>PowerPoint Presentation</vt:lpstr>
      <vt:lpstr>Social norm – friends and family</vt:lpstr>
      <vt:lpstr>Family concern</vt:lpstr>
      <vt:lpstr>Social norm – most people</vt:lpstr>
      <vt:lpstr>Family responsibility</vt:lpstr>
      <vt:lpstr>PowerPoint Presentation</vt:lpstr>
      <vt:lpstr>Ensuring resilient communities </vt:lpstr>
      <vt:lpstr>PowerPoint Presentation</vt:lpstr>
      <vt:lpstr>To New Zealanders ‘Disaster’ continues to mean earthquakes</vt:lpstr>
      <vt:lpstr>Awareness of consequences</vt:lpstr>
      <vt:lpstr>Actions to take during a strong earthquake </vt:lpstr>
      <vt:lpstr>Actions to take during a strong earthquake </vt:lpstr>
      <vt:lpstr>Actions to take following a strong earthquake </vt:lpstr>
      <vt:lpstr>Actions to take when near the coast and a long or strong earthquake happens</vt:lpstr>
      <vt:lpstr>Planned evacuation methods if near the coast during a long or strong earthquake</vt:lpstr>
      <vt:lpstr>Actions to take following a tsunami warning</vt:lpstr>
      <vt:lpstr>Sources of information before a disaster</vt:lpstr>
      <vt:lpstr>Sources of information during or immediately after a disaster</vt:lpstr>
      <vt:lpstr>PowerPoint Presentation</vt:lpstr>
      <vt:lpstr>Taken steps to prepare in the last year</vt:lpstr>
      <vt:lpstr>Actions taken to prepare</vt:lpstr>
      <vt:lpstr>Likelihood of preparing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David (MBAKL)</dc:creator>
  <cp:lastModifiedBy>Michael Dunne</cp:lastModifiedBy>
  <cp:revision>1253</cp:revision>
  <cp:lastPrinted>2017-06-25T23:03:27Z</cp:lastPrinted>
  <dcterms:created xsi:type="dcterms:W3CDTF">2016-06-14T04:30:07Z</dcterms:created>
  <dcterms:modified xsi:type="dcterms:W3CDTF">2017-07-06T23:46:40Z</dcterms:modified>
</cp:coreProperties>
</file>