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drawings/drawing2.xml" ContentType="application/vnd.openxmlformats-officedocument.drawingml.chartshapes+xml"/>
  <Override PartName="/ppt/charts/chart3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56" r:id="rId2"/>
    <p:sldId id="262" r:id="rId3"/>
    <p:sldId id="319" r:id="rId4"/>
    <p:sldId id="339" r:id="rId5"/>
    <p:sldId id="414" r:id="rId6"/>
    <p:sldId id="415" r:id="rId7"/>
    <p:sldId id="340" r:id="rId8"/>
    <p:sldId id="341" r:id="rId9"/>
    <p:sldId id="280" r:id="rId10"/>
    <p:sldId id="343" r:id="rId11"/>
    <p:sldId id="278" r:id="rId12"/>
    <p:sldId id="406" r:id="rId13"/>
    <p:sldId id="405" r:id="rId14"/>
    <p:sldId id="279" r:id="rId15"/>
    <p:sldId id="266" r:id="rId16"/>
    <p:sldId id="374" r:id="rId17"/>
    <p:sldId id="270" r:id="rId18"/>
    <p:sldId id="407" r:id="rId19"/>
    <p:sldId id="271" r:id="rId20"/>
    <p:sldId id="408" r:id="rId21"/>
    <p:sldId id="409" r:id="rId22"/>
    <p:sldId id="403" r:id="rId23"/>
    <p:sldId id="410" r:id="rId24"/>
    <p:sldId id="404" r:id="rId25"/>
    <p:sldId id="411" r:id="rId26"/>
    <p:sldId id="402" r:id="rId27"/>
    <p:sldId id="413" r:id="rId28"/>
    <p:sldId id="321" r:id="rId29"/>
    <p:sldId id="333" r:id="rId30"/>
    <p:sldId id="325" r:id="rId31"/>
    <p:sldId id="323" r:id="rId32"/>
    <p:sldId id="380" r:id="rId33"/>
    <p:sldId id="292" r:id="rId34"/>
    <p:sldId id="288" r:id="rId35"/>
    <p:sldId id="289" r:id="rId36"/>
    <p:sldId id="293" r:id="rId37"/>
    <p:sldId id="291" r:id="rId38"/>
    <p:sldId id="305" r:id="rId39"/>
    <p:sldId id="322" r:id="rId40"/>
    <p:sldId id="400" r:id="rId41"/>
    <p:sldId id="327" r:id="rId42"/>
    <p:sldId id="331" r:id="rId43"/>
    <p:sldId id="281" r:id="rId44"/>
    <p:sldId id="328" r:id="rId45"/>
    <p:sldId id="329" r:id="rId46"/>
    <p:sldId id="316" r:id="rId47"/>
    <p:sldId id="412" r:id="rId48"/>
    <p:sldId id="315" r:id="rId49"/>
    <p:sldId id="317" r:id="rId50"/>
    <p:sldId id="318" r:id="rId51"/>
    <p:sldId id="372" r:id="rId52"/>
    <p:sldId id="335" r:id="rId53"/>
    <p:sldId id="344" r:id="rId54"/>
    <p:sldId id="336"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36" r:id="rId76"/>
    <p:sldId id="437" r:id="rId77"/>
    <p:sldId id="438" r:id="rId78"/>
    <p:sldId id="439" r:id="rId79"/>
    <p:sldId id="440" r:id="rId80"/>
    <p:sldId id="441" r:id="rId81"/>
    <p:sldId id="442" r:id="rId82"/>
    <p:sldId id="443" r:id="rId83"/>
    <p:sldId id="444" r:id="rId84"/>
    <p:sldId id="445" r:id="rId85"/>
    <p:sldId id="446" r:id="rId86"/>
    <p:sldId id="447" r:id="rId8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75"/>
    <a:srgbClr val="FFFF0D"/>
    <a:srgbClr val="89BBEE"/>
    <a:srgbClr val="00CC00"/>
    <a:srgbClr val="C8AF82"/>
    <a:srgbClr val="FFD347"/>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20" autoAdjust="0"/>
  </p:normalViewPr>
  <p:slideViewPr>
    <p:cSldViewPr snapToGrid="0">
      <p:cViewPr>
        <p:scale>
          <a:sx n="80" d="100"/>
          <a:sy n="80" d="100"/>
        </p:scale>
        <p:origin x="-672" y="-576"/>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8.6001555595883905E-2"/>
          <c:y val="3.1243892452331404E-2"/>
          <c:w val="0.53875103829577642"/>
          <c:h val="0.74407904224989874"/>
        </c:manualLayout>
      </c:layout>
      <c:barChart>
        <c:barDir val="col"/>
        <c:grouping val="percentStacked"/>
        <c:varyColors val="0"/>
        <c:ser>
          <c:idx val="0"/>
          <c:order val="0"/>
          <c:tx>
            <c:strRef>
              <c:f>Sheet1!$B$1</c:f>
              <c:strCache>
                <c:ptCount val="1"/>
                <c:pt idx="0">
                  <c:v>Taken steps to prepare in last twelve months</c:v>
                </c:pt>
              </c:strCache>
            </c:strRef>
          </c:tx>
          <c:spPr>
            <a:solidFill>
              <a:schemeClr val="accent2"/>
            </a:solidFill>
            <a:ln>
              <a:solidFill>
                <a:schemeClr val="accent2">
                  <a:lumMod val="75000"/>
                </a:schemeClr>
              </a:solidFill>
            </a:ln>
          </c:spPr>
          <c:invertIfNegative val="0"/>
          <c:dLbls>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2012</c:v>
                </c:pt>
              </c:numCache>
            </c:numRef>
          </c:cat>
          <c:val>
            <c:numRef>
              <c:f>Sheet1!$B$2:$B$6</c:f>
              <c:numCache>
                <c:formatCode>General</c:formatCode>
                <c:ptCount val="5"/>
                <c:pt idx="0">
                  <c:v>40</c:v>
                </c:pt>
                <c:pt idx="1">
                  <c:v>45</c:v>
                </c:pt>
                <c:pt idx="2">
                  <c:v>60</c:v>
                </c:pt>
                <c:pt idx="3">
                  <c:v>55</c:v>
                </c:pt>
                <c:pt idx="4">
                  <c:v>90</c:v>
                </c:pt>
              </c:numCache>
            </c:numRef>
          </c:val>
        </c:ser>
        <c:ser>
          <c:idx val="1"/>
          <c:order val="1"/>
          <c:tx>
            <c:strRef>
              <c:f>Sheet1!$C$1</c:f>
              <c:strCache>
                <c:ptCount val="1"/>
                <c:pt idx="0">
                  <c:v>Not taken steps to prepare in last twelve months</c:v>
                </c:pt>
              </c:strCache>
            </c:strRef>
          </c:tx>
          <c:spPr>
            <a:solidFill>
              <a:schemeClr val="accent4"/>
            </a:solidFill>
            <a:ln>
              <a:solidFill>
                <a:schemeClr val="accent5"/>
              </a:solidFill>
            </a:ln>
          </c:spPr>
          <c:invertIfNegative val="0"/>
          <c:dLbls>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2012</c:v>
                </c:pt>
              </c:numCache>
            </c:numRef>
          </c:cat>
          <c:val>
            <c:numRef>
              <c:f>Sheet1!$C$2:$C$6</c:f>
              <c:numCache>
                <c:formatCode>General</c:formatCode>
                <c:ptCount val="5"/>
                <c:pt idx="0">
                  <c:v>59</c:v>
                </c:pt>
                <c:pt idx="1">
                  <c:v>54</c:v>
                </c:pt>
                <c:pt idx="2">
                  <c:v>40</c:v>
                </c:pt>
                <c:pt idx="3">
                  <c:v>45</c:v>
                </c:pt>
                <c:pt idx="4">
                  <c:v>8</c:v>
                </c:pt>
              </c:numCache>
            </c:numRef>
          </c:val>
        </c:ser>
        <c:ser>
          <c:idx val="2"/>
          <c:order val="2"/>
          <c:tx>
            <c:strRef>
              <c:f>Sheet1!$D$1</c:f>
              <c:strCache>
                <c:ptCount val="1"/>
                <c:pt idx="0">
                  <c:v>Don't know</c:v>
                </c:pt>
              </c:strCache>
            </c:strRef>
          </c:tx>
          <c:spPr>
            <a:solidFill>
              <a:schemeClr val="bg1">
                <a:lumMod val="50000"/>
              </a:schemeClr>
            </a:solidFill>
            <a:ln>
              <a:solidFill>
                <a:schemeClr val="tx1"/>
              </a:solidFill>
            </a:ln>
          </c:spPr>
          <c:invertIfNegative val="0"/>
          <c:dLbls>
            <c:dLbl>
              <c:idx val="0"/>
              <c:layout>
                <c:manualLayout>
                  <c:x val="0"/>
                  <c:y val="8.2947523934769288E-3"/>
                </c:manualLayout>
              </c:layout>
              <c:showLegendKey val="0"/>
              <c:showVal val="1"/>
              <c:showCatName val="0"/>
              <c:showSerName val="0"/>
              <c:showPercent val="0"/>
              <c:showBubbleSize val="0"/>
            </c:dLbl>
            <c:dLbl>
              <c:idx val="1"/>
              <c:layout>
                <c:manualLayout>
                  <c:x val="-2.6948635631001245E-7"/>
                  <c:y val="1.244212859021554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2012</c:v>
                </c:pt>
              </c:numCache>
            </c:numRef>
          </c:cat>
          <c:val>
            <c:numRef>
              <c:f>Sheet1!$D$2:$D$6</c:f>
              <c:numCache>
                <c:formatCode>General</c:formatCode>
                <c:ptCount val="5"/>
                <c:pt idx="0">
                  <c:v>1</c:v>
                </c:pt>
                <c:pt idx="1">
                  <c:v>1</c:v>
                </c:pt>
                <c:pt idx="2">
                  <c:v>1</c:v>
                </c:pt>
                <c:pt idx="4">
                  <c:v>2</c:v>
                </c:pt>
              </c:numCache>
            </c:numRef>
          </c:val>
        </c:ser>
        <c:dLbls>
          <c:showLegendKey val="0"/>
          <c:showVal val="0"/>
          <c:showCatName val="0"/>
          <c:showSerName val="0"/>
          <c:showPercent val="0"/>
          <c:showBubbleSize val="0"/>
        </c:dLbls>
        <c:gapWidth val="47"/>
        <c:overlap val="100"/>
        <c:axId val="95852032"/>
        <c:axId val="95853568"/>
      </c:barChart>
      <c:catAx>
        <c:axId val="95852032"/>
        <c:scaling>
          <c:orientation val="minMax"/>
        </c:scaling>
        <c:delete val="0"/>
        <c:axPos val="b"/>
        <c:numFmt formatCode="General" sourceLinked="1"/>
        <c:majorTickMark val="out"/>
        <c:minorTickMark val="none"/>
        <c:tickLblPos val="nextTo"/>
        <c:txPr>
          <a:bodyPr/>
          <a:lstStyle/>
          <a:p>
            <a:pPr>
              <a:defRPr sz="1000"/>
            </a:pPr>
            <a:endParaRPr lang="en-US"/>
          </a:p>
        </c:txPr>
        <c:crossAx val="95853568"/>
        <c:crosses val="autoZero"/>
        <c:auto val="1"/>
        <c:lblAlgn val="ctr"/>
        <c:lblOffset val="100"/>
        <c:noMultiLvlLbl val="0"/>
      </c:catAx>
      <c:valAx>
        <c:axId val="95853568"/>
        <c:scaling>
          <c:orientation val="minMax"/>
        </c:scaling>
        <c:delete val="0"/>
        <c:axPos val="l"/>
        <c:numFmt formatCode="0%" sourceLinked="1"/>
        <c:majorTickMark val="out"/>
        <c:minorTickMark val="none"/>
        <c:tickLblPos val="nextTo"/>
        <c:crossAx val="95852032"/>
        <c:crosses val="autoZero"/>
        <c:crossBetween val="between"/>
        <c:majorUnit val="0.2"/>
      </c:valAx>
    </c:plotArea>
    <c:legend>
      <c:legendPos val="r"/>
      <c:layout>
        <c:manualLayout>
          <c:xMode val="edge"/>
          <c:yMode val="edge"/>
          <c:x val="2.1857443130012401E-2"/>
          <c:y val="0.85457270312882849"/>
          <c:w val="0.49543653083876049"/>
          <c:h val="0.11612796007394752"/>
        </c:manualLayout>
      </c:layout>
      <c:overlay val="0"/>
    </c:legend>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0"/>
            <c:bubble3D val="0"/>
            <c:spPr>
              <a:solidFill>
                <a:schemeClr val="accent3">
                  <a:lumMod val="25000"/>
                </a:schemeClr>
              </a:solidFill>
              <a:ln>
                <a:solidFill>
                  <a:schemeClr val="tx1"/>
                </a:solidFill>
              </a:ln>
            </c:spPr>
          </c:dPt>
          <c:dPt>
            <c:idx val="1"/>
            <c:bubble3D val="0"/>
            <c:spPr>
              <a:solidFill>
                <a:schemeClr val="bg1"/>
              </a:solidFill>
              <a:ln>
                <a:solidFill>
                  <a:schemeClr val="tx1"/>
                </a:solidFill>
              </a:ln>
            </c:spPr>
          </c:dPt>
          <c:dPt>
            <c:idx val="2"/>
            <c:bubble3D val="0"/>
            <c:spPr>
              <a:solidFill>
                <a:schemeClr val="bg1"/>
              </a:solidFill>
              <a:ln>
                <a:solidFill>
                  <a:schemeClr val="tx1"/>
                </a:solidFill>
              </a:ln>
            </c:spPr>
          </c:dPt>
          <c:cat>
            <c:strRef>
              <c:f>Sheet1!$A$2:$A$3</c:f>
              <c:strCache>
                <c:ptCount val="2"/>
                <c:pt idx="0">
                  <c:v>Fully prepared - 2010</c:v>
                </c:pt>
                <c:pt idx="1">
                  <c:v>Not</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1"/>
            <c:bubble3D val="0"/>
            <c:spPr>
              <a:solidFill>
                <a:schemeClr val="bg1"/>
              </a:solidFill>
              <a:ln>
                <a:solidFill>
                  <a:schemeClr val="tx1"/>
                </a:solidFill>
              </a:ln>
            </c:spPr>
          </c:dPt>
          <c:cat>
            <c:strRef>
              <c:f>Sheet1!$A$2:$A$3</c:f>
              <c:strCache>
                <c:ptCount val="2"/>
                <c:pt idx="0">
                  <c:v>Fully prepared</c:v>
                </c:pt>
                <c:pt idx="1">
                  <c:v>Not</c:v>
                </c:pt>
              </c:strCache>
            </c:strRef>
          </c:cat>
          <c:val>
            <c:numRef>
              <c:f>Sheet1!$B$2:$B$3</c:f>
              <c:numCache>
                <c:formatCode>General</c:formatCode>
                <c:ptCount val="2"/>
                <c:pt idx="0">
                  <c:v>31</c:v>
                </c:pt>
                <c:pt idx="1">
                  <c:v>69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0"/>
            <c:bubble3D val="0"/>
            <c:spPr>
              <a:solidFill>
                <a:schemeClr val="accent3">
                  <a:lumMod val="25000"/>
                </a:schemeClr>
              </a:solidFill>
              <a:ln>
                <a:solidFill>
                  <a:schemeClr val="tx1"/>
                </a:solidFill>
              </a:ln>
            </c:spPr>
          </c:dPt>
          <c:dPt>
            <c:idx val="1"/>
            <c:bubble3D val="0"/>
            <c:spPr>
              <a:solidFill>
                <a:schemeClr val="bg1"/>
              </a:solidFill>
              <a:ln>
                <a:solidFill>
                  <a:schemeClr val="tx1"/>
                </a:solidFill>
              </a:ln>
            </c:spPr>
          </c:dPt>
          <c:cat>
            <c:strRef>
              <c:f>Sheet1!$A$2:$A$3</c:f>
              <c:strCache>
                <c:ptCount val="2"/>
                <c:pt idx="0">
                  <c:v>Fully prepared</c:v>
                </c:pt>
                <c:pt idx="1">
                  <c:v>Not</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1"/>
            <c:bubble3D val="0"/>
            <c:spPr>
              <a:solidFill>
                <a:schemeClr val="bg1"/>
              </a:solidFill>
              <a:ln>
                <a:solidFill>
                  <a:schemeClr val="tx1"/>
                </a:solidFill>
              </a:ln>
            </c:spPr>
          </c:dPt>
          <c:cat>
            <c:strRef>
              <c:f>Sheet1!$A$2:$A$3</c:f>
              <c:strCache>
                <c:ptCount val="2"/>
                <c:pt idx="0">
                  <c:v>Fully prepared</c:v>
                </c:pt>
                <c:pt idx="1">
                  <c:v>Not</c:v>
                </c:pt>
              </c:strCache>
            </c:strRef>
          </c:cat>
          <c:val>
            <c:numRef>
              <c:f>Sheet1!$B$2:$B$3</c:f>
              <c:numCache>
                <c:formatCode>General</c:formatCode>
                <c:ptCount val="2"/>
                <c:pt idx="0">
                  <c:v>15</c:v>
                </c:pt>
                <c:pt idx="1">
                  <c:v>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3817330210772841"/>
          <c:y val="0.14802686864892997"/>
          <c:w val="0.69720623059050546"/>
          <c:h val="0.76012008153197175"/>
        </c:manualLayout>
      </c:layout>
      <c:barChart>
        <c:barDir val="col"/>
        <c:grouping val="clustered"/>
        <c:varyColors val="0"/>
        <c:ser>
          <c:idx val="0"/>
          <c:order val="0"/>
          <c:tx>
            <c:strRef>
              <c:f>Sheet1!$A$2</c:f>
              <c:strCache>
                <c:ptCount val="1"/>
                <c:pt idx="0">
                  <c:v>% yes</c:v>
                </c:pt>
              </c:strCache>
            </c:strRef>
          </c:tx>
          <c:invertIfNegative val="0"/>
          <c:dLbls>
            <c:numFmt formatCode="General\%" sourceLinked="0"/>
            <c:showLegendKey val="0"/>
            <c:showVal val="1"/>
            <c:showCatName val="0"/>
            <c:showSerName val="0"/>
            <c:showPercent val="0"/>
            <c:showBubbleSize val="0"/>
            <c:showLeaderLines val="0"/>
          </c:dLbls>
          <c:cat>
            <c:numRef>
              <c:f>Sheet1!$B$1:$H$1</c:f>
              <c:numCache>
                <c:formatCode>General</c:formatCode>
                <c:ptCount val="6"/>
                <c:pt idx="0">
                  <c:v>2007</c:v>
                </c:pt>
                <c:pt idx="1">
                  <c:v>2008</c:v>
                </c:pt>
                <c:pt idx="2">
                  <c:v>2009</c:v>
                </c:pt>
                <c:pt idx="3">
                  <c:v>2010</c:v>
                </c:pt>
                <c:pt idx="4">
                  <c:v>2011</c:v>
                </c:pt>
                <c:pt idx="5">
                  <c:v>2012</c:v>
                </c:pt>
              </c:numCache>
            </c:numRef>
          </c:cat>
          <c:val>
            <c:numRef>
              <c:f>Sheet1!$B$2:$H$2</c:f>
              <c:numCache>
                <c:formatCode>General</c:formatCode>
                <c:ptCount val="6"/>
                <c:pt idx="0">
                  <c:v>67</c:v>
                </c:pt>
                <c:pt idx="1">
                  <c:v>57</c:v>
                </c:pt>
                <c:pt idx="2">
                  <c:v>56</c:v>
                </c:pt>
                <c:pt idx="3">
                  <c:v>67</c:v>
                </c:pt>
                <c:pt idx="4">
                  <c:v>60</c:v>
                </c:pt>
                <c:pt idx="5">
                  <c:v>65</c:v>
                </c:pt>
              </c:numCache>
            </c:numRef>
          </c:val>
        </c:ser>
        <c:dLbls>
          <c:showLegendKey val="0"/>
          <c:showVal val="0"/>
          <c:showCatName val="0"/>
          <c:showSerName val="0"/>
          <c:showPercent val="0"/>
          <c:showBubbleSize val="0"/>
        </c:dLbls>
        <c:gapWidth val="100"/>
        <c:axId val="193883520"/>
        <c:axId val="102712064"/>
      </c:barChart>
      <c:lineChart>
        <c:grouping val="standard"/>
        <c:varyColors val="0"/>
        <c:ser>
          <c:idx val="1"/>
          <c:order val="1"/>
          <c:tx>
            <c:strRef>
              <c:f>Sheet1!$A$3</c:f>
              <c:strCache>
                <c:ptCount val="1"/>
              </c:strCache>
            </c:strRef>
          </c:tx>
          <c:spPr>
            <a:ln>
              <a:solidFill>
                <a:srgbClr val="4D94DC"/>
              </a:solidFill>
            </a:ln>
          </c:spPr>
          <c:marker>
            <c:symbol val="square"/>
            <c:size val="5"/>
            <c:spPr>
              <a:solidFill>
                <a:srgbClr val="143F6C"/>
              </a:solidFill>
              <a:ln>
                <a:noFill/>
              </a:ln>
            </c:spPr>
          </c:marker>
          <c:dLbls>
            <c:dLbl>
              <c:idx val="1"/>
              <c:layout>
                <c:manualLayout>
                  <c:x val="-2.1420091799221389E-2"/>
                  <c:y val="-3.6303239442312611E-2"/>
                </c:manualLayout>
              </c:layout>
              <c:dLblPos val="r"/>
              <c:showLegendKey val="0"/>
              <c:showVal val="1"/>
              <c:showCatName val="0"/>
              <c:showSerName val="0"/>
              <c:showPercent val="0"/>
              <c:showBubbleSize val="0"/>
            </c:dLbl>
            <c:dLbl>
              <c:idx val="2"/>
              <c:layout>
                <c:manualLayout>
                  <c:x val="-3.7813490092456402E-2"/>
                  <c:y val="-3.1871950432425807E-2"/>
                </c:manualLayout>
              </c:layout>
              <c:dLblPos val="r"/>
              <c:showLegendKey val="0"/>
              <c:showVal val="1"/>
              <c:showCatName val="0"/>
              <c:showSerName val="0"/>
              <c:showPercent val="0"/>
              <c:showBubbleSize val="0"/>
            </c:dLbl>
            <c:dLbl>
              <c:idx val="3"/>
              <c:layout>
                <c:manualLayout>
                  <c:x val="-3.9825762289981352E-2"/>
                  <c:y val="-3.4387476460147781E-2"/>
                </c:manualLayout>
              </c:layout>
              <c:showLegendKey val="0"/>
              <c:showVal val="1"/>
              <c:showCatName val="0"/>
              <c:showSerName val="0"/>
              <c:showPercent val="0"/>
              <c:showBubbleSize val="0"/>
            </c:dLbl>
            <c:dLbl>
              <c:idx val="4"/>
              <c:layout>
                <c:manualLayout>
                  <c:x val="-3.7336652146857496E-2"/>
                  <c:y val="3.1931228141565855E-2"/>
                </c:manualLayout>
              </c:layout>
              <c:spPr/>
              <c:txPr>
                <a:bodyPr/>
                <a:lstStyle/>
                <a:p>
                  <a:pPr>
                    <a:defRPr>
                      <a:solidFill>
                        <a:schemeClr val="bg1"/>
                      </a:solidFill>
                    </a:defRPr>
                  </a:pPr>
                  <a:endParaRPr lang="en-US"/>
                </a:p>
              </c:txPr>
              <c:showLegendKey val="0"/>
              <c:showVal val="1"/>
              <c:showCatName val="0"/>
              <c:showSerName val="0"/>
              <c:showPercent val="0"/>
              <c:showBubbleSize val="0"/>
            </c:dLbl>
            <c:dLbl>
              <c:idx val="5"/>
              <c:layout>
                <c:manualLayout>
                  <c:x val="-3.7336652146857496E-2"/>
                  <c:y val="-3.438747646014776E-2"/>
                </c:manualLayout>
              </c:layout>
              <c:spPr/>
              <c:txPr>
                <a:bodyPr/>
                <a:lstStyle/>
                <a:p>
                  <a:pPr>
                    <a:defRPr>
                      <a:solidFill>
                        <a:schemeClr val="bg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numRef>
              <c:f>Sheet1!$B$1:$H$1</c:f>
              <c:numCache>
                <c:formatCode>General</c:formatCode>
                <c:ptCount val="6"/>
                <c:pt idx="0">
                  <c:v>2007</c:v>
                </c:pt>
                <c:pt idx="1">
                  <c:v>2008</c:v>
                </c:pt>
                <c:pt idx="2">
                  <c:v>2009</c:v>
                </c:pt>
                <c:pt idx="3">
                  <c:v>2010</c:v>
                </c:pt>
                <c:pt idx="4">
                  <c:v>2011</c:v>
                </c:pt>
                <c:pt idx="5">
                  <c:v>2012</c:v>
                </c:pt>
              </c:numCache>
            </c:numRef>
          </c:cat>
          <c:val>
            <c:numRef>
              <c:f>Sheet1!$B$3:$H$3</c:f>
              <c:numCache>
                <c:formatCode>General</c:formatCode>
                <c:ptCount val="6"/>
                <c:pt idx="0">
                  <c:v>2.2999999999999998</c:v>
                </c:pt>
                <c:pt idx="1">
                  <c:v>1.6</c:v>
                </c:pt>
                <c:pt idx="2">
                  <c:v>1.6</c:v>
                </c:pt>
                <c:pt idx="3">
                  <c:v>1.9</c:v>
                </c:pt>
                <c:pt idx="4" formatCode="0.0">
                  <c:v>0.95699999999999996</c:v>
                </c:pt>
                <c:pt idx="5">
                  <c:v>1.3</c:v>
                </c:pt>
              </c:numCache>
            </c:numRef>
          </c:val>
          <c:smooth val="0"/>
        </c:ser>
        <c:dLbls>
          <c:showLegendKey val="0"/>
          <c:showVal val="0"/>
          <c:showCatName val="0"/>
          <c:showSerName val="0"/>
          <c:showPercent val="0"/>
          <c:showBubbleSize val="0"/>
        </c:dLbls>
        <c:marker val="1"/>
        <c:smooth val="0"/>
        <c:axId val="102713600"/>
        <c:axId val="102715392"/>
      </c:lineChart>
      <c:catAx>
        <c:axId val="193883520"/>
        <c:scaling>
          <c:orientation val="minMax"/>
        </c:scaling>
        <c:delete val="0"/>
        <c:axPos val="b"/>
        <c:numFmt formatCode="General" sourceLinked="1"/>
        <c:majorTickMark val="out"/>
        <c:minorTickMark val="none"/>
        <c:tickLblPos val="nextTo"/>
        <c:txPr>
          <a:bodyPr rot="0" vert="horz"/>
          <a:lstStyle/>
          <a:p>
            <a:pPr>
              <a:defRPr/>
            </a:pPr>
            <a:endParaRPr lang="en-US"/>
          </a:p>
        </c:txPr>
        <c:crossAx val="102712064"/>
        <c:crosses val="autoZero"/>
        <c:auto val="1"/>
        <c:lblAlgn val="ctr"/>
        <c:lblOffset val="100"/>
        <c:tickLblSkip val="1"/>
        <c:tickMarkSkip val="1"/>
        <c:noMultiLvlLbl val="0"/>
      </c:catAx>
      <c:valAx>
        <c:axId val="102712064"/>
        <c:scaling>
          <c:orientation val="minMax"/>
          <c:max val="100"/>
          <c:min val="0"/>
        </c:scaling>
        <c:delete val="0"/>
        <c:axPos val="l"/>
        <c:numFmt formatCode="General\%" sourceLinked="0"/>
        <c:majorTickMark val="out"/>
        <c:minorTickMark val="none"/>
        <c:tickLblPos val="nextTo"/>
        <c:txPr>
          <a:bodyPr rot="0" vert="horz"/>
          <a:lstStyle/>
          <a:p>
            <a:pPr>
              <a:defRPr/>
            </a:pPr>
            <a:endParaRPr lang="en-US"/>
          </a:p>
        </c:txPr>
        <c:crossAx val="193883520"/>
        <c:crosses val="autoZero"/>
        <c:crossBetween val="between"/>
        <c:majorUnit val="20"/>
      </c:valAx>
      <c:catAx>
        <c:axId val="102713600"/>
        <c:scaling>
          <c:orientation val="minMax"/>
        </c:scaling>
        <c:delete val="1"/>
        <c:axPos val="b"/>
        <c:numFmt formatCode="General" sourceLinked="1"/>
        <c:majorTickMark val="out"/>
        <c:minorTickMark val="none"/>
        <c:tickLblPos val="none"/>
        <c:crossAx val="102715392"/>
        <c:crosses val="autoZero"/>
        <c:auto val="1"/>
        <c:lblAlgn val="ctr"/>
        <c:lblOffset val="100"/>
        <c:noMultiLvlLbl val="0"/>
      </c:catAx>
      <c:valAx>
        <c:axId val="102715392"/>
        <c:scaling>
          <c:orientation val="minMax"/>
        </c:scaling>
        <c:delete val="0"/>
        <c:axPos val="r"/>
        <c:numFmt formatCode="General" sourceLinked="1"/>
        <c:majorTickMark val="out"/>
        <c:minorTickMark val="none"/>
        <c:tickLblPos val="nextTo"/>
        <c:txPr>
          <a:bodyPr rot="0" vert="horz"/>
          <a:lstStyle/>
          <a:p>
            <a:pPr>
              <a:defRPr/>
            </a:pPr>
            <a:endParaRPr lang="en-US"/>
          </a:p>
        </c:txPr>
        <c:crossAx val="102713600"/>
        <c:crosses val="max"/>
        <c:crossBetween val="between"/>
      </c:valAx>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37854635640424533"/>
          <c:y val="2.7725267800882192E-2"/>
          <c:w val="0.58303116158456159"/>
          <c:h val="0.90868741596336378"/>
        </c:manualLayout>
      </c:layout>
      <c:barChart>
        <c:barDir val="bar"/>
        <c:grouping val="clustered"/>
        <c:varyColors val="0"/>
        <c:ser>
          <c:idx val="0"/>
          <c:order val="0"/>
          <c:tx>
            <c:strRef>
              <c:f>Sheet1!$A$2</c:f>
              <c:strCache>
                <c:ptCount val="1"/>
                <c:pt idx="0">
                  <c:v>2007</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Sheet1!$B$2:$F$2</c:f>
              <c:numCache>
                <c:formatCode>General</c:formatCode>
                <c:ptCount val="5"/>
                <c:pt idx="0">
                  <c:v>88</c:v>
                </c:pt>
                <c:pt idx="1">
                  <c:v>19</c:v>
                </c:pt>
                <c:pt idx="2">
                  <c:v>9</c:v>
                </c:pt>
                <c:pt idx="3">
                  <c:v>1</c:v>
                </c:pt>
                <c:pt idx="4">
                  <c:v>5</c:v>
                </c:pt>
              </c:numCache>
            </c:numRef>
          </c:val>
        </c:ser>
        <c:ser>
          <c:idx val="1"/>
          <c:order val="1"/>
          <c:tx>
            <c:strRef>
              <c:f>Sheet1!$A$3</c:f>
              <c:strCache>
                <c:ptCount val="1"/>
                <c:pt idx="0">
                  <c:v>2008</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Sheet1!$B$3:$F$3</c:f>
              <c:numCache>
                <c:formatCode>General</c:formatCode>
                <c:ptCount val="5"/>
                <c:pt idx="0">
                  <c:v>86</c:v>
                </c:pt>
                <c:pt idx="1">
                  <c:v>15</c:v>
                </c:pt>
                <c:pt idx="2">
                  <c:v>8</c:v>
                </c:pt>
                <c:pt idx="3">
                  <c:v>1</c:v>
                </c:pt>
                <c:pt idx="4">
                  <c:v>3</c:v>
                </c:pt>
              </c:numCache>
            </c:numRef>
          </c:val>
        </c:ser>
        <c:ser>
          <c:idx val="2"/>
          <c:order val="2"/>
          <c:tx>
            <c:strRef>
              <c:f>Sheet1!$A$4</c:f>
              <c:strCache>
                <c:ptCount val="1"/>
                <c:pt idx="0">
                  <c:v>2009</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Sheet1!$B$4:$F$4</c:f>
              <c:numCache>
                <c:formatCode>General</c:formatCode>
                <c:ptCount val="5"/>
                <c:pt idx="0">
                  <c:v>87</c:v>
                </c:pt>
                <c:pt idx="1">
                  <c:v>15</c:v>
                </c:pt>
                <c:pt idx="2">
                  <c:v>12</c:v>
                </c:pt>
                <c:pt idx="3">
                  <c:v>1</c:v>
                </c:pt>
                <c:pt idx="4">
                  <c:v>4</c:v>
                </c:pt>
              </c:numCache>
            </c:numRef>
          </c:val>
        </c:ser>
        <c:ser>
          <c:idx val="3"/>
          <c:order val="3"/>
          <c:tx>
            <c:strRef>
              <c:f>Sheet1!$A$5</c:f>
              <c:strCache>
                <c:ptCount val="1"/>
                <c:pt idx="0">
                  <c:v>2010</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Sheet1!$B$5:$F$5</c:f>
              <c:numCache>
                <c:formatCode>General</c:formatCode>
                <c:ptCount val="5"/>
                <c:pt idx="0">
                  <c:v>89</c:v>
                </c:pt>
                <c:pt idx="1">
                  <c:v>14</c:v>
                </c:pt>
                <c:pt idx="2">
                  <c:v>14</c:v>
                </c:pt>
                <c:pt idx="3">
                  <c:v>3</c:v>
                </c:pt>
                <c:pt idx="4">
                  <c:v>1</c:v>
                </c:pt>
              </c:numCache>
            </c:numRef>
          </c:val>
        </c:ser>
        <c:ser>
          <c:idx val="4"/>
          <c:order val="4"/>
          <c:tx>
            <c:strRef>
              <c:f>Sheet1!$A$6</c:f>
              <c:strCache>
                <c:ptCount val="1"/>
                <c:pt idx="0">
                  <c:v>2011</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Sheet1!$B$6:$F$6</c:f>
              <c:numCache>
                <c:formatCode>General</c:formatCode>
                <c:ptCount val="5"/>
                <c:pt idx="0">
                  <c:v>78</c:v>
                </c:pt>
                <c:pt idx="1">
                  <c:v>33</c:v>
                </c:pt>
                <c:pt idx="2">
                  <c:v>18</c:v>
                </c:pt>
                <c:pt idx="3">
                  <c:v>5</c:v>
                </c:pt>
                <c:pt idx="4">
                  <c:v>4</c:v>
                </c:pt>
              </c:numCache>
            </c:numRef>
          </c:val>
        </c:ser>
        <c:ser>
          <c:idx val="5"/>
          <c:order val="5"/>
          <c:tx>
            <c:strRef>
              <c:f>Sheet1!$A$7</c:f>
              <c:strCache>
                <c:ptCount val="1"/>
                <c:pt idx="0">
                  <c:v>2012</c:v>
                </c:pt>
              </c:strCache>
            </c:strRef>
          </c:tx>
          <c:invertIfNegative val="0"/>
          <c:cat>
            <c:strRef>
              <c:f>Sheet1!$B$1:$F$1</c:f>
              <c:strCache>
                <c:ptCount val="5"/>
                <c:pt idx="0">
                  <c:v>Television</c:v>
                </c:pt>
                <c:pt idx="1">
                  <c:v>Newspaper</c:v>
                </c:pt>
                <c:pt idx="2">
                  <c:v>Radio</c:v>
                </c:pt>
                <c:pt idx="3">
                  <c:v>Internet</c:v>
                </c:pt>
                <c:pt idx="4">
                  <c:v>Mail, flyers, leaflets, pamphlets </c:v>
                </c:pt>
              </c:strCache>
            </c:strRef>
          </c:cat>
          <c:val>
            <c:numRef>
              <c:f>Sheet1!$B$7:$F$7</c:f>
              <c:numCache>
                <c:formatCode>General</c:formatCode>
                <c:ptCount val="5"/>
                <c:pt idx="0">
                  <c:v>87</c:v>
                </c:pt>
                <c:pt idx="1">
                  <c:v>20</c:v>
                </c:pt>
                <c:pt idx="2">
                  <c:v>16</c:v>
                </c:pt>
                <c:pt idx="3">
                  <c:v>4</c:v>
                </c:pt>
                <c:pt idx="4">
                  <c:v>5</c:v>
                </c:pt>
              </c:numCache>
            </c:numRef>
          </c:val>
        </c:ser>
        <c:dLbls>
          <c:showLegendKey val="0"/>
          <c:showVal val="1"/>
          <c:showCatName val="0"/>
          <c:showSerName val="0"/>
          <c:showPercent val="0"/>
          <c:showBubbleSize val="0"/>
        </c:dLbls>
        <c:gapWidth val="150"/>
        <c:axId val="179994624"/>
        <c:axId val="179996160"/>
      </c:barChart>
      <c:catAx>
        <c:axId val="179994624"/>
        <c:scaling>
          <c:orientation val="maxMin"/>
        </c:scaling>
        <c:delete val="0"/>
        <c:axPos val="l"/>
        <c:majorTickMark val="out"/>
        <c:minorTickMark val="none"/>
        <c:tickLblPos val="nextTo"/>
        <c:crossAx val="179996160"/>
        <c:crosses val="autoZero"/>
        <c:auto val="1"/>
        <c:lblAlgn val="ctr"/>
        <c:lblOffset val="100"/>
        <c:noMultiLvlLbl val="0"/>
      </c:catAx>
      <c:valAx>
        <c:axId val="179996160"/>
        <c:scaling>
          <c:orientation val="minMax"/>
        </c:scaling>
        <c:delete val="0"/>
        <c:axPos val="b"/>
        <c:numFmt formatCode="General\%" sourceLinked="0"/>
        <c:majorTickMark val="out"/>
        <c:minorTickMark val="none"/>
        <c:tickLblPos val="nextTo"/>
        <c:crossAx val="179994624"/>
        <c:crosses val="max"/>
        <c:crossBetween val="between"/>
      </c:valAx>
    </c:plotArea>
    <c:legend>
      <c:legendPos val="r"/>
      <c:layout>
        <c:manualLayout>
          <c:xMode val="edge"/>
          <c:yMode val="edge"/>
          <c:x val="0.85342431146631403"/>
          <c:y val="0.63594976903879452"/>
          <c:w val="7.7719093209300857E-2"/>
          <c:h val="0.26904901537591353"/>
        </c:manualLayout>
      </c:layout>
      <c:overlay val="0"/>
    </c:legend>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522248243559719"/>
          <c:y val="0.14949494949495137"/>
          <c:w val="0.79391100702576112"/>
          <c:h val="0.78130560330606491"/>
        </c:manualLayout>
      </c:layout>
      <c:barChart>
        <c:barDir val="col"/>
        <c:grouping val="clustered"/>
        <c:varyColors val="0"/>
        <c:ser>
          <c:idx val="0"/>
          <c:order val="0"/>
          <c:tx>
            <c:strRef>
              <c:f>Sheet1!$A$2</c:f>
              <c:strCache>
                <c:ptCount val="1"/>
                <c:pt idx="0">
                  <c:v>% yes</c:v>
                </c:pt>
              </c:strCache>
            </c:strRef>
          </c:tx>
          <c:invertIfNegative val="0"/>
          <c:dLbls>
            <c:dLbl>
              <c:idx val="2"/>
              <c:layout>
                <c:manualLayout>
                  <c:x val="1.8275128630412586E-3"/>
                  <c:y val="-1.8345273348574723E-2"/>
                </c:manualLayout>
              </c:layout>
              <c:dLblPos val="outEnd"/>
              <c:showLegendKey val="0"/>
              <c:showVal val="1"/>
              <c:showCatName val="0"/>
              <c:showSerName val="0"/>
              <c:showPercent val="0"/>
              <c:showBubbleSize val="0"/>
            </c:dLbl>
            <c:numFmt formatCode="General\%" sourceLinked="0"/>
            <c:showLegendKey val="0"/>
            <c:showVal val="1"/>
            <c:showCatName val="0"/>
            <c:showSerName val="0"/>
            <c:showPercent val="0"/>
            <c:showBubbleSize val="0"/>
            <c:showLeaderLines val="0"/>
          </c:dLbls>
          <c:cat>
            <c:numRef>
              <c:f>Sheet1!$B$1:$I$1</c:f>
              <c:numCache>
                <c:formatCode>General</c:formatCode>
                <c:ptCount val="6"/>
                <c:pt idx="0">
                  <c:v>2007</c:v>
                </c:pt>
                <c:pt idx="1">
                  <c:v>2008</c:v>
                </c:pt>
                <c:pt idx="2">
                  <c:v>2009</c:v>
                </c:pt>
                <c:pt idx="3">
                  <c:v>2010</c:v>
                </c:pt>
                <c:pt idx="4">
                  <c:v>2011</c:v>
                </c:pt>
                <c:pt idx="5">
                  <c:v>2012</c:v>
                </c:pt>
              </c:numCache>
            </c:numRef>
          </c:cat>
          <c:val>
            <c:numRef>
              <c:f>Sheet1!$B$2:$I$2</c:f>
              <c:numCache>
                <c:formatCode>General</c:formatCode>
                <c:ptCount val="6"/>
                <c:pt idx="0">
                  <c:v>66</c:v>
                </c:pt>
                <c:pt idx="1">
                  <c:v>56</c:v>
                </c:pt>
                <c:pt idx="2">
                  <c:v>62</c:v>
                </c:pt>
                <c:pt idx="3">
                  <c:v>68</c:v>
                </c:pt>
                <c:pt idx="4">
                  <c:v>63</c:v>
                </c:pt>
                <c:pt idx="5">
                  <c:v>69</c:v>
                </c:pt>
              </c:numCache>
            </c:numRef>
          </c:val>
        </c:ser>
        <c:dLbls>
          <c:showLegendKey val="0"/>
          <c:showVal val="0"/>
          <c:showCatName val="0"/>
          <c:showSerName val="0"/>
          <c:showPercent val="0"/>
          <c:showBubbleSize val="0"/>
        </c:dLbls>
        <c:gapWidth val="140"/>
        <c:axId val="88349696"/>
        <c:axId val="88355584"/>
      </c:barChart>
      <c:lineChart>
        <c:grouping val="standard"/>
        <c:varyColors val="0"/>
        <c:ser>
          <c:idx val="1"/>
          <c:order val="1"/>
          <c:tx>
            <c:strRef>
              <c:f>Sheet1!$A$3</c:f>
              <c:strCache>
                <c:ptCount val="1"/>
              </c:strCache>
            </c:strRef>
          </c:tx>
          <c:spPr>
            <a:ln>
              <a:solidFill>
                <a:srgbClr val="4D94DC"/>
              </a:solidFill>
            </a:ln>
          </c:spPr>
          <c:marker>
            <c:symbol val="square"/>
            <c:size val="5"/>
            <c:spPr>
              <a:solidFill>
                <a:schemeClr val="accent6"/>
              </a:solidFill>
              <a:ln w="6350">
                <a:noFill/>
              </a:ln>
            </c:spPr>
          </c:marker>
          <c:dLbls>
            <c:dLbl>
              <c:idx val="2"/>
              <c:layout>
                <c:manualLayout>
                  <c:x val="-3.7285850728766459E-2"/>
                  <c:y val="4.0819356072164845E-2"/>
                </c:manualLayout>
              </c:layout>
              <c:spPr/>
              <c:txPr>
                <a:bodyPr/>
                <a:lstStyle/>
                <a:p>
                  <a:pPr>
                    <a:defRPr>
                      <a:solidFill>
                        <a:schemeClr val="bg1"/>
                      </a:solidFill>
                    </a:defRPr>
                  </a:pPr>
                  <a:endParaRPr lang="en-US"/>
                </a:p>
              </c:txPr>
              <c:dLblPos val="r"/>
              <c:showLegendKey val="0"/>
              <c:showVal val="1"/>
              <c:showCatName val="0"/>
              <c:showSerName val="0"/>
              <c:showPercent val="0"/>
              <c:showBubbleSize val="0"/>
            </c:dLbl>
            <c:dLbl>
              <c:idx val="4"/>
              <c:spPr/>
              <c:txPr>
                <a:bodyPr/>
                <a:lstStyle/>
                <a:p>
                  <a:pPr>
                    <a:defRPr>
                      <a:solidFill>
                        <a:schemeClr val="bg1"/>
                      </a:solidFill>
                    </a:defRPr>
                  </a:pPr>
                  <a:endParaRPr lang="en-US"/>
                </a:p>
              </c:txPr>
              <c:dLblPos val="t"/>
              <c:showLegendKey val="0"/>
              <c:showVal val="1"/>
              <c:showCatName val="0"/>
              <c:showSerName val="0"/>
              <c:showPercent val="0"/>
              <c:showBubbleSize val="0"/>
            </c:dLbl>
            <c:dLbl>
              <c:idx val="5"/>
              <c:spPr/>
              <c:txPr>
                <a:bodyPr/>
                <a:lstStyle/>
                <a:p>
                  <a:pPr>
                    <a:defRPr>
                      <a:solidFill>
                        <a:schemeClr val="bg1"/>
                      </a:solidFill>
                    </a:defRPr>
                  </a:pPr>
                  <a:endParaRPr lang="en-US"/>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Sheet1!$B$1:$I$1</c:f>
              <c:numCache>
                <c:formatCode>General</c:formatCode>
                <c:ptCount val="6"/>
                <c:pt idx="0">
                  <c:v>2007</c:v>
                </c:pt>
                <c:pt idx="1">
                  <c:v>2008</c:v>
                </c:pt>
                <c:pt idx="2">
                  <c:v>2009</c:v>
                </c:pt>
                <c:pt idx="3">
                  <c:v>2010</c:v>
                </c:pt>
                <c:pt idx="4">
                  <c:v>2011</c:v>
                </c:pt>
                <c:pt idx="5">
                  <c:v>2012</c:v>
                </c:pt>
              </c:numCache>
            </c:numRef>
          </c:cat>
          <c:val>
            <c:numRef>
              <c:f>Sheet1!$B$3:$I$3</c:f>
              <c:numCache>
                <c:formatCode>General</c:formatCode>
                <c:ptCount val="6"/>
                <c:pt idx="0">
                  <c:v>2.2999999999999998</c:v>
                </c:pt>
                <c:pt idx="1">
                  <c:v>1.6</c:v>
                </c:pt>
                <c:pt idx="2">
                  <c:v>1.6</c:v>
                </c:pt>
                <c:pt idx="3">
                  <c:v>1.9</c:v>
                </c:pt>
                <c:pt idx="4" formatCode="0.0">
                  <c:v>1</c:v>
                </c:pt>
                <c:pt idx="5">
                  <c:v>1.3</c:v>
                </c:pt>
              </c:numCache>
            </c:numRef>
          </c:val>
          <c:smooth val="0"/>
        </c:ser>
        <c:dLbls>
          <c:showLegendKey val="0"/>
          <c:showVal val="0"/>
          <c:showCatName val="0"/>
          <c:showSerName val="0"/>
          <c:showPercent val="0"/>
          <c:showBubbleSize val="0"/>
        </c:dLbls>
        <c:marker val="1"/>
        <c:smooth val="0"/>
        <c:axId val="88363008"/>
        <c:axId val="88357120"/>
      </c:lineChart>
      <c:catAx>
        <c:axId val="88349696"/>
        <c:scaling>
          <c:orientation val="minMax"/>
        </c:scaling>
        <c:delete val="0"/>
        <c:axPos val="b"/>
        <c:numFmt formatCode="General" sourceLinked="1"/>
        <c:majorTickMark val="out"/>
        <c:minorTickMark val="none"/>
        <c:tickLblPos val="nextTo"/>
        <c:txPr>
          <a:bodyPr rot="0" vert="horz"/>
          <a:lstStyle/>
          <a:p>
            <a:pPr>
              <a:defRPr/>
            </a:pPr>
            <a:endParaRPr lang="en-US"/>
          </a:p>
        </c:txPr>
        <c:crossAx val="88355584"/>
        <c:crosses val="autoZero"/>
        <c:auto val="1"/>
        <c:lblAlgn val="ctr"/>
        <c:lblOffset val="100"/>
        <c:tickLblSkip val="1"/>
        <c:tickMarkSkip val="1"/>
        <c:noMultiLvlLbl val="0"/>
      </c:catAx>
      <c:valAx>
        <c:axId val="88355584"/>
        <c:scaling>
          <c:orientation val="minMax"/>
          <c:max val="100"/>
        </c:scaling>
        <c:delete val="0"/>
        <c:axPos val="l"/>
        <c:numFmt formatCode="General\%" sourceLinked="0"/>
        <c:majorTickMark val="out"/>
        <c:minorTickMark val="none"/>
        <c:tickLblPos val="nextTo"/>
        <c:txPr>
          <a:bodyPr rot="0" vert="horz"/>
          <a:lstStyle/>
          <a:p>
            <a:pPr>
              <a:defRPr/>
            </a:pPr>
            <a:endParaRPr lang="en-US"/>
          </a:p>
        </c:txPr>
        <c:crossAx val="88349696"/>
        <c:crosses val="autoZero"/>
        <c:crossBetween val="between"/>
        <c:majorUnit val="20"/>
      </c:valAx>
      <c:valAx>
        <c:axId val="88357120"/>
        <c:scaling>
          <c:orientation val="minMax"/>
        </c:scaling>
        <c:delete val="0"/>
        <c:axPos val="r"/>
        <c:numFmt formatCode="General" sourceLinked="1"/>
        <c:majorTickMark val="out"/>
        <c:minorTickMark val="none"/>
        <c:tickLblPos val="nextTo"/>
        <c:crossAx val="88363008"/>
        <c:crosses val="max"/>
        <c:crossBetween val="between"/>
      </c:valAx>
      <c:catAx>
        <c:axId val="88363008"/>
        <c:scaling>
          <c:orientation val="minMax"/>
        </c:scaling>
        <c:delete val="1"/>
        <c:axPos val="b"/>
        <c:numFmt formatCode="General" sourceLinked="1"/>
        <c:majorTickMark val="out"/>
        <c:minorTickMark val="none"/>
        <c:tickLblPos val="none"/>
        <c:crossAx val="88357120"/>
        <c:crosses val="autoZero"/>
        <c:auto val="1"/>
        <c:lblAlgn val="ctr"/>
        <c:lblOffset val="100"/>
        <c:noMultiLvlLbl val="0"/>
      </c:catAx>
    </c:plotArea>
    <c:plotVisOnly val="1"/>
    <c:dispBlanksAs val="gap"/>
    <c:showDLblsOverMax val="0"/>
  </c:chart>
  <c:spPr>
    <a:noFill/>
    <a:ln>
      <a:noFill/>
    </a:ln>
  </c:spPr>
  <c:txPr>
    <a:bodyPr/>
    <a:lstStyle/>
    <a:p>
      <a:pPr>
        <a:defRPr sz="10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1776859504132232"/>
          <c:y val="2.1660649819494601E-2"/>
          <c:w val="0.81404958677685968"/>
          <c:h val="0.85920421766586375"/>
        </c:manualLayout>
      </c:layout>
      <c:barChart>
        <c:barDir val="bar"/>
        <c:grouping val="stacked"/>
        <c:varyColors val="0"/>
        <c:ser>
          <c:idx val="0"/>
          <c:order val="0"/>
          <c:tx>
            <c:strRef>
              <c:f>Sheet1!$A$3</c:f>
              <c:strCache>
                <c:ptCount val="1"/>
                <c:pt idx="0">
                  <c:v>Slightly agree</c:v>
                </c:pt>
              </c:strCache>
            </c:strRef>
          </c:tx>
          <c:invertIfNegative val="0"/>
          <c:dLbls>
            <c:numFmt formatCode="General" sourceLinked="0"/>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Sheet1!$B$2:$BC$2</c:f>
              <c:strCache>
                <c:ptCount val="48"/>
                <c:pt idx="0">
                  <c:v>2012</c:v>
                </c:pt>
                <c:pt idx="1">
                  <c:v>2011</c:v>
                </c:pt>
                <c:pt idx="2">
                  <c:v>2010</c:v>
                </c:pt>
                <c:pt idx="3">
                  <c:v>2009</c:v>
                </c:pt>
                <c:pt idx="4">
                  <c:v>2008</c:v>
                </c:pt>
                <c:pt idx="5">
                  <c:v>2007</c:v>
                </c:pt>
                <c:pt idx="7">
                  <c:v>2012</c:v>
                </c:pt>
                <c:pt idx="8">
                  <c:v>2011</c:v>
                </c:pt>
                <c:pt idx="9">
                  <c:v>2010</c:v>
                </c:pt>
                <c:pt idx="10">
                  <c:v>2009</c:v>
                </c:pt>
                <c:pt idx="11">
                  <c:v>2008</c:v>
                </c:pt>
                <c:pt idx="12">
                  <c:v>2007</c:v>
                </c:pt>
                <c:pt idx="14">
                  <c:v>2012</c:v>
                </c:pt>
                <c:pt idx="15">
                  <c:v>2011</c:v>
                </c:pt>
                <c:pt idx="16">
                  <c:v>2010</c:v>
                </c:pt>
                <c:pt idx="17">
                  <c:v>2009</c:v>
                </c:pt>
                <c:pt idx="18">
                  <c:v>2008</c:v>
                </c:pt>
                <c:pt idx="19">
                  <c:v>2007</c:v>
                </c:pt>
                <c:pt idx="21">
                  <c:v>2012</c:v>
                </c:pt>
                <c:pt idx="22">
                  <c:v>2011</c:v>
                </c:pt>
                <c:pt idx="23">
                  <c:v>2010</c:v>
                </c:pt>
                <c:pt idx="24">
                  <c:v>2009</c:v>
                </c:pt>
                <c:pt idx="25">
                  <c:v>2008</c:v>
                </c:pt>
                <c:pt idx="26">
                  <c:v>2007</c:v>
                </c:pt>
                <c:pt idx="27">
                  <c:v>  </c:v>
                </c:pt>
                <c:pt idx="28">
                  <c:v>2012</c:v>
                </c:pt>
                <c:pt idx="29">
                  <c:v>2011</c:v>
                </c:pt>
                <c:pt idx="30">
                  <c:v>2010</c:v>
                </c:pt>
                <c:pt idx="31">
                  <c:v>2009</c:v>
                </c:pt>
                <c:pt idx="32">
                  <c:v>2008</c:v>
                </c:pt>
                <c:pt idx="33">
                  <c:v>2007</c:v>
                </c:pt>
                <c:pt idx="35">
                  <c:v>2012</c:v>
                </c:pt>
                <c:pt idx="36">
                  <c:v>2011</c:v>
                </c:pt>
                <c:pt idx="37">
                  <c:v>2010</c:v>
                </c:pt>
                <c:pt idx="38">
                  <c:v>2009</c:v>
                </c:pt>
                <c:pt idx="39">
                  <c:v>2008</c:v>
                </c:pt>
                <c:pt idx="40">
                  <c:v>2007</c:v>
                </c:pt>
                <c:pt idx="42">
                  <c:v>2012</c:v>
                </c:pt>
                <c:pt idx="43">
                  <c:v>2011</c:v>
                </c:pt>
                <c:pt idx="44">
                  <c:v>2010</c:v>
                </c:pt>
                <c:pt idx="45">
                  <c:v>2009</c:v>
                </c:pt>
                <c:pt idx="46">
                  <c:v>2008</c:v>
                </c:pt>
                <c:pt idx="47">
                  <c:v>2007</c:v>
                </c:pt>
              </c:strCache>
            </c:strRef>
          </c:cat>
          <c:val>
            <c:numRef>
              <c:f>Sheet1!$B$3:$BC$3</c:f>
              <c:numCache>
                <c:formatCode>General</c:formatCode>
                <c:ptCount val="48"/>
                <c:pt idx="0">
                  <c:v>14.000000000000002</c:v>
                </c:pt>
                <c:pt idx="1">
                  <c:v>13</c:v>
                </c:pt>
                <c:pt idx="2">
                  <c:v>12</c:v>
                </c:pt>
                <c:pt idx="3">
                  <c:v>14</c:v>
                </c:pt>
                <c:pt idx="4">
                  <c:v>12</c:v>
                </c:pt>
                <c:pt idx="5">
                  <c:v>12</c:v>
                </c:pt>
                <c:pt idx="7">
                  <c:v>36</c:v>
                </c:pt>
                <c:pt idx="8">
                  <c:v>35</c:v>
                </c:pt>
                <c:pt idx="9">
                  <c:v>31</c:v>
                </c:pt>
                <c:pt idx="10">
                  <c:v>36</c:v>
                </c:pt>
                <c:pt idx="11">
                  <c:v>34</c:v>
                </c:pt>
                <c:pt idx="12">
                  <c:v>35</c:v>
                </c:pt>
                <c:pt idx="14">
                  <c:v>42</c:v>
                </c:pt>
                <c:pt idx="15">
                  <c:v>39</c:v>
                </c:pt>
                <c:pt idx="16">
                  <c:v>46</c:v>
                </c:pt>
                <c:pt idx="17">
                  <c:v>41</c:v>
                </c:pt>
                <c:pt idx="18">
                  <c:v>41</c:v>
                </c:pt>
                <c:pt idx="19">
                  <c:v>43</c:v>
                </c:pt>
                <c:pt idx="21">
                  <c:v>30</c:v>
                </c:pt>
                <c:pt idx="22">
                  <c:v>33</c:v>
                </c:pt>
                <c:pt idx="23">
                  <c:v>28</c:v>
                </c:pt>
                <c:pt idx="24">
                  <c:v>27</c:v>
                </c:pt>
                <c:pt idx="25">
                  <c:v>36</c:v>
                </c:pt>
                <c:pt idx="26">
                  <c:v>27</c:v>
                </c:pt>
                <c:pt idx="28">
                  <c:v>27</c:v>
                </c:pt>
                <c:pt idx="29">
                  <c:v>27</c:v>
                </c:pt>
                <c:pt idx="30">
                  <c:v>28</c:v>
                </c:pt>
                <c:pt idx="31">
                  <c:v>24</c:v>
                </c:pt>
                <c:pt idx="32">
                  <c:v>29</c:v>
                </c:pt>
                <c:pt idx="33">
                  <c:v>27</c:v>
                </c:pt>
                <c:pt idx="35">
                  <c:v>12</c:v>
                </c:pt>
                <c:pt idx="36">
                  <c:v>15</c:v>
                </c:pt>
                <c:pt idx="37">
                  <c:v>14</c:v>
                </c:pt>
                <c:pt idx="38">
                  <c:v>12</c:v>
                </c:pt>
                <c:pt idx="39">
                  <c:v>20</c:v>
                </c:pt>
                <c:pt idx="40">
                  <c:v>14</c:v>
                </c:pt>
                <c:pt idx="42">
                  <c:v>11</c:v>
                </c:pt>
                <c:pt idx="43">
                  <c:v>9</c:v>
                </c:pt>
                <c:pt idx="44">
                  <c:v>10</c:v>
                </c:pt>
                <c:pt idx="45">
                  <c:v>6</c:v>
                </c:pt>
                <c:pt idx="46">
                  <c:v>16</c:v>
                </c:pt>
                <c:pt idx="47">
                  <c:v>11</c:v>
                </c:pt>
              </c:numCache>
            </c:numRef>
          </c:val>
        </c:ser>
        <c:ser>
          <c:idx val="1"/>
          <c:order val="1"/>
          <c:tx>
            <c:strRef>
              <c:f>Sheet1!$A$4</c:f>
              <c:strCache>
                <c:ptCount val="1"/>
                <c:pt idx="0">
                  <c:v>Strongly agree</c:v>
                </c:pt>
              </c:strCache>
            </c:strRef>
          </c:tx>
          <c:invertIfNegative val="0"/>
          <c:dLbls>
            <c:numFmt formatCode="General" sourceLinked="0"/>
            <c:dLblPos val="ctr"/>
            <c:showLegendKey val="0"/>
            <c:showVal val="1"/>
            <c:showCatName val="0"/>
            <c:showSerName val="0"/>
            <c:showPercent val="0"/>
            <c:showBubbleSize val="0"/>
            <c:showLeaderLines val="0"/>
          </c:dLbls>
          <c:cat>
            <c:strRef>
              <c:f>Sheet1!$B$2:$BC$2</c:f>
              <c:strCache>
                <c:ptCount val="48"/>
                <c:pt idx="0">
                  <c:v>2012</c:v>
                </c:pt>
                <c:pt idx="1">
                  <c:v>2011</c:v>
                </c:pt>
                <c:pt idx="2">
                  <c:v>2010</c:v>
                </c:pt>
                <c:pt idx="3">
                  <c:v>2009</c:v>
                </c:pt>
                <c:pt idx="4">
                  <c:v>2008</c:v>
                </c:pt>
                <c:pt idx="5">
                  <c:v>2007</c:v>
                </c:pt>
                <c:pt idx="7">
                  <c:v>2012</c:v>
                </c:pt>
                <c:pt idx="8">
                  <c:v>2011</c:v>
                </c:pt>
                <c:pt idx="9">
                  <c:v>2010</c:v>
                </c:pt>
                <c:pt idx="10">
                  <c:v>2009</c:v>
                </c:pt>
                <c:pt idx="11">
                  <c:v>2008</c:v>
                </c:pt>
                <c:pt idx="12">
                  <c:v>2007</c:v>
                </c:pt>
                <c:pt idx="14">
                  <c:v>2012</c:v>
                </c:pt>
                <c:pt idx="15">
                  <c:v>2011</c:v>
                </c:pt>
                <c:pt idx="16">
                  <c:v>2010</c:v>
                </c:pt>
                <c:pt idx="17">
                  <c:v>2009</c:v>
                </c:pt>
                <c:pt idx="18">
                  <c:v>2008</c:v>
                </c:pt>
                <c:pt idx="19">
                  <c:v>2007</c:v>
                </c:pt>
                <c:pt idx="21">
                  <c:v>2012</c:v>
                </c:pt>
                <c:pt idx="22">
                  <c:v>2011</c:v>
                </c:pt>
                <c:pt idx="23">
                  <c:v>2010</c:v>
                </c:pt>
                <c:pt idx="24">
                  <c:v>2009</c:v>
                </c:pt>
                <c:pt idx="25">
                  <c:v>2008</c:v>
                </c:pt>
                <c:pt idx="26">
                  <c:v>2007</c:v>
                </c:pt>
                <c:pt idx="27">
                  <c:v>  </c:v>
                </c:pt>
                <c:pt idx="28">
                  <c:v>2012</c:v>
                </c:pt>
                <c:pt idx="29">
                  <c:v>2011</c:v>
                </c:pt>
                <c:pt idx="30">
                  <c:v>2010</c:v>
                </c:pt>
                <c:pt idx="31">
                  <c:v>2009</c:v>
                </c:pt>
                <c:pt idx="32">
                  <c:v>2008</c:v>
                </c:pt>
                <c:pt idx="33">
                  <c:v>2007</c:v>
                </c:pt>
                <c:pt idx="35">
                  <c:v>2012</c:v>
                </c:pt>
                <c:pt idx="36">
                  <c:v>2011</c:v>
                </c:pt>
                <c:pt idx="37">
                  <c:v>2010</c:v>
                </c:pt>
                <c:pt idx="38">
                  <c:v>2009</c:v>
                </c:pt>
                <c:pt idx="39">
                  <c:v>2008</c:v>
                </c:pt>
                <c:pt idx="40">
                  <c:v>2007</c:v>
                </c:pt>
                <c:pt idx="42">
                  <c:v>2012</c:v>
                </c:pt>
                <c:pt idx="43">
                  <c:v>2011</c:v>
                </c:pt>
                <c:pt idx="44">
                  <c:v>2010</c:v>
                </c:pt>
                <c:pt idx="45">
                  <c:v>2009</c:v>
                </c:pt>
                <c:pt idx="46">
                  <c:v>2008</c:v>
                </c:pt>
                <c:pt idx="47">
                  <c:v>2007</c:v>
                </c:pt>
              </c:strCache>
            </c:strRef>
          </c:cat>
          <c:val>
            <c:numRef>
              <c:f>Sheet1!$B$4:$BC$4</c:f>
              <c:numCache>
                <c:formatCode>General</c:formatCode>
                <c:ptCount val="48"/>
                <c:pt idx="0">
                  <c:v>8</c:v>
                </c:pt>
                <c:pt idx="1">
                  <c:v>7.0000000000000009</c:v>
                </c:pt>
                <c:pt idx="2">
                  <c:v>6</c:v>
                </c:pt>
                <c:pt idx="3">
                  <c:v>8</c:v>
                </c:pt>
                <c:pt idx="4">
                  <c:v>4</c:v>
                </c:pt>
                <c:pt idx="5">
                  <c:v>8</c:v>
                </c:pt>
                <c:pt idx="7">
                  <c:v>28.999999999999996</c:v>
                </c:pt>
                <c:pt idx="8">
                  <c:v>23</c:v>
                </c:pt>
                <c:pt idx="9">
                  <c:v>26</c:v>
                </c:pt>
                <c:pt idx="10">
                  <c:v>34</c:v>
                </c:pt>
                <c:pt idx="11">
                  <c:v>19</c:v>
                </c:pt>
                <c:pt idx="12">
                  <c:v>29</c:v>
                </c:pt>
                <c:pt idx="14">
                  <c:v>39</c:v>
                </c:pt>
                <c:pt idx="15">
                  <c:v>38</c:v>
                </c:pt>
                <c:pt idx="16">
                  <c:v>33</c:v>
                </c:pt>
                <c:pt idx="17">
                  <c:v>44</c:v>
                </c:pt>
                <c:pt idx="18">
                  <c:v>39</c:v>
                </c:pt>
                <c:pt idx="19">
                  <c:v>38</c:v>
                </c:pt>
                <c:pt idx="21">
                  <c:v>66</c:v>
                </c:pt>
                <c:pt idx="22">
                  <c:v>61</c:v>
                </c:pt>
                <c:pt idx="23">
                  <c:v>64</c:v>
                </c:pt>
                <c:pt idx="24">
                  <c:v>68</c:v>
                </c:pt>
                <c:pt idx="25">
                  <c:v>56</c:v>
                </c:pt>
                <c:pt idx="26">
                  <c:v>65</c:v>
                </c:pt>
                <c:pt idx="28">
                  <c:v>68</c:v>
                </c:pt>
                <c:pt idx="29">
                  <c:v>62</c:v>
                </c:pt>
                <c:pt idx="30">
                  <c:v>64</c:v>
                </c:pt>
                <c:pt idx="31">
                  <c:v>70</c:v>
                </c:pt>
                <c:pt idx="32">
                  <c:v>63</c:v>
                </c:pt>
                <c:pt idx="33">
                  <c:v>64</c:v>
                </c:pt>
                <c:pt idx="35">
                  <c:v>86</c:v>
                </c:pt>
                <c:pt idx="36">
                  <c:v>81</c:v>
                </c:pt>
                <c:pt idx="37">
                  <c:v>82</c:v>
                </c:pt>
                <c:pt idx="38">
                  <c:v>84</c:v>
                </c:pt>
                <c:pt idx="39">
                  <c:v>76</c:v>
                </c:pt>
                <c:pt idx="40">
                  <c:v>83</c:v>
                </c:pt>
                <c:pt idx="42">
                  <c:v>88</c:v>
                </c:pt>
                <c:pt idx="43">
                  <c:v>89</c:v>
                </c:pt>
                <c:pt idx="44">
                  <c:v>89</c:v>
                </c:pt>
                <c:pt idx="45">
                  <c:v>92</c:v>
                </c:pt>
                <c:pt idx="46">
                  <c:v>81</c:v>
                </c:pt>
                <c:pt idx="47">
                  <c:v>87</c:v>
                </c:pt>
              </c:numCache>
            </c:numRef>
          </c:val>
        </c:ser>
        <c:ser>
          <c:idx val="3"/>
          <c:order val="2"/>
          <c:tx>
            <c:strRef>
              <c:f>Sheet1!$A$5</c:f>
              <c:strCache>
                <c:ptCount val="1"/>
                <c:pt idx="0">
                  <c:v>Slightly disagree</c:v>
                </c:pt>
              </c:strCache>
            </c:strRef>
          </c:tx>
          <c:invertIfNegative val="0"/>
          <c:dLbls>
            <c:numFmt formatCode="\-#;[Black]#0" sourceLinked="0"/>
            <c:dLblPos val="ctr"/>
            <c:showLegendKey val="0"/>
            <c:showVal val="1"/>
            <c:showCatName val="0"/>
            <c:showSerName val="0"/>
            <c:showPercent val="0"/>
            <c:showBubbleSize val="0"/>
            <c:showLeaderLines val="0"/>
          </c:dLbls>
          <c:cat>
            <c:strRef>
              <c:f>Sheet1!$B$2:$BC$2</c:f>
              <c:strCache>
                <c:ptCount val="48"/>
                <c:pt idx="0">
                  <c:v>2012</c:v>
                </c:pt>
                <c:pt idx="1">
                  <c:v>2011</c:v>
                </c:pt>
                <c:pt idx="2">
                  <c:v>2010</c:v>
                </c:pt>
                <c:pt idx="3">
                  <c:v>2009</c:v>
                </c:pt>
                <c:pt idx="4">
                  <c:v>2008</c:v>
                </c:pt>
                <c:pt idx="5">
                  <c:v>2007</c:v>
                </c:pt>
                <c:pt idx="7">
                  <c:v>2012</c:v>
                </c:pt>
                <c:pt idx="8">
                  <c:v>2011</c:v>
                </c:pt>
                <c:pt idx="9">
                  <c:v>2010</c:v>
                </c:pt>
                <c:pt idx="10">
                  <c:v>2009</c:v>
                </c:pt>
                <c:pt idx="11">
                  <c:v>2008</c:v>
                </c:pt>
                <c:pt idx="12">
                  <c:v>2007</c:v>
                </c:pt>
                <c:pt idx="14">
                  <c:v>2012</c:v>
                </c:pt>
                <c:pt idx="15">
                  <c:v>2011</c:v>
                </c:pt>
                <c:pt idx="16">
                  <c:v>2010</c:v>
                </c:pt>
                <c:pt idx="17">
                  <c:v>2009</c:v>
                </c:pt>
                <c:pt idx="18">
                  <c:v>2008</c:v>
                </c:pt>
                <c:pt idx="19">
                  <c:v>2007</c:v>
                </c:pt>
                <c:pt idx="21">
                  <c:v>2012</c:v>
                </c:pt>
                <c:pt idx="22">
                  <c:v>2011</c:v>
                </c:pt>
                <c:pt idx="23">
                  <c:v>2010</c:v>
                </c:pt>
                <c:pt idx="24">
                  <c:v>2009</c:v>
                </c:pt>
                <c:pt idx="25">
                  <c:v>2008</c:v>
                </c:pt>
                <c:pt idx="26">
                  <c:v>2007</c:v>
                </c:pt>
                <c:pt idx="27">
                  <c:v>  </c:v>
                </c:pt>
                <c:pt idx="28">
                  <c:v>2012</c:v>
                </c:pt>
                <c:pt idx="29">
                  <c:v>2011</c:v>
                </c:pt>
                <c:pt idx="30">
                  <c:v>2010</c:v>
                </c:pt>
                <c:pt idx="31">
                  <c:v>2009</c:v>
                </c:pt>
                <c:pt idx="32">
                  <c:v>2008</c:v>
                </c:pt>
                <c:pt idx="33">
                  <c:v>2007</c:v>
                </c:pt>
                <c:pt idx="35">
                  <c:v>2012</c:v>
                </c:pt>
                <c:pt idx="36">
                  <c:v>2011</c:v>
                </c:pt>
                <c:pt idx="37">
                  <c:v>2010</c:v>
                </c:pt>
                <c:pt idx="38">
                  <c:v>2009</c:v>
                </c:pt>
                <c:pt idx="39">
                  <c:v>2008</c:v>
                </c:pt>
                <c:pt idx="40">
                  <c:v>2007</c:v>
                </c:pt>
                <c:pt idx="42">
                  <c:v>2012</c:v>
                </c:pt>
                <c:pt idx="43">
                  <c:v>2011</c:v>
                </c:pt>
                <c:pt idx="44">
                  <c:v>2010</c:v>
                </c:pt>
                <c:pt idx="45">
                  <c:v>2009</c:v>
                </c:pt>
                <c:pt idx="46">
                  <c:v>2008</c:v>
                </c:pt>
                <c:pt idx="47">
                  <c:v>2007</c:v>
                </c:pt>
              </c:strCache>
            </c:strRef>
          </c:cat>
          <c:val>
            <c:numRef>
              <c:f>Sheet1!$B$5:$BC$5</c:f>
              <c:numCache>
                <c:formatCode>General</c:formatCode>
                <c:ptCount val="48"/>
                <c:pt idx="0">
                  <c:v>-31</c:v>
                </c:pt>
                <c:pt idx="1">
                  <c:v>-28.999999999999996</c:v>
                </c:pt>
                <c:pt idx="2">
                  <c:v>-34</c:v>
                </c:pt>
                <c:pt idx="3">
                  <c:v>-30</c:v>
                </c:pt>
                <c:pt idx="4">
                  <c:v>-38</c:v>
                </c:pt>
                <c:pt idx="5">
                  <c:v>-33</c:v>
                </c:pt>
                <c:pt idx="7">
                  <c:v>-27</c:v>
                </c:pt>
                <c:pt idx="8">
                  <c:v>-28.999999999999996</c:v>
                </c:pt>
                <c:pt idx="9">
                  <c:v>-32</c:v>
                </c:pt>
                <c:pt idx="10">
                  <c:v>-19</c:v>
                </c:pt>
                <c:pt idx="11">
                  <c:v>-36</c:v>
                </c:pt>
                <c:pt idx="12">
                  <c:v>-25</c:v>
                </c:pt>
                <c:pt idx="14">
                  <c:v>-14.000000000000002</c:v>
                </c:pt>
                <c:pt idx="15">
                  <c:v>-16</c:v>
                </c:pt>
                <c:pt idx="16">
                  <c:v>-15</c:v>
                </c:pt>
                <c:pt idx="17">
                  <c:v>-10</c:v>
                </c:pt>
                <c:pt idx="18">
                  <c:v>-13</c:v>
                </c:pt>
                <c:pt idx="19">
                  <c:v>-13</c:v>
                </c:pt>
                <c:pt idx="21">
                  <c:v>-2</c:v>
                </c:pt>
                <c:pt idx="22">
                  <c:v>-4</c:v>
                </c:pt>
                <c:pt idx="23">
                  <c:v>-4</c:v>
                </c:pt>
                <c:pt idx="24">
                  <c:v>-3</c:v>
                </c:pt>
                <c:pt idx="25">
                  <c:v>-5</c:v>
                </c:pt>
                <c:pt idx="26">
                  <c:v>-5</c:v>
                </c:pt>
                <c:pt idx="28">
                  <c:v>-4</c:v>
                </c:pt>
                <c:pt idx="29">
                  <c:v>-7.0000000000000009</c:v>
                </c:pt>
                <c:pt idx="30">
                  <c:v>-5</c:v>
                </c:pt>
                <c:pt idx="31">
                  <c:v>-4</c:v>
                </c:pt>
                <c:pt idx="32">
                  <c:v>-5</c:v>
                </c:pt>
                <c:pt idx="33">
                  <c:v>-6</c:v>
                </c:pt>
                <c:pt idx="35">
                  <c:v>-1</c:v>
                </c:pt>
                <c:pt idx="36">
                  <c:v>-2</c:v>
                </c:pt>
                <c:pt idx="37">
                  <c:v>-3</c:v>
                </c:pt>
                <c:pt idx="38">
                  <c:v>-1</c:v>
                </c:pt>
                <c:pt idx="39">
                  <c:v>-1</c:v>
                </c:pt>
                <c:pt idx="40">
                  <c:v>-1</c:v>
                </c:pt>
                <c:pt idx="42">
                  <c:v>-1</c:v>
                </c:pt>
                <c:pt idx="44">
                  <c:v>-1</c:v>
                </c:pt>
                <c:pt idx="45">
                  <c:v>-1</c:v>
                </c:pt>
                <c:pt idx="47">
                  <c:v>-1</c:v>
                </c:pt>
              </c:numCache>
            </c:numRef>
          </c:val>
        </c:ser>
        <c:ser>
          <c:idx val="4"/>
          <c:order val="3"/>
          <c:tx>
            <c:strRef>
              <c:f>Sheet1!$A$6</c:f>
              <c:strCache>
                <c:ptCount val="1"/>
                <c:pt idx="0">
                  <c:v>Strongly disagree</c:v>
                </c:pt>
              </c:strCache>
            </c:strRef>
          </c:tx>
          <c:invertIfNegative val="0"/>
          <c:dLbls>
            <c:dLbl>
              <c:idx val="7"/>
              <c:delete val="1"/>
            </c:dLbl>
            <c:numFmt formatCode="\-#;[White]#0" sourceLinked="0"/>
            <c:dLblPos val="ctr"/>
            <c:showLegendKey val="0"/>
            <c:showVal val="1"/>
            <c:showCatName val="0"/>
            <c:showSerName val="0"/>
            <c:showPercent val="0"/>
            <c:showBubbleSize val="0"/>
            <c:showLeaderLines val="0"/>
          </c:dLbls>
          <c:cat>
            <c:strRef>
              <c:f>Sheet1!$B$2:$BC$2</c:f>
              <c:strCache>
                <c:ptCount val="48"/>
                <c:pt idx="0">
                  <c:v>2012</c:v>
                </c:pt>
                <c:pt idx="1">
                  <c:v>2011</c:v>
                </c:pt>
                <c:pt idx="2">
                  <c:v>2010</c:v>
                </c:pt>
                <c:pt idx="3">
                  <c:v>2009</c:v>
                </c:pt>
                <c:pt idx="4">
                  <c:v>2008</c:v>
                </c:pt>
                <c:pt idx="5">
                  <c:v>2007</c:v>
                </c:pt>
                <c:pt idx="7">
                  <c:v>2012</c:v>
                </c:pt>
                <c:pt idx="8">
                  <c:v>2011</c:v>
                </c:pt>
                <c:pt idx="9">
                  <c:v>2010</c:v>
                </c:pt>
                <c:pt idx="10">
                  <c:v>2009</c:v>
                </c:pt>
                <c:pt idx="11">
                  <c:v>2008</c:v>
                </c:pt>
                <c:pt idx="12">
                  <c:v>2007</c:v>
                </c:pt>
                <c:pt idx="14">
                  <c:v>2012</c:v>
                </c:pt>
                <c:pt idx="15">
                  <c:v>2011</c:v>
                </c:pt>
                <c:pt idx="16">
                  <c:v>2010</c:v>
                </c:pt>
                <c:pt idx="17">
                  <c:v>2009</c:v>
                </c:pt>
                <c:pt idx="18">
                  <c:v>2008</c:v>
                </c:pt>
                <c:pt idx="19">
                  <c:v>2007</c:v>
                </c:pt>
                <c:pt idx="21">
                  <c:v>2012</c:v>
                </c:pt>
                <c:pt idx="22">
                  <c:v>2011</c:v>
                </c:pt>
                <c:pt idx="23">
                  <c:v>2010</c:v>
                </c:pt>
                <c:pt idx="24">
                  <c:v>2009</c:v>
                </c:pt>
                <c:pt idx="25">
                  <c:v>2008</c:v>
                </c:pt>
                <c:pt idx="26">
                  <c:v>2007</c:v>
                </c:pt>
                <c:pt idx="27">
                  <c:v>  </c:v>
                </c:pt>
                <c:pt idx="28">
                  <c:v>2012</c:v>
                </c:pt>
                <c:pt idx="29">
                  <c:v>2011</c:v>
                </c:pt>
                <c:pt idx="30">
                  <c:v>2010</c:v>
                </c:pt>
                <c:pt idx="31">
                  <c:v>2009</c:v>
                </c:pt>
                <c:pt idx="32">
                  <c:v>2008</c:v>
                </c:pt>
                <c:pt idx="33">
                  <c:v>2007</c:v>
                </c:pt>
                <c:pt idx="35">
                  <c:v>2012</c:v>
                </c:pt>
                <c:pt idx="36">
                  <c:v>2011</c:v>
                </c:pt>
                <c:pt idx="37">
                  <c:v>2010</c:v>
                </c:pt>
                <c:pt idx="38">
                  <c:v>2009</c:v>
                </c:pt>
                <c:pt idx="39">
                  <c:v>2008</c:v>
                </c:pt>
                <c:pt idx="40">
                  <c:v>2007</c:v>
                </c:pt>
                <c:pt idx="42">
                  <c:v>2012</c:v>
                </c:pt>
                <c:pt idx="43">
                  <c:v>2011</c:v>
                </c:pt>
                <c:pt idx="44">
                  <c:v>2010</c:v>
                </c:pt>
                <c:pt idx="45">
                  <c:v>2009</c:v>
                </c:pt>
                <c:pt idx="46">
                  <c:v>2008</c:v>
                </c:pt>
                <c:pt idx="47">
                  <c:v>2007</c:v>
                </c:pt>
              </c:strCache>
            </c:strRef>
          </c:cat>
          <c:val>
            <c:numRef>
              <c:f>Sheet1!$B$6:$BC$6</c:f>
              <c:numCache>
                <c:formatCode>General</c:formatCode>
                <c:ptCount val="48"/>
                <c:pt idx="0">
                  <c:v>-45</c:v>
                </c:pt>
                <c:pt idx="1">
                  <c:v>-49</c:v>
                </c:pt>
                <c:pt idx="2">
                  <c:v>-46</c:v>
                </c:pt>
                <c:pt idx="3">
                  <c:v>-45</c:v>
                </c:pt>
                <c:pt idx="4">
                  <c:v>-43</c:v>
                </c:pt>
                <c:pt idx="5">
                  <c:v>-45</c:v>
                </c:pt>
                <c:pt idx="7">
                  <c:v>-5</c:v>
                </c:pt>
                <c:pt idx="8">
                  <c:v>-6</c:v>
                </c:pt>
                <c:pt idx="9">
                  <c:v>-6</c:v>
                </c:pt>
                <c:pt idx="10">
                  <c:v>-7</c:v>
                </c:pt>
                <c:pt idx="11">
                  <c:v>-7</c:v>
                </c:pt>
                <c:pt idx="12">
                  <c:v>-8</c:v>
                </c:pt>
                <c:pt idx="14">
                  <c:v>-3</c:v>
                </c:pt>
                <c:pt idx="15">
                  <c:v>-3</c:v>
                </c:pt>
                <c:pt idx="16">
                  <c:v>-4</c:v>
                </c:pt>
                <c:pt idx="17">
                  <c:v>-3</c:v>
                </c:pt>
                <c:pt idx="18">
                  <c:v>-3</c:v>
                </c:pt>
                <c:pt idx="19">
                  <c:v>-3</c:v>
                </c:pt>
                <c:pt idx="21">
                  <c:v>-1</c:v>
                </c:pt>
                <c:pt idx="22">
                  <c:v>-1</c:v>
                </c:pt>
                <c:pt idx="23">
                  <c:v>-2</c:v>
                </c:pt>
                <c:pt idx="24">
                  <c:v>-1</c:v>
                </c:pt>
                <c:pt idx="26">
                  <c:v>-1</c:v>
                </c:pt>
                <c:pt idx="28">
                  <c:v>-1</c:v>
                </c:pt>
                <c:pt idx="29">
                  <c:v>-2</c:v>
                </c:pt>
                <c:pt idx="30">
                  <c:v>-1</c:v>
                </c:pt>
                <c:pt idx="31">
                  <c:v>-1</c:v>
                </c:pt>
                <c:pt idx="33">
                  <c:v>-2</c:v>
                </c:pt>
                <c:pt idx="38">
                  <c:v>-1</c:v>
                </c:pt>
                <c:pt idx="39">
                  <c:v>-1</c:v>
                </c:pt>
                <c:pt idx="40">
                  <c:v>-1</c:v>
                </c:pt>
              </c:numCache>
            </c:numRef>
          </c:val>
        </c:ser>
        <c:ser>
          <c:idx val="2"/>
          <c:order val="4"/>
          <c:tx>
            <c:strRef>
              <c:f>Sheet1!$A$7</c:f>
              <c:strCache>
                <c:ptCount val="1"/>
                <c:pt idx="0">
                  <c:v>Don't know</c:v>
                </c:pt>
              </c:strCache>
            </c:strRef>
          </c:tx>
          <c:spPr>
            <a:solidFill>
              <a:schemeClr val="bg1">
                <a:lumMod val="50000"/>
              </a:schemeClr>
            </a:solidFill>
            <a:ln>
              <a:solidFill>
                <a:schemeClr val="tx1">
                  <a:lumMod val="65000"/>
                  <a:lumOff val="35000"/>
                </a:schemeClr>
              </a:solidFill>
            </a:ln>
          </c:spPr>
          <c:invertIfNegative val="0"/>
          <c:dLbls>
            <c:delete val="1"/>
          </c:dLbls>
          <c:cat>
            <c:strRef>
              <c:f>Sheet1!$B$2:$BC$2</c:f>
              <c:strCache>
                <c:ptCount val="48"/>
                <c:pt idx="0">
                  <c:v>2012</c:v>
                </c:pt>
                <c:pt idx="1">
                  <c:v>2011</c:v>
                </c:pt>
                <c:pt idx="2">
                  <c:v>2010</c:v>
                </c:pt>
                <c:pt idx="3">
                  <c:v>2009</c:v>
                </c:pt>
                <c:pt idx="4">
                  <c:v>2008</c:v>
                </c:pt>
                <c:pt idx="5">
                  <c:v>2007</c:v>
                </c:pt>
                <c:pt idx="7">
                  <c:v>2012</c:v>
                </c:pt>
                <c:pt idx="8">
                  <c:v>2011</c:v>
                </c:pt>
                <c:pt idx="9">
                  <c:v>2010</c:v>
                </c:pt>
                <c:pt idx="10">
                  <c:v>2009</c:v>
                </c:pt>
                <c:pt idx="11">
                  <c:v>2008</c:v>
                </c:pt>
                <c:pt idx="12">
                  <c:v>2007</c:v>
                </c:pt>
                <c:pt idx="14">
                  <c:v>2012</c:v>
                </c:pt>
                <c:pt idx="15">
                  <c:v>2011</c:v>
                </c:pt>
                <c:pt idx="16">
                  <c:v>2010</c:v>
                </c:pt>
                <c:pt idx="17">
                  <c:v>2009</c:v>
                </c:pt>
                <c:pt idx="18">
                  <c:v>2008</c:v>
                </c:pt>
                <c:pt idx="19">
                  <c:v>2007</c:v>
                </c:pt>
                <c:pt idx="21">
                  <c:v>2012</c:v>
                </c:pt>
                <c:pt idx="22">
                  <c:v>2011</c:v>
                </c:pt>
                <c:pt idx="23">
                  <c:v>2010</c:v>
                </c:pt>
                <c:pt idx="24">
                  <c:v>2009</c:v>
                </c:pt>
                <c:pt idx="25">
                  <c:v>2008</c:v>
                </c:pt>
                <c:pt idx="26">
                  <c:v>2007</c:v>
                </c:pt>
                <c:pt idx="27">
                  <c:v>  </c:v>
                </c:pt>
                <c:pt idx="28">
                  <c:v>2012</c:v>
                </c:pt>
                <c:pt idx="29">
                  <c:v>2011</c:v>
                </c:pt>
                <c:pt idx="30">
                  <c:v>2010</c:v>
                </c:pt>
                <c:pt idx="31">
                  <c:v>2009</c:v>
                </c:pt>
                <c:pt idx="32">
                  <c:v>2008</c:v>
                </c:pt>
                <c:pt idx="33">
                  <c:v>2007</c:v>
                </c:pt>
                <c:pt idx="35">
                  <c:v>2012</c:v>
                </c:pt>
                <c:pt idx="36">
                  <c:v>2011</c:v>
                </c:pt>
                <c:pt idx="37">
                  <c:v>2010</c:v>
                </c:pt>
                <c:pt idx="38">
                  <c:v>2009</c:v>
                </c:pt>
                <c:pt idx="39">
                  <c:v>2008</c:v>
                </c:pt>
                <c:pt idx="40">
                  <c:v>2007</c:v>
                </c:pt>
                <c:pt idx="42">
                  <c:v>2012</c:v>
                </c:pt>
                <c:pt idx="43">
                  <c:v>2011</c:v>
                </c:pt>
                <c:pt idx="44">
                  <c:v>2010</c:v>
                </c:pt>
                <c:pt idx="45">
                  <c:v>2009</c:v>
                </c:pt>
                <c:pt idx="46">
                  <c:v>2008</c:v>
                </c:pt>
                <c:pt idx="47">
                  <c:v>2007</c:v>
                </c:pt>
              </c:strCache>
            </c:strRef>
          </c:cat>
          <c:val>
            <c:numRef>
              <c:f>Sheet1!$B$7:$BC$7</c:f>
              <c:numCache>
                <c:formatCode>General</c:formatCode>
                <c:ptCount val="48"/>
                <c:pt idx="0">
                  <c:v>-1</c:v>
                </c:pt>
                <c:pt idx="1">
                  <c:v>-2</c:v>
                </c:pt>
                <c:pt idx="2">
                  <c:v>-2</c:v>
                </c:pt>
                <c:pt idx="3">
                  <c:v>-2</c:v>
                </c:pt>
                <c:pt idx="4">
                  <c:v>-3</c:v>
                </c:pt>
                <c:pt idx="5">
                  <c:v>-2</c:v>
                </c:pt>
                <c:pt idx="7">
                  <c:v>-3</c:v>
                </c:pt>
                <c:pt idx="8">
                  <c:v>-7.0000000000000009</c:v>
                </c:pt>
                <c:pt idx="9">
                  <c:v>-5</c:v>
                </c:pt>
                <c:pt idx="10">
                  <c:v>-5</c:v>
                </c:pt>
                <c:pt idx="11">
                  <c:v>-4</c:v>
                </c:pt>
                <c:pt idx="12">
                  <c:v>-3</c:v>
                </c:pt>
                <c:pt idx="14">
                  <c:v>-2</c:v>
                </c:pt>
                <c:pt idx="15">
                  <c:v>-3</c:v>
                </c:pt>
                <c:pt idx="16">
                  <c:v>-3</c:v>
                </c:pt>
                <c:pt idx="17">
                  <c:v>-3</c:v>
                </c:pt>
                <c:pt idx="18">
                  <c:v>-4</c:v>
                </c:pt>
                <c:pt idx="19">
                  <c:v>-3</c:v>
                </c:pt>
                <c:pt idx="21">
                  <c:v>-1</c:v>
                </c:pt>
                <c:pt idx="22">
                  <c:v>-2</c:v>
                </c:pt>
                <c:pt idx="23">
                  <c:v>-1</c:v>
                </c:pt>
                <c:pt idx="24">
                  <c:v>-1</c:v>
                </c:pt>
                <c:pt idx="25">
                  <c:v>-2</c:v>
                </c:pt>
                <c:pt idx="26">
                  <c:v>-2</c:v>
                </c:pt>
                <c:pt idx="29">
                  <c:v>-2</c:v>
                </c:pt>
                <c:pt idx="30">
                  <c:v>-2</c:v>
                </c:pt>
                <c:pt idx="31">
                  <c:v>-1</c:v>
                </c:pt>
                <c:pt idx="32">
                  <c:v>-3</c:v>
                </c:pt>
                <c:pt idx="33">
                  <c:v>-2</c:v>
                </c:pt>
                <c:pt idx="35">
                  <c:v>-1</c:v>
                </c:pt>
                <c:pt idx="36">
                  <c:v>-1</c:v>
                </c:pt>
                <c:pt idx="37">
                  <c:v>-1</c:v>
                </c:pt>
                <c:pt idx="38">
                  <c:v>-1</c:v>
                </c:pt>
                <c:pt idx="39">
                  <c:v>-3</c:v>
                </c:pt>
                <c:pt idx="40">
                  <c:v>-2</c:v>
                </c:pt>
                <c:pt idx="43">
                  <c:v>-1</c:v>
                </c:pt>
                <c:pt idx="44">
                  <c:v>-1</c:v>
                </c:pt>
                <c:pt idx="45">
                  <c:v>-1</c:v>
                </c:pt>
                <c:pt idx="46">
                  <c:v>-2</c:v>
                </c:pt>
                <c:pt idx="47">
                  <c:v>-1</c:v>
                </c:pt>
              </c:numCache>
            </c:numRef>
          </c:val>
        </c:ser>
        <c:dLbls>
          <c:showLegendKey val="0"/>
          <c:showVal val="1"/>
          <c:showCatName val="0"/>
          <c:showSerName val="0"/>
          <c:showPercent val="0"/>
          <c:showBubbleSize val="0"/>
        </c:dLbls>
        <c:gapWidth val="20"/>
        <c:overlap val="100"/>
        <c:axId val="106457728"/>
        <c:axId val="106463616"/>
      </c:barChart>
      <c:catAx>
        <c:axId val="106457728"/>
        <c:scaling>
          <c:orientation val="minMax"/>
        </c:scaling>
        <c:delete val="0"/>
        <c:axPos val="l"/>
        <c:numFmt formatCode="General" sourceLinked="1"/>
        <c:majorTickMark val="out"/>
        <c:minorTickMark val="none"/>
        <c:tickLblPos val="nextTo"/>
        <c:txPr>
          <a:bodyPr rot="0" vert="horz"/>
          <a:lstStyle/>
          <a:p>
            <a:pPr>
              <a:defRPr/>
            </a:pPr>
            <a:endParaRPr lang="en-US"/>
          </a:p>
        </c:txPr>
        <c:crossAx val="106463616"/>
        <c:crossesAt val="-100"/>
        <c:auto val="1"/>
        <c:lblAlgn val="ctr"/>
        <c:lblOffset val="100"/>
        <c:tickLblSkip val="1"/>
        <c:tickMarkSkip val="1"/>
        <c:noMultiLvlLbl val="0"/>
      </c:catAx>
      <c:valAx>
        <c:axId val="106463616"/>
        <c:scaling>
          <c:orientation val="minMax"/>
          <c:max val="100"/>
          <c:min val="-100"/>
        </c:scaling>
        <c:delete val="0"/>
        <c:axPos val="b"/>
        <c:majorGridlines>
          <c:spPr>
            <a:ln w="6350">
              <a:solidFill>
                <a:schemeClr val="bg1"/>
              </a:solidFill>
            </a:ln>
          </c:spPr>
        </c:majorGridlines>
        <c:numFmt formatCode="General\%" sourceLinked="0"/>
        <c:majorTickMark val="out"/>
        <c:minorTickMark val="none"/>
        <c:tickLblPos val="nextTo"/>
        <c:txPr>
          <a:bodyPr rot="0" vert="horz"/>
          <a:lstStyle/>
          <a:p>
            <a:pPr>
              <a:defRPr sz="1000"/>
            </a:pPr>
            <a:endParaRPr lang="en-US"/>
          </a:p>
        </c:txPr>
        <c:crossAx val="106457728"/>
        <c:crosses val="autoZero"/>
        <c:crossBetween val="between"/>
        <c:majorUnit val="25"/>
        <c:minorUnit val="0.4"/>
      </c:valAx>
    </c:plotArea>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42570283139386472"/>
          <c:y val="2.8795811518324683E-2"/>
          <c:w val="0.49572145959631153"/>
          <c:h val="0.90516160283629454"/>
        </c:manualLayout>
      </c:layout>
      <c:barChart>
        <c:barDir val="bar"/>
        <c:grouping val="clustered"/>
        <c:varyColors val="0"/>
        <c:ser>
          <c:idx val="0"/>
          <c:order val="0"/>
          <c:tx>
            <c:strRef>
              <c:f>Sheet1!$A$2</c:f>
              <c:strCache>
                <c:ptCount val="1"/>
                <c:pt idx="0">
                  <c:v>Measure 2</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Sheet1!$B$2:$H$2</c:f>
            </c:numRef>
          </c:val>
        </c:ser>
        <c:ser>
          <c:idx val="1"/>
          <c:order val="1"/>
          <c:tx>
            <c:strRef>
              <c:f>Sheet1!$A$3</c:f>
              <c:strCache>
                <c:ptCount val="1"/>
                <c:pt idx="0">
                  <c:v>2007</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Sheet1!$B$3:$H$3</c:f>
              <c:numCache>
                <c:formatCode>General</c:formatCode>
                <c:ptCount val="7"/>
                <c:pt idx="0">
                  <c:v>61</c:v>
                </c:pt>
                <c:pt idx="1">
                  <c:v>38</c:v>
                </c:pt>
                <c:pt idx="2">
                  <c:v>34</c:v>
                </c:pt>
                <c:pt idx="3">
                  <c:v>27</c:v>
                </c:pt>
                <c:pt idx="4">
                  <c:v>6</c:v>
                </c:pt>
                <c:pt idx="5">
                  <c:v>5</c:v>
                </c:pt>
                <c:pt idx="6">
                  <c:v>24</c:v>
                </c:pt>
              </c:numCache>
            </c:numRef>
          </c:val>
        </c:ser>
        <c:ser>
          <c:idx val="2"/>
          <c:order val="2"/>
          <c:tx>
            <c:strRef>
              <c:f>Sheet1!$A$4</c:f>
              <c:strCache>
                <c:ptCount val="1"/>
                <c:pt idx="0">
                  <c:v>2008</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Sheet1!$B$4:$H$4</c:f>
              <c:numCache>
                <c:formatCode>General</c:formatCode>
                <c:ptCount val="7"/>
                <c:pt idx="0">
                  <c:v>62</c:v>
                </c:pt>
                <c:pt idx="1">
                  <c:v>40</c:v>
                </c:pt>
                <c:pt idx="2">
                  <c:v>30</c:v>
                </c:pt>
                <c:pt idx="3">
                  <c:v>24</c:v>
                </c:pt>
                <c:pt idx="4">
                  <c:v>7</c:v>
                </c:pt>
                <c:pt idx="5">
                  <c:v>6</c:v>
                </c:pt>
                <c:pt idx="6">
                  <c:v>26</c:v>
                </c:pt>
              </c:numCache>
            </c:numRef>
          </c:val>
        </c:ser>
        <c:ser>
          <c:idx val="3"/>
          <c:order val="3"/>
          <c:tx>
            <c:strRef>
              <c:f>Sheet1!$A$5</c:f>
              <c:strCache>
                <c:ptCount val="1"/>
                <c:pt idx="0">
                  <c:v>2009</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Sheet1!$B$5:$H$5</c:f>
              <c:numCache>
                <c:formatCode>General</c:formatCode>
                <c:ptCount val="7"/>
                <c:pt idx="0">
                  <c:v>67</c:v>
                </c:pt>
                <c:pt idx="1">
                  <c:v>50</c:v>
                </c:pt>
                <c:pt idx="2">
                  <c:v>37</c:v>
                </c:pt>
                <c:pt idx="3">
                  <c:v>30</c:v>
                </c:pt>
                <c:pt idx="4">
                  <c:v>8</c:v>
                </c:pt>
                <c:pt idx="5">
                  <c:v>7</c:v>
                </c:pt>
                <c:pt idx="6">
                  <c:v>20</c:v>
                </c:pt>
              </c:numCache>
            </c:numRef>
          </c:val>
        </c:ser>
        <c:ser>
          <c:idx val="4"/>
          <c:order val="4"/>
          <c:tx>
            <c:strRef>
              <c:f>Sheet1!$A$6</c:f>
              <c:strCache>
                <c:ptCount val="1"/>
                <c:pt idx="0">
                  <c:v>2010</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Sheet1!$B$6:$H$6</c:f>
              <c:numCache>
                <c:formatCode>General</c:formatCode>
                <c:ptCount val="7"/>
                <c:pt idx="0">
                  <c:v>65</c:v>
                </c:pt>
                <c:pt idx="1">
                  <c:v>48</c:v>
                </c:pt>
                <c:pt idx="2">
                  <c:v>38</c:v>
                </c:pt>
                <c:pt idx="3">
                  <c:v>31</c:v>
                </c:pt>
                <c:pt idx="4">
                  <c:v>13</c:v>
                </c:pt>
                <c:pt idx="5">
                  <c:v>6</c:v>
                </c:pt>
                <c:pt idx="6">
                  <c:v>19</c:v>
                </c:pt>
              </c:numCache>
            </c:numRef>
          </c:val>
        </c:ser>
        <c:ser>
          <c:idx val="5"/>
          <c:order val="5"/>
          <c:tx>
            <c:strRef>
              <c:f>Sheet1!$A$7</c:f>
              <c:strCache>
                <c:ptCount val="1"/>
                <c:pt idx="0">
                  <c:v>2011</c:v>
                </c:pt>
              </c:strCache>
            </c:strRef>
          </c:tx>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Sheet1!$B$7:$H$7</c:f>
              <c:numCache>
                <c:formatCode>General</c:formatCode>
                <c:ptCount val="7"/>
                <c:pt idx="0">
                  <c:v>62</c:v>
                </c:pt>
                <c:pt idx="1">
                  <c:v>60</c:v>
                </c:pt>
                <c:pt idx="2">
                  <c:v>42</c:v>
                </c:pt>
                <c:pt idx="3">
                  <c:v>37</c:v>
                </c:pt>
                <c:pt idx="4">
                  <c:v>14</c:v>
                </c:pt>
                <c:pt idx="5">
                  <c:v>10</c:v>
                </c:pt>
                <c:pt idx="6">
                  <c:v>19</c:v>
                </c:pt>
              </c:numCache>
            </c:numRef>
          </c:val>
        </c:ser>
        <c:ser>
          <c:idx val="6"/>
          <c:order val="6"/>
          <c:tx>
            <c:strRef>
              <c:f>Sheet1!$A$8</c:f>
              <c:strCache>
                <c:ptCount val="1"/>
                <c:pt idx="0">
                  <c:v>2012</c:v>
                </c:pt>
              </c:strCache>
            </c:strRef>
          </c:tx>
          <c:spPr>
            <a:solidFill>
              <a:schemeClr val="tx1"/>
            </a:solidFill>
            <a:ln>
              <a:solidFill>
                <a:schemeClr val="tx1"/>
              </a:solidFill>
            </a:ln>
          </c:spPr>
          <c:invertIfNegative val="0"/>
          <c:cat>
            <c:strRef>
              <c:f>Sheet1!$B$1:$H$1</c:f>
              <c:strCache>
                <c:ptCount val="7"/>
                <c:pt idx="0">
                  <c:v>Thought about preparing for disasters</c:v>
                </c:pt>
                <c:pt idx="1">
                  <c:v>Talked to family/friends</c:v>
                </c:pt>
                <c:pt idx="2">
                  <c:v>Made a survival kit</c:v>
                </c:pt>
                <c:pt idx="3">
                  <c:v>Made a survival plan</c:v>
                </c:pt>
                <c:pt idx="4">
                  <c:v>Visited Get Ready, Get Thru website</c:v>
                </c:pt>
                <c:pt idx="5">
                  <c:v>Visited other disaster preparation websites</c:v>
                </c:pt>
                <c:pt idx="6">
                  <c:v>Nothing</c:v>
                </c:pt>
              </c:strCache>
            </c:strRef>
          </c:cat>
          <c:val>
            <c:numRef>
              <c:f>Sheet1!$B$8:$H$8</c:f>
              <c:numCache>
                <c:formatCode>General</c:formatCode>
                <c:ptCount val="7"/>
                <c:pt idx="0">
                  <c:v>75</c:v>
                </c:pt>
                <c:pt idx="1">
                  <c:v>58</c:v>
                </c:pt>
                <c:pt idx="2">
                  <c:v>50</c:v>
                </c:pt>
                <c:pt idx="3">
                  <c:v>41</c:v>
                </c:pt>
                <c:pt idx="4">
                  <c:v>14</c:v>
                </c:pt>
                <c:pt idx="5">
                  <c:v>10</c:v>
                </c:pt>
                <c:pt idx="6">
                  <c:v>12</c:v>
                </c:pt>
              </c:numCache>
            </c:numRef>
          </c:val>
        </c:ser>
        <c:dLbls>
          <c:showLegendKey val="0"/>
          <c:showVal val="1"/>
          <c:showCatName val="0"/>
          <c:showSerName val="0"/>
          <c:showPercent val="0"/>
          <c:showBubbleSize val="0"/>
        </c:dLbls>
        <c:gapWidth val="150"/>
        <c:axId val="88185472"/>
        <c:axId val="88195456"/>
      </c:barChart>
      <c:catAx>
        <c:axId val="88185472"/>
        <c:scaling>
          <c:orientation val="maxMin"/>
        </c:scaling>
        <c:delete val="0"/>
        <c:axPos val="l"/>
        <c:majorTickMark val="out"/>
        <c:minorTickMark val="none"/>
        <c:tickLblPos val="nextTo"/>
        <c:txPr>
          <a:bodyPr/>
          <a:lstStyle/>
          <a:p>
            <a:pPr>
              <a:defRPr sz="1000"/>
            </a:pPr>
            <a:endParaRPr lang="en-US"/>
          </a:p>
        </c:txPr>
        <c:crossAx val="88195456"/>
        <c:crosses val="autoZero"/>
        <c:auto val="1"/>
        <c:lblAlgn val="ctr"/>
        <c:lblOffset val="100"/>
        <c:noMultiLvlLbl val="0"/>
      </c:catAx>
      <c:valAx>
        <c:axId val="88195456"/>
        <c:scaling>
          <c:orientation val="minMax"/>
          <c:max val="100"/>
        </c:scaling>
        <c:delete val="0"/>
        <c:axPos val="b"/>
        <c:numFmt formatCode="General\%" sourceLinked="0"/>
        <c:majorTickMark val="out"/>
        <c:minorTickMark val="none"/>
        <c:tickLblPos val="nextTo"/>
        <c:crossAx val="88185472"/>
        <c:crosses val="max"/>
        <c:crossBetween val="between"/>
        <c:majorUnit val="20"/>
      </c:valAx>
    </c:plotArea>
    <c:legend>
      <c:legendPos val="r"/>
      <c:layout>
        <c:manualLayout>
          <c:xMode val="edge"/>
          <c:yMode val="edge"/>
          <c:x val="0.76193751887208794"/>
          <c:y val="0.70844992640966653"/>
          <c:w val="0.1365875548742248"/>
          <c:h val="0.20984566614690278"/>
        </c:manualLayout>
      </c:layout>
      <c:overlay val="0"/>
    </c:legend>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8"/>
    </mc:Choice>
    <mc:Fallback>
      <c:style val="38"/>
    </mc:Fallback>
  </mc:AlternateContent>
  <c:chart>
    <c:autoTitleDeleted val="1"/>
    <c:plotArea>
      <c:layout>
        <c:manualLayout>
          <c:layoutTarget val="inner"/>
          <c:xMode val="edge"/>
          <c:yMode val="edge"/>
          <c:x val="0.12325581395348872"/>
          <c:y val="6.9473684210527478E-2"/>
          <c:w val="0.80697674418604648"/>
          <c:h val="0.81680742569900777"/>
        </c:manualLayout>
      </c:layout>
      <c:barChart>
        <c:barDir val="col"/>
        <c:grouping val="clustered"/>
        <c:varyColors val="0"/>
        <c:ser>
          <c:idx val="0"/>
          <c:order val="0"/>
          <c:tx>
            <c:strRef>
              <c:f>Sheet1!$A$2</c:f>
              <c:strCache>
                <c:ptCount val="1"/>
                <c:pt idx="0">
                  <c:v>% yes</c:v>
                </c:pt>
              </c:strCache>
            </c:strRef>
          </c:tx>
          <c:invertIfNegative val="0"/>
          <c:dLbls>
            <c:numFmt formatCode="General\%" sourceLinked="0"/>
            <c:showLegendKey val="0"/>
            <c:showVal val="1"/>
            <c:showCatName val="0"/>
            <c:showSerName val="0"/>
            <c:showPercent val="0"/>
            <c:showBubbleSize val="0"/>
            <c:showLeaderLines val="0"/>
          </c:dLbls>
          <c:cat>
            <c:numRef>
              <c:f>Sheet1!$B$1:$H$1</c:f>
              <c:numCache>
                <c:formatCode>General</c:formatCode>
                <c:ptCount val="6"/>
                <c:pt idx="0">
                  <c:v>2007</c:v>
                </c:pt>
                <c:pt idx="1">
                  <c:v>2008</c:v>
                </c:pt>
                <c:pt idx="2">
                  <c:v>2009</c:v>
                </c:pt>
                <c:pt idx="3">
                  <c:v>2010</c:v>
                </c:pt>
                <c:pt idx="4">
                  <c:v>2011</c:v>
                </c:pt>
                <c:pt idx="5">
                  <c:v>2012</c:v>
                </c:pt>
              </c:numCache>
            </c:numRef>
          </c:cat>
          <c:val>
            <c:numRef>
              <c:f>Sheet1!$B$2:$H$2</c:f>
              <c:numCache>
                <c:formatCode>General</c:formatCode>
                <c:ptCount val="6"/>
                <c:pt idx="0">
                  <c:v>35</c:v>
                </c:pt>
                <c:pt idx="1">
                  <c:v>34</c:v>
                </c:pt>
                <c:pt idx="2">
                  <c:v>41</c:v>
                </c:pt>
                <c:pt idx="3">
                  <c:v>46</c:v>
                </c:pt>
                <c:pt idx="4">
                  <c:v>49</c:v>
                </c:pt>
                <c:pt idx="5">
                  <c:v>59</c:v>
                </c:pt>
              </c:numCache>
            </c:numRef>
          </c:val>
        </c:ser>
        <c:dLbls>
          <c:showLegendKey val="0"/>
          <c:showVal val="0"/>
          <c:showCatName val="0"/>
          <c:showSerName val="0"/>
          <c:showPercent val="0"/>
          <c:showBubbleSize val="0"/>
        </c:dLbls>
        <c:gapWidth val="103"/>
        <c:axId val="90654592"/>
        <c:axId val="90656128"/>
      </c:barChart>
      <c:catAx>
        <c:axId val="90654592"/>
        <c:scaling>
          <c:orientation val="minMax"/>
        </c:scaling>
        <c:delete val="0"/>
        <c:axPos val="b"/>
        <c:numFmt formatCode="General" sourceLinked="1"/>
        <c:majorTickMark val="out"/>
        <c:minorTickMark val="none"/>
        <c:tickLblPos val="nextTo"/>
        <c:txPr>
          <a:bodyPr rot="0" vert="horz"/>
          <a:lstStyle/>
          <a:p>
            <a:pPr>
              <a:defRPr/>
            </a:pPr>
            <a:endParaRPr lang="en-US"/>
          </a:p>
        </c:txPr>
        <c:crossAx val="90656128"/>
        <c:crosses val="autoZero"/>
        <c:auto val="1"/>
        <c:lblAlgn val="ctr"/>
        <c:lblOffset val="100"/>
        <c:tickLblSkip val="1"/>
        <c:tickMarkSkip val="1"/>
        <c:noMultiLvlLbl val="0"/>
      </c:catAx>
      <c:valAx>
        <c:axId val="90656128"/>
        <c:scaling>
          <c:orientation val="minMax"/>
          <c:max val="100"/>
        </c:scaling>
        <c:delete val="0"/>
        <c:axPos val="l"/>
        <c:numFmt formatCode="General\%" sourceLinked="0"/>
        <c:majorTickMark val="out"/>
        <c:minorTickMark val="none"/>
        <c:tickLblPos val="nextTo"/>
        <c:txPr>
          <a:bodyPr rot="0" vert="horz"/>
          <a:lstStyle/>
          <a:p>
            <a:pPr>
              <a:defRPr/>
            </a:pPr>
            <a:endParaRPr lang="en-US"/>
          </a:p>
        </c:txPr>
        <c:crossAx val="90654592"/>
        <c:crosses val="autoZero"/>
        <c:crossBetween val="between"/>
        <c:majorUnit val="20"/>
      </c:valAx>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manualLayout>
          <c:layoutTarget val="inner"/>
          <c:xMode val="edge"/>
          <c:yMode val="edge"/>
          <c:x val="3.7047873296659983E-2"/>
          <c:y val="2.8379772961816391E-2"/>
          <c:w val="0.91073621148383865"/>
          <c:h val="0.90653181703680263"/>
        </c:manualLayout>
      </c:layout>
      <c:barChart>
        <c:barDir val="bar"/>
        <c:grouping val="clustered"/>
        <c:varyColors val="0"/>
        <c:ser>
          <c:idx val="0"/>
          <c:order val="0"/>
          <c:tx>
            <c:strRef>
              <c:f>Sheet1!$B$1</c:f>
              <c:strCache>
                <c:ptCount val="1"/>
                <c:pt idx="0">
                  <c:v>2009</c:v>
                </c:pt>
              </c:strCache>
            </c:strRef>
          </c:tx>
          <c:invertIfNegative val="0"/>
          <c:cat>
            <c:strRef>
              <c:f>Sheet1!$A$2:$A$11</c:f>
              <c:strCache>
                <c:ptCount val="10"/>
                <c:pt idx="0">
                  <c:v>Disasters that occured in NZ</c:v>
                </c:pt>
                <c:pt idx="1">
                  <c:v>Disasters that occured overseas</c:v>
                </c:pt>
                <c:pt idx="2">
                  <c:v>Advertising I saw/heard/read</c:v>
                </c:pt>
                <c:pt idx="3">
                  <c:v>Friends or family</c:v>
                </c:pt>
                <c:pt idx="4">
                  <c:v>News/article in the media</c:v>
                </c:pt>
                <c:pt idx="5">
                  <c:v>Common sense/sensible thing to</c:v>
                </c:pt>
                <c:pt idx="6">
                  <c:v>Just want to be prepared/to be</c:v>
                </c:pt>
                <c:pt idx="7">
                  <c:v>My work/job training makes me</c:v>
                </c:pt>
                <c:pt idx="8">
                  <c:v>Previous experience of disaste</c:v>
                </c:pt>
                <c:pt idx="9">
                  <c:v>Something I have always done/d</c:v>
                </c:pt>
              </c:strCache>
            </c:strRef>
          </c:cat>
          <c:val>
            <c:numRef>
              <c:f>Sheet1!$B$2:$B$11</c:f>
              <c:numCache>
                <c:formatCode>General</c:formatCode>
                <c:ptCount val="10"/>
                <c:pt idx="0">
                  <c:v>15</c:v>
                </c:pt>
                <c:pt idx="1">
                  <c:v>12</c:v>
                </c:pt>
                <c:pt idx="2">
                  <c:v>28.999999999999996</c:v>
                </c:pt>
                <c:pt idx="3">
                  <c:v>7.0000000000000009</c:v>
                </c:pt>
                <c:pt idx="4">
                  <c:v>11</c:v>
                </c:pt>
                <c:pt idx="5">
                  <c:v>12</c:v>
                </c:pt>
                <c:pt idx="7">
                  <c:v>7.0000000000000009</c:v>
                </c:pt>
                <c:pt idx="8">
                  <c:v>4</c:v>
                </c:pt>
                <c:pt idx="9">
                  <c:v>5</c:v>
                </c:pt>
              </c:numCache>
            </c:numRef>
          </c:val>
        </c:ser>
        <c:ser>
          <c:idx val="1"/>
          <c:order val="1"/>
          <c:tx>
            <c:strRef>
              <c:f>Sheet1!$C$1</c:f>
              <c:strCache>
                <c:ptCount val="1"/>
                <c:pt idx="0">
                  <c:v>2010</c:v>
                </c:pt>
              </c:strCache>
            </c:strRef>
          </c:tx>
          <c:invertIfNegative val="0"/>
          <c:cat>
            <c:strRef>
              <c:f>Sheet1!$A$2:$A$11</c:f>
              <c:strCache>
                <c:ptCount val="10"/>
                <c:pt idx="0">
                  <c:v>Disasters that occured in NZ</c:v>
                </c:pt>
                <c:pt idx="1">
                  <c:v>Disasters that occured overseas</c:v>
                </c:pt>
                <c:pt idx="2">
                  <c:v>Advertising I saw/heard/read</c:v>
                </c:pt>
                <c:pt idx="3">
                  <c:v>Friends or family</c:v>
                </c:pt>
                <c:pt idx="4">
                  <c:v>News/article in the media</c:v>
                </c:pt>
                <c:pt idx="5">
                  <c:v>Common sense/sensible thing to</c:v>
                </c:pt>
                <c:pt idx="6">
                  <c:v>Just want to be prepared/to be</c:v>
                </c:pt>
                <c:pt idx="7">
                  <c:v>My work/job training makes me</c:v>
                </c:pt>
                <c:pt idx="8">
                  <c:v>Previous experience of disaste</c:v>
                </c:pt>
                <c:pt idx="9">
                  <c:v>Something I have always done/d</c:v>
                </c:pt>
              </c:strCache>
            </c:strRef>
          </c:cat>
          <c:val>
            <c:numRef>
              <c:f>Sheet1!$C$2:$C$11</c:f>
              <c:numCache>
                <c:formatCode>General</c:formatCode>
                <c:ptCount val="10"/>
                <c:pt idx="0">
                  <c:v>19</c:v>
                </c:pt>
                <c:pt idx="1">
                  <c:v>23</c:v>
                </c:pt>
                <c:pt idx="2">
                  <c:v>23</c:v>
                </c:pt>
                <c:pt idx="3">
                  <c:v>8</c:v>
                </c:pt>
                <c:pt idx="4">
                  <c:v>13</c:v>
                </c:pt>
                <c:pt idx="5">
                  <c:v>12</c:v>
                </c:pt>
                <c:pt idx="7">
                  <c:v>6</c:v>
                </c:pt>
                <c:pt idx="8">
                  <c:v>4</c:v>
                </c:pt>
                <c:pt idx="9">
                  <c:v>6</c:v>
                </c:pt>
              </c:numCache>
            </c:numRef>
          </c:val>
        </c:ser>
        <c:ser>
          <c:idx val="2"/>
          <c:order val="2"/>
          <c:tx>
            <c:strRef>
              <c:f>Sheet1!$D$1</c:f>
              <c:strCache>
                <c:ptCount val="1"/>
                <c:pt idx="0">
                  <c:v>2011</c:v>
                </c:pt>
              </c:strCache>
            </c:strRef>
          </c:tx>
          <c:invertIfNegative val="0"/>
          <c:cat>
            <c:strRef>
              <c:f>Sheet1!$A$2:$A$11</c:f>
              <c:strCache>
                <c:ptCount val="10"/>
                <c:pt idx="0">
                  <c:v>Disasters that occured in NZ</c:v>
                </c:pt>
                <c:pt idx="1">
                  <c:v>Disasters that occured overseas</c:v>
                </c:pt>
                <c:pt idx="2">
                  <c:v>Advertising I saw/heard/read</c:v>
                </c:pt>
                <c:pt idx="3">
                  <c:v>Friends or family</c:v>
                </c:pt>
                <c:pt idx="4">
                  <c:v>News/article in the media</c:v>
                </c:pt>
                <c:pt idx="5">
                  <c:v>Common sense/sensible thing to</c:v>
                </c:pt>
                <c:pt idx="6">
                  <c:v>Just want to be prepared/to be</c:v>
                </c:pt>
                <c:pt idx="7">
                  <c:v>My work/job training makes me</c:v>
                </c:pt>
                <c:pt idx="8">
                  <c:v>Previous experience of disaste</c:v>
                </c:pt>
                <c:pt idx="9">
                  <c:v>Something I have always done/d</c:v>
                </c:pt>
              </c:strCache>
            </c:strRef>
          </c:cat>
          <c:val>
            <c:numRef>
              <c:f>Sheet1!$D$2:$D$11</c:f>
              <c:numCache>
                <c:formatCode>General</c:formatCode>
                <c:ptCount val="10"/>
                <c:pt idx="0">
                  <c:v>73</c:v>
                </c:pt>
                <c:pt idx="1">
                  <c:v>24</c:v>
                </c:pt>
                <c:pt idx="2">
                  <c:v>7.0000000000000009</c:v>
                </c:pt>
                <c:pt idx="3">
                  <c:v>4</c:v>
                </c:pt>
                <c:pt idx="4">
                  <c:v>6</c:v>
                </c:pt>
                <c:pt idx="5">
                  <c:v>3</c:v>
                </c:pt>
                <c:pt idx="6">
                  <c:v>4</c:v>
                </c:pt>
                <c:pt idx="7">
                  <c:v>4</c:v>
                </c:pt>
                <c:pt idx="8">
                  <c:v>1</c:v>
                </c:pt>
                <c:pt idx="9">
                  <c:v>4</c:v>
                </c:pt>
              </c:numCache>
            </c:numRef>
          </c:val>
        </c:ser>
        <c:ser>
          <c:idx val="3"/>
          <c:order val="3"/>
          <c:tx>
            <c:strRef>
              <c:f>Sheet1!$E$1</c:f>
              <c:strCache>
                <c:ptCount val="1"/>
                <c:pt idx="0">
                  <c:v>2012</c:v>
                </c:pt>
              </c:strCache>
            </c:strRef>
          </c:tx>
          <c:invertIfNegative val="0"/>
          <c:cat>
            <c:strRef>
              <c:f>Sheet1!$A$2:$A$11</c:f>
              <c:strCache>
                <c:ptCount val="10"/>
                <c:pt idx="0">
                  <c:v>Disasters that occured in NZ</c:v>
                </c:pt>
                <c:pt idx="1">
                  <c:v>Disasters that occured overseas</c:v>
                </c:pt>
                <c:pt idx="2">
                  <c:v>Advertising I saw/heard/read</c:v>
                </c:pt>
                <c:pt idx="3">
                  <c:v>Friends or family</c:v>
                </c:pt>
                <c:pt idx="4">
                  <c:v>News/article in the media</c:v>
                </c:pt>
                <c:pt idx="5">
                  <c:v>Common sense/sensible thing to</c:v>
                </c:pt>
                <c:pt idx="6">
                  <c:v>Just want to be prepared/to be</c:v>
                </c:pt>
                <c:pt idx="7">
                  <c:v>My work/job training makes me</c:v>
                </c:pt>
                <c:pt idx="8">
                  <c:v>Previous experience of disaste</c:v>
                </c:pt>
                <c:pt idx="9">
                  <c:v>Something I have always done/d</c:v>
                </c:pt>
              </c:strCache>
            </c:strRef>
          </c:cat>
          <c:val>
            <c:numRef>
              <c:f>Sheet1!$E$2:$E$11</c:f>
              <c:numCache>
                <c:formatCode>General</c:formatCode>
                <c:ptCount val="10"/>
                <c:pt idx="0">
                  <c:v>75</c:v>
                </c:pt>
                <c:pt idx="1">
                  <c:v>18</c:v>
                </c:pt>
                <c:pt idx="2">
                  <c:v>11</c:v>
                </c:pt>
                <c:pt idx="3">
                  <c:v>11</c:v>
                </c:pt>
                <c:pt idx="4">
                  <c:v>9</c:v>
                </c:pt>
                <c:pt idx="5">
                  <c:v>6</c:v>
                </c:pt>
                <c:pt idx="6">
                  <c:v>4</c:v>
                </c:pt>
                <c:pt idx="7">
                  <c:v>4</c:v>
                </c:pt>
                <c:pt idx="8">
                  <c:v>3</c:v>
                </c:pt>
                <c:pt idx="9">
                  <c:v>3</c:v>
                </c:pt>
              </c:numCache>
            </c:numRef>
          </c:val>
        </c:ser>
        <c:dLbls>
          <c:showLegendKey val="0"/>
          <c:showVal val="1"/>
          <c:showCatName val="0"/>
          <c:showSerName val="0"/>
          <c:showPercent val="0"/>
          <c:showBubbleSize val="0"/>
        </c:dLbls>
        <c:gapWidth val="64"/>
        <c:axId val="96307072"/>
        <c:axId val="96308608"/>
      </c:barChart>
      <c:catAx>
        <c:axId val="96307072"/>
        <c:scaling>
          <c:orientation val="maxMin"/>
        </c:scaling>
        <c:delete val="0"/>
        <c:axPos val="l"/>
        <c:majorTickMark val="out"/>
        <c:minorTickMark val="none"/>
        <c:tickLblPos val="none"/>
        <c:crossAx val="96308608"/>
        <c:crosses val="autoZero"/>
        <c:auto val="1"/>
        <c:lblAlgn val="ctr"/>
        <c:lblOffset val="100"/>
        <c:noMultiLvlLbl val="0"/>
      </c:catAx>
      <c:valAx>
        <c:axId val="96308608"/>
        <c:scaling>
          <c:orientation val="minMax"/>
          <c:max val="100"/>
        </c:scaling>
        <c:delete val="0"/>
        <c:axPos val="b"/>
        <c:numFmt formatCode="General\%" sourceLinked="0"/>
        <c:majorTickMark val="out"/>
        <c:minorTickMark val="none"/>
        <c:tickLblPos val="nextTo"/>
        <c:crossAx val="96307072"/>
        <c:crosses val="max"/>
        <c:crossBetween val="between"/>
        <c:majorUnit val="20"/>
      </c:valAx>
    </c:plotArea>
    <c:legend>
      <c:legendPos val="r"/>
      <c:layout>
        <c:manualLayout>
          <c:xMode val="edge"/>
          <c:yMode val="edge"/>
          <c:x val="0.75745490438174601"/>
          <c:y val="0.74876465712683749"/>
          <c:w val="0.17177235154077244"/>
          <c:h val="0.16886147745463706"/>
        </c:manualLayout>
      </c:layout>
      <c:overlay val="0"/>
      <c:txPr>
        <a:bodyPr/>
        <a:lstStyle/>
        <a:p>
          <a:pPr>
            <a:defRPr sz="1000"/>
          </a:pPr>
          <a:endParaRPr lang="en-US"/>
        </a:p>
      </c:txPr>
    </c:legend>
    <c:plotVisOnly val="1"/>
    <c:dispBlanksAs val="gap"/>
    <c:showDLblsOverMax val="0"/>
  </c:chart>
  <c:spPr>
    <a:noFill/>
    <a:ln>
      <a:noFill/>
    </a:ln>
  </c:spPr>
  <c:txPr>
    <a:bodyPr/>
    <a:lstStyle/>
    <a:p>
      <a:pPr>
        <a:defRPr sz="9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12325581395348872"/>
          <c:y val="6.9473684210527478E-2"/>
          <c:w val="0.80697674418604648"/>
          <c:h val="0.81855545759025694"/>
        </c:manualLayout>
      </c:layout>
      <c:barChart>
        <c:barDir val="col"/>
        <c:grouping val="clustered"/>
        <c:varyColors val="0"/>
        <c:ser>
          <c:idx val="0"/>
          <c:order val="0"/>
          <c:tx>
            <c:strRef>
              <c:f>Sheet1!$A$2</c:f>
              <c:strCache>
                <c:ptCount val="1"/>
                <c:pt idx="0">
                  <c:v>% yes</c:v>
                </c:pt>
              </c:strCache>
            </c:strRef>
          </c:tx>
          <c:invertIfNegative val="0"/>
          <c:dLbls>
            <c:numFmt formatCode="General\%" sourceLinked="0"/>
            <c:showLegendKey val="0"/>
            <c:showVal val="1"/>
            <c:showCatName val="0"/>
            <c:showSerName val="0"/>
            <c:showPercent val="0"/>
            <c:showBubbleSize val="0"/>
            <c:showLeaderLines val="0"/>
          </c:dLbls>
          <c:cat>
            <c:numRef>
              <c:f>Sheet1!$B$1:$H$1</c:f>
              <c:numCache>
                <c:formatCode>General</c:formatCode>
                <c:ptCount val="6"/>
                <c:pt idx="0">
                  <c:v>2007</c:v>
                </c:pt>
                <c:pt idx="1">
                  <c:v>2008</c:v>
                </c:pt>
                <c:pt idx="2">
                  <c:v>2009</c:v>
                </c:pt>
                <c:pt idx="3">
                  <c:v>2010</c:v>
                </c:pt>
                <c:pt idx="4">
                  <c:v>2011</c:v>
                </c:pt>
                <c:pt idx="5">
                  <c:v>2012</c:v>
                </c:pt>
              </c:numCache>
            </c:numRef>
          </c:cat>
          <c:val>
            <c:numRef>
              <c:f>Sheet1!$B$2:$H$2</c:f>
              <c:numCache>
                <c:formatCode>General</c:formatCode>
                <c:ptCount val="6"/>
                <c:pt idx="0">
                  <c:v>28</c:v>
                </c:pt>
                <c:pt idx="1">
                  <c:v>24</c:v>
                </c:pt>
                <c:pt idx="2">
                  <c:v>35</c:v>
                </c:pt>
                <c:pt idx="3">
                  <c:v>38</c:v>
                </c:pt>
                <c:pt idx="4">
                  <c:v>40</c:v>
                </c:pt>
                <c:pt idx="5">
                  <c:v>49</c:v>
                </c:pt>
              </c:numCache>
            </c:numRef>
          </c:val>
        </c:ser>
        <c:dLbls>
          <c:showLegendKey val="0"/>
          <c:showVal val="0"/>
          <c:showCatName val="0"/>
          <c:showSerName val="0"/>
          <c:showPercent val="0"/>
          <c:showBubbleSize val="0"/>
        </c:dLbls>
        <c:gapWidth val="100"/>
        <c:axId val="106758528"/>
        <c:axId val="106760064"/>
      </c:barChart>
      <c:catAx>
        <c:axId val="106758528"/>
        <c:scaling>
          <c:orientation val="minMax"/>
        </c:scaling>
        <c:delete val="0"/>
        <c:axPos val="b"/>
        <c:numFmt formatCode="General" sourceLinked="1"/>
        <c:majorTickMark val="out"/>
        <c:minorTickMark val="none"/>
        <c:tickLblPos val="nextTo"/>
        <c:txPr>
          <a:bodyPr rot="0" vert="horz"/>
          <a:lstStyle/>
          <a:p>
            <a:pPr>
              <a:defRPr/>
            </a:pPr>
            <a:endParaRPr lang="en-US"/>
          </a:p>
        </c:txPr>
        <c:crossAx val="106760064"/>
        <c:crosses val="autoZero"/>
        <c:auto val="1"/>
        <c:lblAlgn val="ctr"/>
        <c:lblOffset val="100"/>
        <c:tickLblSkip val="1"/>
        <c:tickMarkSkip val="1"/>
        <c:noMultiLvlLbl val="0"/>
      </c:catAx>
      <c:valAx>
        <c:axId val="106760064"/>
        <c:scaling>
          <c:orientation val="minMax"/>
          <c:max val="100"/>
        </c:scaling>
        <c:delete val="0"/>
        <c:axPos val="l"/>
        <c:numFmt formatCode="General\%" sourceLinked="0"/>
        <c:majorTickMark val="out"/>
        <c:minorTickMark val="none"/>
        <c:tickLblPos val="nextTo"/>
        <c:txPr>
          <a:bodyPr rot="0" vert="horz"/>
          <a:lstStyle/>
          <a:p>
            <a:pPr>
              <a:defRPr/>
            </a:pPr>
            <a:endParaRPr lang="en-US"/>
          </a:p>
        </c:txPr>
        <c:crossAx val="106758528"/>
        <c:crosses val="autoZero"/>
        <c:crossBetween val="between"/>
        <c:majorUnit val="20"/>
      </c:valAx>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43659742190929207"/>
          <c:y val="2.7328809295092581E-2"/>
          <c:w val="0.46385190759004952"/>
          <c:h val="0.90151619509596281"/>
        </c:manualLayout>
      </c:layout>
      <c:barChart>
        <c:barDir val="bar"/>
        <c:grouping val="clustered"/>
        <c:varyColors val="0"/>
        <c:ser>
          <c:idx val="3"/>
          <c:order val="0"/>
          <c:tx>
            <c:strRef>
              <c:f>Sheet1!$A$2</c:f>
              <c:strCache>
                <c:ptCount val="1"/>
                <c:pt idx="0">
                  <c:v>Measure 2</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Sheet1!$B$2:$L$2</c:f>
            </c:numRef>
          </c:val>
        </c:ser>
        <c:ser>
          <c:idx val="0"/>
          <c:order val="1"/>
          <c:tx>
            <c:strRef>
              <c:f>Sheet1!$A$3</c:f>
              <c:strCache>
                <c:ptCount val="1"/>
                <c:pt idx="0">
                  <c:v>2007 (TV)</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Sheet1!$B$3:$L$3</c:f>
            </c:numRef>
          </c:val>
        </c:ser>
        <c:ser>
          <c:idx val="1"/>
          <c:order val="2"/>
          <c:tx>
            <c:strRef>
              <c:f>Sheet1!$A$4</c:f>
              <c:strCache>
                <c:ptCount val="1"/>
                <c:pt idx="0">
                  <c:v>2008 (TV)</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Sheet1!$B$4:$L$4</c:f>
            </c:numRef>
          </c:val>
        </c:ser>
        <c:ser>
          <c:idx val="2"/>
          <c:order val="3"/>
          <c:tx>
            <c:strRef>
              <c:f>Sheet1!$A$5</c:f>
              <c:strCache>
                <c:ptCount val="1"/>
                <c:pt idx="0">
                  <c:v>2009</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Sheet1!$B$5:$L$5</c:f>
              <c:numCache>
                <c:formatCode>General</c:formatCode>
                <c:ptCount val="10"/>
                <c:pt idx="0">
                  <c:v>74</c:v>
                </c:pt>
                <c:pt idx="1">
                  <c:v>9</c:v>
                </c:pt>
                <c:pt idx="2">
                  <c:v>19</c:v>
                </c:pt>
                <c:pt idx="3">
                  <c:v>19</c:v>
                </c:pt>
                <c:pt idx="4">
                  <c:v>2</c:v>
                </c:pt>
                <c:pt idx="5">
                  <c:v>10</c:v>
                </c:pt>
                <c:pt idx="6">
                  <c:v>6</c:v>
                </c:pt>
                <c:pt idx="7">
                  <c:v>13</c:v>
                </c:pt>
                <c:pt idx="8">
                  <c:v>7</c:v>
                </c:pt>
                <c:pt idx="9">
                  <c:v>3</c:v>
                </c:pt>
              </c:numCache>
            </c:numRef>
          </c:val>
        </c:ser>
        <c:ser>
          <c:idx val="4"/>
          <c:order val="4"/>
          <c:tx>
            <c:strRef>
              <c:f>Sheet1!$A$6</c:f>
              <c:strCache>
                <c:ptCount val="1"/>
                <c:pt idx="0">
                  <c:v>2010</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Sheet1!$B$6:$L$6</c:f>
              <c:numCache>
                <c:formatCode>General</c:formatCode>
                <c:ptCount val="10"/>
                <c:pt idx="0">
                  <c:v>81</c:v>
                </c:pt>
                <c:pt idx="1">
                  <c:v>7</c:v>
                </c:pt>
                <c:pt idx="2">
                  <c:v>14</c:v>
                </c:pt>
                <c:pt idx="3">
                  <c:v>12</c:v>
                </c:pt>
                <c:pt idx="4">
                  <c:v>5</c:v>
                </c:pt>
                <c:pt idx="5">
                  <c:v>14</c:v>
                </c:pt>
                <c:pt idx="6">
                  <c:v>10</c:v>
                </c:pt>
                <c:pt idx="7">
                  <c:v>9</c:v>
                </c:pt>
                <c:pt idx="8">
                  <c:v>2</c:v>
                </c:pt>
                <c:pt idx="9">
                  <c:v>3</c:v>
                </c:pt>
              </c:numCache>
            </c:numRef>
          </c:val>
        </c:ser>
        <c:ser>
          <c:idx val="5"/>
          <c:order val="5"/>
          <c:tx>
            <c:strRef>
              <c:f>Sheet1!$A$7</c:f>
              <c:strCache>
                <c:ptCount val="1"/>
                <c:pt idx="0">
                  <c:v>2011</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Sheet1!$B$7:$L$7</c:f>
              <c:numCache>
                <c:formatCode>General</c:formatCode>
                <c:ptCount val="10"/>
                <c:pt idx="0">
                  <c:v>81</c:v>
                </c:pt>
                <c:pt idx="1">
                  <c:v>13</c:v>
                </c:pt>
                <c:pt idx="2">
                  <c:v>19</c:v>
                </c:pt>
                <c:pt idx="3">
                  <c:v>17</c:v>
                </c:pt>
                <c:pt idx="4">
                  <c:v>5</c:v>
                </c:pt>
                <c:pt idx="5">
                  <c:v>12</c:v>
                </c:pt>
                <c:pt idx="6">
                  <c:v>10</c:v>
                </c:pt>
                <c:pt idx="7">
                  <c:v>11</c:v>
                </c:pt>
                <c:pt idx="8">
                  <c:v>5</c:v>
                </c:pt>
                <c:pt idx="9">
                  <c:v>2</c:v>
                </c:pt>
              </c:numCache>
            </c:numRef>
          </c:val>
        </c:ser>
        <c:ser>
          <c:idx val="6"/>
          <c:order val="6"/>
          <c:tx>
            <c:strRef>
              <c:f>Sheet1!$A$8</c:f>
              <c:strCache>
                <c:ptCount val="1"/>
                <c:pt idx="0">
                  <c:v>2012</c:v>
                </c:pt>
              </c:strCache>
            </c:strRef>
          </c:tx>
          <c:invertIfNegative val="0"/>
          <c:cat>
            <c:strRef>
              <c:f>Sheet1!$B$1:$L$1</c:f>
              <c:strCache>
                <c:ptCount val="10"/>
                <c:pt idx="0">
                  <c:v>Be prepared</c:v>
                </c:pt>
                <c:pt idx="1">
                  <c:v>Telling us how to prepare</c:v>
                </c:pt>
                <c:pt idx="2">
                  <c:v>Make sure you have supplies</c:v>
                </c:pt>
                <c:pt idx="3">
                  <c:v>Disasters can strike at any time</c:v>
                </c:pt>
                <c:pt idx="4">
                  <c:v>You could be on your own for a while</c:v>
                </c:pt>
                <c:pt idx="5">
                  <c:v>Be aware of what could happen</c:v>
                </c:pt>
                <c:pt idx="6">
                  <c:v>Don't rely on others</c:v>
                </c:pt>
                <c:pt idx="7">
                  <c:v>Make a plan</c:v>
                </c:pt>
                <c:pt idx="8">
                  <c:v>Take care of your family/neighbours</c:v>
                </c:pt>
                <c:pt idx="9">
                  <c:v>Where to get information</c:v>
                </c:pt>
              </c:strCache>
            </c:strRef>
          </c:cat>
          <c:val>
            <c:numRef>
              <c:f>Sheet1!$B$8:$L$8</c:f>
              <c:numCache>
                <c:formatCode>General</c:formatCode>
                <c:ptCount val="10"/>
                <c:pt idx="0">
                  <c:v>80</c:v>
                </c:pt>
                <c:pt idx="1">
                  <c:v>25</c:v>
                </c:pt>
                <c:pt idx="2">
                  <c:v>22</c:v>
                </c:pt>
                <c:pt idx="3">
                  <c:v>18</c:v>
                </c:pt>
                <c:pt idx="4">
                  <c:v>14</c:v>
                </c:pt>
                <c:pt idx="5">
                  <c:v>13</c:v>
                </c:pt>
                <c:pt idx="6">
                  <c:v>13</c:v>
                </c:pt>
                <c:pt idx="7">
                  <c:v>13</c:v>
                </c:pt>
                <c:pt idx="8">
                  <c:v>11</c:v>
                </c:pt>
                <c:pt idx="9">
                  <c:v>7</c:v>
                </c:pt>
              </c:numCache>
            </c:numRef>
          </c:val>
        </c:ser>
        <c:dLbls>
          <c:showLegendKey val="0"/>
          <c:showVal val="1"/>
          <c:showCatName val="0"/>
          <c:showSerName val="0"/>
          <c:showPercent val="0"/>
          <c:showBubbleSize val="0"/>
        </c:dLbls>
        <c:gapWidth val="60"/>
        <c:axId val="106554880"/>
        <c:axId val="106556416"/>
      </c:barChart>
      <c:catAx>
        <c:axId val="106554880"/>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06556416"/>
        <c:crosses val="autoZero"/>
        <c:auto val="1"/>
        <c:lblAlgn val="ctr"/>
        <c:lblOffset val="100"/>
        <c:tickLblSkip val="1"/>
        <c:tickMarkSkip val="1"/>
        <c:noMultiLvlLbl val="0"/>
      </c:catAx>
      <c:valAx>
        <c:axId val="106556416"/>
        <c:scaling>
          <c:orientation val="minMax"/>
        </c:scaling>
        <c:delete val="0"/>
        <c:axPos val="b"/>
        <c:numFmt formatCode="General\%" sourceLinked="0"/>
        <c:majorTickMark val="out"/>
        <c:minorTickMark val="none"/>
        <c:tickLblPos val="nextTo"/>
        <c:txPr>
          <a:bodyPr rot="0" vert="horz"/>
          <a:lstStyle/>
          <a:p>
            <a:pPr>
              <a:defRPr/>
            </a:pPr>
            <a:endParaRPr lang="en-US"/>
          </a:p>
        </c:txPr>
        <c:crossAx val="106554880"/>
        <c:crosses val="max"/>
        <c:crossBetween val="between"/>
        <c:majorUnit val="20"/>
      </c:valAx>
    </c:plotArea>
    <c:legend>
      <c:legendPos val="r"/>
      <c:layout>
        <c:manualLayout>
          <c:xMode val="edge"/>
          <c:yMode val="edge"/>
          <c:x val="0.75137638511909566"/>
          <c:y val="0.76093922724938501"/>
          <c:w val="9.9017673985291085E-2"/>
          <c:h val="0.14858791676623681"/>
        </c:manualLayout>
      </c:layout>
      <c:overlay val="0"/>
      <c:txPr>
        <a:bodyPr/>
        <a:lstStyle/>
        <a:p>
          <a:pPr>
            <a:defRPr sz="1000"/>
          </a:pPr>
          <a:endParaRPr lang="en-US"/>
        </a:p>
      </c:txPr>
    </c:legend>
    <c:plotVisOnly val="1"/>
    <c:dispBlanksAs val="gap"/>
    <c:showDLblsOverMax val="0"/>
  </c:chart>
  <c:spPr>
    <a:ln>
      <a:noFill/>
    </a:ln>
  </c:spPr>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0"/>
    <c:plotArea>
      <c:layout>
        <c:manualLayout>
          <c:layoutTarget val="inner"/>
          <c:xMode val="edge"/>
          <c:yMode val="edge"/>
          <c:x val="0.43641218792498471"/>
          <c:y val="2.5966750513710762E-2"/>
          <c:w val="0.49782581502908896"/>
          <c:h val="0.91547843948427565"/>
        </c:manualLayout>
      </c:layout>
      <c:barChart>
        <c:barDir val="bar"/>
        <c:grouping val="clustered"/>
        <c:varyColors val="0"/>
        <c:ser>
          <c:idx val="0"/>
          <c:order val="0"/>
          <c:tx>
            <c:strRef>
              <c:f>Sheet1!$B$1</c:f>
              <c:strCache>
                <c:ptCount val="1"/>
                <c:pt idx="0">
                  <c:v>2009</c:v>
                </c:pt>
              </c:strCache>
            </c:strRef>
          </c:tx>
          <c:invertIfNegative val="0"/>
          <c:cat>
            <c:strRef>
              <c:f>Sheet1!$A$2:$A$12</c:f>
              <c:strCache>
                <c:ptCount val="11"/>
                <c:pt idx="0">
                  <c:v>TV</c:v>
                </c:pt>
                <c:pt idx="1">
                  <c:v>Radio</c:v>
                </c:pt>
                <c:pt idx="2">
                  <c:v>Daily newspapers</c:v>
                </c:pt>
                <c:pt idx="3">
                  <c:v>Local or community newspapers</c:v>
                </c:pt>
                <c:pt idx="4">
                  <c:v>Internet</c:v>
                </c:pt>
                <c:pt idx="5">
                  <c:v>Word of mouth</c:v>
                </c:pt>
                <c:pt idx="6">
                  <c:v>School /childrens school</c:v>
                </c:pt>
                <c:pt idx="7">
                  <c:v>Yellow Pages</c:v>
                </c:pt>
                <c:pt idx="8">
                  <c:v>Brochures/flyers</c:v>
                </c:pt>
                <c:pt idx="9">
                  <c:v>At work/workmates/work prepare</c:v>
                </c:pt>
                <c:pt idx="10">
                  <c:v>Have not heard or seen any</c:v>
                </c:pt>
              </c:strCache>
            </c:strRef>
          </c:cat>
          <c:val>
            <c:numRef>
              <c:f>Sheet1!$B$2:$B$12</c:f>
              <c:numCache>
                <c:formatCode>General</c:formatCode>
                <c:ptCount val="11"/>
                <c:pt idx="0">
                  <c:v>30</c:v>
                </c:pt>
                <c:pt idx="1">
                  <c:v>14.000000000000002</c:v>
                </c:pt>
                <c:pt idx="2">
                  <c:v>15</c:v>
                </c:pt>
                <c:pt idx="3">
                  <c:v>9</c:v>
                </c:pt>
                <c:pt idx="4">
                  <c:v>5</c:v>
                </c:pt>
                <c:pt idx="5">
                  <c:v>7.0000000000000009</c:v>
                </c:pt>
                <c:pt idx="6">
                  <c:v>8</c:v>
                </c:pt>
                <c:pt idx="7">
                  <c:v>14.000000000000002</c:v>
                </c:pt>
                <c:pt idx="8">
                  <c:v>6</c:v>
                </c:pt>
                <c:pt idx="9">
                  <c:v>6</c:v>
                </c:pt>
                <c:pt idx="10">
                  <c:v>18</c:v>
                </c:pt>
              </c:numCache>
            </c:numRef>
          </c:val>
        </c:ser>
        <c:ser>
          <c:idx val="1"/>
          <c:order val="1"/>
          <c:tx>
            <c:strRef>
              <c:f>Sheet1!$C$1</c:f>
              <c:strCache>
                <c:ptCount val="1"/>
                <c:pt idx="0">
                  <c:v>2010</c:v>
                </c:pt>
              </c:strCache>
            </c:strRef>
          </c:tx>
          <c:invertIfNegative val="0"/>
          <c:cat>
            <c:strRef>
              <c:f>Sheet1!$A$2:$A$12</c:f>
              <c:strCache>
                <c:ptCount val="11"/>
                <c:pt idx="0">
                  <c:v>TV</c:v>
                </c:pt>
                <c:pt idx="1">
                  <c:v>Radio</c:v>
                </c:pt>
                <c:pt idx="2">
                  <c:v>Daily newspapers</c:v>
                </c:pt>
                <c:pt idx="3">
                  <c:v>Local or community newspapers</c:v>
                </c:pt>
                <c:pt idx="4">
                  <c:v>Internet</c:v>
                </c:pt>
                <c:pt idx="5">
                  <c:v>Word of mouth</c:v>
                </c:pt>
                <c:pt idx="6">
                  <c:v>School /childrens school</c:v>
                </c:pt>
                <c:pt idx="7">
                  <c:v>Yellow Pages</c:v>
                </c:pt>
                <c:pt idx="8">
                  <c:v>Brochures/flyers</c:v>
                </c:pt>
                <c:pt idx="9">
                  <c:v>At work/workmates/work prepare</c:v>
                </c:pt>
                <c:pt idx="10">
                  <c:v>Have not heard or seen any</c:v>
                </c:pt>
              </c:strCache>
            </c:strRef>
          </c:cat>
          <c:val>
            <c:numRef>
              <c:f>Sheet1!$C$2:$C$12</c:f>
              <c:numCache>
                <c:formatCode>General</c:formatCode>
                <c:ptCount val="11"/>
                <c:pt idx="0">
                  <c:v>30</c:v>
                </c:pt>
                <c:pt idx="1">
                  <c:v>17</c:v>
                </c:pt>
                <c:pt idx="2">
                  <c:v>18</c:v>
                </c:pt>
                <c:pt idx="3">
                  <c:v>9</c:v>
                </c:pt>
                <c:pt idx="4">
                  <c:v>6</c:v>
                </c:pt>
                <c:pt idx="5">
                  <c:v>6</c:v>
                </c:pt>
                <c:pt idx="6">
                  <c:v>8</c:v>
                </c:pt>
                <c:pt idx="7">
                  <c:v>13</c:v>
                </c:pt>
                <c:pt idx="8">
                  <c:v>6</c:v>
                </c:pt>
                <c:pt idx="9">
                  <c:v>6</c:v>
                </c:pt>
                <c:pt idx="10">
                  <c:v>18</c:v>
                </c:pt>
              </c:numCache>
            </c:numRef>
          </c:val>
        </c:ser>
        <c:ser>
          <c:idx val="2"/>
          <c:order val="2"/>
          <c:tx>
            <c:strRef>
              <c:f>Sheet1!$D$1</c:f>
              <c:strCache>
                <c:ptCount val="1"/>
                <c:pt idx="0">
                  <c:v>2011</c:v>
                </c:pt>
              </c:strCache>
            </c:strRef>
          </c:tx>
          <c:invertIfNegative val="0"/>
          <c:dLbls>
            <c:dLbl>
              <c:idx val="0"/>
              <c:layout>
                <c:manualLayout>
                  <c:x val="-1.0449320794148381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Sheet1!$A$2:$A$12</c:f>
              <c:strCache>
                <c:ptCount val="11"/>
                <c:pt idx="0">
                  <c:v>TV</c:v>
                </c:pt>
                <c:pt idx="1">
                  <c:v>Radio</c:v>
                </c:pt>
                <c:pt idx="2">
                  <c:v>Daily newspapers</c:v>
                </c:pt>
                <c:pt idx="3">
                  <c:v>Local or community newspapers</c:v>
                </c:pt>
                <c:pt idx="4">
                  <c:v>Internet</c:v>
                </c:pt>
                <c:pt idx="5">
                  <c:v>Word of mouth</c:v>
                </c:pt>
                <c:pt idx="6">
                  <c:v>School /childrens school</c:v>
                </c:pt>
                <c:pt idx="7">
                  <c:v>Yellow Pages</c:v>
                </c:pt>
                <c:pt idx="8">
                  <c:v>Brochures/flyers</c:v>
                </c:pt>
                <c:pt idx="9">
                  <c:v>At work/workmates/work prepare</c:v>
                </c:pt>
                <c:pt idx="10">
                  <c:v>Have not heard or seen any</c:v>
                </c:pt>
              </c:strCache>
            </c:strRef>
          </c:cat>
          <c:val>
            <c:numRef>
              <c:f>Sheet1!$D$2:$D$12</c:f>
              <c:numCache>
                <c:formatCode>General</c:formatCode>
                <c:ptCount val="11"/>
                <c:pt idx="0">
                  <c:v>38</c:v>
                </c:pt>
                <c:pt idx="1">
                  <c:v>21</c:v>
                </c:pt>
                <c:pt idx="2">
                  <c:v>24</c:v>
                </c:pt>
                <c:pt idx="3">
                  <c:v>8</c:v>
                </c:pt>
                <c:pt idx="4">
                  <c:v>12</c:v>
                </c:pt>
                <c:pt idx="5">
                  <c:v>11</c:v>
                </c:pt>
                <c:pt idx="6">
                  <c:v>6</c:v>
                </c:pt>
                <c:pt idx="7">
                  <c:v>6</c:v>
                </c:pt>
                <c:pt idx="8">
                  <c:v>6</c:v>
                </c:pt>
                <c:pt idx="9">
                  <c:v>5</c:v>
                </c:pt>
                <c:pt idx="10">
                  <c:v>16</c:v>
                </c:pt>
              </c:numCache>
            </c:numRef>
          </c:val>
        </c:ser>
        <c:ser>
          <c:idx val="3"/>
          <c:order val="3"/>
          <c:tx>
            <c:strRef>
              <c:f>Sheet1!$E$1</c:f>
              <c:strCache>
                <c:ptCount val="1"/>
                <c:pt idx="0">
                  <c:v>2012</c:v>
                </c:pt>
              </c:strCache>
            </c:strRef>
          </c:tx>
          <c:invertIfNegative val="0"/>
          <c:cat>
            <c:strRef>
              <c:f>Sheet1!$A$2:$A$12</c:f>
              <c:strCache>
                <c:ptCount val="11"/>
                <c:pt idx="0">
                  <c:v>TV</c:v>
                </c:pt>
                <c:pt idx="1">
                  <c:v>Radio</c:v>
                </c:pt>
                <c:pt idx="2">
                  <c:v>Daily newspapers</c:v>
                </c:pt>
                <c:pt idx="3">
                  <c:v>Local or community newspapers</c:v>
                </c:pt>
                <c:pt idx="4">
                  <c:v>Internet</c:v>
                </c:pt>
                <c:pt idx="5">
                  <c:v>Word of mouth</c:v>
                </c:pt>
                <c:pt idx="6">
                  <c:v>School /childrens school</c:v>
                </c:pt>
                <c:pt idx="7">
                  <c:v>Yellow Pages</c:v>
                </c:pt>
                <c:pt idx="8">
                  <c:v>Brochures/flyers</c:v>
                </c:pt>
                <c:pt idx="9">
                  <c:v>At work/workmates/work prepare</c:v>
                </c:pt>
                <c:pt idx="10">
                  <c:v>Have not heard or seen any</c:v>
                </c:pt>
              </c:strCache>
            </c:strRef>
          </c:cat>
          <c:val>
            <c:numRef>
              <c:f>Sheet1!$E$2:$E$12</c:f>
              <c:numCache>
                <c:formatCode>General</c:formatCode>
                <c:ptCount val="11"/>
                <c:pt idx="0">
                  <c:v>33</c:v>
                </c:pt>
                <c:pt idx="1">
                  <c:v>22</c:v>
                </c:pt>
                <c:pt idx="2">
                  <c:v>20</c:v>
                </c:pt>
                <c:pt idx="3">
                  <c:v>11</c:v>
                </c:pt>
                <c:pt idx="4">
                  <c:v>10</c:v>
                </c:pt>
                <c:pt idx="5">
                  <c:v>9</c:v>
                </c:pt>
                <c:pt idx="6">
                  <c:v>8</c:v>
                </c:pt>
                <c:pt idx="7">
                  <c:v>8</c:v>
                </c:pt>
                <c:pt idx="8">
                  <c:v>7.0000000000000009</c:v>
                </c:pt>
                <c:pt idx="9">
                  <c:v>6</c:v>
                </c:pt>
                <c:pt idx="10">
                  <c:v>15</c:v>
                </c:pt>
              </c:numCache>
            </c:numRef>
          </c:val>
        </c:ser>
        <c:dLbls>
          <c:showLegendKey val="0"/>
          <c:showVal val="1"/>
          <c:showCatName val="0"/>
          <c:showSerName val="0"/>
          <c:showPercent val="0"/>
          <c:showBubbleSize val="0"/>
        </c:dLbls>
        <c:gapWidth val="50"/>
        <c:axId val="106636416"/>
        <c:axId val="106637952"/>
      </c:barChart>
      <c:catAx>
        <c:axId val="106636416"/>
        <c:scaling>
          <c:orientation val="maxMin"/>
        </c:scaling>
        <c:delete val="0"/>
        <c:axPos val="l"/>
        <c:numFmt formatCode="General" sourceLinked="1"/>
        <c:majorTickMark val="out"/>
        <c:minorTickMark val="none"/>
        <c:tickLblPos val="nextTo"/>
        <c:txPr>
          <a:bodyPr/>
          <a:lstStyle/>
          <a:p>
            <a:pPr>
              <a:defRPr sz="1000"/>
            </a:pPr>
            <a:endParaRPr lang="en-US"/>
          </a:p>
        </c:txPr>
        <c:crossAx val="106637952"/>
        <c:crosses val="autoZero"/>
        <c:auto val="1"/>
        <c:lblAlgn val="ctr"/>
        <c:lblOffset val="100"/>
        <c:noMultiLvlLbl val="0"/>
      </c:catAx>
      <c:valAx>
        <c:axId val="106637952"/>
        <c:scaling>
          <c:orientation val="minMax"/>
          <c:max val="50"/>
        </c:scaling>
        <c:delete val="0"/>
        <c:axPos val="b"/>
        <c:numFmt formatCode="General\%" sourceLinked="0"/>
        <c:majorTickMark val="out"/>
        <c:minorTickMark val="none"/>
        <c:tickLblPos val="nextTo"/>
        <c:crossAx val="106636416"/>
        <c:crosses val="max"/>
        <c:crossBetween val="between"/>
        <c:majorUnit val="10"/>
      </c:valAx>
    </c:plotArea>
    <c:legend>
      <c:legendPos val="r"/>
      <c:layout>
        <c:manualLayout>
          <c:xMode val="edge"/>
          <c:yMode val="edge"/>
          <c:x val="0.79744456428388688"/>
          <c:y val="0.77263972387705826"/>
          <c:w val="9.6354359268674528E-2"/>
          <c:h val="0.15393881255143921"/>
        </c:manualLayout>
      </c:layout>
      <c:overlay val="0"/>
      <c:txPr>
        <a:bodyPr/>
        <a:lstStyle/>
        <a:p>
          <a:pPr>
            <a:defRPr sz="1000"/>
          </a:pPr>
          <a:endParaRPr lang="en-US"/>
        </a:p>
      </c:txPr>
    </c:legend>
    <c:plotVisOnly val="1"/>
    <c:dispBlanksAs val="gap"/>
    <c:showDLblsOverMax val="0"/>
  </c:chart>
  <c:spPr>
    <a:ln>
      <a:noFill/>
    </a:ln>
  </c:spPr>
  <c:txPr>
    <a:bodyPr/>
    <a:lstStyle/>
    <a:p>
      <a:pPr>
        <a:defRPr sz="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7294988450592783"/>
          <c:y val="1.5037596952538226E-2"/>
          <c:w val="0.67120739162061793"/>
          <c:h val="0.93512974071591193"/>
        </c:manualLayout>
      </c:layout>
      <c:barChart>
        <c:barDir val="bar"/>
        <c:grouping val="stacked"/>
        <c:varyColors val="0"/>
        <c:ser>
          <c:idx val="0"/>
          <c:order val="0"/>
          <c:tx>
            <c:strRef>
              <c:f>Sheet1!$A$3</c:f>
              <c:strCache>
                <c:ptCount val="1"/>
                <c:pt idx="0">
                  <c:v>Slightly agree</c:v>
                </c:pt>
              </c:strCache>
            </c:strRef>
          </c:tx>
          <c:invertIfNegative val="0"/>
          <c:dLbls>
            <c:txPr>
              <a:bodyPr/>
              <a:lstStyle/>
              <a:p>
                <a:pPr>
                  <a:defRPr sz="900">
                    <a:solidFill>
                      <a:schemeClr val="bg1"/>
                    </a:solidFill>
                  </a:defRPr>
                </a:pPr>
                <a:endParaRPr lang="en-US"/>
              </a:p>
            </c:txPr>
            <c:dLblPos val="ctr"/>
            <c:showLegendKey val="0"/>
            <c:showVal val="1"/>
            <c:showCatName val="0"/>
            <c:showSerName val="0"/>
            <c:showPercent val="0"/>
            <c:showBubbleSize val="0"/>
            <c:showLeaderLines val="0"/>
          </c:dLbls>
          <c:val>
            <c:numRef>
              <c:f>Sheet1!$B$3:$AO$3</c:f>
              <c:numCache>
                <c:formatCode>General</c:formatCode>
                <c:ptCount val="31"/>
                <c:pt idx="0">
                  <c:v>9</c:v>
                </c:pt>
                <c:pt idx="1">
                  <c:v>11</c:v>
                </c:pt>
                <c:pt idx="2">
                  <c:v>10</c:v>
                </c:pt>
                <c:pt idx="3">
                  <c:v>9</c:v>
                </c:pt>
                <c:pt idx="4">
                  <c:v>17</c:v>
                </c:pt>
                <c:pt idx="5">
                  <c:v>10</c:v>
                </c:pt>
                <c:pt idx="6">
                  <c:v>11</c:v>
                </c:pt>
                <c:pt idx="8">
                  <c:v>22</c:v>
                </c:pt>
                <c:pt idx="9">
                  <c:v>21</c:v>
                </c:pt>
                <c:pt idx="10">
                  <c:v>23</c:v>
                </c:pt>
                <c:pt idx="11">
                  <c:v>24</c:v>
                </c:pt>
                <c:pt idx="12">
                  <c:v>22</c:v>
                </c:pt>
                <c:pt idx="13">
                  <c:v>23</c:v>
                </c:pt>
                <c:pt idx="14">
                  <c:v>18</c:v>
                </c:pt>
                <c:pt idx="16">
                  <c:v>43</c:v>
                </c:pt>
                <c:pt idx="17">
                  <c:v>41</c:v>
                </c:pt>
                <c:pt idx="18">
                  <c:v>39</c:v>
                </c:pt>
                <c:pt idx="19">
                  <c:v>42</c:v>
                </c:pt>
                <c:pt idx="20">
                  <c:v>45</c:v>
                </c:pt>
                <c:pt idx="21">
                  <c:v>43</c:v>
                </c:pt>
                <c:pt idx="22">
                  <c:v>41</c:v>
                </c:pt>
                <c:pt idx="24">
                  <c:v>40</c:v>
                </c:pt>
                <c:pt idx="25">
                  <c:v>35</c:v>
                </c:pt>
                <c:pt idx="26">
                  <c:v>36</c:v>
                </c:pt>
                <c:pt idx="27">
                  <c:v>42</c:v>
                </c:pt>
                <c:pt idx="28">
                  <c:v>40</c:v>
                </c:pt>
                <c:pt idx="29">
                  <c:v>40</c:v>
                </c:pt>
                <c:pt idx="30">
                  <c:v>34</c:v>
                </c:pt>
              </c:numCache>
            </c:numRef>
          </c:val>
        </c:ser>
        <c:ser>
          <c:idx val="1"/>
          <c:order val="1"/>
          <c:tx>
            <c:strRef>
              <c:f>Sheet1!$A$4</c:f>
              <c:strCache>
                <c:ptCount val="1"/>
                <c:pt idx="0">
                  <c:v>Strongly agree</c:v>
                </c:pt>
              </c:strCache>
            </c:strRef>
          </c:tx>
          <c:invertIfNegative val="0"/>
          <c:dLbls>
            <c:numFmt formatCode="General" sourceLinked="0"/>
            <c:txPr>
              <a:bodyPr/>
              <a:lstStyle/>
              <a:p>
                <a:pPr>
                  <a:defRPr sz="900"/>
                </a:pPr>
                <a:endParaRPr lang="en-US"/>
              </a:p>
            </c:txPr>
            <c:dLblPos val="ctr"/>
            <c:showLegendKey val="0"/>
            <c:showVal val="1"/>
            <c:showCatName val="0"/>
            <c:showSerName val="0"/>
            <c:showPercent val="0"/>
            <c:showBubbleSize val="0"/>
            <c:showLeaderLines val="0"/>
          </c:dLbls>
          <c:val>
            <c:numRef>
              <c:f>Sheet1!$B$4:$AO$4</c:f>
              <c:numCache>
                <c:formatCode>General</c:formatCode>
                <c:ptCount val="31"/>
                <c:pt idx="0">
                  <c:v>90</c:v>
                </c:pt>
                <c:pt idx="1">
                  <c:v>87</c:v>
                </c:pt>
                <c:pt idx="2">
                  <c:v>89</c:v>
                </c:pt>
                <c:pt idx="3">
                  <c:v>89</c:v>
                </c:pt>
                <c:pt idx="4">
                  <c:v>81</c:v>
                </c:pt>
                <c:pt idx="5">
                  <c:v>87</c:v>
                </c:pt>
                <c:pt idx="6">
                  <c:v>83</c:v>
                </c:pt>
                <c:pt idx="8">
                  <c:v>14.000000000000002</c:v>
                </c:pt>
                <c:pt idx="9">
                  <c:v>7</c:v>
                </c:pt>
                <c:pt idx="10">
                  <c:v>13</c:v>
                </c:pt>
                <c:pt idx="11">
                  <c:v>14</c:v>
                </c:pt>
                <c:pt idx="12">
                  <c:v>8</c:v>
                </c:pt>
                <c:pt idx="13">
                  <c:v>8</c:v>
                </c:pt>
                <c:pt idx="14">
                  <c:v>7</c:v>
                </c:pt>
                <c:pt idx="16">
                  <c:v>31</c:v>
                </c:pt>
                <c:pt idx="17">
                  <c:v>34</c:v>
                </c:pt>
                <c:pt idx="18">
                  <c:v>26</c:v>
                </c:pt>
                <c:pt idx="19">
                  <c:v>35</c:v>
                </c:pt>
                <c:pt idx="20">
                  <c:v>30</c:v>
                </c:pt>
                <c:pt idx="21">
                  <c:v>27</c:v>
                </c:pt>
                <c:pt idx="22">
                  <c:v>24</c:v>
                </c:pt>
                <c:pt idx="24">
                  <c:v>33</c:v>
                </c:pt>
                <c:pt idx="25">
                  <c:v>39</c:v>
                </c:pt>
                <c:pt idx="26">
                  <c:v>28</c:v>
                </c:pt>
                <c:pt idx="27">
                  <c:v>34</c:v>
                </c:pt>
                <c:pt idx="28">
                  <c:v>31</c:v>
                </c:pt>
                <c:pt idx="29">
                  <c:v>27</c:v>
                </c:pt>
                <c:pt idx="30">
                  <c:v>27</c:v>
                </c:pt>
              </c:numCache>
            </c:numRef>
          </c:val>
        </c:ser>
        <c:ser>
          <c:idx val="3"/>
          <c:order val="2"/>
          <c:tx>
            <c:strRef>
              <c:f>Sheet1!$A$5</c:f>
              <c:strCache>
                <c:ptCount val="1"/>
                <c:pt idx="0">
                  <c:v>Slightly disagree</c:v>
                </c:pt>
              </c:strCache>
            </c:strRef>
          </c:tx>
          <c:invertIfNegative val="0"/>
          <c:dLbls>
            <c:numFmt formatCode="\-#;[Black]#0" sourceLinked="0"/>
            <c:dLblPos val="ctr"/>
            <c:showLegendKey val="0"/>
            <c:showVal val="1"/>
            <c:showCatName val="0"/>
            <c:showSerName val="0"/>
            <c:showPercent val="0"/>
            <c:showBubbleSize val="0"/>
            <c:showLeaderLines val="0"/>
          </c:dLbls>
          <c:val>
            <c:numRef>
              <c:f>Sheet1!$B$5:$AO$5</c:f>
              <c:numCache>
                <c:formatCode>General</c:formatCode>
                <c:ptCount val="31"/>
                <c:pt idx="0">
                  <c:v>-1</c:v>
                </c:pt>
                <c:pt idx="1">
                  <c:v>-1</c:v>
                </c:pt>
                <c:pt idx="2">
                  <c:v>-1</c:v>
                </c:pt>
                <c:pt idx="3">
                  <c:v>-2</c:v>
                </c:pt>
                <c:pt idx="4">
                  <c:v>-1</c:v>
                </c:pt>
                <c:pt idx="5">
                  <c:v>-2</c:v>
                </c:pt>
                <c:pt idx="6">
                  <c:v>-3</c:v>
                </c:pt>
                <c:pt idx="8">
                  <c:v>-26</c:v>
                </c:pt>
                <c:pt idx="9">
                  <c:v>-28</c:v>
                </c:pt>
                <c:pt idx="10">
                  <c:v>-25</c:v>
                </c:pt>
                <c:pt idx="11">
                  <c:v>-28</c:v>
                </c:pt>
                <c:pt idx="12">
                  <c:v>-31</c:v>
                </c:pt>
                <c:pt idx="13">
                  <c:v>-30</c:v>
                </c:pt>
                <c:pt idx="14">
                  <c:v>-29</c:v>
                </c:pt>
                <c:pt idx="16">
                  <c:v>-15</c:v>
                </c:pt>
                <c:pt idx="17">
                  <c:v>-15</c:v>
                </c:pt>
                <c:pt idx="18">
                  <c:v>-21</c:v>
                </c:pt>
                <c:pt idx="19">
                  <c:v>-14</c:v>
                </c:pt>
                <c:pt idx="20">
                  <c:v>-17</c:v>
                </c:pt>
                <c:pt idx="21">
                  <c:v>-19</c:v>
                </c:pt>
                <c:pt idx="22">
                  <c:v>-22</c:v>
                </c:pt>
                <c:pt idx="24">
                  <c:v>-14.000000000000002</c:v>
                </c:pt>
                <c:pt idx="25">
                  <c:v>-14</c:v>
                </c:pt>
                <c:pt idx="26">
                  <c:v>-18</c:v>
                </c:pt>
                <c:pt idx="27">
                  <c:v>-15</c:v>
                </c:pt>
                <c:pt idx="28">
                  <c:v>-18</c:v>
                </c:pt>
                <c:pt idx="29">
                  <c:v>-19</c:v>
                </c:pt>
                <c:pt idx="30">
                  <c:v>-24</c:v>
                </c:pt>
              </c:numCache>
            </c:numRef>
          </c:val>
        </c:ser>
        <c:ser>
          <c:idx val="4"/>
          <c:order val="3"/>
          <c:tx>
            <c:strRef>
              <c:f>Sheet1!$A$6</c:f>
              <c:strCache>
                <c:ptCount val="1"/>
                <c:pt idx="0">
                  <c:v>Strongly disagree</c:v>
                </c:pt>
              </c:strCache>
            </c:strRef>
          </c:tx>
          <c:invertIfNegative val="0"/>
          <c:dLbls>
            <c:dLbl>
              <c:idx val="1"/>
              <c:delete val="1"/>
            </c:dLbl>
            <c:dLbl>
              <c:idx val="2"/>
              <c:delete val="1"/>
            </c:dLbl>
            <c:dLbl>
              <c:idx val="3"/>
              <c:delete val="1"/>
            </c:dLbl>
            <c:numFmt formatCode="\-#;[White]#0" sourceLinked="0"/>
            <c:txPr>
              <a:bodyPr/>
              <a:lstStyle/>
              <a:p>
                <a:pPr>
                  <a:defRPr sz="900"/>
                </a:pPr>
                <a:endParaRPr lang="en-US"/>
              </a:p>
            </c:txPr>
            <c:dLblPos val="ctr"/>
            <c:showLegendKey val="0"/>
            <c:showVal val="1"/>
            <c:showCatName val="0"/>
            <c:showSerName val="0"/>
            <c:showPercent val="0"/>
            <c:showBubbleSize val="0"/>
            <c:showLeaderLines val="0"/>
          </c:dLbls>
          <c:val>
            <c:numRef>
              <c:f>Sheet1!$B$6:$AO$6</c:f>
              <c:numCache>
                <c:formatCode>General</c:formatCode>
                <c:ptCount val="31"/>
                <c:pt idx="0">
                  <c:v>-1</c:v>
                </c:pt>
                <c:pt idx="1">
                  <c:v>-1</c:v>
                </c:pt>
                <c:pt idx="2">
                  <c:v>-1</c:v>
                </c:pt>
                <c:pt idx="3">
                  <c:v>0</c:v>
                </c:pt>
                <c:pt idx="4">
                  <c:v>-1</c:v>
                </c:pt>
                <c:pt idx="5">
                  <c:v>-1</c:v>
                </c:pt>
                <c:pt idx="6">
                  <c:v>-2</c:v>
                </c:pt>
                <c:pt idx="8">
                  <c:v>-36</c:v>
                </c:pt>
                <c:pt idx="9">
                  <c:v>-41</c:v>
                </c:pt>
                <c:pt idx="10">
                  <c:v>-37</c:v>
                </c:pt>
                <c:pt idx="11">
                  <c:v>-32</c:v>
                </c:pt>
                <c:pt idx="12">
                  <c:v>-37</c:v>
                </c:pt>
                <c:pt idx="13">
                  <c:v>-37</c:v>
                </c:pt>
                <c:pt idx="14">
                  <c:v>-42</c:v>
                </c:pt>
                <c:pt idx="16">
                  <c:v>-9</c:v>
                </c:pt>
                <c:pt idx="17">
                  <c:v>-8</c:v>
                </c:pt>
                <c:pt idx="18">
                  <c:v>-12</c:v>
                </c:pt>
                <c:pt idx="19">
                  <c:v>-7</c:v>
                </c:pt>
                <c:pt idx="20">
                  <c:v>-7</c:v>
                </c:pt>
                <c:pt idx="21">
                  <c:v>-10</c:v>
                </c:pt>
                <c:pt idx="22">
                  <c:v>-10</c:v>
                </c:pt>
                <c:pt idx="24">
                  <c:v>-12</c:v>
                </c:pt>
                <c:pt idx="25">
                  <c:v>-10</c:v>
                </c:pt>
                <c:pt idx="26">
                  <c:v>-16</c:v>
                </c:pt>
                <c:pt idx="27">
                  <c:v>-8</c:v>
                </c:pt>
                <c:pt idx="28">
                  <c:v>-9</c:v>
                </c:pt>
                <c:pt idx="29">
                  <c:v>-13</c:v>
                </c:pt>
                <c:pt idx="30">
                  <c:v>-13</c:v>
                </c:pt>
              </c:numCache>
            </c:numRef>
          </c:val>
        </c:ser>
        <c:ser>
          <c:idx val="2"/>
          <c:order val="4"/>
          <c:tx>
            <c:strRef>
              <c:f>Sheet1!$A$7</c:f>
              <c:strCache>
                <c:ptCount val="1"/>
                <c:pt idx="0">
                  <c:v>Don't know</c:v>
                </c:pt>
              </c:strCache>
            </c:strRef>
          </c:tx>
          <c:spPr>
            <a:solidFill>
              <a:schemeClr val="bg1">
                <a:lumMod val="85000"/>
              </a:schemeClr>
            </a:solidFill>
            <a:ln>
              <a:solidFill>
                <a:schemeClr val="bg1">
                  <a:lumMod val="65000"/>
                </a:schemeClr>
              </a:solidFill>
            </a:ln>
          </c:spPr>
          <c:invertIfNegative val="0"/>
          <c:dLbls>
            <c:dLbl>
              <c:idx val="0"/>
              <c:delete val="1"/>
            </c:dLbl>
            <c:dLbl>
              <c:idx val="1"/>
              <c:delete val="1"/>
            </c:dLbl>
            <c:dLbl>
              <c:idx val="2"/>
              <c:delete val="1"/>
            </c:dLbl>
            <c:numFmt formatCode="\-#;[Black]#0" sourceLinked="0"/>
            <c:txPr>
              <a:bodyPr/>
              <a:lstStyle/>
              <a:p>
                <a:pPr>
                  <a:defRPr sz="900"/>
                </a:pPr>
                <a:endParaRPr lang="en-US"/>
              </a:p>
            </c:txPr>
            <c:dLblPos val="ctr"/>
            <c:showLegendKey val="0"/>
            <c:showVal val="1"/>
            <c:showCatName val="0"/>
            <c:showSerName val="0"/>
            <c:showPercent val="0"/>
            <c:showBubbleSize val="0"/>
            <c:showLeaderLines val="0"/>
          </c:dLbls>
          <c:val>
            <c:numRef>
              <c:f>Sheet1!$B$7:$AO$7</c:f>
              <c:numCache>
                <c:formatCode>General</c:formatCode>
                <c:ptCount val="31"/>
                <c:pt idx="2">
                  <c:v>0</c:v>
                </c:pt>
                <c:pt idx="3">
                  <c:v>-1</c:v>
                </c:pt>
                <c:pt idx="6">
                  <c:v>-1</c:v>
                </c:pt>
                <c:pt idx="8">
                  <c:v>-2</c:v>
                </c:pt>
                <c:pt idx="9">
                  <c:v>-2</c:v>
                </c:pt>
                <c:pt idx="10">
                  <c:v>-2</c:v>
                </c:pt>
                <c:pt idx="11">
                  <c:v>-2</c:v>
                </c:pt>
                <c:pt idx="12">
                  <c:v>-3</c:v>
                </c:pt>
                <c:pt idx="13">
                  <c:v>-2</c:v>
                </c:pt>
                <c:pt idx="14">
                  <c:v>-3</c:v>
                </c:pt>
                <c:pt idx="16">
                  <c:v>-2</c:v>
                </c:pt>
                <c:pt idx="17">
                  <c:v>-2</c:v>
                </c:pt>
                <c:pt idx="18">
                  <c:v>-2</c:v>
                </c:pt>
                <c:pt idx="19">
                  <c:v>-2</c:v>
                </c:pt>
                <c:pt idx="20">
                  <c:v>-2</c:v>
                </c:pt>
                <c:pt idx="21">
                  <c:v>-1</c:v>
                </c:pt>
                <c:pt idx="22">
                  <c:v>-3</c:v>
                </c:pt>
                <c:pt idx="24">
                  <c:v>-1</c:v>
                </c:pt>
                <c:pt idx="25">
                  <c:v>-2</c:v>
                </c:pt>
                <c:pt idx="26">
                  <c:v>-2</c:v>
                </c:pt>
                <c:pt idx="27">
                  <c:v>-2</c:v>
                </c:pt>
                <c:pt idx="28">
                  <c:v>-2</c:v>
                </c:pt>
                <c:pt idx="29">
                  <c:v>-1</c:v>
                </c:pt>
                <c:pt idx="30">
                  <c:v>-2</c:v>
                </c:pt>
              </c:numCache>
            </c:numRef>
          </c:val>
        </c:ser>
        <c:dLbls>
          <c:showLegendKey val="0"/>
          <c:showVal val="1"/>
          <c:showCatName val="0"/>
          <c:showSerName val="0"/>
          <c:showPercent val="0"/>
          <c:showBubbleSize val="0"/>
        </c:dLbls>
        <c:gapWidth val="30"/>
        <c:overlap val="100"/>
        <c:axId val="106745216"/>
        <c:axId val="107361408"/>
      </c:barChart>
      <c:catAx>
        <c:axId val="106745216"/>
        <c:scaling>
          <c:orientation val="minMax"/>
        </c:scaling>
        <c:delete val="0"/>
        <c:axPos val="l"/>
        <c:numFmt formatCode="General" sourceLinked="1"/>
        <c:majorTickMark val="none"/>
        <c:minorTickMark val="none"/>
        <c:tickLblPos val="none"/>
        <c:crossAx val="107361408"/>
        <c:crossesAt val="0"/>
        <c:auto val="1"/>
        <c:lblAlgn val="ctr"/>
        <c:lblOffset val="0"/>
        <c:tickLblSkip val="1"/>
        <c:tickMarkSkip val="1"/>
        <c:noMultiLvlLbl val="0"/>
      </c:catAx>
      <c:valAx>
        <c:axId val="107361408"/>
        <c:scaling>
          <c:orientation val="minMax"/>
          <c:max val="100"/>
          <c:min val="-100"/>
        </c:scaling>
        <c:delete val="0"/>
        <c:axPos val="b"/>
        <c:numFmt formatCode="General\%" sourceLinked="0"/>
        <c:majorTickMark val="out"/>
        <c:minorTickMark val="none"/>
        <c:tickLblPos val="nextTo"/>
        <c:txPr>
          <a:bodyPr rot="0" vert="horz"/>
          <a:lstStyle/>
          <a:p>
            <a:pPr>
              <a:defRPr sz="800"/>
            </a:pPr>
            <a:endParaRPr lang="en-US"/>
          </a:p>
        </c:txPr>
        <c:crossAx val="106745216"/>
        <c:crosses val="autoZero"/>
        <c:crossBetween val="between"/>
        <c:majorUnit val="25"/>
        <c:minorUnit val="0.4"/>
      </c:valAx>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7.1270857420113881E-2"/>
          <c:y val="2.8312373412662042E-2"/>
          <c:w val="0.8634192243540646"/>
          <c:h val="0.9149860121724448"/>
        </c:manualLayout>
      </c:layout>
      <c:barChart>
        <c:barDir val="bar"/>
        <c:grouping val="stacked"/>
        <c:varyColors val="0"/>
        <c:ser>
          <c:idx val="0"/>
          <c:order val="0"/>
          <c:tx>
            <c:strRef>
              <c:f>Sheet1!$A$3</c:f>
              <c:strCache>
                <c:ptCount val="1"/>
                <c:pt idx="0">
                  <c:v>Quite important/prepared</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multiLvlStrRef>
              <c:f>Sheet1!$B$1:$O$2</c:f>
              <c:multiLvlStrCache>
                <c:ptCount val="14"/>
                <c:lvl>
                  <c:pt idx="0">
                    <c:v>Preparedness</c:v>
                  </c:pt>
                  <c:pt idx="1">
                    <c:v>Importance</c:v>
                  </c:pt>
                  <c:pt idx="2">
                    <c:v>Preparedness</c:v>
                  </c:pt>
                  <c:pt idx="3">
                    <c:v>Importance</c:v>
                  </c:pt>
                  <c:pt idx="4">
                    <c:v>Preparedness</c:v>
                  </c:pt>
                  <c:pt idx="5">
                    <c:v>Importance</c:v>
                  </c:pt>
                  <c:pt idx="6">
                    <c:v>Preparedness</c:v>
                  </c:pt>
                  <c:pt idx="7">
                    <c:v>Importance</c:v>
                  </c:pt>
                  <c:pt idx="8">
                    <c:v>Preparedness</c:v>
                  </c:pt>
                  <c:pt idx="9">
                    <c:v>Importance</c:v>
                  </c:pt>
                  <c:pt idx="10">
                    <c:v>Preparedness</c:v>
                  </c:pt>
                  <c:pt idx="11">
                    <c:v>Importance</c:v>
                  </c:pt>
                  <c:pt idx="12">
                    <c:v>Preparedness</c:v>
                  </c:pt>
                  <c:pt idx="13">
                    <c:v>Importance</c:v>
                  </c:pt>
                </c:lvl>
                <c:lvl>
                  <c:pt idx="0">
                    <c:v>2012</c:v>
                  </c:pt>
                  <c:pt idx="2">
                    <c:v>2011</c:v>
                  </c:pt>
                  <c:pt idx="4">
                    <c:v>2010</c:v>
                  </c:pt>
                  <c:pt idx="6">
                    <c:v>2009</c:v>
                  </c:pt>
                  <c:pt idx="8">
                    <c:v>2008</c:v>
                  </c:pt>
                  <c:pt idx="10">
                    <c:v>2007</c:v>
                  </c:pt>
                  <c:pt idx="12">
                    <c:v>BM</c:v>
                  </c:pt>
                </c:lvl>
              </c:multiLvlStrCache>
            </c:multiLvlStrRef>
          </c:cat>
          <c:val>
            <c:numRef>
              <c:f>Sheet1!$B$3:$O$3</c:f>
              <c:numCache>
                <c:formatCode>General</c:formatCode>
                <c:ptCount val="14"/>
                <c:pt idx="0">
                  <c:v>49</c:v>
                </c:pt>
                <c:pt idx="1">
                  <c:v>28</c:v>
                </c:pt>
                <c:pt idx="2">
                  <c:v>48</c:v>
                </c:pt>
                <c:pt idx="3">
                  <c:v>33</c:v>
                </c:pt>
                <c:pt idx="4">
                  <c:v>45</c:v>
                </c:pt>
                <c:pt idx="5">
                  <c:v>38</c:v>
                </c:pt>
                <c:pt idx="6">
                  <c:v>42</c:v>
                </c:pt>
                <c:pt idx="7">
                  <c:v>35</c:v>
                </c:pt>
                <c:pt idx="8">
                  <c:v>49</c:v>
                </c:pt>
                <c:pt idx="9">
                  <c:v>46</c:v>
                </c:pt>
                <c:pt idx="10">
                  <c:v>44</c:v>
                </c:pt>
                <c:pt idx="11">
                  <c:v>37</c:v>
                </c:pt>
                <c:pt idx="12">
                  <c:v>46</c:v>
                </c:pt>
                <c:pt idx="13">
                  <c:v>39</c:v>
                </c:pt>
              </c:numCache>
            </c:numRef>
          </c:val>
        </c:ser>
        <c:ser>
          <c:idx val="1"/>
          <c:order val="1"/>
          <c:tx>
            <c:strRef>
              <c:f>Sheet1!$A$4</c:f>
              <c:strCache>
                <c:ptCount val="1"/>
                <c:pt idx="0">
                  <c:v>Very important/prepared</c:v>
                </c:pt>
              </c:strCache>
            </c:strRef>
          </c:tx>
          <c:invertIfNegative val="0"/>
          <c:cat>
            <c:multiLvlStrRef>
              <c:f>Sheet1!$B$1:$O$2</c:f>
              <c:multiLvlStrCache>
                <c:ptCount val="14"/>
                <c:lvl>
                  <c:pt idx="0">
                    <c:v>Preparedness</c:v>
                  </c:pt>
                  <c:pt idx="1">
                    <c:v>Importance</c:v>
                  </c:pt>
                  <c:pt idx="2">
                    <c:v>Preparedness</c:v>
                  </c:pt>
                  <c:pt idx="3">
                    <c:v>Importance</c:v>
                  </c:pt>
                  <c:pt idx="4">
                    <c:v>Preparedness</c:v>
                  </c:pt>
                  <c:pt idx="5">
                    <c:v>Importance</c:v>
                  </c:pt>
                  <c:pt idx="6">
                    <c:v>Preparedness</c:v>
                  </c:pt>
                  <c:pt idx="7">
                    <c:v>Importance</c:v>
                  </c:pt>
                  <c:pt idx="8">
                    <c:v>Preparedness</c:v>
                  </c:pt>
                  <c:pt idx="9">
                    <c:v>Importance</c:v>
                  </c:pt>
                  <c:pt idx="10">
                    <c:v>Preparedness</c:v>
                  </c:pt>
                  <c:pt idx="11">
                    <c:v>Importance</c:v>
                  </c:pt>
                  <c:pt idx="12">
                    <c:v>Preparedness</c:v>
                  </c:pt>
                  <c:pt idx="13">
                    <c:v>Importance</c:v>
                  </c:pt>
                </c:lvl>
                <c:lvl>
                  <c:pt idx="0">
                    <c:v>2012</c:v>
                  </c:pt>
                  <c:pt idx="2">
                    <c:v>2011</c:v>
                  </c:pt>
                  <c:pt idx="4">
                    <c:v>2010</c:v>
                  </c:pt>
                  <c:pt idx="6">
                    <c:v>2009</c:v>
                  </c:pt>
                  <c:pt idx="8">
                    <c:v>2008</c:v>
                  </c:pt>
                  <c:pt idx="10">
                    <c:v>2007</c:v>
                  </c:pt>
                  <c:pt idx="12">
                    <c:v>BM</c:v>
                  </c:pt>
                </c:lvl>
              </c:multiLvlStrCache>
            </c:multiLvlStrRef>
          </c:cat>
          <c:val>
            <c:numRef>
              <c:f>Sheet1!$B$4:$O$4</c:f>
              <c:numCache>
                <c:formatCode>General</c:formatCode>
                <c:ptCount val="14"/>
                <c:pt idx="0">
                  <c:v>10</c:v>
                </c:pt>
                <c:pt idx="1">
                  <c:v>68</c:v>
                </c:pt>
                <c:pt idx="2">
                  <c:v>12</c:v>
                </c:pt>
                <c:pt idx="3">
                  <c:v>63</c:v>
                </c:pt>
                <c:pt idx="4">
                  <c:v>7</c:v>
                </c:pt>
                <c:pt idx="5">
                  <c:v>57</c:v>
                </c:pt>
                <c:pt idx="6">
                  <c:v>8</c:v>
                </c:pt>
                <c:pt idx="7">
                  <c:v>60</c:v>
                </c:pt>
                <c:pt idx="8">
                  <c:v>5</c:v>
                </c:pt>
                <c:pt idx="9">
                  <c:v>49</c:v>
                </c:pt>
                <c:pt idx="10">
                  <c:v>8</c:v>
                </c:pt>
                <c:pt idx="11">
                  <c:v>56</c:v>
                </c:pt>
                <c:pt idx="12">
                  <c:v>6</c:v>
                </c:pt>
                <c:pt idx="13">
                  <c:v>55</c:v>
                </c:pt>
              </c:numCache>
            </c:numRef>
          </c:val>
        </c:ser>
        <c:ser>
          <c:idx val="3"/>
          <c:order val="2"/>
          <c:tx>
            <c:strRef>
              <c:f>Sheet1!$A$5</c:f>
              <c:strCache>
                <c:ptCount val="1"/>
                <c:pt idx="0">
                  <c:v>Not that important/prpepared</c:v>
                </c:pt>
              </c:strCache>
            </c:strRef>
          </c:tx>
          <c:invertIfNegative val="0"/>
          <c:dLbls>
            <c:numFmt formatCode="\-#;[Black]#0" sourceLinked="0"/>
            <c:dLblPos val="ctr"/>
            <c:showLegendKey val="0"/>
            <c:showVal val="1"/>
            <c:showCatName val="0"/>
            <c:showSerName val="0"/>
            <c:showPercent val="0"/>
            <c:showBubbleSize val="0"/>
            <c:showLeaderLines val="0"/>
          </c:dLbls>
          <c:cat>
            <c:multiLvlStrRef>
              <c:f>Sheet1!$B$1:$O$2</c:f>
              <c:multiLvlStrCache>
                <c:ptCount val="14"/>
                <c:lvl>
                  <c:pt idx="0">
                    <c:v>Preparedness</c:v>
                  </c:pt>
                  <c:pt idx="1">
                    <c:v>Importance</c:v>
                  </c:pt>
                  <c:pt idx="2">
                    <c:v>Preparedness</c:v>
                  </c:pt>
                  <c:pt idx="3">
                    <c:v>Importance</c:v>
                  </c:pt>
                  <c:pt idx="4">
                    <c:v>Preparedness</c:v>
                  </c:pt>
                  <c:pt idx="5">
                    <c:v>Importance</c:v>
                  </c:pt>
                  <c:pt idx="6">
                    <c:v>Preparedness</c:v>
                  </c:pt>
                  <c:pt idx="7">
                    <c:v>Importance</c:v>
                  </c:pt>
                  <c:pt idx="8">
                    <c:v>Preparedness</c:v>
                  </c:pt>
                  <c:pt idx="9">
                    <c:v>Importance</c:v>
                  </c:pt>
                  <c:pt idx="10">
                    <c:v>Preparedness</c:v>
                  </c:pt>
                  <c:pt idx="11">
                    <c:v>Importance</c:v>
                  </c:pt>
                  <c:pt idx="12">
                    <c:v>Preparedness</c:v>
                  </c:pt>
                  <c:pt idx="13">
                    <c:v>Importance</c:v>
                  </c:pt>
                </c:lvl>
                <c:lvl>
                  <c:pt idx="0">
                    <c:v>2012</c:v>
                  </c:pt>
                  <c:pt idx="2">
                    <c:v>2011</c:v>
                  </c:pt>
                  <c:pt idx="4">
                    <c:v>2010</c:v>
                  </c:pt>
                  <c:pt idx="6">
                    <c:v>2009</c:v>
                  </c:pt>
                  <c:pt idx="8">
                    <c:v>2008</c:v>
                  </c:pt>
                  <c:pt idx="10">
                    <c:v>2007</c:v>
                  </c:pt>
                  <c:pt idx="12">
                    <c:v>BM</c:v>
                  </c:pt>
                </c:lvl>
              </c:multiLvlStrCache>
            </c:multiLvlStrRef>
          </c:cat>
          <c:val>
            <c:numRef>
              <c:f>Sheet1!$B$5:$O$5</c:f>
              <c:numCache>
                <c:formatCode>General</c:formatCode>
                <c:ptCount val="14"/>
                <c:pt idx="0">
                  <c:v>-30</c:v>
                </c:pt>
                <c:pt idx="1">
                  <c:v>-3</c:v>
                </c:pt>
                <c:pt idx="2">
                  <c:v>-30</c:v>
                </c:pt>
                <c:pt idx="3">
                  <c:v>-3</c:v>
                </c:pt>
                <c:pt idx="4">
                  <c:v>-35</c:v>
                </c:pt>
                <c:pt idx="5">
                  <c:v>-3</c:v>
                </c:pt>
                <c:pt idx="6">
                  <c:v>-36</c:v>
                </c:pt>
                <c:pt idx="7">
                  <c:v>-5</c:v>
                </c:pt>
                <c:pt idx="8">
                  <c:v>-33</c:v>
                </c:pt>
                <c:pt idx="9">
                  <c:v>-5</c:v>
                </c:pt>
                <c:pt idx="10">
                  <c:v>-33</c:v>
                </c:pt>
                <c:pt idx="11">
                  <c:v>-6</c:v>
                </c:pt>
                <c:pt idx="12">
                  <c:v>-35</c:v>
                </c:pt>
                <c:pt idx="13">
                  <c:v>-5</c:v>
                </c:pt>
              </c:numCache>
            </c:numRef>
          </c:val>
        </c:ser>
        <c:ser>
          <c:idx val="4"/>
          <c:order val="3"/>
          <c:tx>
            <c:strRef>
              <c:f>Sheet1!$A$6</c:f>
              <c:strCache>
                <c:ptCount val="1"/>
                <c:pt idx="0">
                  <c:v>Not at all important/prepared</c:v>
                </c:pt>
              </c:strCache>
            </c:strRef>
          </c:tx>
          <c:invertIfNegative val="0"/>
          <c:dLbls>
            <c:dLbl>
              <c:idx val="3"/>
              <c:delete val="1"/>
            </c:dLbl>
            <c:dLbl>
              <c:idx val="5"/>
              <c:delete val="1"/>
            </c:dLbl>
            <c:numFmt formatCode="\-#;[White]#0" sourceLinked="0"/>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multiLvlStrRef>
              <c:f>Sheet1!$B$1:$O$2</c:f>
              <c:multiLvlStrCache>
                <c:ptCount val="14"/>
                <c:lvl>
                  <c:pt idx="0">
                    <c:v>Preparedness</c:v>
                  </c:pt>
                  <c:pt idx="1">
                    <c:v>Importance</c:v>
                  </c:pt>
                  <c:pt idx="2">
                    <c:v>Preparedness</c:v>
                  </c:pt>
                  <c:pt idx="3">
                    <c:v>Importance</c:v>
                  </c:pt>
                  <c:pt idx="4">
                    <c:v>Preparedness</c:v>
                  </c:pt>
                  <c:pt idx="5">
                    <c:v>Importance</c:v>
                  </c:pt>
                  <c:pt idx="6">
                    <c:v>Preparedness</c:v>
                  </c:pt>
                  <c:pt idx="7">
                    <c:v>Importance</c:v>
                  </c:pt>
                  <c:pt idx="8">
                    <c:v>Preparedness</c:v>
                  </c:pt>
                  <c:pt idx="9">
                    <c:v>Importance</c:v>
                  </c:pt>
                  <c:pt idx="10">
                    <c:v>Preparedness</c:v>
                  </c:pt>
                  <c:pt idx="11">
                    <c:v>Importance</c:v>
                  </c:pt>
                  <c:pt idx="12">
                    <c:v>Preparedness</c:v>
                  </c:pt>
                  <c:pt idx="13">
                    <c:v>Importance</c:v>
                  </c:pt>
                </c:lvl>
                <c:lvl>
                  <c:pt idx="0">
                    <c:v>2012</c:v>
                  </c:pt>
                  <c:pt idx="2">
                    <c:v>2011</c:v>
                  </c:pt>
                  <c:pt idx="4">
                    <c:v>2010</c:v>
                  </c:pt>
                  <c:pt idx="6">
                    <c:v>2009</c:v>
                  </c:pt>
                  <c:pt idx="8">
                    <c:v>2008</c:v>
                  </c:pt>
                  <c:pt idx="10">
                    <c:v>2007</c:v>
                  </c:pt>
                  <c:pt idx="12">
                    <c:v>BM</c:v>
                  </c:pt>
                </c:lvl>
              </c:multiLvlStrCache>
            </c:multiLvlStrRef>
          </c:cat>
          <c:val>
            <c:numRef>
              <c:f>Sheet1!$B$6:$O$6</c:f>
              <c:numCache>
                <c:formatCode>General</c:formatCode>
                <c:ptCount val="14"/>
                <c:pt idx="0">
                  <c:v>-10</c:v>
                </c:pt>
                <c:pt idx="2">
                  <c:v>-10</c:v>
                </c:pt>
                <c:pt idx="4">
                  <c:v>-13</c:v>
                </c:pt>
                <c:pt idx="5">
                  <c:v>-1</c:v>
                </c:pt>
                <c:pt idx="6">
                  <c:v>-13</c:v>
                </c:pt>
                <c:pt idx="7">
                  <c:v>0</c:v>
                </c:pt>
                <c:pt idx="8">
                  <c:v>-12</c:v>
                </c:pt>
                <c:pt idx="9">
                  <c:v>-1</c:v>
                </c:pt>
                <c:pt idx="10">
                  <c:v>-15</c:v>
                </c:pt>
                <c:pt idx="11">
                  <c:v>-1</c:v>
                </c:pt>
                <c:pt idx="12">
                  <c:v>-13</c:v>
                </c:pt>
                <c:pt idx="13">
                  <c:v>-1</c:v>
                </c:pt>
              </c:numCache>
            </c:numRef>
          </c:val>
        </c:ser>
        <c:dLbls>
          <c:showLegendKey val="0"/>
          <c:showVal val="1"/>
          <c:showCatName val="0"/>
          <c:showSerName val="0"/>
          <c:showPercent val="0"/>
          <c:showBubbleSize val="0"/>
        </c:dLbls>
        <c:gapWidth val="40"/>
        <c:overlap val="100"/>
        <c:axId val="107301504"/>
        <c:axId val="107323776"/>
      </c:barChart>
      <c:catAx>
        <c:axId val="107301504"/>
        <c:scaling>
          <c:orientation val="minMax"/>
        </c:scaling>
        <c:delete val="0"/>
        <c:axPos val="l"/>
        <c:numFmt formatCode="General" sourceLinked="1"/>
        <c:majorTickMark val="none"/>
        <c:minorTickMark val="none"/>
        <c:tickLblPos val="nextTo"/>
        <c:spPr>
          <a:noFill/>
          <a:ln>
            <a:noFill/>
          </a:ln>
        </c:spPr>
        <c:txPr>
          <a:bodyPr/>
          <a:lstStyle/>
          <a:p>
            <a:pPr>
              <a:defRPr sz="850"/>
            </a:pPr>
            <a:endParaRPr lang="en-US"/>
          </a:p>
        </c:txPr>
        <c:crossAx val="107323776"/>
        <c:crossesAt val="-100"/>
        <c:auto val="1"/>
        <c:lblAlgn val="ctr"/>
        <c:lblOffset val="100"/>
        <c:tickLblSkip val="1"/>
        <c:tickMarkSkip val="1"/>
        <c:noMultiLvlLbl val="0"/>
      </c:catAx>
      <c:valAx>
        <c:axId val="107323776"/>
        <c:scaling>
          <c:orientation val="minMax"/>
          <c:max val="100"/>
          <c:min val="-100"/>
        </c:scaling>
        <c:delete val="0"/>
        <c:axPos val="b"/>
        <c:numFmt formatCode="General\%" sourceLinked="0"/>
        <c:majorTickMark val="out"/>
        <c:minorTickMark val="none"/>
        <c:tickLblPos val="nextTo"/>
        <c:txPr>
          <a:bodyPr rot="0" vert="horz"/>
          <a:lstStyle/>
          <a:p>
            <a:pPr>
              <a:defRPr sz="800"/>
            </a:pPr>
            <a:endParaRPr lang="en-US"/>
          </a:p>
        </c:txPr>
        <c:crossAx val="107301504"/>
        <c:crosses val="autoZero"/>
        <c:crossBetween val="between"/>
        <c:majorUnit val="25"/>
        <c:minorUnit val="0.4"/>
      </c:valAx>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manualLayout>
          <c:layoutTarget val="inner"/>
          <c:xMode val="edge"/>
          <c:yMode val="edge"/>
          <c:x val="0.37628561646009434"/>
          <c:y val="4.3997283223241403E-2"/>
          <c:w val="0.57516588243528577"/>
          <c:h val="0.90872980749785703"/>
        </c:manualLayout>
      </c:layout>
      <c:barChart>
        <c:barDir val="bar"/>
        <c:grouping val="clustered"/>
        <c:varyColors val="0"/>
        <c:ser>
          <c:idx val="0"/>
          <c:order val="0"/>
          <c:tx>
            <c:strRef>
              <c:f>Sheet1!$A$2</c:f>
              <c:strCache>
                <c:ptCount val="1"/>
                <c:pt idx="0">
                  <c:v>Benchmark </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Sheet1!$B$2:$G$2</c:f>
              <c:numCache>
                <c:formatCode>General</c:formatCode>
                <c:ptCount val="6"/>
                <c:pt idx="0">
                  <c:v>92</c:v>
                </c:pt>
                <c:pt idx="1">
                  <c:v>68</c:v>
                </c:pt>
                <c:pt idx="2">
                  <c:v>58</c:v>
                </c:pt>
                <c:pt idx="3">
                  <c:v>43</c:v>
                </c:pt>
                <c:pt idx="4">
                  <c:v>28</c:v>
                </c:pt>
                <c:pt idx="5">
                  <c:v>25</c:v>
                </c:pt>
              </c:numCache>
            </c:numRef>
          </c:val>
        </c:ser>
        <c:ser>
          <c:idx val="1"/>
          <c:order val="1"/>
          <c:tx>
            <c:strRef>
              <c:f>Sheet1!$A$3</c:f>
              <c:strCache>
                <c:ptCount val="1"/>
                <c:pt idx="0">
                  <c:v>Measure 2 </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Sheet1!$B$3:$G$3</c:f>
            </c:numRef>
          </c:val>
        </c:ser>
        <c:ser>
          <c:idx val="2"/>
          <c:order val="2"/>
          <c:tx>
            <c:strRef>
              <c:f>Sheet1!$A$4</c:f>
              <c:strCache>
                <c:ptCount val="1"/>
                <c:pt idx="0">
                  <c:v>2007</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Sheet1!$B$4:$G$4</c:f>
              <c:numCache>
                <c:formatCode>General</c:formatCode>
                <c:ptCount val="6"/>
                <c:pt idx="0">
                  <c:v>91</c:v>
                </c:pt>
                <c:pt idx="1">
                  <c:v>68</c:v>
                </c:pt>
                <c:pt idx="2">
                  <c:v>64</c:v>
                </c:pt>
                <c:pt idx="3">
                  <c:v>48</c:v>
                </c:pt>
                <c:pt idx="4">
                  <c:v>30</c:v>
                </c:pt>
                <c:pt idx="5">
                  <c:v>24</c:v>
                </c:pt>
              </c:numCache>
            </c:numRef>
          </c:val>
        </c:ser>
        <c:ser>
          <c:idx val="3"/>
          <c:order val="3"/>
          <c:tx>
            <c:strRef>
              <c:f>Sheet1!$A$5</c:f>
              <c:strCache>
                <c:ptCount val="1"/>
                <c:pt idx="0">
                  <c:v>2008</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Sheet1!$B$5:$G$5</c:f>
              <c:numCache>
                <c:formatCode>General</c:formatCode>
                <c:ptCount val="6"/>
                <c:pt idx="0">
                  <c:v>91</c:v>
                </c:pt>
                <c:pt idx="1">
                  <c:v>63</c:v>
                </c:pt>
                <c:pt idx="2">
                  <c:v>58</c:v>
                </c:pt>
                <c:pt idx="3">
                  <c:v>44</c:v>
                </c:pt>
                <c:pt idx="4">
                  <c:v>35</c:v>
                </c:pt>
                <c:pt idx="5">
                  <c:v>20</c:v>
                </c:pt>
              </c:numCache>
            </c:numRef>
          </c:val>
        </c:ser>
        <c:ser>
          <c:idx val="4"/>
          <c:order val="4"/>
          <c:tx>
            <c:strRef>
              <c:f>Sheet1!$A$6</c:f>
              <c:strCache>
                <c:ptCount val="1"/>
                <c:pt idx="0">
                  <c:v>2009</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Sheet1!$B$6:$G$6</c:f>
              <c:numCache>
                <c:formatCode>General</c:formatCode>
                <c:ptCount val="6"/>
                <c:pt idx="0">
                  <c:v>92</c:v>
                </c:pt>
                <c:pt idx="1">
                  <c:v>59</c:v>
                </c:pt>
                <c:pt idx="2">
                  <c:v>59</c:v>
                </c:pt>
                <c:pt idx="3">
                  <c:v>42</c:v>
                </c:pt>
                <c:pt idx="4">
                  <c:v>33</c:v>
                </c:pt>
                <c:pt idx="5">
                  <c:v>30</c:v>
                </c:pt>
              </c:numCache>
            </c:numRef>
          </c:val>
        </c:ser>
        <c:ser>
          <c:idx val="5"/>
          <c:order val="5"/>
          <c:tx>
            <c:strRef>
              <c:f>Sheet1!$A$7</c:f>
              <c:strCache>
                <c:ptCount val="1"/>
                <c:pt idx="0">
                  <c:v>2010</c:v>
                </c:pt>
              </c:strCache>
            </c:strRef>
          </c:tx>
          <c:invertIfNegative val="0"/>
          <c:dLbls>
            <c:dLbl>
              <c:idx val="1"/>
              <c:layout>
                <c:manualLayout>
                  <c:x val="0"/>
                  <c:y val="-4.673945385868254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Sheet1!$B$1:$G$1</c:f>
              <c:strCache>
                <c:ptCount val="6"/>
                <c:pt idx="0">
                  <c:v>Earthquake</c:v>
                </c:pt>
                <c:pt idx="1">
                  <c:v>Tsunami</c:v>
                </c:pt>
                <c:pt idx="2">
                  <c:v>Flood</c:v>
                </c:pt>
                <c:pt idx="3">
                  <c:v>Volcanic eruption</c:v>
                </c:pt>
                <c:pt idx="4">
                  <c:v>Hurricane/cyclone/storm</c:v>
                </c:pt>
                <c:pt idx="5">
                  <c:v>Fire</c:v>
                </c:pt>
              </c:strCache>
            </c:strRef>
          </c:cat>
          <c:val>
            <c:numRef>
              <c:f>Sheet1!$B$7:$G$7</c:f>
              <c:numCache>
                <c:formatCode>General</c:formatCode>
                <c:ptCount val="6"/>
                <c:pt idx="0">
                  <c:v>92</c:v>
                </c:pt>
                <c:pt idx="1">
                  <c:v>76</c:v>
                </c:pt>
                <c:pt idx="2">
                  <c:v>54</c:v>
                </c:pt>
                <c:pt idx="3">
                  <c:v>51</c:v>
                </c:pt>
                <c:pt idx="4">
                  <c:v>31</c:v>
                </c:pt>
                <c:pt idx="5">
                  <c:v>22</c:v>
                </c:pt>
              </c:numCache>
            </c:numRef>
          </c:val>
        </c:ser>
        <c:ser>
          <c:idx val="6"/>
          <c:order val="6"/>
          <c:tx>
            <c:strRef>
              <c:f>Sheet1!$A$8</c:f>
              <c:strCache>
                <c:ptCount val="1"/>
                <c:pt idx="0">
                  <c:v>2011</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Sheet1!$B$8:$G$8</c:f>
              <c:numCache>
                <c:formatCode>General</c:formatCode>
                <c:ptCount val="6"/>
                <c:pt idx="0">
                  <c:v>97</c:v>
                </c:pt>
                <c:pt idx="1">
                  <c:v>70</c:v>
                </c:pt>
                <c:pt idx="2">
                  <c:v>57</c:v>
                </c:pt>
                <c:pt idx="3">
                  <c:v>51</c:v>
                </c:pt>
                <c:pt idx="4">
                  <c:v>53</c:v>
                </c:pt>
                <c:pt idx="5">
                  <c:v>23</c:v>
                </c:pt>
              </c:numCache>
            </c:numRef>
          </c:val>
        </c:ser>
        <c:ser>
          <c:idx val="7"/>
          <c:order val="7"/>
          <c:tx>
            <c:strRef>
              <c:f>Sheet1!$A$9</c:f>
              <c:strCache>
                <c:ptCount val="1"/>
                <c:pt idx="0">
                  <c:v>2012</c:v>
                </c:pt>
              </c:strCache>
            </c:strRef>
          </c:tx>
          <c:invertIfNegative val="0"/>
          <c:cat>
            <c:strRef>
              <c:f>Sheet1!$B$1:$G$1</c:f>
              <c:strCache>
                <c:ptCount val="6"/>
                <c:pt idx="0">
                  <c:v>Earthquake</c:v>
                </c:pt>
                <c:pt idx="1">
                  <c:v>Tsunami</c:v>
                </c:pt>
                <c:pt idx="2">
                  <c:v>Flood</c:v>
                </c:pt>
                <c:pt idx="3">
                  <c:v>Volcanic eruption</c:v>
                </c:pt>
                <c:pt idx="4">
                  <c:v>Hurricane/cyclone/storm</c:v>
                </c:pt>
                <c:pt idx="5">
                  <c:v>Fire</c:v>
                </c:pt>
              </c:strCache>
            </c:strRef>
          </c:cat>
          <c:val>
            <c:numRef>
              <c:f>Sheet1!$B$9:$G$9</c:f>
              <c:numCache>
                <c:formatCode>General</c:formatCode>
                <c:ptCount val="6"/>
                <c:pt idx="0">
                  <c:v>97</c:v>
                </c:pt>
                <c:pt idx="1">
                  <c:v>72</c:v>
                </c:pt>
                <c:pt idx="2">
                  <c:v>56</c:v>
                </c:pt>
                <c:pt idx="3">
                  <c:v>45</c:v>
                </c:pt>
                <c:pt idx="4">
                  <c:v>38</c:v>
                </c:pt>
                <c:pt idx="5">
                  <c:v>24</c:v>
                </c:pt>
              </c:numCache>
            </c:numRef>
          </c:val>
        </c:ser>
        <c:dLbls>
          <c:showLegendKey val="0"/>
          <c:showVal val="1"/>
          <c:showCatName val="0"/>
          <c:showSerName val="0"/>
          <c:showPercent val="0"/>
          <c:showBubbleSize val="0"/>
        </c:dLbls>
        <c:gapWidth val="80"/>
        <c:axId val="106913792"/>
        <c:axId val="106915328"/>
      </c:barChart>
      <c:catAx>
        <c:axId val="106913792"/>
        <c:scaling>
          <c:orientation val="maxMin"/>
        </c:scaling>
        <c:delete val="0"/>
        <c:axPos val="l"/>
        <c:numFmt formatCode="General" sourceLinked="1"/>
        <c:majorTickMark val="out"/>
        <c:minorTickMark val="none"/>
        <c:tickLblPos val="nextTo"/>
        <c:txPr>
          <a:bodyPr rot="0" vert="horz"/>
          <a:lstStyle/>
          <a:p>
            <a:pPr>
              <a:defRPr sz="1200"/>
            </a:pPr>
            <a:endParaRPr lang="en-US"/>
          </a:p>
        </c:txPr>
        <c:crossAx val="106915328"/>
        <c:crosses val="autoZero"/>
        <c:auto val="1"/>
        <c:lblAlgn val="ctr"/>
        <c:lblOffset val="100"/>
        <c:tickLblSkip val="1"/>
        <c:tickMarkSkip val="1"/>
        <c:noMultiLvlLbl val="0"/>
      </c:catAx>
      <c:valAx>
        <c:axId val="106915328"/>
        <c:scaling>
          <c:orientation val="minMax"/>
          <c:max val="110"/>
          <c:min val="0"/>
        </c:scaling>
        <c:delete val="0"/>
        <c:axPos val="b"/>
        <c:numFmt formatCode="General\%" sourceLinked="0"/>
        <c:majorTickMark val="out"/>
        <c:minorTickMark val="none"/>
        <c:tickLblPos val="nextTo"/>
        <c:txPr>
          <a:bodyPr rot="0" vert="horz"/>
          <a:lstStyle/>
          <a:p>
            <a:pPr>
              <a:defRPr/>
            </a:pPr>
            <a:endParaRPr lang="en-US"/>
          </a:p>
        </c:txPr>
        <c:crossAx val="106913792"/>
        <c:crosses val="max"/>
        <c:crossBetween val="between"/>
        <c:majorUnit val="20"/>
      </c:valAx>
    </c:plotArea>
    <c:legend>
      <c:legendPos val="r"/>
      <c:layout>
        <c:manualLayout>
          <c:xMode val="edge"/>
          <c:yMode val="edge"/>
          <c:x val="0.79584949149292128"/>
          <c:y val="0.62685820203143483"/>
          <c:w val="0.161149219367725"/>
          <c:h val="0.31955498516186176"/>
        </c:manualLayout>
      </c:layout>
      <c:overlay val="0"/>
      <c:txPr>
        <a:bodyPr/>
        <a:lstStyle/>
        <a:p>
          <a:pPr>
            <a:defRPr sz="1000"/>
          </a:pPr>
          <a:endParaRPr lang="en-US"/>
        </a:p>
      </c:txPr>
    </c:legend>
    <c:plotVisOnly val="1"/>
    <c:dispBlanksAs val="gap"/>
    <c:showDLblsOverMax val="0"/>
  </c:chart>
  <c:spPr>
    <a:ln>
      <a:noFill/>
    </a:ln>
  </c:spPr>
  <c:txPr>
    <a:bodyPr/>
    <a:lstStyle/>
    <a:p>
      <a:pPr>
        <a:defRPr sz="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34179674365431029"/>
          <c:y val="1.5301017836098732E-2"/>
          <c:w val="0.61423713928936718"/>
          <c:h val="0.94926619657487832"/>
        </c:manualLayout>
      </c:layout>
      <c:barChart>
        <c:barDir val="bar"/>
        <c:grouping val="clustered"/>
        <c:varyColors val="0"/>
        <c:ser>
          <c:idx val="1"/>
          <c:order val="0"/>
          <c:tx>
            <c:strRef>
              <c:f>Sheet1!$A$2</c:f>
              <c:strCache>
                <c:ptCount val="1"/>
                <c:pt idx="0">
                  <c:v>2007</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Sheet1!$B$2:$J$2</c:f>
              <c:numCache>
                <c:formatCode>General</c:formatCode>
                <c:ptCount val="8"/>
                <c:pt idx="0">
                  <c:v>81</c:v>
                </c:pt>
                <c:pt idx="1">
                  <c:v>79</c:v>
                </c:pt>
                <c:pt idx="2">
                  <c:v>80</c:v>
                </c:pt>
                <c:pt idx="3">
                  <c:v>72</c:v>
                </c:pt>
                <c:pt idx="4">
                  <c:v>67</c:v>
                </c:pt>
                <c:pt idx="5">
                  <c:v>64</c:v>
                </c:pt>
                <c:pt idx="6">
                  <c:v>67</c:v>
                </c:pt>
                <c:pt idx="7">
                  <c:v>45</c:v>
                </c:pt>
              </c:numCache>
            </c:numRef>
          </c:val>
        </c:ser>
        <c:ser>
          <c:idx val="0"/>
          <c:order val="1"/>
          <c:tx>
            <c:strRef>
              <c:f>Sheet1!$A$3</c:f>
              <c:strCache>
                <c:ptCount val="1"/>
                <c:pt idx="0">
                  <c:v>2008</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Sheet1!$B$3:$J$3</c:f>
              <c:numCache>
                <c:formatCode>General</c:formatCode>
                <c:ptCount val="8"/>
                <c:pt idx="0">
                  <c:v>80</c:v>
                </c:pt>
                <c:pt idx="1">
                  <c:v>77</c:v>
                </c:pt>
                <c:pt idx="2">
                  <c:v>80</c:v>
                </c:pt>
                <c:pt idx="3">
                  <c:v>70</c:v>
                </c:pt>
                <c:pt idx="4">
                  <c:v>66</c:v>
                </c:pt>
                <c:pt idx="5">
                  <c:v>59</c:v>
                </c:pt>
                <c:pt idx="6">
                  <c:v>64</c:v>
                </c:pt>
                <c:pt idx="7">
                  <c:v>45</c:v>
                </c:pt>
              </c:numCache>
            </c:numRef>
          </c:val>
        </c:ser>
        <c:ser>
          <c:idx val="2"/>
          <c:order val="2"/>
          <c:tx>
            <c:strRef>
              <c:f>Sheet1!$A$4</c:f>
              <c:strCache>
                <c:ptCount val="1"/>
                <c:pt idx="0">
                  <c:v>2009</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Sheet1!$B$4:$J$4</c:f>
              <c:numCache>
                <c:formatCode>General</c:formatCode>
                <c:ptCount val="8"/>
                <c:pt idx="0">
                  <c:v>82</c:v>
                </c:pt>
                <c:pt idx="1">
                  <c:v>81</c:v>
                </c:pt>
                <c:pt idx="2">
                  <c:v>83</c:v>
                </c:pt>
                <c:pt idx="3">
                  <c:v>76</c:v>
                </c:pt>
                <c:pt idx="4">
                  <c:v>72</c:v>
                </c:pt>
                <c:pt idx="5">
                  <c:v>65</c:v>
                </c:pt>
                <c:pt idx="6">
                  <c:v>69</c:v>
                </c:pt>
                <c:pt idx="7">
                  <c:v>47</c:v>
                </c:pt>
              </c:numCache>
            </c:numRef>
          </c:val>
        </c:ser>
        <c:ser>
          <c:idx val="3"/>
          <c:order val="3"/>
          <c:tx>
            <c:strRef>
              <c:f>Sheet1!$A$5</c:f>
              <c:strCache>
                <c:ptCount val="1"/>
                <c:pt idx="0">
                  <c:v>2010</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Sheet1!$B$5:$J$5</c:f>
              <c:numCache>
                <c:formatCode>General</c:formatCode>
                <c:ptCount val="8"/>
                <c:pt idx="0">
                  <c:v>81</c:v>
                </c:pt>
                <c:pt idx="1">
                  <c:v>78</c:v>
                </c:pt>
                <c:pt idx="2">
                  <c:v>76</c:v>
                </c:pt>
                <c:pt idx="3">
                  <c:v>70</c:v>
                </c:pt>
                <c:pt idx="4">
                  <c:v>66</c:v>
                </c:pt>
                <c:pt idx="5">
                  <c:v>62</c:v>
                </c:pt>
                <c:pt idx="6">
                  <c:v>61</c:v>
                </c:pt>
                <c:pt idx="7">
                  <c:v>38</c:v>
                </c:pt>
              </c:numCache>
            </c:numRef>
          </c:val>
        </c:ser>
        <c:ser>
          <c:idx val="4"/>
          <c:order val="4"/>
          <c:tx>
            <c:strRef>
              <c:f>Sheet1!$A$6</c:f>
              <c:strCache>
                <c:ptCount val="1"/>
                <c:pt idx="0">
                  <c:v>2011</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Sheet1!$B$6:$J$6</c:f>
              <c:numCache>
                <c:formatCode>General</c:formatCode>
                <c:ptCount val="8"/>
                <c:pt idx="0">
                  <c:v>84</c:v>
                </c:pt>
                <c:pt idx="1">
                  <c:v>80</c:v>
                </c:pt>
                <c:pt idx="2">
                  <c:v>79</c:v>
                </c:pt>
                <c:pt idx="3">
                  <c:v>73</c:v>
                </c:pt>
                <c:pt idx="4">
                  <c:v>71</c:v>
                </c:pt>
                <c:pt idx="5">
                  <c:v>63</c:v>
                </c:pt>
                <c:pt idx="6">
                  <c:v>64</c:v>
                </c:pt>
                <c:pt idx="7">
                  <c:v>48</c:v>
                </c:pt>
              </c:numCache>
            </c:numRef>
          </c:val>
        </c:ser>
        <c:ser>
          <c:idx val="5"/>
          <c:order val="5"/>
          <c:tx>
            <c:strRef>
              <c:f>Sheet1!$A$7</c:f>
              <c:strCache>
                <c:ptCount val="1"/>
                <c:pt idx="0">
                  <c:v>2012</c:v>
                </c:pt>
              </c:strCache>
            </c:strRef>
          </c:tx>
          <c:invertIfNegative val="0"/>
          <c:cat>
            <c:strRef>
              <c:f>Sheet1!$B$1:$J$1</c:f>
              <c:strCache>
                <c:ptCount val="8"/>
                <c:pt idx="0">
                  <c:v>Neighbours</c:v>
                </c:pt>
                <c:pt idx="1">
                  <c:v>Civil Defence</c:v>
                </c:pt>
                <c:pt idx="2">
                  <c:v>Fire Service</c:v>
                </c:pt>
                <c:pt idx="3">
                  <c:v>Police</c:v>
                </c:pt>
                <c:pt idx="4">
                  <c:v>Ambulance</c:v>
                </c:pt>
                <c:pt idx="5">
                  <c:v>Army</c:v>
                </c:pt>
                <c:pt idx="6">
                  <c:v>Hospitals</c:v>
                </c:pt>
                <c:pt idx="7">
                  <c:v>Local/ regional council</c:v>
                </c:pt>
              </c:strCache>
            </c:strRef>
          </c:cat>
          <c:val>
            <c:numRef>
              <c:f>Sheet1!$B$7:$J$7</c:f>
              <c:numCache>
                <c:formatCode>General</c:formatCode>
                <c:ptCount val="8"/>
                <c:pt idx="0">
                  <c:v>87</c:v>
                </c:pt>
                <c:pt idx="1">
                  <c:v>83</c:v>
                </c:pt>
                <c:pt idx="2">
                  <c:v>85</c:v>
                </c:pt>
                <c:pt idx="3">
                  <c:v>81</c:v>
                </c:pt>
                <c:pt idx="4">
                  <c:v>77</c:v>
                </c:pt>
                <c:pt idx="5">
                  <c:v>69</c:v>
                </c:pt>
                <c:pt idx="6">
                  <c:v>72</c:v>
                </c:pt>
                <c:pt idx="7">
                  <c:v>51</c:v>
                </c:pt>
              </c:numCache>
            </c:numRef>
          </c:val>
        </c:ser>
        <c:dLbls>
          <c:showLegendKey val="0"/>
          <c:showVal val="1"/>
          <c:showCatName val="0"/>
          <c:showSerName val="0"/>
          <c:showPercent val="0"/>
          <c:showBubbleSize val="0"/>
        </c:dLbls>
        <c:gapWidth val="60"/>
        <c:axId val="106986496"/>
        <c:axId val="106996480"/>
      </c:barChart>
      <c:catAx>
        <c:axId val="106986496"/>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06996480"/>
        <c:crosses val="autoZero"/>
        <c:auto val="1"/>
        <c:lblAlgn val="ctr"/>
        <c:lblOffset val="100"/>
        <c:tickLblSkip val="1"/>
        <c:tickMarkSkip val="1"/>
        <c:noMultiLvlLbl val="0"/>
      </c:catAx>
      <c:valAx>
        <c:axId val="106996480"/>
        <c:scaling>
          <c:orientation val="minMax"/>
          <c:max val="100"/>
        </c:scaling>
        <c:delete val="0"/>
        <c:axPos val="b"/>
        <c:numFmt formatCode="General\%" sourceLinked="0"/>
        <c:majorTickMark val="out"/>
        <c:minorTickMark val="none"/>
        <c:tickLblPos val="nextTo"/>
        <c:txPr>
          <a:bodyPr rot="0" vert="horz"/>
          <a:lstStyle/>
          <a:p>
            <a:pPr>
              <a:defRPr/>
            </a:pPr>
            <a:endParaRPr lang="en-US"/>
          </a:p>
        </c:txPr>
        <c:crossAx val="106986496"/>
        <c:crosses val="max"/>
        <c:crossBetween val="between"/>
        <c:majorUnit val="20"/>
      </c:valAx>
    </c:plotArea>
    <c:legend>
      <c:legendPos val="r"/>
      <c:layout>
        <c:manualLayout>
          <c:xMode val="edge"/>
          <c:yMode val="edge"/>
          <c:x val="0.83132787752068349"/>
          <c:y val="0.76563745950780981"/>
          <c:w val="0.14484356257914394"/>
          <c:h val="0.19817313764324052"/>
        </c:manualLayout>
      </c:layout>
      <c:overlay val="0"/>
    </c:legend>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36534862670994411"/>
          <c:y val="1.8903591682419927E-2"/>
          <c:w val="0.51337166463572104"/>
          <c:h val="0.94583780184509259"/>
        </c:manualLayout>
      </c:layout>
      <c:barChart>
        <c:barDir val="bar"/>
        <c:grouping val="clustered"/>
        <c:varyColors val="0"/>
        <c:ser>
          <c:idx val="1"/>
          <c:order val="0"/>
          <c:tx>
            <c:strRef>
              <c:f>Sheet1!$A$2</c:f>
              <c:strCache>
                <c:ptCount val="1"/>
                <c:pt idx="0">
                  <c:v>2007</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Sheet1!$B$2:$I$2</c:f>
              <c:numCache>
                <c:formatCode>General</c:formatCode>
                <c:ptCount val="8"/>
                <c:pt idx="0">
                  <c:v>99</c:v>
                </c:pt>
                <c:pt idx="1">
                  <c:v>95</c:v>
                </c:pt>
                <c:pt idx="2">
                  <c:v>87</c:v>
                </c:pt>
                <c:pt idx="3">
                  <c:v>89</c:v>
                </c:pt>
                <c:pt idx="4">
                  <c:v>85</c:v>
                </c:pt>
                <c:pt idx="5">
                  <c:v>84</c:v>
                </c:pt>
                <c:pt idx="6">
                  <c:v>79</c:v>
                </c:pt>
                <c:pt idx="7">
                  <c:v>56</c:v>
                </c:pt>
              </c:numCache>
            </c:numRef>
          </c:val>
        </c:ser>
        <c:ser>
          <c:idx val="0"/>
          <c:order val="1"/>
          <c:tx>
            <c:strRef>
              <c:f>Sheet1!$A$3</c:f>
              <c:strCache>
                <c:ptCount val="1"/>
                <c:pt idx="0">
                  <c:v>2008</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Sheet1!$B$3:$I$3</c:f>
              <c:numCache>
                <c:formatCode>General</c:formatCode>
                <c:ptCount val="8"/>
                <c:pt idx="0">
                  <c:v>98</c:v>
                </c:pt>
                <c:pt idx="1">
                  <c:v>95</c:v>
                </c:pt>
                <c:pt idx="2">
                  <c:v>86</c:v>
                </c:pt>
                <c:pt idx="3">
                  <c:v>88</c:v>
                </c:pt>
                <c:pt idx="4">
                  <c:v>87</c:v>
                </c:pt>
                <c:pt idx="5">
                  <c:v>81</c:v>
                </c:pt>
                <c:pt idx="6">
                  <c:v>75</c:v>
                </c:pt>
                <c:pt idx="7">
                  <c:v>59</c:v>
                </c:pt>
              </c:numCache>
            </c:numRef>
          </c:val>
        </c:ser>
        <c:ser>
          <c:idx val="2"/>
          <c:order val="2"/>
          <c:tx>
            <c:strRef>
              <c:f>Sheet1!$A$4</c:f>
              <c:strCache>
                <c:ptCount val="1"/>
                <c:pt idx="0">
                  <c:v>2009</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Sheet1!$B$4:$I$4</c:f>
              <c:numCache>
                <c:formatCode>General</c:formatCode>
                <c:ptCount val="8"/>
                <c:pt idx="0">
                  <c:v>99</c:v>
                </c:pt>
                <c:pt idx="1">
                  <c:v>95</c:v>
                </c:pt>
                <c:pt idx="2">
                  <c:v>85</c:v>
                </c:pt>
                <c:pt idx="3">
                  <c:v>88</c:v>
                </c:pt>
                <c:pt idx="4">
                  <c:v>87</c:v>
                </c:pt>
                <c:pt idx="5">
                  <c:v>81</c:v>
                </c:pt>
                <c:pt idx="6">
                  <c:v>78</c:v>
                </c:pt>
                <c:pt idx="7">
                  <c:v>62</c:v>
                </c:pt>
              </c:numCache>
            </c:numRef>
          </c:val>
        </c:ser>
        <c:ser>
          <c:idx val="3"/>
          <c:order val="3"/>
          <c:tx>
            <c:strRef>
              <c:f>Sheet1!$A$5</c:f>
              <c:strCache>
                <c:ptCount val="1"/>
                <c:pt idx="0">
                  <c:v>2010</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Sheet1!$B$5:$I$5</c:f>
              <c:numCache>
                <c:formatCode>General</c:formatCode>
                <c:ptCount val="8"/>
                <c:pt idx="0">
                  <c:v>98</c:v>
                </c:pt>
                <c:pt idx="1">
                  <c:v>95</c:v>
                </c:pt>
                <c:pt idx="2">
                  <c:v>88</c:v>
                </c:pt>
                <c:pt idx="3">
                  <c:v>88</c:v>
                </c:pt>
                <c:pt idx="4">
                  <c:v>88</c:v>
                </c:pt>
                <c:pt idx="5">
                  <c:v>83</c:v>
                </c:pt>
                <c:pt idx="6">
                  <c:v>79</c:v>
                </c:pt>
                <c:pt idx="7">
                  <c:v>69</c:v>
                </c:pt>
              </c:numCache>
            </c:numRef>
          </c:val>
        </c:ser>
        <c:ser>
          <c:idx val="4"/>
          <c:order val="4"/>
          <c:tx>
            <c:strRef>
              <c:f>Sheet1!$A$6</c:f>
              <c:strCache>
                <c:ptCount val="1"/>
                <c:pt idx="0">
                  <c:v>2011</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Sheet1!$B$6:$I$6</c:f>
              <c:numCache>
                <c:formatCode>General</c:formatCode>
                <c:ptCount val="8"/>
                <c:pt idx="0">
                  <c:v>98</c:v>
                </c:pt>
                <c:pt idx="1">
                  <c:v>92</c:v>
                </c:pt>
                <c:pt idx="2">
                  <c:v>89</c:v>
                </c:pt>
                <c:pt idx="3">
                  <c:v>90</c:v>
                </c:pt>
                <c:pt idx="4">
                  <c:v>88</c:v>
                </c:pt>
                <c:pt idx="5">
                  <c:v>88</c:v>
                </c:pt>
                <c:pt idx="6">
                  <c:v>78</c:v>
                </c:pt>
                <c:pt idx="7">
                  <c:v>73</c:v>
                </c:pt>
              </c:numCache>
            </c:numRef>
          </c:val>
        </c:ser>
        <c:ser>
          <c:idx val="5"/>
          <c:order val="5"/>
          <c:tx>
            <c:strRef>
              <c:f>Sheet1!$A$7</c:f>
              <c:strCache>
                <c:ptCount val="1"/>
                <c:pt idx="0">
                  <c:v>2012</c:v>
                </c:pt>
              </c:strCache>
            </c:strRef>
          </c:tx>
          <c:invertIfNegative val="0"/>
          <c:cat>
            <c:strRef>
              <c:f>Sheet1!$B$1:$I$1</c:f>
              <c:strCache>
                <c:ptCount val="8"/>
                <c:pt idx="0">
                  <c:v>Electricity</c:v>
                </c:pt>
                <c:pt idx="1">
                  <c:v>Land line telephones</c:v>
                </c:pt>
                <c:pt idx="2">
                  <c:v>Water</c:v>
                </c:pt>
                <c:pt idx="3">
                  <c:v>Roading</c:v>
                </c:pt>
                <c:pt idx="4">
                  <c:v>Access to medical/ health services</c:v>
                </c:pt>
                <c:pt idx="5">
                  <c:v>Sewerage</c:v>
                </c:pt>
                <c:pt idx="6">
                  <c:v>Gas</c:v>
                </c:pt>
                <c:pt idx="7">
                  <c:v>Mobile phone</c:v>
                </c:pt>
              </c:strCache>
            </c:strRef>
          </c:cat>
          <c:val>
            <c:numRef>
              <c:f>Sheet1!$B$7:$I$7</c:f>
              <c:numCache>
                <c:formatCode>General</c:formatCode>
                <c:ptCount val="8"/>
                <c:pt idx="0">
                  <c:v>99</c:v>
                </c:pt>
                <c:pt idx="1">
                  <c:v>92</c:v>
                </c:pt>
                <c:pt idx="2">
                  <c:v>91</c:v>
                </c:pt>
                <c:pt idx="3">
                  <c:v>92</c:v>
                </c:pt>
                <c:pt idx="4">
                  <c:v>90</c:v>
                </c:pt>
                <c:pt idx="5">
                  <c:v>90</c:v>
                </c:pt>
                <c:pt idx="6">
                  <c:v>85</c:v>
                </c:pt>
                <c:pt idx="7">
                  <c:v>75</c:v>
                </c:pt>
              </c:numCache>
            </c:numRef>
          </c:val>
        </c:ser>
        <c:dLbls>
          <c:showLegendKey val="0"/>
          <c:showVal val="1"/>
          <c:showCatName val="0"/>
          <c:showSerName val="0"/>
          <c:showPercent val="0"/>
          <c:showBubbleSize val="0"/>
        </c:dLbls>
        <c:gapWidth val="113"/>
        <c:axId val="108244992"/>
        <c:axId val="108246528"/>
      </c:barChart>
      <c:catAx>
        <c:axId val="108244992"/>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08246528"/>
        <c:crosses val="autoZero"/>
        <c:auto val="1"/>
        <c:lblAlgn val="ctr"/>
        <c:lblOffset val="100"/>
        <c:tickLblSkip val="1"/>
        <c:tickMarkSkip val="1"/>
        <c:noMultiLvlLbl val="0"/>
      </c:catAx>
      <c:valAx>
        <c:axId val="108246528"/>
        <c:scaling>
          <c:orientation val="minMax"/>
          <c:max val="110"/>
          <c:min val="0"/>
        </c:scaling>
        <c:delete val="0"/>
        <c:axPos val="b"/>
        <c:numFmt formatCode="General\%" sourceLinked="0"/>
        <c:majorTickMark val="out"/>
        <c:minorTickMark val="none"/>
        <c:tickLblPos val="nextTo"/>
        <c:txPr>
          <a:bodyPr rot="0" vert="horz"/>
          <a:lstStyle/>
          <a:p>
            <a:pPr>
              <a:defRPr/>
            </a:pPr>
            <a:endParaRPr lang="en-US"/>
          </a:p>
        </c:txPr>
        <c:crossAx val="108244992"/>
        <c:crosses val="max"/>
        <c:crossBetween val="between"/>
        <c:majorUnit val="20"/>
      </c:valAx>
    </c:plotArea>
    <c:legend>
      <c:legendPos val="r"/>
      <c:layout>
        <c:manualLayout>
          <c:xMode val="edge"/>
          <c:yMode val="edge"/>
          <c:x val="0.88115295587490849"/>
          <c:y val="0.74901684217668218"/>
          <c:w val="0.10368952528388112"/>
          <c:h val="0.21433769623734689"/>
        </c:manualLayout>
      </c:layout>
      <c:overlay val="0"/>
      <c:txPr>
        <a:bodyPr/>
        <a:lstStyle/>
        <a:p>
          <a:pPr>
            <a:defRPr sz="900"/>
          </a:pPr>
          <a:endParaRPr lang="en-US"/>
        </a:p>
      </c:txPr>
    </c:legend>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36333741221536497"/>
          <c:y val="1.3366761154855644E-2"/>
          <c:w val="0.59898708463872885"/>
          <c:h val="0.95205190551181107"/>
        </c:manualLayout>
      </c:layout>
      <c:barChart>
        <c:barDir val="bar"/>
        <c:grouping val="clustered"/>
        <c:varyColors val="0"/>
        <c:ser>
          <c:idx val="0"/>
          <c:order val="0"/>
          <c:tx>
            <c:strRef>
              <c:f>Sheet1!$A$2</c:f>
              <c:strCache>
                <c:ptCount val="1"/>
                <c:pt idx="0">
                  <c:v>Benchmark</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Sheet1!$B$2:$U$2</c:f>
              <c:numCache>
                <c:formatCode>General</c:formatCode>
                <c:ptCount val="8"/>
                <c:pt idx="0">
                  <c:v>40</c:v>
                </c:pt>
                <c:pt idx="1">
                  <c:v>7</c:v>
                </c:pt>
                <c:pt idx="2">
                  <c:v>30</c:v>
                </c:pt>
                <c:pt idx="3">
                  <c:v>29</c:v>
                </c:pt>
                <c:pt idx="4">
                  <c:v>8</c:v>
                </c:pt>
                <c:pt idx="5">
                  <c:v>24</c:v>
                </c:pt>
                <c:pt idx="6">
                  <c:v>15</c:v>
                </c:pt>
                <c:pt idx="7">
                  <c:v>9</c:v>
                </c:pt>
              </c:numCache>
            </c:numRef>
          </c:val>
        </c:ser>
        <c:ser>
          <c:idx val="1"/>
          <c:order val="1"/>
          <c:tx>
            <c:strRef>
              <c:f>Sheet1!$A$3</c:f>
              <c:strCache>
                <c:ptCount val="1"/>
                <c:pt idx="0">
                  <c:v>2007</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Sheet1!$B$3:$U$3</c:f>
              <c:numCache>
                <c:formatCode>General</c:formatCode>
                <c:ptCount val="8"/>
                <c:pt idx="0">
                  <c:v>62</c:v>
                </c:pt>
                <c:pt idx="1">
                  <c:v>17</c:v>
                </c:pt>
                <c:pt idx="2">
                  <c:v>32</c:v>
                </c:pt>
                <c:pt idx="3">
                  <c:v>32</c:v>
                </c:pt>
                <c:pt idx="4">
                  <c:v>11</c:v>
                </c:pt>
                <c:pt idx="5">
                  <c:v>19</c:v>
                </c:pt>
                <c:pt idx="6">
                  <c:v>9</c:v>
                </c:pt>
                <c:pt idx="7">
                  <c:v>9</c:v>
                </c:pt>
              </c:numCache>
            </c:numRef>
          </c:val>
        </c:ser>
        <c:ser>
          <c:idx val="2"/>
          <c:order val="2"/>
          <c:tx>
            <c:strRef>
              <c:f>Sheet1!$A$4</c:f>
              <c:strCache>
                <c:ptCount val="1"/>
                <c:pt idx="0">
                  <c:v>2008</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Sheet1!$B$4:$U$4</c:f>
              <c:numCache>
                <c:formatCode>General</c:formatCode>
                <c:ptCount val="8"/>
                <c:pt idx="0">
                  <c:v>55</c:v>
                </c:pt>
                <c:pt idx="1">
                  <c:v>12</c:v>
                </c:pt>
                <c:pt idx="2">
                  <c:v>35</c:v>
                </c:pt>
                <c:pt idx="3">
                  <c:v>31</c:v>
                </c:pt>
                <c:pt idx="4">
                  <c:v>7</c:v>
                </c:pt>
                <c:pt idx="5">
                  <c:v>13</c:v>
                </c:pt>
                <c:pt idx="6">
                  <c:v>6</c:v>
                </c:pt>
                <c:pt idx="7">
                  <c:v>6</c:v>
                </c:pt>
              </c:numCache>
            </c:numRef>
          </c:val>
        </c:ser>
        <c:ser>
          <c:idx val="3"/>
          <c:order val="3"/>
          <c:tx>
            <c:strRef>
              <c:f>Sheet1!$A$5</c:f>
              <c:strCache>
                <c:ptCount val="1"/>
                <c:pt idx="0">
                  <c:v>2009</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Sheet1!$B$5:$U$5</c:f>
              <c:numCache>
                <c:formatCode>General</c:formatCode>
                <c:ptCount val="8"/>
                <c:pt idx="0">
                  <c:v>57</c:v>
                </c:pt>
                <c:pt idx="1">
                  <c:v>26</c:v>
                </c:pt>
                <c:pt idx="2">
                  <c:v>29</c:v>
                </c:pt>
                <c:pt idx="3">
                  <c:v>31</c:v>
                </c:pt>
                <c:pt idx="4">
                  <c:v>12</c:v>
                </c:pt>
                <c:pt idx="5">
                  <c:v>18</c:v>
                </c:pt>
                <c:pt idx="6">
                  <c:v>8</c:v>
                </c:pt>
                <c:pt idx="7">
                  <c:v>9</c:v>
                </c:pt>
              </c:numCache>
            </c:numRef>
          </c:val>
        </c:ser>
        <c:ser>
          <c:idx val="4"/>
          <c:order val="4"/>
          <c:tx>
            <c:strRef>
              <c:f>Sheet1!$A$6</c:f>
              <c:strCache>
                <c:ptCount val="1"/>
                <c:pt idx="0">
                  <c:v>2010</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Sheet1!$B$6:$U$6</c:f>
              <c:numCache>
                <c:formatCode>General</c:formatCode>
                <c:ptCount val="8"/>
                <c:pt idx="0">
                  <c:v>58</c:v>
                </c:pt>
                <c:pt idx="1">
                  <c:v>27</c:v>
                </c:pt>
                <c:pt idx="2">
                  <c:v>37</c:v>
                </c:pt>
                <c:pt idx="3">
                  <c:v>27</c:v>
                </c:pt>
                <c:pt idx="4">
                  <c:v>9</c:v>
                </c:pt>
                <c:pt idx="5">
                  <c:v>12</c:v>
                </c:pt>
                <c:pt idx="6">
                  <c:v>7</c:v>
                </c:pt>
                <c:pt idx="7">
                  <c:v>6</c:v>
                </c:pt>
              </c:numCache>
            </c:numRef>
          </c:val>
        </c:ser>
        <c:ser>
          <c:idx val="5"/>
          <c:order val="5"/>
          <c:tx>
            <c:strRef>
              <c:f>Sheet1!$A$7</c:f>
              <c:strCache>
                <c:ptCount val="1"/>
                <c:pt idx="0">
                  <c:v>2011</c:v>
                </c:pt>
              </c:strCache>
            </c:strRef>
          </c:tx>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Sheet1!$B$7:$U$7</c:f>
              <c:numCache>
                <c:formatCode>General</c:formatCode>
                <c:ptCount val="8"/>
                <c:pt idx="0">
                  <c:v>52</c:v>
                </c:pt>
                <c:pt idx="1">
                  <c:v>30</c:v>
                </c:pt>
                <c:pt idx="2">
                  <c:v>44</c:v>
                </c:pt>
                <c:pt idx="3">
                  <c:v>27</c:v>
                </c:pt>
                <c:pt idx="4">
                  <c:v>12</c:v>
                </c:pt>
                <c:pt idx="5">
                  <c:v>11</c:v>
                </c:pt>
                <c:pt idx="6">
                  <c:v>7</c:v>
                </c:pt>
                <c:pt idx="7">
                  <c:v>7</c:v>
                </c:pt>
              </c:numCache>
            </c:numRef>
          </c:val>
        </c:ser>
        <c:ser>
          <c:idx val="6"/>
          <c:order val="6"/>
          <c:tx>
            <c:strRef>
              <c:f>Sheet1!$A$8</c:f>
              <c:strCache>
                <c:ptCount val="1"/>
                <c:pt idx="0">
                  <c:v>2012</c:v>
                </c:pt>
              </c:strCache>
            </c:strRef>
          </c:tx>
          <c:spPr>
            <a:solidFill>
              <a:schemeClr val="tx1"/>
            </a:solidFill>
            <a:ln>
              <a:solidFill>
                <a:schemeClr val="tx1"/>
              </a:solidFill>
            </a:ln>
          </c:spPr>
          <c:invertIfNegative val="0"/>
          <c:cat>
            <c:strRef>
              <c:f>Sheet1!$B$1:$U$1</c:f>
              <c:strCache>
                <c:ptCount val="8"/>
                <c:pt idx="0">
                  <c:v>Yellow Pages</c:v>
                </c:pt>
                <c:pt idx="1">
                  <c:v>Internet (other than a CD website)</c:v>
                </c:pt>
                <c:pt idx="2">
                  <c:v>A Civil Defence website</c:v>
                </c:pt>
                <c:pt idx="3">
                  <c:v>Local/Reg Council</c:v>
                </c:pt>
                <c:pt idx="4">
                  <c:v>TV</c:v>
                </c:pt>
                <c:pt idx="5">
                  <c:v>Civil Defence (unspecified)</c:v>
                </c:pt>
                <c:pt idx="6">
                  <c:v>Radio</c:v>
                </c:pt>
                <c:pt idx="7">
                  <c:v>Police</c:v>
                </c:pt>
              </c:strCache>
            </c:strRef>
          </c:cat>
          <c:val>
            <c:numRef>
              <c:f>Sheet1!$B$8:$U$8</c:f>
              <c:numCache>
                <c:formatCode>General</c:formatCode>
                <c:ptCount val="8"/>
                <c:pt idx="0">
                  <c:v>51</c:v>
                </c:pt>
                <c:pt idx="1">
                  <c:v>42</c:v>
                </c:pt>
                <c:pt idx="2">
                  <c:v>41</c:v>
                </c:pt>
                <c:pt idx="3">
                  <c:v>28</c:v>
                </c:pt>
                <c:pt idx="4">
                  <c:v>12</c:v>
                </c:pt>
                <c:pt idx="5">
                  <c:v>11</c:v>
                </c:pt>
                <c:pt idx="6">
                  <c:v>8</c:v>
                </c:pt>
                <c:pt idx="7">
                  <c:v>8</c:v>
                </c:pt>
              </c:numCache>
            </c:numRef>
          </c:val>
        </c:ser>
        <c:dLbls>
          <c:showLegendKey val="0"/>
          <c:showVal val="1"/>
          <c:showCatName val="0"/>
          <c:showSerName val="0"/>
          <c:showPercent val="0"/>
          <c:showBubbleSize val="0"/>
        </c:dLbls>
        <c:gapWidth val="94"/>
        <c:axId val="108014208"/>
        <c:axId val="108016000"/>
      </c:barChart>
      <c:catAx>
        <c:axId val="108014208"/>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08016000"/>
        <c:crosses val="autoZero"/>
        <c:auto val="1"/>
        <c:lblAlgn val="ctr"/>
        <c:lblOffset val="100"/>
        <c:tickLblSkip val="1"/>
        <c:tickMarkSkip val="1"/>
        <c:noMultiLvlLbl val="0"/>
      </c:catAx>
      <c:valAx>
        <c:axId val="108016000"/>
        <c:scaling>
          <c:orientation val="minMax"/>
        </c:scaling>
        <c:delete val="0"/>
        <c:axPos val="b"/>
        <c:numFmt formatCode="General\%" sourceLinked="0"/>
        <c:majorTickMark val="out"/>
        <c:minorTickMark val="none"/>
        <c:tickLblPos val="nextTo"/>
        <c:txPr>
          <a:bodyPr rot="0" vert="horz"/>
          <a:lstStyle/>
          <a:p>
            <a:pPr>
              <a:defRPr sz="800"/>
            </a:pPr>
            <a:endParaRPr lang="en-US"/>
          </a:p>
        </c:txPr>
        <c:crossAx val="108014208"/>
        <c:crosses val="max"/>
        <c:crossBetween val="between"/>
      </c:valAx>
    </c:plotArea>
    <c:legend>
      <c:legendPos val="r"/>
      <c:layout>
        <c:manualLayout>
          <c:xMode val="edge"/>
          <c:yMode val="edge"/>
          <c:x val="0.73790404065864257"/>
          <c:y val="0.68030118635170611"/>
          <c:w val="0.20005286605468878"/>
          <c:h val="0.26567693438320211"/>
        </c:manualLayout>
      </c:layout>
      <c:overlay val="0"/>
      <c:txPr>
        <a:bodyPr/>
        <a:lstStyle/>
        <a:p>
          <a:pPr>
            <a:defRPr sz="1000"/>
          </a:pPr>
          <a:endParaRPr lang="en-US"/>
        </a:p>
      </c:txPr>
    </c:legend>
    <c:plotVisOnly val="1"/>
    <c:dispBlanksAs val="gap"/>
    <c:showDLblsOverMax val="0"/>
  </c:chart>
  <c:spPr>
    <a:noFill/>
    <a:ln>
      <a:noFill/>
    </a:ln>
  </c:spPr>
  <c:txPr>
    <a:bodyPr/>
    <a:lstStyle/>
    <a:p>
      <a:pPr>
        <a:defRPr sz="75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4650614182424756"/>
          <c:y val="0"/>
          <c:w val="0.59898708463872885"/>
          <c:h val="0.95205190551181107"/>
        </c:manualLayout>
      </c:layout>
      <c:barChart>
        <c:barDir val="bar"/>
        <c:grouping val="clustered"/>
        <c:varyColors val="0"/>
        <c:ser>
          <c:idx val="0"/>
          <c:order val="0"/>
          <c:tx>
            <c:strRef>
              <c:f>Sheet1!$B$1</c:f>
              <c:strCache>
                <c:ptCount val="1"/>
                <c:pt idx="0">
                  <c:v>2009</c:v>
                </c:pt>
              </c:strCache>
            </c:strRef>
          </c:tx>
          <c:invertIfNegative val="0"/>
          <c:cat>
            <c:strRef>
              <c:f>Sheet1!$A$2:$A$12</c:f>
              <c:strCache>
                <c:ptCount val="11"/>
                <c:pt idx="0">
                  <c:v>Have a supply of essential items (eg, tourch, batteries, etc)</c:v>
                </c:pt>
                <c:pt idx="1">
                  <c:v>Have food/water supplies</c:v>
                </c:pt>
                <c:pt idx="2">
                  <c:v>Have a survival plan</c:v>
                </c:pt>
                <c:pt idx="3">
                  <c:v>Discuss with family and friends</c:v>
                </c:pt>
                <c:pt idx="4">
                  <c:v>Investigate risks/hazards in my area</c:v>
                </c:pt>
                <c:pt idx="5">
                  <c:v>View Civil Defence advice (eg, webpage or Yellow Pages)</c:v>
                </c:pt>
                <c:pt idx="6">
                  <c:v>Keep documents, valuables in a safe place</c:v>
                </c:pt>
                <c:pt idx="7">
                  <c:v>Regularly check/update supplies</c:v>
                </c:pt>
                <c:pt idx="8">
                  <c:v>Maintain insurance coverage</c:v>
                </c:pt>
                <c:pt idx="9">
                  <c:v>Other</c:v>
                </c:pt>
                <c:pt idx="10">
                  <c:v>Don’t know</c:v>
                </c:pt>
              </c:strCache>
            </c:strRef>
          </c:cat>
          <c:val>
            <c:numRef>
              <c:f>Sheet1!$B$2:$B$12</c:f>
              <c:numCache>
                <c:formatCode>General</c:formatCode>
                <c:ptCount val="11"/>
                <c:pt idx="0">
                  <c:v>78</c:v>
                </c:pt>
                <c:pt idx="1">
                  <c:v>76</c:v>
                </c:pt>
                <c:pt idx="2">
                  <c:v>42</c:v>
                </c:pt>
                <c:pt idx="3">
                  <c:v>12</c:v>
                </c:pt>
                <c:pt idx="4">
                  <c:v>3</c:v>
                </c:pt>
                <c:pt idx="5">
                  <c:v>6</c:v>
                </c:pt>
                <c:pt idx="6">
                  <c:v>3</c:v>
                </c:pt>
                <c:pt idx="7">
                  <c:v>4</c:v>
                </c:pt>
                <c:pt idx="8">
                  <c:v>1</c:v>
                </c:pt>
                <c:pt idx="9">
                  <c:v>4</c:v>
                </c:pt>
                <c:pt idx="10">
                  <c:v>3</c:v>
                </c:pt>
              </c:numCache>
            </c:numRef>
          </c:val>
        </c:ser>
        <c:ser>
          <c:idx val="1"/>
          <c:order val="1"/>
          <c:tx>
            <c:strRef>
              <c:f>Sheet1!$C$1</c:f>
              <c:strCache>
                <c:ptCount val="1"/>
                <c:pt idx="0">
                  <c:v>2010</c:v>
                </c:pt>
              </c:strCache>
            </c:strRef>
          </c:tx>
          <c:invertIfNegative val="0"/>
          <c:cat>
            <c:strRef>
              <c:f>Sheet1!$A$2:$A$12</c:f>
              <c:strCache>
                <c:ptCount val="11"/>
                <c:pt idx="0">
                  <c:v>Have a supply of essential items (eg, tourch, batteries, etc)</c:v>
                </c:pt>
                <c:pt idx="1">
                  <c:v>Have food/water supplies</c:v>
                </c:pt>
                <c:pt idx="2">
                  <c:v>Have a survival plan</c:v>
                </c:pt>
                <c:pt idx="3">
                  <c:v>Discuss with family and friends</c:v>
                </c:pt>
                <c:pt idx="4">
                  <c:v>Investigate risks/hazards in my area</c:v>
                </c:pt>
                <c:pt idx="5">
                  <c:v>View Civil Defence advice (eg, webpage or Yellow Pages)</c:v>
                </c:pt>
                <c:pt idx="6">
                  <c:v>Keep documents, valuables in a safe place</c:v>
                </c:pt>
                <c:pt idx="7">
                  <c:v>Regularly check/update supplies</c:v>
                </c:pt>
                <c:pt idx="8">
                  <c:v>Maintain insurance coverage</c:v>
                </c:pt>
                <c:pt idx="9">
                  <c:v>Other</c:v>
                </c:pt>
                <c:pt idx="10">
                  <c:v>Don’t know</c:v>
                </c:pt>
              </c:strCache>
            </c:strRef>
          </c:cat>
          <c:val>
            <c:numRef>
              <c:f>Sheet1!$C$2:$C$12</c:f>
              <c:numCache>
                <c:formatCode>General</c:formatCode>
                <c:ptCount val="11"/>
                <c:pt idx="0">
                  <c:v>73</c:v>
                </c:pt>
                <c:pt idx="1">
                  <c:v>81</c:v>
                </c:pt>
                <c:pt idx="2">
                  <c:v>39</c:v>
                </c:pt>
                <c:pt idx="3">
                  <c:v>6</c:v>
                </c:pt>
                <c:pt idx="4">
                  <c:v>4</c:v>
                </c:pt>
                <c:pt idx="5">
                  <c:v>5</c:v>
                </c:pt>
                <c:pt idx="6">
                  <c:v>3</c:v>
                </c:pt>
                <c:pt idx="7">
                  <c:v>3</c:v>
                </c:pt>
                <c:pt idx="9">
                  <c:v>5</c:v>
                </c:pt>
                <c:pt idx="10">
                  <c:v>3</c:v>
                </c:pt>
              </c:numCache>
            </c:numRef>
          </c:val>
        </c:ser>
        <c:ser>
          <c:idx val="2"/>
          <c:order val="2"/>
          <c:tx>
            <c:strRef>
              <c:f>Sheet1!$D$1</c:f>
              <c:strCache>
                <c:ptCount val="1"/>
                <c:pt idx="0">
                  <c:v>2011</c:v>
                </c:pt>
              </c:strCache>
            </c:strRef>
          </c:tx>
          <c:invertIfNegative val="0"/>
          <c:cat>
            <c:strRef>
              <c:f>Sheet1!$A$2:$A$12</c:f>
              <c:strCache>
                <c:ptCount val="11"/>
                <c:pt idx="0">
                  <c:v>Have a supply of essential items (eg, tourch, batteries, etc)</c:v>
                </c:pt>
                <c:pt idx="1">
                  <c:v>Have food/water supplies</c:v>
                </c:pt>
                <c:pt idx="2">
                  <c:v>Have a survival plan</c:v>
                </c:pt>
                <c:pt idx="3">
                  <c:v>Discuss with family and friends</c:v>
                </c:pt>
                <c:pt idx="4">
                  <c:v>Investigate risks/hazards in my area</c:v>
                </c:pt>
                <c:pt idx="5">
                  <c:v>View Civil Defence advice (eg, webpage or Yellow Pages)</c:v>
                </c:pt>
                <c:pt idx="6">
                  <c:v>Keep documents, valuables in a safe place</c:v>
                </c:pt>
                <c:pt idx="7">
                  <c:v>Regularly check/update supplies</c:v>
                </c:pt>
                <c:pt idx="8">
                  <c:v>Maintain insurance coverage</c:v>
                </c:pt>
                <c:pt idx="9">
                  <c:v>Other</c:v>
                </c:pt>
                <c:pt idx="10">
                  <c:v>Don’t know</c:v>
                </c:pt>
              </c:strCache>
            </c:strRef>
          </c:cat>
          <c:val>
            <c:numRef>
              <c:f>Sheet1!$D$2:$D$12</c:f>
              <c:numCache>
                <c:formatCode>General</c:formatCode>
                <c:ptCount val="11"/>
                <c:pt idx="0">
                  <c:v>77</c:v>
                </c:pt>
                <c:pt idx="1">
                  <c:v>74</c:v>
                </c:pt>
                <c:pt idx="2">
                  <c:v>47</c:v>
                </c:pt>
                <c:pt idx="3">
                  <c:v>11</c:v>
                </c:pt>
                <c:pt idx="4">
                  <c:v>4</c:v>
                </c:pt>
                <c:pt idx="5">
                  <c:v>6</c:v>
                </c:pt>
                <c:pt idx="6">
                  <c:v>5</c:v>
                </c:pt>
                <c:pt idx="7">
                  <c:v>3</c:v>
                </c:pt>
                <c:pt idx="8">
                  <c:v>1</c:v>
                </c:pt>
                <c:pt idx="9">
                  <c:v>14.000000000000002</c:v>
                </c:pt>
                <c:pt idx="10">
                  <c:v>3</c:v>
                </c:pt>
              </c:numCache>
            </c:numRef>
          </c:val>
        </c:ser>
        <c:ser>
          <c:idx val="3"/>
          <c:order val="3"/>
          <c:tx>
            <c:strRef>
              <c:f>Sheet1!$E$1</c:f>
              <c:strCache>
                <c:ptCount val="1"/>
                <c:pt idx="0">
                  <c:v>2012</c:v>
                </c:pt>
              </c:strCache>
            </c:strRef>
          </c:tx>
          <c:invertIfNegative val="0"/>
          <c:cat>
            <c:strRef>
              <c:f>Sheet1!$A$2:$A$12</c:f>
              <c:strCache>
                <c:ptCount val="11"/>
                <c:pt idx="0">
                  <c:v>Have a supply of essential items (eg, tourch, batteries, etc)</c:v>
                </c:pt>
                <c:pt idx="1">
                  <c:v>Have food/water supplies</c:v>
                </c:pt>
                <c:pt idx="2">
                  <c:v>Have a survival plan</c:v>
                </c:pt>
                <c:pt idx="3">
                  <c:v>Discuss with family and friends</c:v>
                </c:pt>
                <c:pt idx="4">
                  <c:v>Investigate risks/hazards in my area</c:v>
                </c:pt>
                <c:pt idx="5">
                  <c:v>View Civil Defence advice (eg, webpage or Yellow Pages)</c:v>
                </c:pt>
                <c:pt idx="6">
                  <c:v>Keep documents, valuables in a safe place</c:v>
                </c:pt>
                <c:pt idx="7">
                  <c:v>Regularly check/update supplies</c:v>
                </c:pt>
                <c:pt idx="8">
                  <c:v>Maintain insurance coverage</c:v>
                </c:pt>
                <c:pt idx="9">
                  <c:v>Other</c:v>
                </c:pt>
                <c:pt idx="10">
                  <c:v>Don’t know</c:v>
                </c:pt>
              </c:strCache>
            </c:strRef>
          </c:cat>
          <c:val>
            <c:numRef>
              <c:f>Sheet1!$E$2:$E$12</c:f>
              <c:numCache>
                <c:formatCode>General</c:formatCode>
                <c:ptCount val="11"/>
                <c:pt idx="0">
                  <c:v>83</c:v>
                </c:pt>
                <c:pt idx="1">
                  <c:v>75</c:v>
                </c:pt>
                <c:pt idx="2">
                  <c:v>44</c:v>
                </c:pt>
                <c:pt idx="3">
                  <c:v>10</c:v>
                </c:pt>
                <c:pt idx="4">
                  <c:v>5</c:v>
                </c:pt>
                <c:pt idx="5">
                  <c:v>5</c:v>
                </c:pt>
                <c:pt idx="6">
                  <c:v>4</c:v>
                </c:pt>
                <c:pt idx="7">
                  <c:v>2</c:v>
                </c:pt>
                <c:pt idx="8">
                  <c:v>1</c:v>
                </c:pt>
                <c:pt idx="9">
                  <c:v>7.0000000000000009</c:v>
                </c:pt>
                <c:pt idx="10">
                  <c:v>4</c:v>
                </c:pt>
              </c:numCache>
            </c:numRef>
          </c:val>
        </c:ser>
        <c:dLbls>
          <c:showLegendKey val="0"/>
          <c:showVal val="1"/>
          <c:showCatName val="0"/>
          <c:showSerName val="0"/>
          <c:showPercent val="0"/>
          <c:showBubbleSize val="0"/>
        </c:dLbls>
        <c:gapWidth val="94"/>
        <c:axId val="108079360"/>
        <c:axId val="108105728"/>
      </c:barChart>
      <c:catAx>
        <c:axId val="108079360"/>
        <c:scaling>
          <c:orientation val="maxMin"/>
        </c:scaling>
        <c:delete val="0"/>
        <c:axPos val="l"/>
        <c:numFmt formatCode="General" sourceLinked="1"/>
        <c:majorTickMark val="out"/>
        <c:minorTickMark val="none"/>
        <c:tickLblPos val="nextTo"/>
        <c:txPr>
          <a:bodyPr rot="0" vert="horz"/>
          <a:lstStyle/>
          <a:p>
            <a:pPr>
              <a:defRPr sz="1000"/>
            </a:pPr>
            <a:endParaRPr lang="en-US"/>
          </a:p>
        </c:txPr>
        <c:crossAx val="108105728"/>
        <c:crosses val="autoZero"/>
        <c:auto val="1"/>
        <c:lblAlgn val="ctr"/>
        <c:lblOffset val="100"/>
        <c:tickLblSkip val="1"/>
        <c:tickMarkSkip val="1"/>
        <c:noMultiLvlLbl val="0"/>
      </c:catAx>
      <c:valAx>
        <c:axId val="108105728"/>
        <c:scaling>
          <c:orientation val="minMax"/>
          <c:max val="100"/>
          <c:min val="0"/>
        </c:scaling>
        <c:delete val="0"/>
        <c:axPos val="b"/>
        <c:numFmt formatCode="General\%" sourceLinked="0"/>
        <c:majorTickMark val="out"/>
        <c:minorTickMark val="none"/>
        <c:tickLblPos val="nextTo"/>
        <c:txPr>
          <a:bodyPr rot="0" vert="horz"/>
          <a:lstStyle/>
          <a:p>
            <a:pPr>
              <a:defRPr sz="800"/>
            </a:pPr>
            <a:endParaRPr lang="en-US"/>
          </a:p>
        </c:txPr>
        <c:crossAx val="108079360"/>
        <c:crosses val="max"/>
        <c:crossBetween val="between"/>
        <c:majorUnit val="20"/>
      </c:valAx>
    </c:plotArea>
    <c:legend>
      <c:legendPos val="r"/>
      <c:layout>
        <c:manualLayout>
          <c:xMode val="edge"/>
          <c:yMode val="edge"/>
          <c:x val="0.85049700256620031"/>
          <c:y val="0.7837976740387419"/>
          <c:w val="9.5162958059054392E-2"/>
          <c:h val="0.15504022781466043"/>
        </c:manualLayout>
      </c:layout>
      <c:overlay val="0"/>
      <c:txPr>
        <a:bodyPr/>
        <a:lstStyle/>
        <a:p>
          <a:pPr>
            <a:defRPr sz="1000"/>
          </a:pPr>
          <a:endParaRPr lang="en-US"/>
        </a:p>
      </c:txPr>
    </c:legend>
    <c:plotVisOnly val="1"/>
    <c:dispBlanksAs val="gap"/>
    <c:showDLblsOverMax val="0"/>
  </c:chart>
  <c:spPr>
    <a:noFill/>
    <a:ln>
      <a:noFill/>
    </a:ln>
  </c:spPr>
  <c:txPr>
    <a:bodyPr/>
    <a:lstStyle/>
    <a:p>
      <a:pPr>
        <a:defRPr sz="7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3.4215624633136175E-2"/>
          <c:y val="1.0363421429101981E-2"/>
          <c:w val="0.89667572511136717"/>
          <c:h val="0.94236370951226922"/>
        </c:manualLayout>
      </c:layout>
      <c:barChart>
        <c:barDir val="bar"/>
        <c:grouping val="clustered"/>
        <c:varyColors val="0"/>
        <c:ser>
          <c:idx val="0"/>
          <c:order val="0"/>
          <c:tx>
            <c:strRef>
              <c:f>Sheet1!$A$2</c:f>
              <c:strCache>
                <c:ptCount val="1"/>
                <c:pt idx="0">
                  <c:v>Benchmark </c:v>
                </c:pt>
              </c:strCache>
            </c:strRef>
          </c:tx>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Sheet1!$B$2:$J$2</c:f>
              <c:numCache>
                <c:formatCode>General</c:formatCode>
                <c:ptCount val="9"/>
                <c:pt idx="0">
                  <c:v>77</c:v>
                </c:pt>
                <c:pt idx="1">
                  <c:v>80</c:v>
                </c:pt>
                <c:pt idx="2">
                  <c:v>83</c:v>
                </c:pt>
                <c:pt idx="3">
                  <c:v>67</c:v>
                </c:pt>
                <c:pt idx="4">
                  <c:v>47</c:v>
                </c:pt>
                <c:pt idx="5">
                  <c:v>49</c:v>
                </c:pt>
                <c:pt idx="6">
                  <c:v>42</c:v>
                </c:pt>
                <c:pt idx="7">
                  <c:v>8</c:v>
                </c:pt>
                <c:pt idx="8">
                  <c:v>1</c:v>
                </c:pt>
              </c:numCache>
            </c:numRef>
          </c:val>
        </c:ser>
        <c:ser>
          <c:idx val="1"/>
          <c:order val="1"/>
          <c:tx>
            <c:strRef>
              <c:f>Sheet1!$A$4</c:f>
              <c:strCache>
                <c:ptCount val="1"/>
                <c:pt idx="0">
                  <c:v>2007</c:v>
                </c:pt>
              </c:strCache>
            </c:strRef>
          </c:tx>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Sheet1!$B$4:$J$4</c:f>
              <c:numCache>
                <c:formatCode>General</c:formatCode>
                <c:ptCount val="9"/>
                <c:pt idx="0">
                  <c:v>81</c:v>
                </c:pt>
                <c:pt idx="1">
                  <c:v>85</c:v>
                </c:pt>
                <c:pt idx="2">
                  <c:v>82</c:v>
                </c:pt>
                <c:pt idx="3">
                  <c:v>68</c:v>
                </c:pt>
                <c:pt idx="4">
                  <c:v>48</c:v>
                </c:pt>
                <c:pt idx="5">
                  <c:v>52</c:v>
                </c:pt>
                <c:pt idx="6">
                  <c:v>44</c:v>
                </c:pt>
                <c:pt idx="7">
                  <c:v>8</c:v>
                </c:pt>
                <c:pt idx="8">
                  <c:v>2</c:v>
                </c:pt>
              </c:numCache>
            </c:numRef>
          </c:val>
        </c:ser>
        <c:ser>
          <c:idx val="2"/>
          <c:order val="2"/>
          <c:tx>
            <c:strRef>
              <c:f>Sheet1!$A$5</c:f>
              <c:strCache>
                <c:ptCount val="1"/>
                <c:pt idx="0">
                  <c:v>2008</c:v>
                </c:pt>
              </c:strCache>
            </c:strRef>
          </c:tx>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Sheet1!$B$5:$J$5</c:f>
              <c:numCache>
                <c:formatCode>General</c:formatCode>
                <c:ptCount val="9"/>
                <c:pt idx="0">
                  <c:v>79</c:v>
                </c:pt>
                <c:pt idx="1">
                  <c:v>79</c:v>
                </c:pt>
                <c:pt idx="2">
                  <c:v>82</c:v>
                </c:pt>
                <c:pt idx="3">
                  <c:v>69</c:v>
                </c:pt>
                <c:pt idx="4">
                  <c:v>50</c:v>
                </c:pt>
                <c:pt idx="5">
                  <c:v>50</c:v>
                </c:pt>
                <c:pt idx="6">
                  <c:v>46</c:v>
                </c:pt>
                <c:pt idx="7">
                  <c:v>9</c:v>
                </c:pt>
                <c:pt idx="8">
                  <c:v>2</c:v>
                </c:pt>
              </c:numCache>
            </c:numRef>
          </c:val>
        </c:ser>
        <c:ser>
          <c:idx val="3"/>
          <c:order val="3"/>
          <c:tx>
            <c:strRef>
              <c:f>Sheet1!$A$6</c:f>
              <c:strCache>
                <c:ptCount val="1"/>
                <c:pt idx="0">
                  <c:v>2009</c:v>
                </c:pt>
              </c:strCache>
            </c:strRef>
          </c:tx>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Sheet1!$B$6:$J$6</c:f>
              <c:numCache>
                <c:formatCode>General</c:formatCode>
                <c:ptCount val="9"/>
                <c:pt idx="0">
                  <c:v>80</c:v>
                </c:pt>
                <c:pt idx="1">
                  <c:v>79</c:v>
                </c:pt>
                <c:pt idx="2">
                  <c:v>81</c:v>
                </c:pt>
                <c:pt idx="3">
                  <c:v>67</c:v>
                </c:pt>
                <c:pt idx="4">
                  <c:v>49</c:v>
                </c:pt>
                <c:pt idx="5">
                  <c:v>50</c:v>
                </c:pt>
                <c:pt idx="6">
                  <c:v>44</c:v>
                </c:pt>
                <c:pt idx="7">
                  <c:v>8</c:v>
                </c:pt>
                <c:pt idx="8">
                  <c:v>3</c:v>
                </c:pt>
              </c:numCache>
            </c:numRef>
          </c:val>
        </c:ser>
        <c:ser>
          <c:idx val="4"/>
          <c:order val="4"/>
          <c:tx>
            <c:strRef>
              <c:f>Sheet1!$A$7</c:f>
              <c:strCache>
                <c:ptCount val="1"/>
                <c:pt idx="0">
                  <c:v>2010</c:v>
                </c:pt>
              </c:strCache>
            </c:strRef>
          </c:tx>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Sheet1!$B$7:$J$7</c:f>
              <c:numCache>
                <c:formatCode>General</c:formatCode>
                <c:ptCount val="9"/>
                <c:pt idx="0">
                  <c:v>80</c:v>
                </c:pt>
                <c:pt idx="1">
                  <c:v>79</c:v>
                </c:pt>
                <c:pt idx="2">
                  <c:v>79</c:v>
                </c:pt>
                <c:pt idx="3">
                  <c:v>62</c:v>
                </c:pt>
                <c:pt idx="4">
                  <c:v>47</c:v>
                </c:pt>
                <c:pt idx="5">
                  <c:v>46</c:v>
                </c:pt>
                <c:pt idx="6">
                  <c:v>46</c:v>
                </c:pt>
                <c:pt idx="7">
                  <c:v>9</c:v>
                </c:pt>
                <c:pt idx="8">
                  <c:v>3</c:v>
                </c:pt>
              </c:numCache>
            </c:numRef>
          </c:val>
        </c:ser>
        <c:ser>
          <c:idx val="5"/>
          <c:order val="5"/>
          <c:tx>
            <c:strRef>
              <c:f>Sheet1!$A$8</c:f>
              <c:strCache>
                <c:ptCount val="1"/>
                <c:pt idx="0">
                  <c:v>2011</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Sheet1!$B$8:$J$8</c:f>
              <c:numCache>
                <c:formatCode>General</c:formatCode>
                <c:ptCount val="9"/>
                <c:pt idx="0">
                  <c:v>84</c:v>
                </c:pt>
                <c:pt idx="1">
                  <c:v>84</c:v>
                </c:pt>
                <c:pt idx="2">
                  <c:v>82</c:v>
                </c:pt>
                <c:pt idx="3">
                  <c:v>67</c:v>
                </c:pt>
                <c:pt idx="4">
                  <c:v>63</c:v>
                </c:pt>
                <c:pt idx="5">
                  <c:v>56</c:v>
                </c:pt>
                <c:pt idx="6">
                  <c:v>53</c:v>
                </c:pt>
                <c:pt idx="7">
                  <c:v>10</c:v>
                </c:pt>
                <c:pt idx="8">
                  <c:v>1</c:v>
                </c:pt>
              </c:numCache>
            </c:numRef>
          </c:val>
        </c:ser>
        <c:ser>
          <c:idx val="6"/>
          <c:order val="6"/>
          <c:tx>
            <c:strRef>
              <c:f>Sheet1!$A$9</c:f>
              <c:strCache>
                <c:ptCount val="1"/>
                <c:pt idx="0">
                  <c:v>2012</c:v>
                </c:pt>
              </c:strCache>
            </c:strRef>
          </c:tx>
          <c:spPr>
            <a:solidFill>
              <a:schemeClr val="tx1"/>
            </a:solidFill>
            <a:ln>
              <a:solidFill>
                <a:schemeClr val="tx1"/>
              </a:solidFill>
            </a:ln>
          </c:spPr>
          <c:invertIfNegative val="0"/>
          <c:cat>
            <c:strRef>
              <c:f>Sheet1!$B$1:$J$1</c:f>
              <c:strCache>
                <c:ptCount val="9"/>
                <c:pt idx="0">
                  <c:v>Good understanding of effects if disaster struck your area</c:v>
                </c:pt>
                <c:pt idx="1">
                  <c:v>You have necessary emergency items needed to survive a disaster, eg. tinned food etc</c:v>
                </c:pt>
                <c:pt idx="2">
                  <c:v>You have good understanding of types of disasters that could occur in NZ &amp; the chances of them occurring</c:v>
                </c:pt>
                <c:pt idx="3">
                  <c:v>Familiar with CD info in  Yellow Pages</c:v>
                </c:pt>
                <c:pt idx="4">
                  <c:v>Have emergency survival plan for household</c:v>
                </c:pt>
                <c:pt idx="5">
                  <c:v>Regularly update your emergency survival items</c:v>
                </c:pt>
                <c:pt idx="6">
                  <c:v>Have stored 3L water pp for 3 days for household</c:v>
                </c:pt>
                <c:pt idx="7">
                  <c:v>Attend meetings with community groups about disaster planning</c:v>
                </c:pt>
                <c:pt idx="8">
                  <c:v>None of these</c:v>
                </c:pt>
              </c:strCache>
            </c:strRef>
          </c:cat>
          <c:val>
            <c:numRef>
              <c:f>Sheet1!$B$9:$J$9</c:f>
              <c:numCache>
                <c:formatCode>General</c:formatCode>
                <c:ptCount val="9"/>
                <c:pt idx="0">
                  <c:v>81</c:v>
                </c:pt>
                <c:pt idx="1">
                  <c:v>81</c:v>
                </c:pt>
                <c:pt idx="2">
                  <c:v>78</c:v>
                </c:pt>
                <c:pt idx="3">
                  <c:v>61</c:v>
                </c:pt>
                <c:pt idx="4">
                  <c:v>60</c:v>
                </c:pt>
                <c:pt idx="5">
                  <c:v>52</c:v>
                </c:pt>
                <c:pt idx="6">
                  <c:v>51</c:v>
                </c:pt>
                <c:pt idx="7">
                  <c:v>10</c:v>
                </c:pt>
                <c:pt idx="8">
                  <c:v>3</c:v>
                </c:pt>
              </c:numCache>
            </c:numRef>
          </c:val>
        </c:ser>
        <c:dLbls>
          <c:showLegendKey val="0"/>
          <c:showVal val="1"/>
          <c:showCatName val="0"/>
          <c:showSerName val="0"/>
          <c:showPercent val="0"/>
          <c:showBubbleSize val="0"/>
        </c:dLbls>
        <c:gapWidth val="80"/>
        <c:axId val="96239616"/>
        <c:axId val="96241536"/>
      </c:barChart>
      <c:catAx>
        <c:axId val="96239616"/>
        <c:scaling>
          <c:orientation val="maxMin"/>
        </c:scaling>
        <c:delete val="0"/>
        <c:axPos val="l"/>
        <c:numFmt formatCode="General" sourceLinked="1"/>
        <c:majorTickMark val="out"/>
        <c:minorTickMark val="none"/>
        <c:tickLblPos val="none"/>
        <c:crossAx val="96241536"/>
        <c:crosses val="autoZero"/>
        <c:auto val="1"/>
        <c:lblAlgn val="ctr"/>
        <c:lblOffset val="100"/>
        <c:tickLblSkip val="1"/>
        <c:tickMarkSkip val="1"/>
        <c:noMultiLvlLbl val="0"/>
      </c:catAx>
      <c:valAx>
        <c:axId val="96241536"/>
        <c:scaling>
          <c:orientation val="minMax"/>
          <c:max val="100"/>
        </c:scaling>
        <c:delete val="0"/>
        <c:axPos val="b"/>
        <c:numFmt formatCode="General\%" sourceLinked="0"/>
        <c:majorTickMark val="out"/>
        <c:minorTickMark val="none"/>
        <c:tickLblPos val="nextTo"/>
        <c:txPr>
          <a:bodyPr rot="0" vert="horz"/>
          <a:lstStyle/>
          <a:p>
            <a:pPr>
              <a:defRPr sz="800"/>
            </a:pPr>
            <a:endParaRPr lang="en-US"/>
          </a:p>
        </c:txPr>
        <c:crossAx val="96239616"/>
        <c:crosses val="max"/>
        <c:crossBetween val="between"/>
        <c:majorUnit val="20"/>
      </c:valAx>
    </c:plotArea>
    <c:legend>
      <c:legendPos val="r"/>
      <c:layout>
        <c:manualLayout>
          <c:xMode val="edge"/>
          <c:yMode val="edge"/>
          <c:x val="0.64877218101741907"/>
          <c:y val="0.70344532927702219"/>
          <c:w val="0.28489169237834366"/>
          <c:h val="0.23586375566690526"/>
        </c:manualLayout>
      </c:layout>
      <c:overlay val="0"/>
      <c:txPr>
        <a:bodyPr/>
        <a:lstStyle/>
        <a:p>
          <a:pPr>
            <a:defRPr sz="1000"/>
          </a:pPr>
          <a:endParaRPr lang="en-US"/>
        </a:p>
      </c:txPr>
    </c:legend>
    <c:plotVisOnly val="1"/>
    <c:dispBlanksAs val="gap"/>
    <c:showDLblsOverMax val="0"/>
  </c:chart>
  <c:spPr>
    <a:noFill/>
    <a:ln>
      <a:noFill/>
    </a:ln>
  </c:spPr>
  <c:txPr>
    <a:bodyPr/>
    <a:lstStyle/>
    <a:p>
      <a:pPr>
        <a:defRPr sz="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50895617997878251"/>
          <c:y val="4.6715855388515361E-3"/>
          <c:w val="0.45829960955010979"/>
          <c:h val="0.9568517539220871"/>
        </c:manualLayout>
      </c:layout>
      <c:barChart>
        <c:barDir val="bar"/>
        <c:grouping val="clustered"/>
        <c:varyColors val="0"/>
        <c:ser>
          <c:idx val="0"/>
          <c:order val="0"/>
          <c:tx>
            <c:strRef>
              <c:f>Sheet1!$A$2</c:f>
              <c:strCache>
                <c:ptCount val="1"/>
                <c:pt idx="0">
                  <c:v>Benchmark</c:v>
                </c:pt>
              </c:strCache>
            </c:strRef>
          </c:tx>
          <c:invertIfNegative val="0"/>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Sheet1!$B$2:$I$2</c:f>
              <c:numCache>
                <c:formatCode>General</c:formatCode>
                <c:ptCount val="8"/>
                <c:pt idx="0">
                  <c:v>32</c:v>
                </c:pt>
                <c:pt idx="1">
                  <c:v>59</c:v>
                </c:pt>
                <c:pt idx="2">
                  <c:v>55</c:v>
                </c:pt>
                <c:pt idx="3">
                  <c:v>8</c:v>
                </c:pt>
                <c:pt idx="4">
                  <c:v>9</c:v>
                </c:pt>
                <c:pt idx="6">
                  <c:v>9</c:v>
                </c:pt>
                <c:pt idx="7">
                  <c:v>12</c:v>
                </c:pt>
              </c:numCache>
            </c:numRef>
          </c:val>
        </c:ser>
        <c:ser>
          <c:idx val="1"/>
          <c:order val="1"/>
          <c:tx>
            <c:strRef>
              <c:f>Sheet1!$A$3</c:f>
              <c:strCache>
                <c:ptCount val="1"/>
                <c:pt idx="0">
                  <c:v>2007</c:v>
                </c:pt>
              </c:strCache>
            </c:strRef>
          </c:tx>
          <c:invertIfNegative val="0"/>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Sheet1!$B$3:$I$3</c:f>
              <c:numCache>
                <c:formatCode>General</c:formatCode>
                <c:ptCount val="8"/>
                <c:pt idx="0">
                  <c:v>39</c:v>
                </c:pt>
                <c:pt idx="1">
                  <c:v>60</c:v>
                </c:pt>
                <c:pt idx="2">
                  <c:v>29</c:v>
                </c:pt>
                <c:pt idx="3">
                  <c:v>12</c:v>
                </c:pt>
                <c:pt idx="4">
                  <c:v>11</c:v>
                </c:pt>
                <c:pt idx="5">
                  <c:v>11</c:v>
                </c:pt>
                <c:pt idx="6">
                  <c:v>11</c:v>
                </c:pt>
                <c:pt idx="7">
                  <c:v>3</c:v>
                </c:pt>
              </c:numCache>
            </c:numRef>
          </c:val>
        </c:ser>
        <c:ser>
          <c:idx val="2"/>
          <c:order val="2"/>
          <c:tx>
            <c:strRef>
              <c:f>Sheet1!$A$4</c:f>
              <c:strCache>
                <c:ptCount val="1"/>
                <c:pt idx="0">
                  <c:v>2008</c:v>
                </c:pt>
              </c:strCache>
            </c:strRef>
          </c:tx>
          <c:invertIfNegative val="0"/>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Sheet1!$B$4:$I$4</c:f>
              <c:numCache>
                <c:formatCode>General</c:formatCode>
                <c:ptCount val="8"/>
                <c:pt idx="0">
                  <c:v>35</c:v>
                </c:pt>
                <c:pt idx="1">
                  <c:v>63</c:v>
                </c:pt>
                <c:pt idx="2">
                  <c:v>27</c:v>
                </c:pt>
                <c:pt idx="3">
                  <c:v>13</c:v>
                </c:pt>
                <c:pt idx="4">
                  <c:v>6</c:v>
                </c:pt>
                <c:pt idx="5">
                  <c:v>10</c:v>
                </c:pt>
                <c:pt idx="6">
                  <c:v>7</c:v>
                </c:pt>
                <c:pt idx="7">
                  <c:v>5</c:v>
                </c:pt>
              </c:numCache>
            </c:numRef>
          </c:val>
        </c:ser>
        <c:ser>
          <c:idx val="3"/>
          <c:order val="3"/>
          <c:tx>
            <c:strRef>
              <c:f>Sheet1!$A$5</c:f>
              <c:strCache>
                <c:ptCount val="1"/>
                <c:pt idx="0">
                  <c:v>2009</c:v>
                </c:pt>
              </c:strCache>
            </c:strRef>
          </c:tx>
          <c:invertIfNegative val="0"/>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Sheet1!$B$5:$I$5</c:f>
              <c:numCache>
                <c:formatCode>General</c:formatCode>
                <c:ptCount val="8"/>
                <c:pt idx="0">
                  <c:v>41</c:v>
                </c:pt>
                <c:pt idx="1">
                  <c:v>60</c:v>
                </c:pt>
                <c:pt idx="2">
                  <c:v>32</c:v>
                </c:pt>
                <c:pt idx="3">
                  <c:v>16</c:v>
                </c:pt>
                <c:pt idx="4">
                  <c:v>10</c:v>
                </c:pt>
                <c:pt idx="5">
                  <c:v>12</c:v>
                </c:pt>
                <c:pt idx="6">
                  <c:v>10</c:v>
                </c:pt>
                <c:pt idx="7">
                  <c:v>6</c:v>
                </c:pt>
              </c:numCache>
            </c:numRef>
          </c:val>
        </c:ser>
        <c:ser>
          <c:idx val="4"/>
          <c:order val="4"/>
          <c:tx>
            <c:strRef>
              <c:f>Sheet1!$A$6</c:f>
              <c:strCache>
                <c:ptCount val="1"/>
                <c:pt idx="0">
                  <c:v>2010</c:v>
                </c:pt>
              </c:strCache>
            </c:strRef>
          </c:tx>
          <c:invertIfNegative val="0"/>
          <c:dLbls>
            <c:dLbl>
              <c:idx val="1"/>
              <c:layout>
                <c:manualLayout>
                  <c:x val="-6.7851872061644404E-3"/>
                  <c:y val="-3.478633124323235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Sheet1!$B$6:$I$6</c:f>
              <c:numCache>
                <c:formatCode>General</c:formatCode>
                <c:ptCount val="8"/>
                <c:pt idx="0">
                  <c:v>31</c:v>
                </c:pt>
                <c:pt idx="1">
                  <c:v>58</c:v>
                </c:pt>
                <c:pt idx="2">
                  <c:v>42</c:v>
                </c:pt>
                <c:pt idx="3">
                  <c:v>10</c:v>
                </c:pt>
                <c:pt idx="4">
                  <c:v>7</c:v>
                </c:pt>
                <c:pt idx="5">
                  <c:v>10</c:v>
                </c:pt>
                <c:pt idx="6">
                  <c:v>6</c:v>
                </c:pt>
                <c:pt idx="7">
                  <c:v>4</c:v>
                </c:pt>
              </c:numCache>
            </c:numRef>
          </c:val>
        </c:ser>
        <c:ser>
          <c:idx val="5"/>
          <c:order val="5"/>
          <c:tx>
            <c:strRef>
              <c:f>Sheet1!$A$7</c:f>
              <c:strCache>
                <c:ptCount val="1"/>
                <c:pt idx="0">
                  <c:v>2011</c:v>
                </c:pt>
              </c:strCache>
            </c:strRef>
          </c:tx>
          <c:invertIfNegative val="0"/>
          <c:dLbls>
            <c:dLbl>
              <c:idx val="0"/>
              <c:layout>
                <c:manualLayout>
                  <c:x val="-4.52345813744296E-3"/>
                  <c:y val="2.13207087876574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Sheet1!$B$7:$I$7</c:f>
              <c:numCache>
                <c:formatCode>General</c:formatCode>
                <c:ptCount val="8"/>
                <c:pt idx="0">
                  <c:v>49</c:v>
                </c:pt>
                <c:pt idx="1">
                  <c:v>50</c:v>
                </c:pt>
                <c:pt idx="2">
                  <c:v>50</c:v>
                </c:pt>
                <c:pt idx="3">
                  <c:v>16</c:v>
                </c:pt>
                <c:pt idx="4">
                  <c:v>10</c:v>
                </c:pt>
                <c:pt idx="5">
                  <c:v>12</c:v>
                </c:pt>
                <c:pt idx="6">
                  <c:v>8</c:v>
                </c:pt>
                <c:pt idx="7">
                  <c:v>9</c:v>
                </c:pt>
              </c:numCache>
            </c:numRef>
          </c:val>
        </c:ser>
        <c:ser>
          <c:idx val="6"/>
          <c:order val="6"/>
          <c:tx>
            <c:strRef>
              <c:f>Sheet1!$A$8</c:f>
              <c:strCache>
                <c:ptCount val="1"/>
                <c:pt idx="0">
                  <c:v>2012</c:v>
                </c:pt>
              </c:strCache>
            </c:strRef>
          </c:tx>
          <c:spPr>
            <a:solidFill>
              <a:schemeClr val="tx1"/>
            </a:solidFill>
            <a:ln>
              <a:solidFill>
                <a:schemeClr val="tx1"/>
              </a:solidFill>
            </a:ln>
          </c:spPr>
          <c:invertIfNegative val="0"/>
          <c:cat>
            <c:strRef>
              <c:f>Sheet1!$B$1:$I$1</c:f>
              <c:strCache>
                <c:ptCount val="8"/>
                <c:pt idx="0">
                  <c:v>Alert/check on family/friends</c:v>
                </c:pt>
                <c:pt idx="1">
                  <c:v>Take shelter under desk, table, etc</c:v>
                </c:pt>
                <c:pt idx="2">
                  <c:v>Move to safe place (eg, away from windows, falling objects)</c:v>
                </c:pt>
                <c:pt idx="3">
                  <c:v>Go outside/out in open</c:v>
                </c:pt>
                <c:pt idx="4">
                  <c:v>Check emergency survival items</c:v>
                </c:pt>
                <c:pt idx="5">
                  <c:v>Turn off electricity/power/gas</c:v>
                </c:pt>
                <c:pt idx="6">
                  <c:v>Listen to radio for further info</c:v>
                </c:pt>
                <c:pt idx="7">
                  <c:v>Drop, cover, and hold</c:v>
                </c:pt>
              </c:strCache>
            </c:strRef>
          </c:cat>
          <c:val>
            <c:numRef>
              <c:f>Sheet1!$B$8:$I$8</c:f>
              <c:numCache>
                <c:formatCode>General</c:formatCode>
                <c:ptCount val="8"/>
                <c:pt idx="0">
                  <c:v>55</c:v>
                </c:pt>
                <c:pt idx="1">
                  <c:v>50</c:v>
                </c:pt>
                <c:pt idx="2">
                  <c:v>44</c:v>
                </c:pt>
                <c:pt idx="3">
                  <c:v>18</c:v>
                </c:pt>
                <c:pt idx="4">
                  <c:v>12</c:v>
                </c:pt>
                <c:pt idx="5">
                  <c:v>11</c:v>
                </c:pt>
                <c:pt idx="6">
                  <c:v>11</c:v>
                </c:pt>
                <c:pt idx="7">
                  <c:v>9</c:v>
                </c:pt>
              </c:numCache>
            </c:numRef>
          </c:val>
        </c:ser>
        <c:dLbls>
          <c:showLegendKey val="0"/>
          <c:showVal val="1"/>
          <c:showCatName val="0"/>
          <c:showSerName val="0"/>
          <c:showPercent val="0"/>
          <c:showBubbleSize val="0"/>
        </c:dLbls>
        <c:gapWidth val="94"/>
        <c:axId val="108570112"/>
        <c:axId val="108571648"/>
      </c:barChart>
      <c:catAx>
        <c:axId val="108570112"/>
        <c:scaling>
          <c:orientation val="maxMin"/>
        </c:scaling>
        <c:delete val="0"/>
        <c:axPos val="l"/>
        <c:numFmt formatCode="General" sourceLinked="1"/>
        <c:majorTickMark val="out"/>
        <c:minorTickMark val="none"/>
        <c:tickLblPos val="nextTo"/>
        <c:txPr>
          <a:bodyPr rot="0" vert="horz"/>
          <a:lstStyle/>
          <a:p>
            <a:pPr>
              <a:defRPr sz="950"/>
            </a:pPr>
            <a:endParaRPr lang="en-US"/>
          </a:p>
        </c:txPr>
        <c:crossAx val="108571648"/>
        <c:crosses val="autoZero"/>
        <c:auto val="1"/>
        <c:lblAlgn val="ctr"/>
        <c:lblOffset val="100"/>
        <c:tickLblSkip val="1"/>
        <c:tickMarkSkip val="1"/>
        <c:noMultiLvlLbl val="0"/>
      </c:catAx>
      <c:valAx>
        <c:axId val="108571648"/>
        <c:scaling>
          <c:orientation val="minMax"/>
        </c:scaling>
        <c:delete val="0"/>
        <c:axPos val="b"/>
        <c:numFmt formatCode="General\%" sourceLinked="0"/>
        <c:majorTickMark val="out"/>
        <c:minorTickMark val="none"/>
        <c:tickLblPos val="nextTo"/>
        <c:txPr>
          <a:bodyPr rot="0" vert="horz"/>
          <a:lstStyle/>
          <a:p>
            <a:pPr>
              <a:defRPr sz="900"/>
            </a:pPr>
            <a:endParaRPr lang="en-US"/>
          </a:p>
        </c:txPr>
        <c:crossAx val="108570112"/>
        <c:crosses val="max"/>
        <c:crossBetween val="between"/>
      </c:valAx>
    </c:plotArea>
    <c:legend>
      <c:legendPos val="r"/>
      <c:layout>
        <c:manualLayout>
          <c:xMode val="edge"/>
          <c:yMode val="edge"/>
          <c:x val="0.78487750956203839"/>
          <c:y val="0.6781192448775738"/>
          <c:w val="0.1657169831874796"/>
          <c:h val="0.26551971326164875"/>
        </c:manualLayout>
      </c:layout>
      <c:overlay val="0"/>
      <c:txPr>
        <a:bodyPr/>
        <a:lstStyle/>
        <a:p>
          <a:pPr>
            <a:defRPr sz="1000"/>
          </a:pPr>
          <a:endParaRPr lang="en-US"/>
        </a:p>
      </c:txPr>
    </c:legend>
    <c:plotVisOnly val="1"/>
    <c:dispBlanksAs val="gap"/>
    <c:showDLblsOverMax val="0"/>
  </c:chart>
  <c:spPr>
    <a:noFill/>
    <a:ln>
      <a:noFill/>
    </a:ln>
  </c:spPr>
  <c:txPr>
    <a:bodyPr/>
    <a:lstStyle/>
    <a:p>
      <a:pPr>
        <a:defRPr sz="75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42767924892518694"/>
          <c:y val="0"/>
          <c:w val="0.50863720022879533"/>
          <c:h val="0.95166306316231608"/>
        </c:manualLayout>
      </c:layout>
      <c:barChart>
        <c:barDir val="bar"/>
        <c:grouping val="clustered"/>
        <c:varyColors val="0"/>
        <c:ser>
          <c:idx val="0"/>
          <c:order val="0"/>
          <c:tx>
            <c:strRef>
              <c:f>Sheet1!$A$2</c:f>
              <c:strCache>
                <c:ptCount val="1"/>
                <c:pt idx="0">
                  <c:v>Benchmark</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Sheet1!$B$2:$I$2</c:f>
              <c:numCache>
                <c:formatCode>General</c:formatCode>
                <c:ptCount val="8"/>
                <c:pt idx="0">
                  <c:v>84</c:v>
                </c:pt>
                <c:pt idx="1">
                  <c:v>15</c:v>
                </c:pt>
                <c:pt idx="2">
                  <c:v>15</c:v>
                </c:pt>
                <c:pt idx="3">
                  <c:v>13</c:v>
                </c:pt>
                <c:pt idx="4">
                  <c:v>19</c:v>
                </c:pt>
                <c:pt idx="5">
                  <c:v>6</c:v>
                </c:pt>
                <c:pt idx="7">
                  <c:v>11</c:v>
                </c:pt>
              </c:numCache>
            </c:numRef>
          </c:val>
        </c:ser>
        <c:ser>
          <c:idx val="1"/>
          <c:order val="1"/>
          <c:tx>
            <c:strRef>
              <c:f>Sheet1!$A$3</c:f>
              <c:strCache>
                <c:ptCount val="1"/>
                <c:pt idx="0">
                  <c:v>2007</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Sheet1!$B$3:$I$3</c:f>
              <c:numCache>
                <c:formatCode>General</c:formatCode>
                <c:ptCount val="8"/>
                <c:pt idx="0">
                  <c:v>84</c:v>
                </c:pt>
                <c:pt idx="1">
                  <c:v>23</c:v>
                </c:pt>
                <c:pt idx="2">
                  <c:v>16</c:v>
                </c:pt>
                <c:pt idx="3">
                  <c:v>20</c:v>
                </c:pt>
                <c:pt idx="4">
                  <c:v>18</c:v>
                </c:pt>
                <c:pt idx="5">
                  <c:v>6</c:v>
                </c:pt>
                <c:pt idx="6">
                  <c:v>12</c:v>
                </c:pt>
                <c:pt idx="7">
                  <c:v>3</c:v>
                </c:pt>
              </c:numCache>
            </c:numRef>
          </c:val>
        </c:ser>
        <c:ser>
          <c:idx val="2"/>
          <c:order val="2"/>
          <c:tx>
            <c:strRef>
              <c:f>Sheet1!$A$4</c:f>
              <c:strCache>
                <c:ptCount val="1"/>
                <c:pt idx="0">
                  <c:v>2008</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Sheet1!$B$4:$I$4</c:f>
              <c:numCache>
                <c:formatCode>General</c:formatCode>
                <c:ptCount val="8"/>
                <c:pt idx="0">
                  <c:v>84</c:v>
                </c:pt>
                <c:pt idx="1">
                  <c:v>18</c:v>
                </c:pt>
                <c:pt idx="2">
                  <c:v>12</c:v>
                </c:pt>
                <c:pt idx="3">
                  <c:v>19</c:v>
                </c:pt>
                <c:pt idx="4">
                  <c:v>13</c:v>
                </c:pt>
                <c:pt idx="5">
                  <c:v>7</c:v>
                </c:pt>
                <c:pt idx="6">
                  <c:v>5</c:v>
                </c:pt>
                <c:pt idx="7">
                  <c:v>2</c:v>
                </c:pt>
              </c:numCache>
            </c:numRef>
          </c:val>
        </c:ser>
        <c:ser>
          <c:idx val="3"/>
          <c:order val="3"/>
          <c:tx>
            <c:strRef>
              <c:f>Sheet1!$A$5</c:f>
              <c:strCache>
                <c:ptCount val="1"/>
                <c:pt idx="0">
                  <c:v>2009</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Sheet1!$B$5:$I$5</c:f>
              <c:numCache>
                <c:formatCode>General</c:formatCode>
                <c:ptCount val="8"/>
                <c:pt idx="0">
                  <c:v>83</c:v>
                </c:pt>
                <c:pt idx="1">
                  <c:v>25</c:v>
                </c:pt>
                <c:pt idx="2">
                  <c:v>19</c:v>
                </c:pt>
                <c:pt idx="3">
                  <c:v>16</c:v>
                </c:pt>
                <c:pt idx="4">
                  <c:v>12</c:v>
                </c:pt>
                <c:pt idx="5">
                  <c:v>8</c:v>
                </c:pt>
                <c:pt idx="6">
                  <c:v>12</c:v>
                </c:pt>
                <c:pt idx="7">
                  <c:v>4</c:v>
                </c:pt>
              </c:numCache>
            </c:numRef>
          </c:val>
        </c:ser>
        <c:ser>
          <c:idx val="4"/>
          <c:order val="4"/>
          <c:tx>
            <c:strRef>
              <c:f>Sheet1!$A$6</c:f>
              <c:strCache>
                <c:ptCount val="1"/>
                <c:pt idx="0">
                  <c:v>2010</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Sheet1!$B$6:$I$6</c:f>
              <c:numCache>
                <c:formatCode>General</c:formatCode>
                <c:ptCount val="8"/>
                <c:pt idx="0">
                  <c:v>87</c:v>
                </c:pt>
                <c:pt idx="1">
                  <c:v>21</c:v>
                </c:pt>
                <c:pt idx="2">
                  <c:v>18</c:v>
                </c:pt>
                <c:pt idx="3">
                  <c:v>16</c:v>
                </c:pt>
                <c:pt idx="4">
                  <c:v>9</c:v>
                </c:pt>
                <c:pt idx="5">
                  <c:v>15</c:v>
                </c:pt>
                <c:pt idx="6">
                  <c:v>6</c:v>
                </c:pt>
                <c:pt idx="7">
                  <c:v>2</c:v>
                </c:pt>
              </c:numCache>
            </c:numRef>
          </c:val>
        </c:ser>
        <c:ser>
          <c:idx val="5"/>
          <c:order val="5"/>
          <c:tx>
            <c:strRef>
              <c:f>Sheet1!$A$7</c:f>
              <c:strCache>
                <c:ptCount val="1"/>
                <c:pt idx="0">
                  <c:v>2011</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Sheet1!$B$7:$I$7</c:f>
              <c:numCache>
                <c:formatCode>General</c:formatCode>
                <c:ptCount val="8"/>
                <c:pt idx="0">
                  <c:v>89</c:v>
                </c:pt>
                <c:pt idx="1">
                  <c:v>28</c:v>
                </c:pt>
                <c:pt idx="2">
                  <c:v>19</c:v>
                </c:pt>
                <c:pt idx="3">
                  <c:v>16</c:v>
                </c:pt>
                <c:pt idx="4">
                  <c:v>12</c:v>
                </c:pt>
                <c:pt idx="5">
                  <c:v>11</c:v>
                </c:pt>
                <c:pt idx="6">
                  <c:v>6</c:v>
                </c:pt>
                <c:pt idx="7">
                  <c:v>3</c:v>
                </c:pt>
              </c:numCache>
            </c:numRef>
          </c:val>
        </c:ser>
        <c:ser>
          <c:idx val="6"/>
          <c:order val="6"/>
          <c:tx>
            <c:strRef>
              <c:f>Sheet1!$A$8</c:f>
              <c:strCache>
                <c:ptCount val="1"/>
                <c:pt idx="0">
                  <c:v>2012</c:v>
                </c:pt>
              </c:strCache>
            </c:strRef>
          </c:tx>
          <c:spPr>
            <a:solidFill>
              <a:schemeClr val="tx1"/>
            </a:solidFill>
            <a:ln>
              <a:solidFill>
                <a:schemeClr val="tx1"/>
              </a:solid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Sheet1!$B$1:$I$1</c:f>
              <c:strCache>
                <c:ptCount val="8"/>
                <c:pt idx="0">
                  <c:v>Move to higher ground</c:v>
                </c:pt>
                <c:pt idx="1">
                  <c:v>Alert or check on family /neighbours</c:v>
                </c:pt>
                <c:pt idx="2">
                  <c:v>Move inland</c:v>
                </c:pt>
                <c:pt idx="3">
                  <c:v>Prepare to be evacuated</c:v>
                </c:pt>
                <c:pt idx="4">
                  <c:v>Check emergency get away kit</c:v>
                </c:pt>
                <c:pt idx="5">
                  <c:v>Listen to radio for further info</c:v>
                </c:pt>
                <c:pt idx="6">
                  <c:v>Take emergency survival items</c:v>
                </c:pt>
                <c:pt idx="7">
                  <c:v>Implement survival plan</c:v>
                </c:pt>
              </c:strCache>
            </c:strRef>
          </c:cat>
          <c:val>
            <c:numRef>
              <c:f>Sheet1!$B$8:$I$8</c:f>
              <c:numCache>
                <c:formatCode>General</c:formatCode>
                <c:ptCount val="8"/>
                <c:pt idx="0">
                  <c:v>90</c:v>
                </c:pt>
                <c:pt idx="1">
                  <c:v>31</c:v>
                </c:pt>
                <c:pt idx="2">
                  <c:v>19</c:v>
                </c:pt>
                <c:pt idx="3">
                  <c:v>17</c:v>
                </c:pt>
                <c:pt idx="4">
                  <c:v>15</c:v>
                </c:pt>
                <c:pt idx="5">
                  <c:v>11</c:v>
                </c:pt>
                <c:pt idx="6">
                  <c:v>9</c:v>
                </c:pt>
                <c:pt idx="7">
                  <c:v>5</c:v>
                </c:pt>
              </c:numCache>
            </c:numRef>
          </c:val>
        </c:ser>
        <c:dLbls>
          <c:showLegendKey val="0"/>
          <c:showVal val="1"/>
          <c:showCatName val="0"/>
          <c:showSerName val="0"/>
          <c:showPercent val="0"/>
          <c:showBubbleSize val="0"/>
        </c:dLbls>
        <c:gapWidth val="80"/>
        <c:axId val="108339968"/>
        <c:axId val="108341504"/>
      </c:barChart>
      <c:catAx>
        <c:axId val="108339968"/>
        <c:scaling>
          <c:orientation val="maxMin"/>
        </c:scaling>
        <c:delete val="0"/>
        <c:axPos val="l"/>
        <c:numFmt formatCode="General" sourceLinked="1"/>
        <c:majorTickMark val="out"/>
        <c:minorTickMark val="none"/>
        <c:tickLblPos val="nextTo"/>
        <c:txPr>
          <a:bodyPr rot="0" vert="horz"/>
          <a:lstStyle/>
          <a:p>
            <a:pPr>
              <a:defRPr sz="950"/>
            </a:pPr>
            <a:endParaRPr lang="en-US"/>
          </a:p>
        </c:txPr>
        <c:crossAx val="108341504"/>
        <c:crosses val="autoZero"/>
        <c:auto val="1"/>
        <c:lblAlgn val="ctr"/>
        <c:lblOffset val="100"/>
        <c:tickLblSkip val="1"/>
        <c:tickMarkSkip val="1"/>
        <c:noMultiLvlLbl val="0"/>
      </c:catAx>
      <c:valAx>
        <c:axId val="108341504"/>
        <c:scaling>
          <c:orientation val="minMax"/>
        </c:scaling>
        <c:delete val="0"/>
        <c:axPos val="b"/>
        <c:numFmt formatCode="General\%" sourceLinked="0"/>
        <c:majorTickMark val="out"/>
        <c:minorTickMark val="none"/>
        <c:tickLblPos val="nextTo"/>
        <c:txPr>
          <a:bodyPr rot="0" vert="horz"/>
          <a:lstStyle/>
          <a:p>
            <a:pPr>
              <a:defRPr/>
            </a:pPr>
            <a:endParaRPr lang="en-US"/>
          </a:p>
        </c:txPr>
        <c:crossAx val="108339968"/>
        <c:crosses val="max"/>
        <c:crossBetween val="between"/>
        <c:majorUnit val="20"/>
      </c:valAx>
    </c:plotArea>
    <c:legend>
      <c:legendPos val="r"/>
      <c:layout>
        <c:manualLayout>
          <c:xMode val="edge"/>
          <c:yMode val="edge"/>
          <c:x val="0.76177659723043833"/>
          <c:y val="0.66110923354840478"/>
          <c:w val="0.16238701453277105"/>
          <c:h val="0.27133110427563917"/>
        </c:manualLayout>
      </c:layout>
      <c:overlay val="0"/>
    </c:legend>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27901785714285865"/>
          <c:y val="1.714285714285723E-2"/>
          <c:w val="0.56223529279772022"/>
          <c:h val="0.98285714285714099"/>
        </c:manualLayout>
      </c:layout>
      <c:barChart>
        <c:barDir val="bar"/>
        <c:grouping val="clustered"/>
        <c:varyColors val="0"/>
        <c:ser>
          <c:idx val="3"/>
          <c:order val="0"/>
          <c:tx>
            <c:strRef>
              <c:f>Sheet1!$A$2</c:f>
              <c:strCache>
                <c:ptCount val="1"/>
                <c:pt idx="0">
                  <c:v>2012</c:v>
                </c:pt>
              </c:strCache>
            </c:strRef>
          </c:tx>
          <c:invertIfNegative val="0"/>
          <c:cat>
            <c:strRef>
              <c:f>Sheet1!$B$1:$O$1</c:f>
              <c:strCache>
                <c:ptCount val="14"/>
                <c:pt idx="0">
                  <c:v>Auckland</c:v>
                </c:pt>
                <c:pt idx="1">
                  <c:v>Canterbury</c:v>
                </c:pt>
                <c:pt idx="2">
                  <c:v>Wellington</c:v>
                </c:pt>
                <c:pt idx="3">
                  <c:v>Waikato</c:v>
                </c:pt>
                <c:pt idx="4">
                  <c:v>Bay of Plenty</c:v>
                </c:pt>
                <c:pt idx="5">
                  <c:v>Northland</c:v>
                </c:pt>
                <c:pt idx="6">
                  <c:v>Taranaki</c:v>
                </c:pt>
                <c:pt idx="7">
                  <c:v>Manawatu</c:v>
                </c:pt>
                <c:pt idx="8">
                  <c:v>Gisborne</c:v>
                </c:pt>
                <c:pt idx="9">
                  <c:v>Hawkes Bay</c:v>
                </c:pt>
                <c:pt idx="10">
                  <c:v>Nelson/Marlborough</c:v>
                </c:pt>
                <c:pt idx="11">
                  <c:v>West Coast </c:v>
                </c:pt>
                <c:pt idx="12">
                  <c:v>Otago</c:v>
                </c:pt>
                <c:pt idx="13">
                  <c:v>Southland</c:v>
                </c:pt>
              </c:strCache>
            </c:strRef>
          </c:cat>
          <c:val>
            <c:numRef>
              <c:f>Sheet1!$B$2:$O$2</c:f>
              <c:numCache>
                <c:formatCode>General</c:formatCode>
                <c:ptCount val="14"/>
                <c:pt idx="0">
                  <c:v>278</c:v>
                </c:pt>
                <c:pt idx="1">
                  <c:v>131</c:v>
                </c:pt>
                <c:pt idx="2">
                  <c:v>109</c:v>
                </c:pt>
                <c:pt idx="3">
                  <c:v>81</c:v>
                </c:pt>
                <c:pt idx="4">
                  <c:v>71</c:v>
                </c:pt>
                <c:pt idx="5">
                  <c:v>63</c:v>
                </c:pt>
                <c:pt idx="6">
                  <c:v>67</c:v>
                </c:pt>
                <c:pt idx="7">
                  <c:v>63</c:v>
                </c:pt>
                <c:pt idx="8">
                  <c:v>65</c:v>
                </c:pt>
                <c:pt idx="9">
                  <c:v>64</c:v>
                </c:pt>
                <c:pt idx="10">
                  <c:v>67</c:v>
                </c:pt>
                <c:pt idx="11">
                  <c:v>67</c:v>
                </c:pt>
                <c:pt idx="12">
                  <c:v>64</c:v>
                </c:pt>
                <c:pt idx="13">
                  <c:v>65</c:v>
                </c:pt>
              </c:numCache>
            </c:numRef>
          </c:val>
        </c:ser>
        <c:dLbls>
          <c:showLegendKey val="0"/>
          <c:showVal val="1"/>
          <c:showCatName val="0"/>
          <c:showSerName val="0"/>
          <c:showPercent val="0"/>
          <c:showBubbleSize val="0"/>
        </c:dLbls>
        <c:gapWidth val="80"/>
        <c:axId val="107798528"/>
        <c:axId val="107800064"/>
      </c:barChart>
      <c:catAx>
        <c:axId val="107798528"/>
        <c:scaling>
          <c:orientation val="maxMin"/>
        </c:scaling>
        <c:delete val="0"/>
        <c:axPos val="l"/>
        <c:numFmt formatCode="General" sourceLinked="1"/>
        <c:majorTickMark val="out"/>
        <c:minorTickMark val="none"/>
        <c:tickLblPos val="nextTo"/>
        <c:txPr>
          <a:bodyPr rot="0" vert="horz"/>
          <a:lstStyle/>
          <a:p>
            <a:pPr>
              <a:defRPr/>
            </a:pPr>
            <a:endParaRPr lang="en-US"/>
          </a:p>
        </c:txPr>
        <c:crossAx val="107800064"/>
        <c:crosses val="autoZero"/>
        <c:auto val="1"/>
        <c:lblAlgn val="ctr"/>
        <c:lblOffset val="100"/>
        <c:tickLblSkip val="1"/>
        <c:tickMarkSkip val="1"/>
        <c:noMultiLvlLbl val="0"/>
      </c:catAx>
      <c:valAx>
        <c:axId val="107800064"/>
        <c:scaling>
          <c:orientation val="minMax"/>
        </c:scaling>
        <c:delete val="1"/>
        <c:axPos val="b"/>
        <c:numFmt formatCode="General" sourceLinked="1"/>
        <c:majorTickMark val="out"/>
        <c:minorTickMark val="none"/>
        <c:tickLblPos val="none"/>
        <c:crossAx val="107798528"/>
        <c:crosses val="max"/>
        <c:crossBetween val="between"/>
      </c:valAx>
      <c:spPr>
        <a:noFill/>
      </c:spPr>
    </c:plotArea>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1729622266401726"/>
          <c:y val="4.0856031128405405E-2"/>
          <c:w val="0.84691848906560641"/>
          <c:h val="0.78599221789883833"/>
        </c:manualLayout>
      </c:layout>
      <c:barChart>
        <c:barDir val="col"/>
        <c:grouping val="percentStacked"/>
        <c:varyColors val="0"/>
        <c:ser>
          <c:idx val="1"/>
          <c:order val="0"/>
          <c:tx>
            <c:strRef>
              <c:f>Sheet1!$A$2</c:f>
              <c:strCache>
                <c:ptCount val="1"/>
                <c:pt idx="0">
                  <c:v>Has emergency survival items</c:v>
                </c:pt>
              </c:strCache>
            </c:strRef>
          </c:tx>
          <c:invertIfNegative val="0"/>
          <c:cat>
            <c:strRef>
              <c:f>Sheet1!$B$1:$H$1</c:f>
              <c:strCache>
                <c:ptCount val="7"/>
                <c:pt idx="0">
                  <c:v>Benchmark </c:v>
                </c:pt>
                <c:pt idx="1">
                  <c:v>2007</c:v>
                </c:pt>
                <c:pt idx="2">
                  <c:v>2008</c:v>
                </c:pt>
                <c:pt idx="3">
                  <c:v>2009</c:v>
                </c:pt>
                <c:pt idx="4">
                  <c:v>2010</c:v>
                </c:pt>
                <c:pt idx="5">
                  <c:v>2011</c:v>
                </c:pt>
                <c:pt idx="6">
                  <c:v>2012</c:v>
                </c:pt>
              </c:strCache>
            </c:strRef>
          </c:cat>
          <c:val>
            <c:numRef>
              <c:f>Sheet1!$B$2:$H$2</c:f>
              <c:numCache>
                <c:formatCode>General</c:formatCode>
                <c:ptCount val="7"/>
                <c:pt idx="0">
                  <c:v>80</c:v>
                </c:pt>
                <c:pt idx="1">
                  <c:v>85</c:v>
                </c:pt>
                <c:pt idx="2">
                  <c:v>79</c:v>
                </c:pt>
                <c:pt idx="3">
                  <c:v>79</c:v>
                </c:pt>
                <c:pt idx="4">
                  <c:v>79</c:v>
                </c:pt>
                <c:pt idx="5">
                  <c:v>84</c:v>
                </c:pt>
                <c:pt idx="6">
                  <c:v>81</c:v>
                </c:pt>
              </c:numCache>
            </c:numRef>
          </c:val>
        </c:ser>
        <c:ser>
          <c:idx val="2"/>
          <c:order val="1"/>
          <c:tx>
            <c:strRef>
              <c:f>Sheet1!$A$3</c:f>
              <c:strCache>
                <c:ptCount val="1"/>
                <c:pt idx="0">
                  <c:v>No survival items</c:v>
                </c:pt>
              </c:strCache>
            </c:strRef>
          </c:tx>
          <c:invertIfNegative val="0"/>
          <c:cat>
            <c:strRef>
              <c:f>Sheet1!$B$1:$H$1</c:f>
              <c:strCache>
                <c:ptCount val="7"/>
                <c:pt idx="0">
                  <c:v>Benchmark </c:v>
                </c:pt>
                <c:pt idx="1">
                  <c:v>2007</c:v>
                </c:pt>
                <c:pt idx="2">
                  <c:v>2008</c:v>
                </c:pt>
                <c:pt idx="3">
                  <c:v>2009</c:v>
                </c:pt>
                <c:pt idx="4">
                  <c:v>2010</c:v>
                </c:pt>
                <c:pt idx="5">
                  <c:v>2011</c:v>
                </c:pt>
                <c:pt idx="6">
                  <c:v>2012</c:v>
                </c:pt>
              </c:strCache>
            </c:strRef>
          </c:cat>
          <c:val>
            <c:numRef>
              <c:f>Sheet1!$B$3:$H$3</c:f>
              <c:numCache>
                <c:formatCode>General</c:formatCode>
                <c:ptCount val="7"/>
                <c:pt idx="0">
                  <c:v>20</c:v>
                </c:pt>
                <c:pt idx="1">
                  <c:v>15</c:v>
                </c:pt>
                <c:pt idx="2">
                  <c:v>21</c:v>
                </c:pt>
                <c:pt idx="3">
                  <c:v>21</c:v>
                </c:pt>
                <c:pt idx="4">
                  <c:v>21</c:v>
                </c:pt>
                <c:pt idx="5">
                  <c:v>16</c:v>
                </c:pt>
                <c:pt idx="6">
                  <c:v>19</c:v>
                </c:pt>
              </c:numCache>
            </c:numRef>
          </c:val>
        </c:ser>
        <c:dLbls>
          <c:showLegendKey val="0"/>
          <c:showVal val="1"/>
          <c:showCatName val="0"/>
          <c:showSerName val="0"/>
          <c:showPercent val="0"/>
          <c:showBubbleSize val="0"/>
        </c:dLbls>
        <c:gapWidth val="45"/>
        <c:overlap val="100"/>
        <c:axId val="104256640"/>
        <c:axId val="104258176"/>
      </c:barChart>
      <c:catAx>
        <c:axId val="104256640"/>
        <c:scaling>
          <c:orientation val="minMax"/>
        </c:scaling>
        <c:delete val="0"/>
        <c:axPos val="b"/>
        <c:numFmt formatCode="General" sourceLinked="1"/>
        <c:majorTickMark val="out"/>
        <c:minorTickMark val="none"/>
        <c:tickLblPos val="nextTo"/>
        <c:txPr>
          <a:bodyPr rot="0" vert="horz"/>
          <a:lstStyle/>
          <a:p>
            <a:pPr>
              <a:defRPr/>
            </a:pPr>
            <a:endParaRPr lang="en-US"/>
          </a:p>
        </c:txPr>
        <c:crossAx val="104258176"/>
        <c:crosses val="autoZero"/>
        <c:auto val="1"/>
        <c:lblAlgn val="ctr"/>
        <c:lblOffset val="100"/>
        <c:tickLblSkip val="1"/>
        <c:tickMarkSkip val="1"/>
        <c:noMultiLvlLbl val="0"/>
      </c:catAx>
      <c:valAx>
        <c:axId val="104258176"/>
        <c:scaling>
          <c:orientation val="minMax"/>
        </c:scaling>
        <c:delete val="0"/>
        <c:axPos val="l"/>
        <c:numFmt formatCode="0%" sourceLinked="1"/>
        <c:majorTickMark val="out"/>
        <c:minorTickMark val="none"/>
        <c:tickLblPos val="nextTo"/>
        <c:txPr>
          <a:bodyPr rot="0" vert="horz"/>
          <a:lstStyle/>
          <a:p>
            <a:pPr>
              <a:defRPr/>
            </a:pPr>
            <a:endParaRPr lang="en-US"/>
          </a:p>
        </c:txPr>
        <c:crossAx val="104256640"/>
        <c:crosses val="autoZero"/>
        <c:crossBetween val="between"/>
        <c:majorUnit val="0.2"/>
      </c:valAx>
    </c:plotArea>
    <c:legend>
      <c:legendPos val="b"/>
      <c:layout>
        <c:manualLayout>
          <c:xMode val="edge"/>
          <c:yMode val="edge"/>
          <c:x val="0.1049027905677362"/>
          <c:y val="0.90806370104058531"/>
          <c:w val="0.82490341138369738"/>
          <c:h val="5.8365758754863807E-2"/>
        </c:manualLayout>
      </c:layout>
      <c:overlay val="0"/>
    </c:legend>
    <c:plotVisOnly val="1"/>
    <c:dispBlanksAs val="gap"/>
    <c:showDLblsOverMax val="0"/>
  </c:chart>
  <c:spPr>
    <a:solidFill>
      <a:schemeClr val="bg1"/>
    </a:solidFill>
    <a:ln>
      <a:noFill/>
    </a:ln>
  </c:spPr>
  <c:txPr>
    <a:bodyPr/>
    <a:lstStyle/>
    <a:p>
      <a:pPr>
        <a:defRPr sz="1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1729622266401726"/>
          <c:y val="4.0856031128405405E-2"/>
          <c:w val="0.84691848906560641"/>
          <c:h val="0.73197295997164347"/>
        </c:manualLayout>
      </c:layout>
      <c:barChart>
        <c:barDir val="col"/>
        <c:grouping val="percentStacked"/>
        <c:varyColors val="0"/>
        <c:ser>
          <c:idx val="0"/>
          <c:order val="0"/>
          <c:tx>
            <c:strRef>
              <c:f>Sheet1!$A$2</c:f>
              <c:strCache>
                <c:ptCount val="1"/>
                <c:pt idx="0">
                  <c:v>Have a plan (includes when away)</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Sheet1!$B$1:$I$1</c:f>
              <c:strCache>
                <c:ptCount val="7"/>
                <c:pt idx="0">
                  <c:v>Benchmark </c:v>
                </c:pt>
                <c:pt idx="1">
                  <c:v>2007*</c:v>
                </c:pt>
                <c:pt idx="2">
                  <c:v>2008*</c:v>
                </c:pt>
                <c:pt idx="3">
                  <c:v>2009</c:v>
                </c:pt>
                <c:pt idx="4">
                  <c:v>2010*</c:v>
                </c:pt>
                <c:pt idx="5">
                  <c:v>2011</c:v>
                </c:pt>
                <c:pt idx="6">
                  <c:v>2012</c:v>
                </c:pt>
              </c:strCache>
            </c:strRef>
          </c:cat>
          <c:val>
            <c:numRef>
              <c:f>Sheet1!$B$2:$I$2</c:f>
              <c:numCache>
                <c:formatCode>General</c:formatCode>
                <c:ptCount val="7"/>
                <c:pt idx="0">
                  <c:v>13</c:v>
                </c:pt>
                <c:pt idx="1">
                  <c:v>16</c:v>
                </c:pt>
                <c:pt idx="2">
                  <c:v>15</c:v>
                </c:pt>
                <c:pt idx="3">
                  <c:v>19</c:v>
                </c:pt>
                <c:pt idx="4">
                  <c:v>21</c:v>
                </c:pt>
                <c:pt idx="5">
                  <c:v>30</c:v>
                </c:pt>
                <c:pt idx="6">
                  <c:v>27</c:v>
                </c:pt>
              </c:numCache>
            </c:numRef>
          </c:val>
        </c:ser>
        <c:ser>
          <c:idx val="1"/>
          <c:order val="1"/>
          <c:tx>
            <c:strRef>
              <c:f>Sheet1!$A$3</c:f>
              <c:strCache>
                <c:ptCount val="1"/>
                <c:pt idx="0">
                  <c:v>Have plan (but not when away from home)</c:v>
                </c:pt>
              </c:strCache>
            </c:strRef>
          </c:tx>
          <c:invertIfNegative val="0"/>
          <c:cat>
            <c:strRef>
              <c:f>Sheet1!$B$1:$I$1</c:f>
              <c:strCache>
                <c:ptCount val="7"/>
                <c:pt idx="0">
                  <c:v>Benchmark </c:v>
                </c:pt>
                <c:pt idx="1">
                  <c:v>2007*</c:v>
                </c:pt>
                <c:pt idx="2">
                  <c:v>2008*</c:v>
                </c:pt>
                <c:pt idx="3">
                  <c:v>2009</c:v>
                </c:pt>
                <c:pt idx="4">
                  <c:v>2010*</c:v>
                </c:pt>
                <c:pt idx="5">
                  <c:v>2011</c:v>
                </c:pt>
                <c:pt idx="6">
                  <c:v>2012</c:v>
                </c:pt>
              </c:strCache>
            </c:strRef>
          </c:cat>
          <c:val>
            <c:numRef>
              <c:f>Sheet1!$B$3:$I$3</c:f>
              <c:numCache>
                <c:formatCode>General</c:formatCode>
                <c:ptCount val="7"/>
                <c:pt idx="0">
                  <c:v>34</c:v>
                </c:pt>
                <c:pt idx="1">
                  <c:v>33</c:v>
                </c:pt>
                <c:pt idx="2">
                  <c:v>34</c:v>
                </c:pt>
                <c:pt idx="3">
                  <c:v>30</c:v>
                </c:pt>
                <c:pt idx="4">
                  <c:v>27</c:v>
                </c:pt>
                <c:pt idx="5">
                  <c:v>33</c:v>
                </c:pt>
                <c:pt idx="6">
                  <c:v>33</c:v>
                </c:pt>
              </c:numCache>
            </c:numRef>
          </c:val>
        </c:ser>
        <c:ser>
          <c:idx val="2"/>
          <c:order val="2"/>
          <c:tx>
            <c:strRef>
              <c:f>Sheet1!$A$4</c:f>
              <c:strCache>
                <c:ptCount val="1"/>
                <c:pt idx="0">
                  <c:v>No survival plan</c:v>
                </c:pt>
              </c:strCache>
            </c:strRef>
          </c:tx>
          <c:invertIfNegative val="0"/>
          <c:cat>
            <c:strRef>
              <c:f>Sheet1!$B$1:$I$1</c:f>
              <c:strCache>
                <c:ptCount val="7"/>
                <c:pt idx="0">
                  <c:v>Benchmark </c:v>
                </c:pt>
                <c:pt idx="1">
                  <c:v>2007*</c:v>
                </c:pt>
                <c:pt idx="2">
                  <c:v>2008*</c:v>
                </c:pt>
                <c:pt idx="3">
                  <c:v>2009</c:v>
                </c:pt>
                <c:pt idx="4">
                  <c:v>2010*</c:v>
                </c:pt>
                <c:pt idx="5">
                  <c:v>2011</c:v>
                </c:pt>
                <c:pt idx="6">
                  <c:v>2012</c:v>
                </c:pt>
              </c:strCache>
            </c:strRef>
          </c:cat>
          <c:val>
            <c:numRef>
              <c:f>Sheet1!$B$4:$I$4</c:f>
              <c:numCache>
                <c:formatCode>General</c:formatCode>
                <c:ptCount val="7"/>
                <c:pt idx="0">
                  <c:v>53</c:v>
                </c:pt>
                <c:pt idx="1">
                  <c:v>52</c:v>
                </c:pt>
                <c:pt idx="2">
                  <c:v>50</c:v>
                </c:pt>
                <c:pt idx="3">
                  <c:v>51</c:v>
                </c:pt>
                <c:pt idx="4">
                  <c:v>53</c:v>
                </c:pt>
                <c:pt idx="5">
                  <c:v>37</c:v>
                </c:pt>
                <c:pt idx="6">
                  <c:v>40</c:v>
                </c:pt>
              </c:numCache>
            </c:numRef>
          </c:val>
        </c:ser>
        <c:dLbls>
          <c:showLegendKey val="0"/>
          <c:showVal val="1"/>
          <c:showCatName val="0"/>
          <c:showSerName val="0"/>
          <c:showPercent val="0"/>
          <c:showBubbleSize val="0"/>
        </c:dLbls>
        <c:gapWidth val="54"/>
        <c:overlap val="100"/>
        <c:axId val="104965248"/>
        <c:axId val="104966784"/>
      </c:barChart>
      <c:catAx>
        <c:axId val="104965248"/>
        <c:scaling>
          <c:orientation val="minMax"/>
        </c:scaling>
        <c:delete val="0"/>
        <c:axPos val="b"/>
        <c:numFmt formatCode="General" sourceLinked="1"/>
        <c:majorTickMark val="out"/>
        <c:minorTickMark val="none"/>
        <c:tickLblPos val="nextTo"/>
        <c:txPr>
          <a:bodyPr rot="0" vert="horz"/>
          <a:lstStyle/>
          <a:p>
            <a:pPr>
              <a:defRPr/>
            </a:pPr>
            <a:endParaRPr lang="en-US"/>
          </a:p>
        </c:txPr>
        <c:crossAx val="104966784"/>
        <c:crosses val="autoZero"/>
        <c:auto val="1"/>
        <c:lblAlgn val="ctr"/>
        <c:lblOffset val="100"/>
        <c:tickLblSkip val="1"/>
        <c:tickMarkSkip val="1"/>
        <c:noMultiLvlLbl val="0"/>
      </c:catAx>
      <c:valAx>
        <c:axId val="104966784"/>
        <c:scaling>
          <c:orientation val="minMax"/>
        </c:scaling>
        <c:delete val="0"/>
        <c:axPos val="l"/>
        <c:numFmt formatCode="0%" sourceLinked="1"/>
        <c:majorTickMark val="out"/>
        <c:minorTickMark val="none"/>
        <c:tickLblPos val="nextTo"/>
        <c:txPr>
          <a:bodyPr rot="0" vert="horz"/>
          <a:lstStyle/>
          <a:p>
            <a:pPr>
              <a:defRPr/>
            </a:pPr>
            <a:endParaRPr lang="en-US"/>
          </a:p>
        </c:txPr>
        <c:crossAx val="104965248"/>
        <c:crosses val="autoZero"/>
        <c:crossBetween val="between"/>
        <c:majorUnit val="0.2"/>
      </c:valAx>
    </c:plotArea>
    <c:legend>
      <c:legendPos val="r"/>
      <c:layout>
        <c:manualLayout>
          <c:xMode val="edge"/>
          <c:yMode val="edge"/>
          <c:x val="7.6973108322037895E-2"/>
          <c:y val="0.84857442337392763"/>
          <c:w val="0.63506741026622671"/>
          <c:h val="0.12042737423095426"/>
        </c:manualLayout>
      </c:layout>
      <c:overlay val="0"/>
    </c:legend>
    <c:plotVisOnly val="1"/>
    <c:dispBlanksAs val="gap"/>
    <c:showDLblsOverMax val="0"/>
  </c:chart>
  <c:spPr>
    <a:ln>
      <a:noFill/>
    </a:ln>
  </c:spPr>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0"/>
            <c:bubble3D val="0"/>
            <c:spPr>
              <a:solidFill>
                <a:schemeClr val="accent3">
                  <a:lumMod val="25000"/>
                </a:schemeClr>
              </a:solidFill>
              <a:ln>
                <a:solidFill>
                  <a:schemeClr val="tx1"/>
                </a:solidFill>
              </a:ln>
            </c:spPr>
          </c:dPt>
          <c:dPt>
            <c:idx val="1"/>
            <c:bubble3D val="0"/>
            <c:spPr>
              <a:solidFill>
                <a:schemeClr val="bg1"/>
              </a:solidFill>
              <a:ln>
                <a:solidFill>
                  <a:schemeClr val="tx1"/>
                </a:solidFill>
              </a:ln>
            </c:spPr>
          </c:dPt>
          <c:dPt>
            <c:idx val="2"/>
            <c:bubble3D val="0"/>
            <c:spPr>
              <a:solidFill>
                <a:schemeClr val="bg1"/>
              </a:solidFill>
              <a:ln>
                <a:solidFill>
                  <a:schemeClr val="tx1"/>
                </a:solidFill>
              </a:ln>
            </c:spPr>
          </c:dPt>
          <c:cat>
            <c:strRef>
              <c:f>Sheet1!$A$2:$A$3</c:f>
              <c:strCache>
                <c:ptCount val="2"/>
                <c:pt idx="0">
                  <c:v>Fully prepared 2010</c:v>
                </c:pt>
                <c:pt idx="1">
                  <c:v>Not</c:v>
                </c:pt>
              </c:strCache>
            </c:strRef>
          </c:cat>
          <c:val>
            <c:numRef>
              <c:f>Sheet1!$B$2:$B$3</c:f>
              <c:numCache>
                <c:formatCode>General</c:formatCode>
                <c:ptCount val="2"/>
                <c:pt idx="0">
                  <c:v>76</c:v>
                </c:pt>
                <c:pt idx="1">
                  <c:v>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1"/>
            <c:bubble3D val="0"/>
            <c:spPr>
              <a:solidFill>
                <a:schemeClr val="bg1"/>
              </a:solidFill>
              <a:ln>
                <a:solidFill>
                  <a:schemeClr val="tx1"/>
                </a:solidFill>
              </a:ln>
            </c:spPr>
          </c:dPt>
          <c:cat>
            <c:strRef>
              <c:f>Sheet1!$A$2:$A$3</c:f>
              <c:strCache>
                <c:ptCount val="2"/>
                <c:pt idx="0">
                  <c:v>Fully prepared</c:v>
                </c:pt>
                <c:pt idx="1">
                  <c:v>Not</c:v>
                </c:pt>
              </c:strCache>
            </c:strRef>
          </c:cat>
          <c:val>
            <c:numRef>
              <c:f>Sheet1!$B$2:$B$3</c:f>
              <c:numCache>
                <c:formatCode>General</c:formatCode>
                <c:ptCount val="2"/>
                <c:pt idx="0">
                  <c:v>46</c:v>
                </c:pt>
                <c:pt idx="1">
                  <c:v>54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bg1"/>
            </a:solidFill>
            <a:ln>
              <a:solidFill>
                <a:schemeClr val="tx1"/>
              </a:solidFill>
            </a:ln>
          </c:spPr>
          <c:dPt>
            <c:idx val="0"/>
            <c:bubble3D val="0"/>
            <c:spPr>
              <a:solidFill>
                <a:schemeClr val="accent3">
                  <a:lumMod val="25000"/>
                </a:schemeClr>
              </a:solidFill>
              <a:ln>
                <a:solidFill>
                  <a:schemeClr val="tx1"/>
                </a:solidFill>
              </a:ln>
            </c:spPr>
          </c:dPt>
          <c:dPt>
            <c:idx val="1"/>
            <c:bubble3D val="0"/>
          </c:dPt>
          <c:cat>
            <c:strRef>
              <c:f>Sheet1!$A$2:$A$3</c:f>
              <c:strCache>
                <c:ptCount val="2"/>
                <c:pt idx="0">
                  <c:v>Fully prepared 2010</c:v>
                </c:pt>
                <c:pt idx="1">
                  <c:v>Not</c:v>
                </c:pt>
              </c:strCache>
            </c:strRef>
          </c:cat>
          <c:val>
            <c:numRef>
              <c:f>Sheet1!$B$2:$B$3</c:f>
              <c:numCache>
                <c:formatCode>General</c:formatCode>
                <c:ptCount val="2"/>
                <c:pt idx="0">
                  <c:v>49</c:v>
                </c:pt>
                <c:pt idx="1">
                  <c:v>51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ln>
              <a:solidFill>
                <a:schemeClr val="tx1"/>
              </a:solidFill>
            </a:ln>
          </c:spPr>
          <c:dPt>
            <c:idx val="1"/>
            <c:bubble3D val="0"/>
            <c:spPr>
              <a:solidFill>
                <a:schemeClr val="bg1"/>
              </a:solidFill>
              <a:ln>
                <a:solidFill>
                  <a:schemeClr val="tx1"/>
                </a:solidFill>
              </a:ln>
            </c:spPr>
          </c:dPt>
          <c:cat>
            <c:strRef>
              <c:f>Sheet1!$A$2:$A$3</c:f>
              <c:strCache>
                <c:ptCount val="2"/>
                <c:pt idx="0">
                  <c:v>Fully prepared</c:v>
                </c:pt>
                <c:pt idx="1">
                  <c:v>Not</c:v>
                </c:pt>
              </c:strCache>
            </c:strRef>
          </c:cat>
          <c:val>
            <c:numRef>
              <c:f>Sheet1!$B$2:$B$3</c:f>
              <c:numCache>
                <c:formatCode>General</c:formatCode>
                <c:ptCount val="2"/>
                <c:pt idx="0">
                  <c:v>19</c:v>
                </c:pt>
                <c:pt idx="1">
                  <c:v>81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0.15915</cdr:x>
      <cdr:y>0</cdr:y>
    </cdr:from>
    <cdr:to>
      <cdr:x>0.90714</cdr:x>
      <cdr:y>0.13411</cdr:y>
    </cdr:to>
    <cdr:sp macro="" textlink="">
      <cdr:nvSpPr>
        <cdr:cNvPr id="2" name="Rectangle 1"/>
        <cdr:cNvSpPr>
          <a:spLocks xmlns:a="http://schemas.openxmlformats.org/drawingml/2006/main" noChangeArrowheads="1"/>
        </cdr:cNvSpPr>
      </cdr:nvSpPr>
      <cdr:spPr bwMode="auto">
        <a:xfrm xmlns:a="http://schemas.openxmlformats.org/drawingml/2006/main">
          <a:off x="789316" y="0"/>
          <a:ext cx="3709791" cy="60016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a:spAutoFit/>
        </a:bodyPr>
        <a:lstStyle xmlns:a="http://schemas.openxmlformats.org/drawingml/2006/main">
          <a:defPPr>
            <a:defRPr lang="en-GB"/>
          </a:defPPr>
          <a:lvl1pPr algn="ctr" rtl="0" eaLnBrk="0" fontAlgn="base" hangingPunct="0">
            <a:spcBef>
              <a:spcPct val="0"/>
            </a:spcBef>
            <a:spcAft>
              <a:spcPct val="0"/>
            </a:spcAft>
            <a:defRPr kern="1200">
              <a:solidFill>
                <a:srgbClr val="241453"/>
              </a:solidFill>
              <a:latin typeface="Century Gothic" pitchFamily="34" charset="0"/>
            </a:defRPr>
          </a:lvl1pPr>
          <a:lvl2pPr marL="457200" algn="ctr" rtl="0" eaLnBrk="0" fontAlgn="base" hangingPunct="0">
            <a:spcBef>
              <a:spcPct val="0"/>
            </a:spcBef>
            <a:spcAft>
              <a:spcPct val="0"/>
            </a:spcAft>
            <a:defRPr kern="1200">
              <a:solidFill>
                <a:srgbClr val="241453"/>
              </a:solidFill>
              <a:latin typeface="Century Gothic" pitchFamily="34" charset="0"/>
            </a:defRPr>
          </a:lvl2pPr>
          <a:lvl3pPr marL="914400" algn="ctr" rtl="0" eaLnBrk="0" fontAlgn="base" hangingPunct="0">
            <a:spcBef>
              <a:spcPct val="0"/>
            </a:spcBef>
            <a:spcAft>
              <a:spcPct val="0"/>
            </a:spcAft>
            <a:defRPr kern="1200">
              <a:solidFill>
                <a:srgbClr val="241453"/>
              </a:solidFill>
              <a:latin typeface="Century Gothic" pitchFamily="34" charset="0"/>
            </a:defRPr>
          </a:lvl3pPr>
          <a:lvl4pPr marL="1371600" algn="ctr" rtl="0" eaLnBrk="0" fontAlgn="base" hangingPunct="0">
            <a:spcBef>
              <a:spcPct val="0"/>
            </a:spcBef>
            <a:spcAft>
              <a:spcPct val="0"/>
            </a:spcAft>
            <a:defRPr kern="1200">
              <a:solidFill>
                <a:srgbClr val="241453"/>
              </a:solidFill>
              <a:latin typeface="Century Gothic" pitchFamily="34" charset="0"/>
            </a:defRPr>
          </a:lvl4pPr>
          <a:lvl5pPr marL="1828800" algn="ctr" rtl="0" eaLnBrk="0" fontAlgn="base" hangingPunct="0">
            <a:spcBef>
              <a:spcPct val="0"/>
            </a:spcBef>
            <a:spcAft>
              <a:spcPct val="0"/>
            </a:spcAft>
            <a:defRPr kern="1200">
              <a:solidFill>
                <a:srgbClr val="241453"/>
              </a:solidFill>
              <a:latin typeface="Century Gothic" pitchFamily="34" charset="0"/>
            </a:defRPr>
          </a:lvl5pPr>
          <a:lvl6pPr marL="2286000" algn="l" defTabSz="914400" rtl="0" eaLnBrk="1" latinLnBrk="0" hangingPunct="1">
            <a:defRPr kern="1200">
              <a:solidFill>
                <a:srgbClr val="241453"/>
              </a:solidFill>
              <a:latin typeface="Century Gothic" pitchFamily="34" charset="0"/>
            </a:defRPr>
          </a:lvl6pPr>
          <a:lvl7pPr marL="2743200" algn="l" defTabSz="914400" rtl="0" eaLnBrk="1" latinLnBrk="0" hangingPunct="1">
            <a:defRPr kern="1200">
              <a:solidFill>
                <a:srgbClr val="241453"/>
              </a:solidFill>
              <a:latin typeface="Century Gothic" pitchFamily="34" charset="0"/>
            </a:defRPr>
          </a:lvl7pPr>
          <a:lvl8pPr marL="3200400" algn="l" defTabSz="914400" rtl="0" eaLnBrk="1" latinLnBrk="0" hangingPunct="1">
            <a:defRPr kern="1200">
              <a:solidFill>
                <a:srgbClr val="241453"/>
              </a:solidFill>
              <a:latin typeface="Century Gothic" pitchFamily="34" charset="0"/>
            </a:defRPr>
          </a:lvl8pPr>
          <a:lvl9pPr marL="3657600" algn="l" defTabSz="914400" rtl="0" eaLnBrk="1" latinLnBrk="0" hangingPunct="1">
            <a:defRPr kern="1200">
              <a:solidFill>
                <a:srgbClr val="241453"/>
              </a:solidFill>
              <a:latin typeface="Century Gothic" pitchFamily="34" charset="0"/>
            </a:defRPr>
          </a:lvl9pPr>
        </a:lstStyle>
        <a:p xmlns:a="http://schemas.openxmlformats.org/drawingml/2006/main">
          <a:pPr eaLnBrk="1" hangingPunct="1">
            <a:buFont typeface="Wingdings" pitchFamily="2" charset="2"/>
            <a:buNone/>
          </a:pPr>
          <a:r>
            <a:rPr lang="en-US" sz="1100" dirty="0">
              <a:solidFill>
                <a:srgbClr val="000000"/>
              </a:solidFill>
              <a:latin typeface="+mn-lt"/>
            </a:rPr>
            <a:t>Percentage of NZers who have seen the</a:t>
          </a:r>
          <a:br>
            <a:rPr lang="en-US" sz="1100" dirty="0">
              <a:solidFill>
                <a:srgbClr val="000000"/>
              </a:solidFill>
              <a:latin typeface="+mn-lt"/>
            </a:rPr>
          </a:br>
          <a:r>
            <a:rPr lang="en-US" sz="1100" dirty="0">
              <a:solidFill>
                <a:srgbClr val="000000"/>
              </a:solidFill>
              <a:latin typeface="+mn-lt"/>
            </a:rPr>
            <a:t>Civil Defence advertising on </a:t>
          </a:r>
          <a:r>
            <a:rPr lang="en-US" sz="1100" dirty="0" smtClean="0">
              <a:solidFill>
                <a:srgbClr val="000000"/>
              </a:solidFill>
              <a:latin typeface="+mn-lt"/>
            </a:rPr>
            <a:t>TV and the </a:t>
          </a:r>
          <a:r>
            <a:rPr lang="en-US" sz="1100" dirty="0" err="1" smtClean="0">
              <a:solidFill>
                <a:srgbClr val="000000"/>
              </a:solidFill>
              <a:latin typeface="+mn-lt"/>
            </a:rPr>
            <a:t>ratecard</a:t>
          </a:r>
          <a:r>
            <a:rPr lang="en-US" sz="1100" dirty="0" smtClean="0">
              <a:solidFill>
                <a:srgbClr val="000000"/>
              </a:solidFill>
              <a:latin typeface="+mn-lt"/>
            </a:rPr>
            <a:t> value of the TV advertising.</a:t>
          </a:r>
          <a:endParaRPr lang="en-NZ" sz="1100" dirty="0">
            <a:solidFill>
              <a:srgbClr val="000000"/>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0.77949</cdr:x>
      <cdr:y>0.21223</cdr:y>
    </cdr:from>
    <cdr:to>
      <cdr:x>0.84598</cdr:x>
      <cdr:y>0.24711</cdr:y>
    </cdr:to>
    <cdr:sp macro="" textlink="">
      <cdr:nvSpPr>
        <cdr:cNvPr id="2" name="TextBox 13"/>
        <cdr:cNvSpPr txBox="1"/>
      </cdr:nvSpPr>
      <cdr:spPr>
        <a:xfrm xmlns:a="http://schemas.openxmlformats.org/drawingml/2006/main">
          <a:off x="4293274" y="1264206"/>
          <a:ext cx="366188" cy="20774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NZ" sz="750" dirty="0" smtClean="0">
              <a:solidFill>
                <a:schemeClr val="bg1"/>
              </a:solidFill>
            </a:rPr>
            <a:t>(51)</a:t>
          </a:r>
          <a:endParaRPr lang="en-NZ" sz="75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3F04A1-43D8-45A4-BC56-ECA344C6A318}" type="datetimeFigureOut">
              <a:rPr lang="en-NZ" smtClean="0"/>
              <a:pPr/>
              <a:t>11/07/12</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70ED10A-0DD2-4EA3-843F-D14A4D4F851F}" type="slidenum">
              <a:rPr lang="en-NZ" smtClean="0"/>
              <a:pPr/>
              <a:t>‹#›</a:t>
            </a:fld>
            <a:endParaRPr lang="en-NZ"/>
          </a:p>
        </p:txBody>
      </p:sp>
    </p:spTree>
    <p:extLst>
      <p:ext uri="{BB962C8B-B14F-4D97-AF65-F5344CB8AC3E}">
        <p14:creationId xmlns:p14="http://schemas.microsoft.com/office/powerpoint/2010/main" val="2302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EABD17-D754-4C98-B1B2-C447FB11E11F}" type="datetimeFigureOut">
              <a:rPr lang="en-NZ" smtClean="0"/>
              <a:pPr/>
              <a:t>11/07/12</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D024AD8-B0EC-4E48-B982-DCDF7949A46F}" type="slidenum">
              <a:rPr lang="en-NZ" smtClean="0"/>
              <a:pPr/>
              <a:t>‹#›</a:t>
            </a:fld>
            <a:endParaRPr lang="en-NZ"/>
          </a:p>
        </p:txBody>
      </p:sp>
    </p:spTree>
    <p:extLst>
      <p:ext uri="{BB962C8B-B14F-4D97-AF65-F5344CB8AC3E}">
        <p14:creationId xmlns:p14="http://schemas.microsoft.com/office/powerpoint/2010/main" val="99499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3</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59</a:t>
            </a:fld>
            <a:endParaRPr lang="en-NZ" dirty="0"/>
          </a:p>
        </p:txBody>
      </p:sp>
    </p:spTree>
    <p:extLst>
      <p:ext uri="{BB962C8B-B14F-4D97-AF65-F5344CB8AC3E}">
        <p14:creationId xmlns:p14="http://schemas.microsoft.com/office/powerpoint/2010/main" val="20465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C81AE-3346-4BD1-B9AB-F47792380720}" type="slidenum">
              <a:rPr lang="en-US">
                <a:solidFill>
                  <a:prstClr val="black"/>
                </a:solidFill>
              </a:rPr>
              <a:pPr/>
              <a:t>60</a:t>
            </a:fld>
            <a:endParaRPr lang="en-US" dirty="0">
              <a:solidFill>
                <a:prstClr val="black"/>
              </a:solidFill>
            </a:endParaRPr>
          </a:p>
        </p:txBody>
      </p:sp>
      <p:sp>
        <p:nvSpPr>
          <p:cNvPr id="437250" name="Rectangle 2"/>
          <p:cNvSpPr>
            <a:spLocks noGrp="1" noRot="1" noChangeAspect="1" noChangeArrowheads="1" noTextEdit="1"/>
          </p:cNvSpPr>
          <p:nvPr>
            <p:ph type="sldImg"/>
          </p:nvPr>
        </p:nvSpPr>
        <p:spPr>
          <a:xfrm>
            <a:off x="915988" y="742950"/>
            <a:ext cx="4967287" cy="3725863"/>
          </a:xfrm>
          <a:ln/>
        </p:spPr>
      </p:sp>
      <p:sp>
        <p:nvSpPr>
          <p:cNvPr id="437251" name="Rectangle 3"/>
          <p:cNvSpPr>
            <a:spLocks noGrp="1" noChangeArrowheads="1"/>
          </p:cNvSpPr>
          <p:nvPr>
            <p:ph type="body" idx="1"/>
          </p:nvPr>
        </p:nvSpPr>
        <p:spPr>
          <a:xfrm>
            <a:off x="679768" y="4712617"/>
            <a:ext cx="5438140" cy="4471430"/>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550AF-2B9C-4F49-A9D0-281849BD57F5}" type="slidenum">
              <a:rPr lang="en-US">
                <a:solidFill>
                  <a:prstClr val="black"/>
                </a:solidFill>
              </a:rPr>
              <a:pPr/>
              <a:t>61</a:t>
            </a:fld>
            <a:endParaRPr lang="en-US" dirty="0">
              <a:solidFill>
                <a:prstClr val="black"/>
              </a:solidFill>
            </a:endParaRPr>
          </a:p>
        </p:txBody>
      </p:sp>
      <p:sp>
        <p:nvSpPr>
          <p:cNvPr id="439298" name="Rectangle 2"/>
          <p:cNvSpPr>
            <a:spLocks noGrp="1" noRot="1" noChangeAspect="1" noChangeArrowheads="1" noTextEdit="1"/>
          </p:cNvSpPr>
          <p:nvPr>
            <p:ph type="sldImg"/>
          </p:nvPr>
        </p:nvSpPr>
        <p:spPr>
          <a:xfrm>
            <a:off x="915988" y="742950"/>
            <a:ext cx="4967287" cy="3725863"/>
          </a:xfrm>
          <a:ln/>
        </p:spPr>
      </p:sp>
      <p:sp>
        <p:nvSpPr>
          <p:cNvPr id="439299" name="Rectangle 3"/>
          <p:cNvSpPr>
            <a:spLocks noGrp="1" noChangeArrowheads="1"/>
          </p:cNvSpPr>
          <p:nvPr>
            <p:ph type="body" idx="1"/>
          </p:nvPr>
        </p:nvSpPr>
        <p:spPr>
          <a:xfrm>
            <a:off x="679768" y="4712617"/>
            <a:ext cx="5438140" cy="447143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550AF-2B9C-4F49-A9D0-281849BD57F5}" type="slidenum">
              <a:rPr lang="en-US">
                <a:solidFill>
                  <a:prstClr val="black"/>
                </a:solidFill>
              </a:rPr>
              <a:pPr/>
              <a:t>62</a:t>
            </a:fld>
            <a:endParaRPr lang="en-US" dirty="0">
              <a:solidFill>
                <a:prstClr val="black"/>
              </a:solidFill>
            </a:endParaRPr>
          </a:p>
        </p:txBody>
      </p:sp>
      <p:sp>
        <p:nvSpPr>
          <p:cNvPr id="439298" name="Rectangle 2"/>
          <p:cNvSpPr>
            <a:spLocks noGrp="1" noRot="1" noChangeAspect="1" noChangeArrowheads="1" noTextEdit="1"/>
          </p:cNvSpPr>
          <p:nvPr>
            <p:ph type="sldImg"/>
          </p:nvPr>
        </p:nvSpPr>
        <p:spPr>
          <a:xfrm>
            <a:off x="915988" y="742950"/>
            <a:ext cx="4967287" cy="3725863"/>
          </a:xfrm>
          <a:ln/>
        </p:spPr>
      </p:sp>
      <p:sp>
        <p:nvSpPr>
          <p:cNvPr id="439299" name="Rectangle 3"/>
          <p:cNvSpPr>
            <a:spLocks noGrp="1" noChangeArrowheads="1"/>
          </p:cNvSpPr>
          <p:nvPr>
            <p:ph type="body" idx="1"/>
          </p:nvPr>
        </p:nvSpPr>
        <p:spPr>
          <a:xfrm>
            <a:off x="679768" y="4712617"/>
            <a:ext cx="5438140" cy="4471430"/>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63</a:t>
            </a:fld>
            <a:endParaRPr lang="en-NZ" dirty="0"/>
          </a:p>
        </p:txBody>
      </p:sp>
    </p:spTree>
    <p:extLst>
      <p:ext uri="{BB962C8B-B14F-4D97-AF65-F5344CB8AC3E}">
        <p14:creationId xmlns:p14="http://schemas.microsoft.com/office/powerpoint/2010/main" val="221350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64</a:t>
            </a:fld>
            <a:endParaRPr lang="en-NZ" dirty="0"/>
          </a:p>
        </p:txBody>
      </p:sp>
    </p:spTree>
    <p:extLst>
      <p:ext uri="{BB962C8B-B14F-4D97-AF65-F5344CB8AC3E}">
        <p14:creationId xmlns:p14="http://schemas.microsoft.com/office/powerpoint/2010/main" val="358842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65</a:t>
            </a:fld>
            <a:endParaRPr lang="en-NZ" dirty="0"/>
          </a:p>
        </p:txBody>
      </p:sp>
    </p:spTree>
    <p:extLst>
      <p:ext uri="{BB962C8B-B14F-4D97-AF65-F5344CB8AC3E}">
        <p14:creationId xmlns:p14="http://schemas.microsoft.com/office/powerpoint/2010/main" val="236886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66</a:t>
            </a:fld>
            <a:endParaRPr lang="en-NZ" dirty="0"/>
          </a:p>
        </p:txBody>
      </p:sp>
    </p:spTree>
    <p:extLst>
      <p:ext uri="{BB962C8B-B14F-4D97-AF65-F5344CB8AC3E}">
        <p14:creationId xmlns:p14="http://schemas.microsoft.com/office/powerpoint/2010/main" val="372459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67</a:t>
            </a:fld>
            <a:endParaRPr lang="en-NZ" dirty="0"/>
          </a:p>
        </p:txBody>
      </p:sp>
    </p:spTree>
    <p:extLst>
      <p:ext uri="{BB962C8B-B14F-4D97-AF65-F5344CB8AC3E}">
        <p14:creationId xmlns:p14="http://schemas.microsoft.com/office/powerpoint/2010/main" val="217138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68</a:t>
            </a:fld>
            <a:endParaRPr lang="en-NZ" dirty="0"/>
          </a:p>
        </p:txBody>
      </p:sp>
    </p:spTree>
    <p:extLst>
      <p:ext uri="{BB962C8B-B14F-4D97-AF65-F5344CB8AC3E}">
        <p14:creationId xmlns:p14="http://schemas.microsoft.com/office/powerpoint/2010/main" val="105635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19</a:t>
            </a:fld>
            <a:endParaRPr lang="en-NZ"/>
          </a:p>
        </p:txBody>
      </p:sp>
    </p:spTree>
    <p:extLst>
      <p:ext uri="{BB962C8B-B14F-4D97-AF65-F5344CB8AC3E}">
        <p14:creationId xmlns:p14="http://schemas.microsoft.com/office/powerpoint/2010/main" val="150653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69</a:t>
            </a:fld>
            <a:endParaRPr lang="en-NZ" dirty="0"/>
          </a:p>
        </p:txBody>
      </p:sp>
    </p:spTree>
    <p:extLst>
      <p:ext uri="{BB962C8B-B14F-4D97-AF65-F5344CB8AC3E}">
        <p14:creationId xmlns:p14="http://schemas.microsoft.com/office/powerpoint/2010/main" val="3055230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70</a:t>
            </a:fld>
            <a:endParaRPr lang="en-NZ" dirty="0"/>
          </a:p>
        </p:txBody>
      </p:sp>
    </p:spTree>
    <p:extLst>
      <p:ext uri="{BB962C8B-B14F-4D97-AF65-F5344CB8AC3E}">
        <p14:creationId xmlns:p14="http://schemas.microsoft.com/office/powerpoint/2010/main" val="390051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71</a:t>
            </a:fld>
            <a:endParaRPr lang="en-NZ" dirty="0"/>
          </a:p>
        </p:txBody>
      </p:sp>
    </p:spTree>
    <p:extLst>
      <p:ext uri="{BB962C8B-B14F-4D97-AF65-F5344CB8AC3E}">
        <p14:creationId xmlns:p14="http://schemas.microsoft.com/office/powerpoint/2010/main" val="1348908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72</a:t>
            </a:fld>
            <a:endParaRPr lang="en-NZ" dirty="0"/>
          </a:p>
        </p:txBody>
      </p:sp>
    </p:spTree>
    <p:extLst>
      <p:ext uri="{BB962C8B-B14F-4D97-AF65-F5344CB8AC3E}">
        <p14:creationId xmlns:p14="http://schemas.microsoft.com/office/powerpoint/2010/main" val="3006405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73</a:t>
            </a:fld>
            <a:endParaRPr lang="en-NZ" dirty="0"/>
          </a:p>
        </p:txBody>
      </p:sp>
    </p:spTree>
    <p:extLst>
      <p:ext uri="{BB962C8B-B14F-4D97-AF65-F5344CB8AC3E}">
        <p14:creationId xmlns:p14="http://schemas.microsoft.com/office/powerpoint/2010/main" val="188184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74</a:t>
            </a:fld>
            <a:endParaRPr lang="en-NZ" dirty="0"/>
          </a:p>
        </p:txBody>
      </p:sp>
    </p:spTree>
    <p:extLst>
      <p:ext uri="{BB962C8B-B14F-4D97-AF65-F5344CB8AC3E}">
        <p14:creationId xmlns:p14="http://schemas.microsoft.com/office/powerpoint/2010/main" val="239534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75</a:t>
            </a:fld>
            <a:endParaRPr lang="en-NZ" dirty="0"/>
          </a:p>
        </p:txBody>
      </p:sp>
    </p:spTree>
    <p:extLst>
      <p:ext uri="{BB962C8B-B14F-4D97-AF65-F5344CB8AC3E}">
        <p14:creationId xmlns:p14="http://schemas.microsoft.com/office/powerpoint/2010/main" val="259319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76</a:t>
            </a:fld>
            <a:endParaRPr lang="en-NZ" dirty="0"/>
          </a:p>
        </p:txBody>
      </p:sp>
    </p:spTree>
    <p:extLst>
      <p:ext uri="{BB962C8B-B14F-4D97-AF65-F5344CB8AC3E}">
        <p14:creationId xmlns:p14="http://schemas.microsoft.com/office/powerpoint/2010/main" val="3016388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77</a:t>
            </a:fld>
            <a:endParaRPr lang="en-NZ" dirty="0"/>
          </a:p>
        </p:txBody>
      </p:sp>
    </p:spTree>
    <p:extLst>
      <p:ext uri="{BB962C8B-B14F-4D97-AF65-F5344CB8AC3E}">
        <p14:creationId xmlns:p14="http://schemas.microsoft.com/office/powerpoint/2010/main" val="4253950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78</a:t>
            </a:fld>
            <a:endParaRPr lang="en-NZ" dirty="0"/>
          </a:p>
        </p:txBody>
      </p:sp>
    </p:spTree>
    <p:extLst>
      <p:ext uri="{BB962C8B-B14F-4D97-AF65-F5344CB8AC3E}">
        <p14:creationId xmlns:p14="http://schemas.microsoft.com/office/powerpoint/2010/main" val="28659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solidFill>
                  <a:prstClr val="black"/>
                </a:solidFill>
              </a:rPr>
              <a:pPr/>
              <a:t>22</a:t>
            </a:fld>
            <a:endParaRPr lang="en-NZ">
              <a:solidFill>
                <a:prstClr val="black"/>
              </a:solidFill>
            </a:endParaRPr>
          </a:p>
        </p:txBody>
      </p:sp>
    </p:spTree>
    <p:extLst>
      <p:ext uri="{BB962C8B-B14F-4D97-AF65-F5344CB8AC3E}">
        <p14:creationId xmlns:p14="http://schemas.microsoft.com/office/powerpoint/2010/main" val="2879466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79</a:t>
            </a:fld>
            <a:endParaRPr lang="en-NZ" dirty="0"/>
          </a:p>
        </p:txBody>
      </p:sp>
    </p:spTree>
    <p:extLst>
      <p:ext uri="{BB962C8B-B14F-4D97-AF65-F5344CB8AC3E}">
        <p14:creationId xmlns:p14="http://schemas.microsoft.com/office/powerpoint/2010/main" val="379091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80</a:t>
            </a:fld>
            <a:endParaRPr lang="en-NZ" dirty="0"/>
          </a:p>
        </p:txBody>
      </p:sp>
    </p:spTree>
    <p:extLst>
      <p:ext uri="{BB962C8B-B14F-4D97-AF65-F5344CB8AC3E}">
        <p14:creationId xmlns:p14="http://schemas.microsoft.com/office/powerpoint/2010/main" val="942586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81</a:t>
            </a:fld>
            <a:endParaRPr lang="en-NZ" dirty="0"/>
          </a:p>
        </p:txBody>
      </p:sp>
    </p:spTree>
    <p:extLst>
      <p:ext uri="{BB962C8B-B14F-4D97-AF65-F5344CB8AC3E}">
        <p14:creationId xmlns:p14="http://schemas.microsoft.com/office/powerpoint/2010/main" val="1798324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82</a:t>
            </a:fld>
            <a:endParaRPr lang="en-NZ" dirty="0"/>
          </a:p>
        </p:txBody>
      </p:sp>
    </p:spTree>
    <p:extLst>
      <p:ext uri="{BB962C8B-B14F-4D97-AF65-F5344CB8AC3E}">
        <p14:creationId xmlns:p14="http://schemas.microsoft.com/office/powerpoint/2010/main" val="2965427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83</a:t>
            </a:fld>
            <a:endParaRPr lang="en-NZ" dirty="0"/>
          </a:p>
        </p:txBody>
      </p:sp>
    </p:spTree>
    <p:extLst>
      <p:ext uri="{BB962C8B-B14F-4D97-AF65-F5344CB8AC3E}">
        <p14:creationId xmlns:p14="http://schemas.microsoft.com/office/powerpoint/2010/main" val="3559477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84</a:t>
            </a:fld>
            <a:endParaRPr lang="en-NZ" dirty="0"/>
          </a:p>
        </p:txBody>
      </p:sp>
    </p:spTree>
    <p:extLst>
      <p:ext uri="{BB962C8B-B14F-4D97-AF65-F5344CB8AC3E}">
        <p14:creationId xmlns:p14="http://schemas.microsoft.com/office/powerpoint/2010/main" val="4084649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85</a:t>
            </a:fld>
            <a:endParaRPr lang="en-NZ" dirty="0"/>
          </a:p>
        </p:txBody>
      </p:sp>
    </p:spTree>
    <p:extLst>
      <p:ext uri="{BB962C8B-B14F-4D97-AF65-F5344CB8AC3E}">
        <p14:creationId xmlns:p14="http://schemas.microsoft.com/office/powerpoint/2010/main" val="4082753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86</a:t>
            </a:fld>
            <a:endParaRPr lang="en-NZ" dirty="0"/>
          </a:p>
        </p:txBody>
      </p:sp>
    </p:spTree>
    <p:extLst>
      <p:ext uri="{BB962C8B-B14F-4D97-AF65-F5344CB8AC3E}">
        <p14:creationId xmlns:p14="http://schemas.microsoft.com/office/powerpoint/2010/main" val="360145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solidFill>
                  <a:prstClr val="black"/>
                </a:solidFill>
              </a:rPr>
              <a:pPr/>
              <a:t>26</a:t>
            </a:fld>
            <a:endParaRPr lang="en-NZ">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34</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55</a:t>
            </a:fld>
            <a:endParaRPr lang="en-NZ" dirty="0"/>
          </a:p>
        </p:txBody>
      </p:sp>
    </p:spTree>
    <p:extLst>
      <p:ext uri="{BB962C8B-B14F-4D97-AF65-F5344CB8AC3E}">
        <p14:creationId xmlns:p14="http://schemas.microsoft.com/office/powerpoint/2010/main" val="418941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56</a:t>
            </a:fld>
            <a:endParaRPr lang="en-NZ" dirty="0"/>
          </a:p>
        </p:txBody>
      </p:sp>
    </p:spTree>
    <p:extLst>
      <p:ext uri="{BB962C8B-B14F-4D97-AF65-F5344CB8AC3E}">
        <p14:creationId xmlns:p14="http://schemas.microsoft.com/office/powerpoint/2010/main" val="402150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57</a:t>
            </a:fld>
            <a:endParaRPr lang="en-NZ" dirty="0"/>
          </a:p>
        </p:txBody>
      </p:sp>
    </p:spTree>
    <p:extLst>
      <p:ext uri="{BB962C8B-B14F-4D97-AF65-F5344CB8AC3E}">
        <p14:creationId xmlns:p14="http://schemas.microsoft.com/office/powerpoint/2010/main" val="193550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D024AD8-B0EC-4E48-B982-DCDF7949A46F}" type="slidenum">
              <a:rPr lang="en-NZ" smtClean="0"/>
              <a:pPr/>
              <a:t>58</a:t>
            </a:fld>
            <a:endParaRPr lang="en-NZ" dirty="0"/>
          </a:p>
        </p:txBody>
      </p:sp>
    </p:spTree>
    <p:extLst>
      <p:ext uri="{BB962C8B-B14F-4D97-AF65-F5344CB8AC3E}">
        <p14:creationId xmlns:p14="http://schemas.microsoft.com/office/powerpoint/2010/main" val="204655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32"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34821" y="5327757"/>
            <a:ext cx="1809179" cy="63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4145280" y="1057175"/>
            <a:ext cx="4920997" cy="934153"/>
          </a:xfrm>
          <a:noFill/>
          <a:effectLst/>
        </p:spPr>
        <p:txBody>
          <a:bodyPr anchor="ctr">
            <a:noAutofit/>
          </a:bodyPr>
          <a:lstStyle>
            <a:lvl1pPr algn="r">
              <a:defRPr sz="4000" b="1" cap="none" spc="0" baseline="0">
                <a:ln w="18000">
                  <a:solidFill>
                    <a:schemeClr val="accent2">
                      <a:satMod val="140000"/>
                    </a:schemeClr>
                  </a:solidFill>
                  <a:prstDash val="solid"/>
                  <a:miter lim="800000"/>
                </a:ln>
                <a:solidFill>
                  <a:schemeClr val="bg1"/>
                </a:solidFill>
                <a:effectLst/>
              </a:defRPr>
            </a:lvl1pPr>
          </a:lstStyle>
          <a:p>
            <a:r>
              <a:rPr lang="en-US" dirty="0" smtClean="0"/>
              <a:t>Click to edit title</a:t>
            </a:r>
            <a:endParaRPr lang="en-NZ" dirty="0"/>
          </a:p>
        </p:txBody>
      </p:sp>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6527937"/>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rot="10800000">
            <a:off x="0" y="0"/>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ubtitle 2"/>
          <p:cNvSpPr>
            <a:spLocks noGrp="1"/>
          </p:cNvSpPr>
          <p:nvPr>
            <p:ph type="subTitle" idx="1"/>
          </p:nvPr>
        </p:nvSpPr>
        <p:spPr>
          <a:xfrm>
            <a:off x="4267200" y="1987655"/>
            <a:ext cx="4795520" cy="532276"/>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4919" y="5508040"/>
            <a:ext cx="736856" cy="902585"/>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668453" y="6021370"/>
            <a:ext cx="23907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5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pic>
        <p:nvPicPr>
          <p:cNvPr id="4" name="Picture 8"/>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3221" y="186797"/>
            <a:ext cx="1809179" cy="635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32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H:\swirl for deanna (2).jpg"/>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7648" y="3629025"/>
            <a:ext cx="8146352"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NZ"/>
          </a:p>
        </p:txBody>
      </p:sp>
      <p:pic>
        <p:nvPicPr>
          <p:cNvPr id="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33221" y="186797"/>
            <a:ext cx="1809179" cy="635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5868144" y="6604598"/>
            <a:ext cx="3240360" cy="261610"/>
          </a:xfrm>
          <a:prstGeom prst="rect">
            <a:avLst/>
          </a:prstGeom>
          <a:noFill/>
        </p:spPr>
        <p:txBody>
          <a:bodyPr wrap="square">
            <a:spAutoFit/>
          </a:bodyPr>
          <a:lstStyle/>
          <a:p>
            <a:pPr algn="r" eaLnBrk="0" hangingPunct="0">
              <a:defRPr/>
            </a:pPr>
            <a:r>
              <a:rPr lang="en-NZ" sz="1050" b="0" dirty="0">
                <a:solidFill>
                  <a:schemeClr val="tx1"/>
                </a:solidFill>
                <a:latin typeface="Century Gothic" pitchFamily="34" charset="0"/>
              </a:rPr>
              <a:t>© Colmar </a:t>
            </a:r>
            <a:r>
              <a:rPr lang="en-NZ" sz="1050" b="0" dirty="0" err="1">
                <a:solidFill>
                  <a:schemeClr val="tx1"/>
                </a:solidFill>
                <a:latin typeface="Century Gothic" pitchFamily="34" charset="0"/>
              </a:rPr>
              <a:t>Brunton</a:t>
            </a:r>
            <a:r>
              <a:rPr lang="en-NZ" sz="1050" b="0" dirty="0">
                <a:solidFill>
                  <a:schemeClr val="tx1"/>
                </a:solidFill>
                <a:latin typeface="Century Gothic" pitchFamily="34" charset="0"/>
              </a:rPr>
              <a:t> </a:t>
            </a:r>
            <a:r>
              <a:rPr lang="en-NZ" sz="1050" b="0" dirty="0" smtClean="0">
                <a:solidFill>
                  <a:schemeClr val="tx1"/>
                </a:solidFill>
                <a:latin typeface="Century Gothic" pitchFamily="34" charset="0"/>
              </a:rPr>
              <a:t>2011   </a:t>
            </a:r>
            <a:r>
              <a:rPr lang="en-NZ" sz="1050" b="0" dirty="0" smtClean="0">
                <a:solidFill>
                  <a:schemeClr val="tx1"/>
                </a:solidFill>
              </a:rPr>
              <a:t> </a:t>
            </a:r>
            <a:fld id="{44315264-79D1-45A2-AE0D-51F7A401FB4C}" type="slidenum">
              <a:rPr lang="en-NZ" sz="1050" b="0" smtClean="0">
                <a:solidFill>
                  <a:schemeClr val="tx1"/>
                </a:solidFill>
              </a:rPr>
              <a:pPr algn="r" eaLnBrk="0" hangingPunct="0">
                <a:defRPr/>
              </a:pPr>
              <a:t>‹#›</a:t>
            </a:fld>
            <a:endParaRPr lang="en-NZ" sz="1050" b="0" dirty="0">
              <a:solidFill>
                <a:schemeClr val="tx1"/>
              </a:solidFill>
              <a:latin typeface="Century Gothic" pitchFamily="34" charset="0"/>
            </a:endParaRPr>
          </a:p>
        </p:txBody>
      </p:sp>
      <p:sp>
        <p:nvSpPr>
          <p:cNvPr id="7" name="Rectangle 6"/>
          <p:cNvSpPr/>
          <p:nvPr userDrawn="1"/>
        </p:nvSpPr>
        <p:spPr>
          <a:xfrm>
            <a:off x="0" y="0"/>
            <a:ext cx="924560" cy="6858000"/>
          </a:xfrm>
          <a:prstGeom prst="rect">
            <a:avLst/>
          </a:prstGeom>
          <a:gradFill>
            <a:gsLst>
              <a:gs pos="0">
                <a:schemeClr val="accent2"/>
              </a:gs>
              <a:gs pos="100000">
                <a:schemeClr val="tx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736" y="109373"/>
            <a:ext cx="1199017" cy="94208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431" y="1051458"/>
            <a:ext cx="1141322" cy="1018238"/>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026" y="2162473"/>
            <a:ext cx="1177674" cy="108142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7783" y="3243895"/>
            <a:ext cx="1177674" cy="1108399"/>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431" y="4367970"/>
            <a:ext cx="1159353" cy="1124044"/>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9779" y="5575391"/>
            <a:ext cx="1144117" cy="1037412"/>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09364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2050" name="Picture 2" descr="H:\swirl for deanna (2).jpg"/>
          <p:cNvPicPr>
            <a:picLocks noChangeAspect="1" noChangeArrowheads="1"/>
          </p:cNvPicPr>
          <p:nvPr userDrawn="1"/>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97648" y="3629025"/>
            <a:ext cx="8146352"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NZ"/>
          </a:p>
        </p:txBody>
      </p:sp>
      <p:pic>
        <p:nvPicPr>
          <p:cNvPr id="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33221" y="186797"/>
            <a:ext cx="1809179" cy="635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userDrawn="1"/>
        </p:nvSpPr>
        <p:spPr>
          <a:xfrm>
            <a:off x="5868144" y="6604598"/>
            <a:ext cx="3240360" cy="261610"/>
          </a:xfrm>
          <a:prstGeom prst="rect">
            <a:avLst/>
          </a:prstGeom>
          <a:noFill/>
        </p:spPr>
        <p:txBody>
          <a:bodyPr wrap="square">
            <a:spAutoFit/>
          </a:bodyPr>
          <a:lstStyle/>
          <a:p>
            <a:pPr algn="r" eaLnBrk="0" hangingPunct="0">
              <a:defRPr/>
            </a:pPr>
            <a:r>
              <a:rPr lang="en-NZ" sz="1050" b="0" dirty="0">
                <a:solidFill>
                  <a:schemeClr val="tx1"/>
                </a:solidFill>
                <a:latin typeface="Century Gothic" pitchFamily="34" charset="0"/>
              </a:rPr>
              <a:t>© Colmar </a:t>
            </a:r>
            <a:r>
              <a:rPr lang="en-NZ" sz="1050" b="0" dirty="0" err="1">
                <a:solidFill>
                  <a:schemeClr val="tx1"/>
                </a:solidFill>
                <a:latin typeface="Century Gothic" pitchFamily="34" charset="0"/>
              </a:rPr>
              <a:t>Brunton</a:t>
            </a:r>
            <a:r>
              <a:rPr lang="en-NZ" sz="1050" b="0" dirty="0">
                <a:solidFill>
                  <a:schemeClr val="tx1"/>
                </a:solidFill>
                <a:latin typeface="Century Gothic" pitchFamily="34" charset="0"/>
              </a:rPr>
              <a:t> </a:t>
            </a:r>
            <a:r>
              <a:rPr lang="en-NZ" sz="1050" b="0" dirty="0" smtClean="0">
                <a:solidFill>
                  <a:schemeClr val="tx1"/>
                </a:solidFill>
                <a:latin typeface="Century Gothic" pitchFamily="34" charset="0"/>
              </a:rPr>
              <a:t>2011   </a:t>
            </a:r>
            <a:r>
              <a:rPr lang="en-NZ" sz="1050" b="0" dirty="0" smtClean="0">
                <a:solidFill>
                  <a:schemeClr val="tx1"/>
                </a:solidFill>
              </a:rPr>
              <a:t> </a:t>
            </a:r>
            <a:fld id="{44315264-79D1-45A2-AE0D-51F7A401FB4C}" type="slidenum">
              <a:rPr lang="en-NZ" sz="1050" b="0" smtClean="0">
                <a:solidFill>
                  <a:schemeClr val="tx1"/>
                </a:solidFill>
              </a:rPr>
              <a:pPr algn="r" eaLnBrk="0" hangingPunct="0">
                <a:defRPr/>
              </a:pPr>
              <a:t>‹#›</a:t>
            </a:fld>
            <a:endParaRPr lang="en-NZ" sz="1050" b="0" dirty="0">
              <a:solidFill>
                <a:schemeClr val="tx1"/>
              </a:solidFill>
              <a:latin typeface="Century Gothic" pitchFamily="34" charset="0"/>
            </a:endParaRPr>
          </a:p>
        </p:txBody>
      </p:sp>
      <p:sp>
        <p:nvSpPr>
          <p:cNvPr id="7" name="Rectangle 6"/>
          <p:cNvSpPr/>
          <p:nvPr userDrawn="1"/>
        </p:nvSpPr>
        <p:spPr>
          <a:xfrm>
            <a:off x="0" y="0"/>
            <a:ext cx="924560" cy="6858000"/>
          </a:xfrm>
          <a:prstGeom prst="rect">
            <a:avLst/>
          </a:prstGeom>
          <a:gradFill>
            <a:gsLst>
              <a:gs pos="0">
                <a:schemeClr val="accent2"/>
              </a:gs>
              <a:gs pos="100000">
                <a:schemeClr val="tx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736" y="109373"/>
            <a:ext cx="1199017" cy="94208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431" y="1051458"/>
            <a:ext cx="1141322" cy="1018238"/>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0026" y="2162473"/>
            <a:ext cx="1177674" cy="108142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7783" y="3243895"/>
            <a:ext cx="1177674" cy="1108399"/>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1431" y="4367970"/>
            <a:ext cx="1159353" cy="1124044"/>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9779" y="5575391"/>
            <a:ext cx="1144117" cy="1037412"/>
          </a:xfrm>
          <a:prstGeom prst="rect">
            <a:avLst/>
          </a:prstGeom>
          <a:effectLst>
            <a:outerShdw blurRad="63500" sx="102000" sy="102000" algn="ctr" rotWithShape="0">
              <a:prstClr val="black">
                <a:alpha val="40000"/>
              </a:prstClr>
            </a:outerShdw>
          </a:effectLst>
        </p:spPr>
      </p:pic>
      <p:sp>
        <p:nvSpPr>
          <p:cNvPr id="3" name="Content Placeholder 2"/>
          <p:cNvSpPr>
            <a:spLocks noGrp="1"/>
          </p:cNvSpPr>
          <p:nvPr>
            <p:ph idx="1"/>
          </p:nvPr>
        </p:nvSpPr>
        <p:spPr/>
        <p:txBody>
          <a:bodyPr/>
          <a:lstStyle>
            <a:lvl2pPr>
              <a:defRPr>
                <a:solidFill>
                  <a:schemeClr val="tx2"/>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42567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65031"/>
            <a:ext cx="9144000" cy="6692969"/>
          </a:xfrm>
          <a:prstGeom prst="rect">
            <a:avLst/>
          </a:prstGeom>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6527937"/>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rot="10800000">
            <a:off x="0" y="0"/>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34820" y="471277"/>
            <a:ext cx="1809179" cy="63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3917" y="5499178"/>
            <a:ext cx="736856" cy="902585"/>
          </a:xfrm>
          <a:prstGeom prst="roundRect">
            <a:avLst>
              <a:gd name="adj" fmla="val 0"/>
            </a:avLst>
          </a:prstGeom>
          <a:effectLst/>
        </p:spPr>
      </p:pic>
      <p:sp>
        <p:nvSpPr>
          <p:cNvPr id="9" name="Title 1"/>
          <p:cNvSpPr>
            <a:spLocks noGrp="1"/>
          </p:cNvSpPr>
          <p:nvPr>
            <p:ph type="ctrTitle" hasCustomPrompt="1"/>
          </p:nvPr>
        </p:nvSpPr>
        <p:spPr>
          <a:xfrm>
            <a:off x="2519681" y="5304232"/>
            <a:ext cx="6624318" cy="1097531"/>
          </a:xfrm>
          <a:effectLst>
            <a:reflection blurRad="6350" stA="52000" endA="300" endPos="35000" dir="5400000" sy="-100000" algn="bl" rotWithShape="0"/>
          </a:effectLst>
        </p:spPr>
        <p:txBody>
          <a:bodyPr anchor="ctr">
            <a:normAutofit/>
          </a:bodyPr>
          <a:lstStyle>
            <a:lvl1pPr algn="r">
              <a:defRPr sz="3600">
                <a:solidFill>
                  <a:schemeClr val="tx2"/>
                </a:solidFill>
              </a:defRPr>
            </a:lvl1pPr>
          </a:lstStyle>
          <a:p>
            <a:r>
              <a:rPr lang="en-US" dirty="0" smtClean="0"/>
              <a:t>Click to Divider Title</a:t>
            </a:r>
            <a:endParaRPr lang="en-NZ" dirty="0"/>
          </a:p>
        </p:txBody>
      </p:sp>
    </p:spTree>
    <p:extLst>
      <p:ext uri="{BB962C8B-B14F-4D97-AF65-F5344CB8AC3E}">
        <p14:creationId xmlns:p14="http://schemas.microsoft.com/office/powerpoint/2010/main" val="133926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4604" y="2012664"/>
            <a:ext cx="858477" cy="1051560"/>
          </a:xfrm>
          <a:prstGeom prst="rect">
            <a:avLst/>
          </a:prstGeom>
          <a:effec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19272" y="927669"/>
            <a:ext cx="3131258" cy="2382212"/>
          </a:xfrm>
          <a:prstGeom prst="rect">
            <a:avLst/>
          </a:prstGeom>
        </p:spPr>
      </p:pic>
      <p:cxnSp>
        <p:nvCxnSpPr>
          <p:cNvPr id="11" name="Straight Connector 10"/>
          <p:cNvCxnSpPr/>
          <p:nvPr userDrawn="1"/>
        </p:nvCxnSpPr>
        <p:spPr>
          <a:xfrm>
            <a:off x="1613310" y="1969069"/>
            <a:ext cx="0" cy="11387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0" y="6527937"/>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rot="10800000">
            <a:off x="0" y="0"/>
            <a:ext cx="9144000" cy="33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10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827584" y="1700808"/>
            <a:ext cx="7772400" cy="1470025"/>
          </a:xfrm>
          <a:effectLst>
            <a:reflection blurRad="6350" stA="52000" endA="300" endPos="35000" dir="5400000" sy="-100000" algn="bl" rotWithShape="0"/>
          </a:effectLst>
        </p:spPr>
        <p:txBody>
          <a:bodyPr anchor="b">
            <a:normAutofit/>
          </a:bodyPr>
          <a:lstStyle>
            <a:lvl1pPr algn="ctr">
              <a:defRPr sz="3600">
                <a:solidFill>
                  <a:schemeClr val="bg1"/>
                </a:solidFill>
              </a:defRPr>
            </a:lvl1pPr>
          </a:lstStyle>
          <a:p>
            <a:r>
              <a:rPr lang="en-US" dirty="0" smtClean="0"/>
              <a:t>Click to Divider Title</a:t>
            </a:r>
            <a:endParaRPr lang="en-NZ" dirty="0"/>
          </a:p>
        </p:txBody>
      </p:sp>
      <p:sp>
        <p:nvSpPr>
          <p:cNvPr id="2" name="Rectangle 1"/>
          <p:cNvSpPr/>
          <p:nvPr userDrawn="1"/>
        </p:nvSpPr>
        <p:spPr>
          <a:xfrm>
            <a:off x="-21417" y="-34384"/>
            <a:ext cx="9189845" cy="6892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7737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680" y="91164"/>
            <a:ext cx="6247701" cy="850106"/>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1036320" y="1478280"/>
            <a:ext cx="7934959" cy="4525963"/>
          </a:xfrm>
          <a:prstGeom prst="rect">
            <a:avLst/>
          </a:prstGeom>
        </p:spPr>
        <p:txBody>
          <a:bodyPr vert="horz" wrap="square" lIns="91440" tIns="45720" rIns="91440" bIns="45720" rtlCol="0">
            <a:noAutofit/>
          </a:bodyPr>
          <a:lstStyle/>
          <a:p>
            <a:pPr lvl="0"/>
            <a:r>
              <a:rPr lang="en-US" dirty="0" smtClean="0"/>
              <a:t>Click to edit Master text styles</a:t>
            </a:r>
          </a:p>
          <a:p>
            <a:pPr lvl="1"/>
            <a:r>
              <a:rPr lang="en-US" dirty="0" smtClean="0"/>
              <a:t>Second level</a:t>
            </a:r>
          </a:p>
        </p:txBody>
      </p:sp>
      <p:sp>
        <p:nvSpPr>
          <p:cNvPr id="7" name="TextBox 6"/>
          <p:cNvSpPr txBox="1"/>
          <p:nvPr userDrawn="1"/>
        </p:nvSpPr>
        <p:spPr>
          <a:xfrm>
            <a:off x="5868144" y="6604598"/>
            <a:ext cx="3240360" cy="261610"/>
          </a:xfrm>
          <a:prstGeom prst="rect">
            <a:avLst/>
          </a:prstGeom>
          <a:noFill/>
        </p:spPr>
        <p:txBody>
          <a:bodyPr wrap="square">
            <a:spAutoFit/>
          </a:bodyPr>
          <a:lstStyle/>
          <a:p>
            <a:pPr algn="r" eaLnBrk="0" hangingPunct="0">
              <a:defRPr/>
            </a:pPr>
            <a:r>
              <a:rPr lang="en-NZ" sz="1050" b="0" dirty="0" smtClean="0">
                <a:solidFill>
                  <a:schemeClr val="tx1"/>
                </a:solidFill>
                <a:latin typeface="Century Gothic" pitchFamily="34" charset="0"/>
              </a:rPr>
              <a:t>Colmar </a:t>
            </a:r>
            <a:r>
              <a:rPr lang="en-NZ" sz="1050" b="0" dirty="0">
                <a:solidFill>
                  <a:schemeClr val="tx1"/>
                </a:solidFill>
                <a:latin typeface="Century Gothic" pitchFamily="34" charset="0"/>
              </a:rPr>
              <a:t>Brunton </a:t>
            </a:r>
            <a:r>
              <a:rPr lang="en-NZ" sz="1050" b="0" dirty="0" smtClean="0">
                <a:solidFill>
                  <a:schemeClr val="tx1"/>
                </a:solidFill>
                <a:latin typeface="Century Gothic" pitchFamily="34" charset="0"/>
              </a:rPr>
              <a:t>2012   </a:t>
            </a:r>
            <a:r>
              <a:rPr lang="en-NZ" sz="1050" b="0" dirty="0" smtClean="0">
                <a:solidFill>
                  <a:schemeClr val="tx1"/>
                </a:solidFill>
              </a:rPr>
              <a:t> </a:t>
            </a:r>
            <a:fld id="{44315264-79D1-45A2-AE0D-51F7A401FB4C}" type="slidenum">
              <a:rPr lang="en-NZ" sz="1050" b="0" smtClean="0">
                <a:solidFill>
                  <a:schemeClr val="tx1"/>
                </a:solidFill>
              </a:rPr>
              <a:pPr algn="r" eaLnBrk="0" hangingPunct="0">
                <a:defRPr/>
              </a:pPr>
              <a:t>‹#›</a:t>
            </a:fld>
            <a:endParaRPr lang="en-NZ" sz="1050" b="0" dirty="0">
              <a:solidFill>
                <a:schemeClr val="tx1"/>
              </a:solidFill>
              <a:latin typeface="Century Gothic" pitchFamily="34" charset="0"/>
            </a:endParaRPr>
          </a:p>
        </p:txBody>
      </p:sp>
      <p:sp>
        <p:nvSpPr>
          <p:cNvPr id="5" name="Rectangle 4"/>
          <p:cNvSpPr/>
          <p:nvPr userDrawn="1"/>
        </p:nvSpPr>
        <p:spPr>
          <a:xfrm>
            <a:off x="0" y="0"/>
            <a:ext cx="924560" cy="6858000"/>
          </a:xfrm>
          <a:prstGeom prst="rect">
            <a:avLst/>
          </a:prstGeom>
          <a:gradFill>
            <a:gsLst>
              <a:gs pos="0">
                <a:schemeClr val="accent2"/>
              </a:gs>
              <a:gs pos="100000">
                <a:schemeClr val="tx2"/>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7736" y="109373"/>
            <a:ext cx="1199017" cy="942085"/>
          </a:xfrm>
          <a:prstGeom prst="rect">
            <a:avLst/>
          </a:prstGeom>
          <a:effectLst>
            <a:outerShdw blurRad="63500" sx="102000" sy="102000" algn="ctr" rotWithShape="0">
              <a:prstClr val="black">
                <a:alpha val="40000"/>
              </a:prstClr>
            </a:outerShdw>
          </a:effectLst>
        </p:spPr>
      </p:pic>
      <p:pic>
        <p:nvPicPr>
          <p:cNvPr id="15" name="Picture 8"/>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243381" y="177942"/>
            <a:ext cx="1809179" cy="635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1431" y="1051458"/>
            <a:ext cx="1141322" cy="101823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0026" y="2162473"/>
            <a:ext cx="1177674" cy="1081422"/>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47783" y="3243895"/>
            <a:ext cx="1177674" cy="1108399"/>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431" y="4367970"/>
            <a:ext cx="1159353" cy="1124044"/>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9779" y="5575391"/>
            <a:ext cx="1144117" cy="10374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102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3" r:id="rId6"/>
    <p:sldLayoutId id="2147483652" r:id="rId7"/>
  </p:sldLayoutIdLst>
  <p:txStyles>
    <p:title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Century Gothic" pitchFamily="34" charset="0"/>
        <a:buChar char="―"/>
        <a:defRPr sz="1400" kern="1200">
          <a:solidFill>
            <a:schemeClr val="tx2"/>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200" kern="1200">
          <a:solidFill>
            <a:srgbClr val="7030A0"/>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chart" Target="../charts/char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97680" y="862642"/>
            <a:ext cx="4724400" cy="2012607"/>
          </a:xfrm>
        </p:spPr>
        <p:txBody>
          <a:bodyPr/>
          <a:lstStyle/>
          <a:p>
            <a:r>
              <a:rPr lang="en-NZ" sz="3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Ministry of Civil Defence &amp; Emergency </a:t>
            </a:r>
            <a:r>
              <a:rPr lang="en-NZ"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Management</a:t>
            </a:r>
            <a:br>
              <a:rPr lang="en-NZ"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NZ"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NZ" sz="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NZ" sz="2400" dirty="0" smtClean="0">
                <a:ln>
                  <a:noFill/>
                </a:ln>
                <a:solidFill>
                  <a:schemeClr val="tx1"/>
                </a:solidFill>
              </a:rPr>
              <a:t>Campaign </a:t>
            </a:r>
            <a:r>
              <a:rPr lang="en-NZ" sz="2400" dirty="0">
                <a:ln>
                  <a:noFill/>
                </a:ln>
                <a:solidFill>
                  <a:schemeClr val="tx1"/>
                </a:solidFill>
              </a:rPr>
              <a:t>Monitoring </a:t>
            </a:r>
            <a:r>
              <a:rPr lang="en-NZ" sz="2400" dirty="0" smtClean="0">
                <a:ln>
                  <a:noFill/>
                </a:ln>
                <a:solidFill>
                  <a:schemeClr val="tx1"/>
                </a:solidFill>
              </a:rPr>
              <a:t>Research</a:t>
            </a:r>
            <a:endParaRPr lang="en-NZ"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Subtitle 3"/>
          <p:cNvSpPr>
            <a:spLocks noGrp="1"/>
          </p:cNvSpPr>
          <p:nvPr>
            <p:ph type="subTitle" idx="1"/>
          </p:nvPr>
        </p:nvSpPr>
        <p:spPr>
          <a:xfrm>
            <a:off x="7272068" y="3196695"/>
            <a:ext cx="1780492" cy="532276"/>
          </a:xfrm>
        </p:spPr>
        <p:txBody>
          <a:bodyPr/>
          <a:lstStyle/>
          <a:p>
            <a:r>
              <a:rPr lang="en-NZ" dirty="0" smtClean="0"/>
              <a:t>July 2012</a:t>
            </a:r>
            <a:endParaRPr lang="en-NZ" dirty="0"/>
          </a:p>
          <a:p>
            <a:endParaRPr lang="en-NZ" dirty="0"/>
          </a:p>
        </p:txBody>
      </p:sp>
    </p:spTree>
    <p:extLst>
      <p:ext uri="{BB962C8B-B14F-4D97-AF65-F5344CB8AC3E}">
        <p14:creationId xmlns:p14="http://schemas.microsoft.com/office/powerpoint/2010/main" val="281988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a:off x="1122034" y="2168794"/>
            <a:ext cx="7554133" cy="4301058"/>
          </a:xfrm>
          <a:prstGeom prst="roundRect">
            <a:avLst>
              <a:gd name="adj" fmla="val 1534"/>
            </a:avLst>
          </a:prstGeom>
          <a:solidFill>
            <a:schemeClr val="bg1">
              <a:lumMod val="95000"/>
            </a:schemeClr>
          </a:solidFill>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NZ"/>
          </a:p>
        </p:txBody>
      </p:sp>
      <p:sp>
        <p:nvSpPr>
          <p:cNvPr id="5" name="Text Box 4"/>
          <p:cNvSpPr txBox="1">
            <a:spLocks noChangeArrowheads="1"/>
          </p:cNvSpPr>
          <p:nvPr/>
        </p:nvSpPr>
        <p:spPr>
          <a:xfrm>
            <a:off x="1015364" y="1132973"/>
            <a:ext cx="7752715" cy="896620"/>
          </a:xfrm>
          <a:prstGeom prst="rect">
            <a:avLst/>
          </a:prstGeom>
          <a:noFill/>
          <a:ln/>
        </p:spPr>
        <p:txBody>
          <a:bodyPr vert="horz" wrap="square" lIns="91440" tIns="45720" rIns="91440" bIns="45720" rtlCol="0">
            <a:noAutofit/>
          </a:bodyPr>
          <a:lstStyle>
            <a:lvl1pPr marL="0" indent="0" algn="l" defTabSz="914400" rtl="0" eaLnBrk="1" latinLnBrk="0" hangingPunct="1">
              <a:spcBef>
                <a:spcPct val="20000"/>
              </a:spcBef>
              <a:buFontTx/>
              <a:buNone/>
              <a:defRPr sz="16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Century Gothic" pitchFamily="34" charset="0"/>
              <a:buChar char="―"/>
              <a:defRPr sz="1400" kern="1200">
                <a:solidFill>
                  <a:schemeClr val="tx2"/>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1200" kern="1200">
                <a:solidFill>
                  <a:srgbClr val="7030A0"/>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Before interpreting research results it is useful to consider the context, or events that occurred, prior to fieldwork (16 April to 13 May 2012).</a:t>
            </a:r>
            <a:endParaRPr lang="en-GB" sz="1400" dirty="0"/>
          </a:p>
        </p:txBody>
      </p:sp>
      <p:sp>
        <p:nvSpPr>
          <p:cNvPr id="6" name="Rectangle 4"/>
          <p:cNvSpPr>
            <a:spLocks noGrp="1" noChangeArrowheads="1"/>
          </p:cNvSpPr>
          <p:nvPr>
            <p:ph type="title"/>
          </p:nvPr>
        </p:nvSpPr>
        <p:spPr>
          <a:noFill/>
          <a:ln/>
        </p:spPr>
        <p:txBody>
          <a:bodyPr/>
          <a:lstStyle/>
          <a:p>
            <a:r>
              <a:rPr lang="en-NZ" b="1" dirty="0">
                <a:solidFill>
                  <a:schemeClr val="accent2">
                    <a:lumMod val="50000"/>
                  </a:schemeClr>
                </a:solidFill>
              </a:rPr>
              <a:t>Putting the survey into context…</a:t>
            </a:r>
            <a:endParaRPr lang="en-GB" b="1" dirty="0">
              <a:solidFill>
                <a:schemeClr val="accent2">
                  <a:lumMod val="50000"/>
                </a:schemeClr>
              </a:solidFill>
            </a:endParaRPr>
          </a:p>
        </p:txBody>
      </p:sp>
      <p:sp>
        <p:nvSpPr>
          <p:cNvPr id="8" name="Text Box 8"/>
          <p:cNvSpPr txBox="1">
            <a:spLocks noChangeArrowheads="1"/>
          </p:cNvSpPr>
          <p:nvPr/>
        </p:nvSpPr>
        <p:spPr bwMode="auto">
          <a:xfrm>
            <a:off x="996314" y="1707515"/>
            <a:ext cx="7853680" cy="882293"/>
          </a:xfrm>
          <a:prstGeom prst="rect">
            <a:avLst/>
          </a:prstGeom>
          <a:noFill/>
          <a:ln w="9525">
            <a:noFill/>
            <a:miter lim="800000"/>
            <a:headEnd/>
            <a:tailEnd/>
          </a:ln>
          <a:effectLst/>
        </p:spPr>
        <p:txBody>
          <a:bodyPr wrap="square">
            <a:spAutoFit/>
          </a:bodyPr>
          <a:lstStyle/>
          <a:p>
            <a:pPr algn="l" eaLnBrk="1" hangingPunct="1">
              <a:spcBef>
                <a:spcPts val="1800"/>
              </a:spcBef>
            </a:pPr>
            <a:r>
              <a:rPr lang="en-US" sz="2200" b="1" dirty="0" smtClean="0">
                <a:solidFill>
                  <a:srgbClr val="063C75"/>
                </a:solidFill>
              </a:rPr>
              <a:t>Factors that may have influenced the results include:</a:t>
            </a:r>
            <a:endParaRPr lang="en-US" sz="2200" b="1" dirty="0">
              <a:solidFill>
                <a:srgbClr val="063C75"/>
              </a:solidFill>
            </a:endParaRPr>
          </a:p>
          <a:p>
            <a:pPr marL="444500" lvl="1" algn="r" eaLnBrk="1" hangingPunct="1">
              <a:spcBef>
                <a:spcPts val="1600"/>
              </a:spcBef>
            </a:pPr>
            <a:endParaRPr lang="en-US" sz="1600" dirty="0">
              <a:solidFill>
                <a:schemeClr val="tx2"/>
              </a:solidFill>
            </a:endParaRPr>
          </a:p>
        </p:txBody>
      </p:sp>
      <p:sp>
        <p:nvSpPr>
          <p:cNvPr id="2" name="Rectangle 1"/>
          <p:cNvSpPr/>
          <p:nvPr/>
        </p:nvSpPr>
        <p:spPr>
          <a:xfrm>
            <a:off x="1242204" y="2263855"/>
            <a:ext cx="7093721" cy="4170372"/>
          </a:xfrm>
          <a:prstGeom prst="rect">
            <a:avLst/>
          </a:prstGeom>
        </p:spPr>
        <p:txBody>
          <a:bodyPr wrap="square">
            <a:spAutoFit/>
          </a:bodyPr>
          <a:lstStyle/>
          <a:p>
            <a:pPr marL="180975" lvl="1" indent="-180975">
              <a:spcAft>
                <a:spcPts val="600"/>
              </a:spcAft>
              <a:buFont typeface="Wingdings" pitchFamily="2" charset="2"/>
              <a:buChar char="§"/>
            </a:pPr>
            <a:r>
              <a:rPr lang="en-US" sz="1300" dirty="0" smtClean="0"/>
              <a:t>Earthquakes/aftershocks </a:t>
            </a:r>
            <a:r>
              <a:rPr lang="en-US" sz="1300" dirty="0"/>
              <a:t>in and near Christchurch (on-going)</a:t>
            </a:r>
          </a:p>
          <a:p>
            <a:pPr marL="180975" lvl="1" indent="-180975">
              <a:spcAft>
                <a:spcPts val="600"/>
              </a:spcAft>
              <a:buFont typeface="Wingdings" pitchFamily="2" charset="2"/>
              <a:buChar char="§"/>
            </a:pPr>
            <a:r>
              <a:rPr lang="en-US" sz="1300" dirty="0" smtClean="0"/>
              <a:t>Reports of </a:t>
            </a:r>
            <a:r>
              <a:rPr lang="en-US" sz="1300" dirty="0"/>
              <a:t>Japan tsunami debris reaching US and Canadian shores (on-going)</a:t>
            </a:r>
          </a:p>
          <a:p>
            <a:pPr marL="180975" lvl="1" indent="-180975">
              <a:spcAft>
                <a:spcPts val="600"/>
              </a:spcAft>
              <a:buFont typeface="Wingdings" pitchFamily="2" charset="2"/>
              <a:buChar char="§"/>
            </a:pPr>
            <a:r>
              <a:rPr lang="en-US" sz="1300" dirty="0" smtClean="0"/>
              <a:t>Tornado </a:t>
            </a:r>
            <a:r>
              <a:rPr lang="en-US" sz="1300" dirty="0"/>
              <a:t>in Tsukuba, Japan (May)</a:t>
            </a:r>
          </a:p>
          <a:p>
            <a:pPr marL="180975" lvl="1" indent="-180975">
              <a:spcAft>
                <a:spcPts val="600"/>
              </a:spcAft>
              <a:buFont typeface="Wingdings" pitchFamily="2" charset="2"/>
              <a:buChar char="§"/>
            </a:pPr>
            <a:r>
              <a:rPr lang="en-US" sz="1300" dirty="0" smtClean="0"/>
              <a:t>Flooding </a:t>
            </a:r>
            <a:r>
              <a:rPr lang="en-US" sz="1300" dirty="0"/>
              <a:t>in UK (April)</a:t>
            </a:r>
          </a:p>
          <a:p>
            <a:pPr marL="180975" lvl="1" indent="-180975">
              <a:spcAft>
                <a:spcPts val="600"/>
              </a:spcAft>
              <a:buFont typeface="Wingdings" pitchFamily="2" charset="2"/>
              <a:buChar char="§"/>
            </a:pPr>
            <a:r>
              <a:rPr lang="en-US" sz="1300" dirty="0" smtClean="0"/>
              <a:t>Earthquake </a:t>
            </a:r>
            <a:r>
              <a:rPr lang="en-US" sz="1300" dirty="0"/>
              <a:t>in Indonesia (April)</a:t>
            </a:r>
          </a:p>
          <a:p>
            <a:pPr marL="180975" lvl="1" indent="-180975">
              <a:spcAft>
                <a:spcPts val="600"/>
              </a:spcAft>
              <a:buFont typeface="Wingdings" pitchFamily="2" charset="2"/>
              <a:buChar char="§"/>
            </a:pPr>
            <a:r>
              <a:rPr lang="en-US" sz="1300" dirty="0" smtClean="0"/>
              <a:t>Tornados </a:t>
            </a:r>
            <a:r>
              <a:rPr lang="en-US" sz="1300" dirty="0"/>
              <a:t>in central and mid-west US (Feb/March/April)</a:t>
            </a:r>
          </a:p>
          <a:p>
            <a:pPr marL="180975" lvl="1" indent="-180975">
              <a:spcAft>
                <a:spcPts val="600"/>
              </a:spcAft>
              <a:buFont typeface="Wingdings" pitchFamily="2" charset="2"/>
              <a:buChar char="§"/>
            </a:pPr>
            <a:r>
              <a:rPr lang="en-US" sz="1300" dirty="0" smtClean="0"/>
              <a:t>Avalanche </a:t>
            </a:r>
            <a:r>
              <a:rPr lang="en-US" sz="1300" dirty="0"/>
              <a:t>in Pakistan (April</a:t>
            </a:r>
            <a:r>
              <a:rPr lang="en-US" sz="1300" dirty="0" smtClean="0"/>
              <a:t>)</a:t>
            </a:r>
          </a:p>
          <a:p>
            <a:pPr marL="180975" lvl="1" indent="-180975">
              <a:spcAft>
                <a:spcPts val="600"/>
              </a:spcAft>
              <a:buFont typeface="Wingdings" pitchFamily="2" charset="2"/>
              <a:buChar char="§"/>
            </a:pPr>
            <a:r>
              <a:rPr lang="en-US" sz="1300" dirty="0" smtClean="0"/>
              <a:t>Heavy rain in </a:t>
            </a:r>
            <a:r>
              <a:rPr lang="en-US" sz="1300" dirty="0" err="1" smtClean="0"/>
              <a:t>Gisborne</a:t>
            </a:r>
            <a:r>
              <a:rPr lang="en-US" sz="1300" dirty="0" smtClean="0"/>
              <a:t>/Hawkes Bay, NZ (April)</a:t>
            </a:r>
            <a:endParaRPr lang="en-US" sz="1300" dirty="0"/>
          </a:p>
          <a:p>
            <a:pPr marL="180975" lvl="1" indent="-180975">
              <a:spcAft>
                <a:spcPts val="600"/>
              </a:spcAft>
              <a:buFont typeface="Wingdings" pitchFamily="2" charset="2"/>
              <a:buChar char="§"/>
            </a:pPr>
            <a:r>
              <a:rPr lang="en-US" sz="1300" dirty="0" smtClean="0"/>
              <a:t>Flooding in Fiji (April)</a:t>
            </a:r>
          </a:p>
          <a:p>
            <a:pPr marL="180975" lvl="1" indent="-180975">
              <a:spcAft>
                <a:spcPts val="600"/>
              </a:spcAft>
              <a:buFont typeface="Wingdings" pitchFamily="2" charset="2"/>
              <a:buChar char="§"/>
            </a:pPr>
            <a:r>
              <a:rPr lang="en-US" sz="1300" dirty="0" smtClean="0"/>
              <a:t>Earthquake in central Australia (March)</a:t>
            </a:r>
          </a:p>
          <a:p>
            <a:pPr marL="180975" lvl="1" indent="-180975">
              <a:spcAft>
                <a:spcPts val="600"/>
              </a:spcAft>
              <a:buFont typeface="Wingdings" pitchFamily="2" charset="2"/>
              <a:buChar char="§"/>
            </a:pPr>
            <a:r>
              <a:rPr lang="en-US" sz="1300" dirty="0" smtClean="0"/>
              <a:t>Earthquake </a:t>
            </a:r>
            <a:r>
              <a:rPr lang="en-US" sz="1300" dirty="0"/>
              <a:t>near Mexico (March)</a:t>
            </a:r>
          </a:p>
          <a:p>
            <a:pPr marL="180975" lvl="1" indent="-180975">
              <a:spcAft>
                <a:spcPts val="600"/>
              </a:spcAft>
              <a:buFont typeface="Wingdings" pitchFamily="2" charset="2"/>
              <a:buChar char="§"/>
            </a:pPr>
            <a:r>
              <a:rPr lang="en-US" sz="1300" dirty="0" smtClean="0"/>
              <a:t>Flooding </a:t>
            </a:r>
            <a:r>
              <a:rPr lang="en-US" sz="1300" dirty="0"/>
              <a:t>in Queensland and New South Wales, Australia (February and March)</a:t>
            </a:r>
          </a:p>
          <a:p>
            <a:pPr marL="180975" lvl="1" indent="-180975">
              <a:spcAft>
                <a:spcPts val="600"/>
              </a:spcAft>
              <a:buFont typeface="Wingdings" pitchFamily="2" charset="2"/>
              <a:buChar char="§"/>
            </a:pPr>
            <a:r>
              <a:rPr lang="en-US" sz="1300" dirty="0" smtClean="0"/>
              <a:t>Earthquake </a:t>
            </a:r>
            <a:r>
              <a:rPr lang="en-US" sz="1300" dirty="0"/>
              <a:t>in Philippines (February)</a:t>
            </a:r>
          </a:p>
          <a:p>
            <a:pPr marL="180975" lvl="1" indent="-180975">
              <a:spcAft>
                <a:spcPts val="600"/>
              </a:spcAft>
              <a:buFont typeface="Wingdings" pitchFamily="2" charset="2"/>
              <a:buChar char="§"/>
            </a:pPr>
            <a:r>
              <a:rPr lang="en-US" sz="1300" dirty="0" smtClean="0"/>
              <a:t>Heavy </a:t>
            </a:r>
            <a:r>
              <a:rPr lang="en-US" sz="1300" dirty="0"/>
              <a:t>snowfalls and extreme cold in Europe (February</a:t>
            </a:r>
            <a:r>
              <a:rPr lang="en-US" sz="1300" dirty="0" smtClean="0"/>
              <a:t>)</a:t>
            </a:r>
          </a:p>
          <a:p>
            <a:pPr marL="180975" lvl="1" indent="-180975">
              <a:spcAft>
                <a:spcPts val="600"/>
              </a:spcAft>
              <a:buFont typeface="Wingdings" pitchFamily="2" charset="2"/>
              <a:buChar char="§"/>
            </a:pPr>
            <a:r>
              <a:rPr lang="en-US" sz="1300" dirty="0" smtClean="0"/>
              <a:t>Flooding in Nelson (December).</a:t>
            </a:r>
          </a:p>
        </p:txBody>
      </p:sp>
    </p:spTree>
    <p:extLst>
      <p:ext uri="{BB962C8B-B14F-4D97-AF65-F5344CB8AC3E}">
        <p14:creationId xmlns:p14="http://schemas.microsoft.com/office/powerpoint/2010/main" val="328589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99" y="56424"/>
            <a:ext cx="6318100" cy="1046756"/>
          </a:xfrm>
        </p:spPr>
        <p:txBody>
          <a:bodyPr>
            <a:noAutofit/>
          </a:bodyPr>
          <a:lstStyle/>
          <a:p>
            <a:r>
              <a:rPr lang="en-US" sz="2000" b="1" dirty="0" smtClean="0">
                <a:solidFill>
                  <a:schemeClr val="accent1"/>
                </a:solidFill>
              </a:rPr>
              <a:t>As may be expected, the vast majority of Christchurch residents have taken steps to prepare for disaster in the last 12 months.</a:t>
            </a:r>
            <a:endParaRPr lang="en-NZ" sz="2000" b="1" dirty="0">
              <a:solidFill>
                <a:schemeClr val="accent1"/>
              </a:solidFill>
            </a:endParaRPr>
          </a:p>
        </p:txBody>
      </p:sp>
      <p:graphicFrame>
        <p:nvGraphicFramePr>
          <p:cNvPr id="4" name="Chart 3"/>
          <p:cNvGraphicFramePr/>
          <p:nvPr>
            <p:extLst>
              <p:ext uri="{D42A27DB-BD31-4B8C-83A1-F6EECF244321}">
                <p14:modId xmlns:p14="http://schemas.microsoft.com/office/powerpoint/2010/main" val="75516474"/>
              </p:ext>
            </p:extLst>
          </p:nvPr>
        </p:nvGraphicFramePr>
        <p:xfrm>
          <a:off x="1057822" y="1839432"/>
          <a:ext cx="6358978" cy="47054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65200" y="6488668"/>
            <a:ext cx="6045200" cy="369332"/>
          </a:xfrm>
          <a:prstGeom prst="rect">
            <a:avLst/>
          </a:prstGeom>
        </p:spPr>
        <p:txBody>
          <a:bodyPr wrap="square">
            <a:spAutoFit/>
          </a:bodyPr>
          <a:lstStyle/>
          <a:p>
            <a:r>
              <a:rPr lang="en-NZ" sz="900" i="1" dirty="0" smtClean="0"/>
              <a:t>Q11a: In the last 12 months, have you taken any steps to prepare yourself or your household for a disaster?   Base: All Respondents, 2009 (n = 1000), 2010 (n=1000), 2011 (n=1164), 2012 (n=1255)</a:t>
            </a:r>
            <a:endParaRPr lang="en-NZ" sz="900" i="1" dirty="0"/>
          </a:p>
        </p:txBody>
      </p:sp>
      <p:sp>
        <p:nvSpPr>
          <p:cNvPr id="3" name="TextBox 2"/>
          <p:cNvSpPr txBox="1"/>
          <p:nvPr/>
        </p:nvSpPr>
        <p:spPr>
          <a:xfrm>
            <a:off x="3798426" y="4568060"/>
            <a:ext cx="457200" cy="246221"/>
          </a:xfrm>
          <a:prstGeom prst="rect">
            <a:avLst/>
          </a:prstGeom>
          <a:noFill/>
        </p:spPr>
        <p:txBody>
          <a:bodyPr wrap="square" rtlCol="0">
            <a:spAutoFit/>
          </a:bodyPr>
          <a:lstStyle/>
          <a:p>
            <a:r>
              <a:rPr lang="en-NZ" sz="1000" dirty="0" smtClean="0"/>
              <a:t>(51)</a:t>
            </a:r>
            <a:endParaRPr lang="en-NZ" sz="1000" dirty="0"/>
          </a:p>
        </p:txBody>
      </p:sp>
      <p:sp>
        <p:nvSpPr>
          <p:cNvPr id="12" name="TextBox 11"/>
          <p:cNvSpPr txBox="1"/>
          <p:nvPr/>
        </p:nvSpPr>
        <p:spPr>
          <a:xfrm>
            <a:off x="3798426" y="2834720"/>
            <a:ext cx="457200" cy="246221"/>
          </a:xfrm>
          <a:prstGeom prst="rect">
            <a:avLst/>
          </a:prstGeom>
          <a:noFill/>
        </p:spPr>
        <p:txBody>
          <a:bodyPr wrap="square" rtlCol="0">
            <a:spAutoFit/>
          </a:bodyPr>
          <a:lstStyle/>
          <a:p>
            <a:r>
              <a:rPr lang="en-NZ" sz="1000" dirty="0" smtClean="0"/>
              <a:t>(49)</a:t>
            </a:r>
            <a:endParaRPr lang="en-NZ" sz="1000" dirty="0"/>
          </a:p>
        </p:txBody>
      </p:sp>
      <p:sp>
        <p:nvSpPr>
          <p:cNvPr id="13" name="Rectangle 12"/>
          <p:cNvSpPr/>
          <p:nvPr/>
        </p:nvSpPr>
        <p:spPr>
          <a:xfrm>
            <a:off x="5278711" y="1861338"/>
            <a:ext cx="3578209" cy="3881384"/>
          </a:xfrm>
          <a:prstGeom prst="rect">
            <a:avLst/>
          </a:prstGeom>
        </p:spPr>
        <p:txBody>
          <a:bodyPr wrap="square">
            <a:spAutoFit/>
          </a:bodyPr>
          <a:lstStyle/>
          <a:p>
            <a:pPr>
              <a:lnSpc>
                <a:spcPct val="114000"/>
              </a:lnSpc>
            </a:pPr>
            <a:r>
              <a:rPr lang="en-NZ" sz="1400" b="1" dirty="0"/>
              <a:t>Over half  (55%) of those living in New Zealand have taken steps to prepare in the last 12 months</a:t>
            </a:r>
            <a:r>
              <a:rPr lang="en-NZ" sz="1400" b="1" dirty="0" smtClean="0"/>
              <a:t>. This national result remains higher than  in 2010 (45%), before the Christchurch earthquakes struck. </a:t>
            </a:r>
          </a:p>
          <a:p>
            <a:pPr>
              <a:lnSpc>
                <a:spcPct val="114000"/>
              </a:lnSpc>
            </a:pPr>
            <a:endParaRPr lang="en-NZ" sz="1200" dirty="0"/>
          </a:p>
          <a:p>
            <a:pPr>
              <a:lnSpc>
                <a:spcPct val="114000"/>
              </a:lnSpc>
            </a:pPr>
            <a:r>
              <a:rPr lang="en-NZ" sz="1200" dirty="0"/>
              <a:t>However, </a:t>
            </a:r>
            <a:r>
              <a:rPr lang="en-NZ" sz="1200" dirty="0" smtClean="0"/>
              <a:t>relative to last year fewer people living </a:t>
            </a:r>
            <a:r>
              <a:rPr lang="en-NZ" sz="1200" dirty="0"/>
              <a:t>outside </a:t>
            </a:r>
            <a:r>
              <a:rPr lang="en-NZ" sz="1200" dirty="0" smtClean="0"/>
              <a:t>Christchurch have taken steps to prepare for a disaster – 51% of </a:t>
            </a:r>
            <a:r>
              <a:rPr lang="en-NZ" sz="1200" dirty="0"/>
              <a:t>those living outside Christchurch </a:t>
            </a:r>
            <a:r>
              <a:rPr lang="en-NZ" sz="1200" dirty="0" smtClean="0"/>
              <a:t>have taken steps to prepare in the last 12 months, down </a:t>
            </a:r>
            <a:r>
              <a:rPr lang="en-NZ" sz="1200" dirty="0"/>
              <a:t>from </a:t>
            </a:r>
            <a:r>
              <a:rPr lang="en-NZ" sz="1200" dirty="0" smtClean="0"/>
              <a:t>60% </a:t>
            </a:r>
            <a:r>
              <a:rPr lang="en-NZ" sz="1200" dirty="0"/>
              <a:t>in </a:t>
            </a:r>
            <a:r>
              <a:rPr lang="en-NZ" sz="1200" dirty="0" smtClean="0"/>
              <a:t>2011</a:t>
            </a:r>
            <a:r>
              <a:rPr lang="en-NZ" sz="1200" dirty="0"/>
              <a:t>.</a:t>
            </a:r>
            <a:endParaRPr lang="en-NZ" sz="1200" dirty="0" smtClean="0"/>
          </a:p>
          <a:p>
            <a:pPr>
              <a:lnSpc>
                <a:spcPct val="114000"/>
              </a:lnSpc>
            </a:pPr>
            <a:endParaRPr lang="en-NZ" sz="1200" dirty="0"/>
          </a:p>
          <a:p>
            <a:pPr>
              <a:lnSpc>
                <a:spcPct val="114000"/>
              </a:lnSpc>
            </a:pPr>
            <a:r>
              <a:rPr lang="en-NZ" sz="1200" dirty="0"/>
              <a:t>Christchurch residents are much more likely than others to have taken steps to prepare - 90% have </a:t>
            </a:r>
            <a:r>
              <a:rPr lang="en-NZ" sz="1200" dirty="0" smtClean="0"/>
              <a:t>done </a:t>
            </a:r>
            <a:r>
              <a:rPr lang="en-NZ" sz="1200" dirty="0"/>
              <a:t>so</a:t>
            </a:r>
            <a:r>
              <a:rPr lang="en-NZ" sz="1200" dirty="0" smtClean="0"/>
              <a:t>.</a:t>
            </a:r>
            <a:endParaRPr lang="en-NZ" sz="1200" dirty="0"/>
          </a:p>
        </p:txBody>
      </p:sp>
      <p:sp>
        <p:nvSpPr>
          <p:cNvPr id="8" name="TextBox 7"/>
          <p:cNvSpPr txBox="1"/>
          <p:nvPr/>
        </p:nvSpPr>
        <p:spPr>
          <a:xfrm>
            <a:off x="1403500" y="1263762"/>
            <a:ext cx="3157871" cy="523220"/>
          </a:xfrm>
          <a:prstGeom prst="rect">
            <a:avLst/>
          </a:prstGeom>
          <a:noFill/>
        </p:spPr>
        <p:txBody>
          <a:bodyPr wrap="square" rtlCol="0">
            <a:spAutoFit/>
          </a:bodyPr>
          <a:lstStyle/>
          <a:p>
            <a:pPr algn="ctr"/>
            <a:r>
              <a:rPr lang="en-NZ" sz="1400" b="1" dirty="0" smtClean="0"/>
              <a:t>Taken steps to prepare for disaster in the last 12 months</a:t>
            </a:r>
            <a:endParaRPr lang="en-NZ" sz="1400" b="1" dirty="0"/>
          </a:p>
        </p:txBody>
      </p:sp>
      <p:sp>
        <p:nvSpPr>
          <p:cNvPr id="17" name="TextBox 16"/>
          <p:cNvSpPr txBox="1"/>
          <p:nvPr/>
        </p:nvSpPr>
        <p:spPr>
          <a:xfrm>
            <a:off x="4152763" y="5673662"/>
            <a:ext cx="1116424" cy="553998"/>
          </a:xfrm>
          <a:prstGeom prst="rect">
            <a:avLst/>
          </a:prstGeom>
          <a:noFill/>
        </p:spPr>
        <p:txBody>
          <a:bodyPr wrap="square" rtlCol="0">
            <a:spAutoFit/>
          </a:bodyPr>
          <a:lstStyle/>
          <a:p>
            <a:pPr algn="ctr"/>
            <a:r>
              <a:rPr lang="en-NZ" sz="1000" dirty="0" err="1" smtClean="0"/>
              <a:t>Chch</a:t>
            </a:r>
            <a:r>
              <a:rPr lang="en-NZ" sz="1000" dirty="0" smtClean="0"/>
              <a:t>. </a:t>
            </a:r>
            <a:br>
              <a:rPr lang="en-NZ" sz="1000" dirty="0" smtClean="0"/>
            </a:br>
            <a:r>
              <a:rPr lang="en-NZ" sz="1000" dirty="0" smtClean="0"/>
              <a:t>residents</a:t>
            </a:r>
          </a:p>
          <a:p>
            <a:pPr algn="ctr"/>
            <a:r>
              <a:rPr lang="en-NZ" sz="1000" dirty="0" smtClean="0"/>
              <a:t>(n=99)</a:t>
            </a:r>
            <a:endParaRPr lang="en-NZ" sz="1000" dirty="0"/>
          </a:p>
        </p:txBody>
      </p:sp>
      <p:cxnSp>
        <p:nvCxnSpPr>
          <p:cNvPr id="19" name="Straight Connector 18"/>
          <p:cNvCxnSpPr/>
          <p:nvPr/>
        </p:nvCxnSpPr>
        <p:spPr>
          <a:xfrm>
            <a:off x="4348714" y="1638120"/>
            <a:ext cx="0" cy="4117315"/>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sp>
        <p:nvSpPr>
          <p:cNvPr id="26" name="Up Arrow 25"/>
          <p:cNvSpPr/>
          <p:nvPr/>
        </p:nvSpPr>
        <p:spPr>
          <a:xfrm flipV="1">
            <a:off x="4116569" y="4473197"/>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0" name="Group 29"/>
          <p:cNvGrpSpPr/>
          <p:nvPr/>
        </p:nvGrpSpPr>
        <p:grpSpPr>
          <a:xfrm>
            <a:off x="7732188" y="6219479"/>
            <a:ext cx="1411456" cy="338554"/>
            <a:chOff x="4723530" y="6263927"/>
            <a:chExt cx="1411456" cy="338554"/>
          </a:xfrm>
        </p:grpSpPr>
        <p:sp>
          <p:nvSpPr>
            <p:cNvPr id="27" name="Up Arrow 2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Up Arrow 2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04224" y="1128087"/>
            <a:ext cx="3575304" cy="5047488"/>
          </a:xfrm>
          <a:prstGeom prst="rect">
            <a:avLst/>
          </a:prstGeom>
        </p:spPr>
      </p:pic>
      <p:sp>
        <p:nvSpPr>
          <p:cNvPr id="2" name="Title 1"/>
          <p:cNvSpPr>
            <a:spLocks noGrp="1"/>
          </p:cNvSpPr>
          <p:nvPr>
            <p:ph type="title"/>
          </p:nvPr>
        </p:nvSpPr>
        <p:spPr/>
        <p:txBody>
          <a:bodyPr>
            <a:normAutofit/>
          </a:bodyPr>
          <a:lstStyle/>
          <a:p>
            <a:r>
              <a:rPr lang="en-NZ" sz="2200" b="1" dirty="0" smtClean="0">
                <a:solidFill>
                  <a:schemeClr val="accent1"/>
                </a:solidFill>
              </a:rPr>
              <a:t>Taken steps to prepare in the last </a:t>
            </a:r>
            <a:br>
              <a:rPr lang="en-NZ" sz="2200" b="1" dirty="0" smtClean="0">
                <a:solidFill>
                  <a:schemeClr val="accent1"/>
                </a:solidFill>
              </a:rPr>
            </a:br>
            <a:r>
              <a:rPr lang="en-NZ" sz="2200" b="1" dirty="0" smtClean="0">
                <a:solidFill>
                  <a:schemeClr val="accent1"/>
                </a:solidFill>
              </a:rPr>
              <a:t>12 months: Regional differences</a:t>
            </a:r>
            <a:endParaRPr lang="en-NZ" sz="2200" b="1" dirty="0">
              <a:solidFill>
                <a:schemeClr val="accent1"/>
              </a:solidFill>
            </a:endParaRPr>
          </a:p>
        </p:txBody>
      </p:sp>
      <p:grpSp>
        <p:nvGrpSpPr>
          <p:cNvPr id="10" name="Group 10"/>
          <p:cNvGrpSpPr/>
          <p:nvPr/>
        </p:nvGrpSpPr>
        <p:grpSpPr>
          <a:xfrm>
            <a:off x="6691313" y="1130468"/>
            <a:ext cx="2452687" cy="276999"/>
            <a:chOff x="5272087" y="4807118"/>
            <a:chExt cx="2452687" cy="276999"/>
          </a:xfrm>
        </p:grpSpPr>
        <p:sp>
          <p:nvSpPr>
            <p:cNvPr id="3" name="Rectangle 2"/>
            <p:cNvSpPr/>
            <p:nvPr/>
          </p:nvSpPr>
          <p:spPr>
            <a:xfrm>
              <a:off x="5272087" y="4845218"/>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6" name="TextBox 5"/>
            <p:cNvSpPr txBox="1"/>
            <p:nvPr/>
          </p:nvSpPr>
          <p:spPr>
            <a:xfrm>
              <a:off x="5605461" y="4807118"/>
              <a:ext cx="2119313" cy="276999"/>
            </a:xfrm>
            <a:prstGeom prst="rect">
              <a:avLst/>
            </a:prstGeom>
            <a:noFill/>
          </p:spPr>
          <p:txBody>
            <a:bodyPr wrap="square" rtlCol="0">
              <a:spAutoFit/>
            </a:bodyPr>
            <a:lstStyle/>
            <a:p>
              <a:r>
                <a:rPr lang="en-NZ" sz="1200" dirty="0">
                  <a:solidFill>
                    <a:srgbClr val="000000"/>
                  </a:solidFill>
                </a:rPr>
                <a:t>Higher than average</a:t>
              </a:r>
            </a:p>
          </p:txBody>
        </p:sp>
      </p:grpSp>
      <p:sp>
        <p:nvSpPr>
          <p:cNvPr id="4" name="Rectangle 3"/>
          <p:cNvSpPr/>
          <p:nvPr/>
        </p:nvSpPr>
        <p:spPr>
          <a:xfrm>
            <a:off x="6691313" y="1597433"/>
            <a:ext cx="204787" cy="204787"/>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solidFill>
                <a:prstClr val="white"/>
              </a:solidFill>
            </a:endParaRPr>
          </a:p>
        </p:txBody>
      </p:sp>
      <p:sp>
        <p:nvSpPr>
          <p:cNvPr id="7" name="TextBox 6"/>
          <p:cNvSpPr txBox="1"/>
          <p:nvPr/>
        </p:nvSpPr>
        <p:spPr>
          <a:xfrm>
            <a:off x="7015162" y="1561326"/>
            <a:ext cx="1447800" cy="276999"/>
          </a:xfrm>
          <a:prstGeom prst="rect">
            <a:avLst/>
          </a:prstGeom>
          <a:noFill/>
        </p:spPr>
        <p:txBody>
          <a:bodyPr wrap="square" rtlCol="0">
            <a:spAutoFit/>
          </a:bodyPr>
          <a:lstStyle/>
          <a:p>
            <a:r>
              <a:rPr lang="en-NZ" sz="1200" dirty="0">
                <a:solidFill>
                  <a:srgbClr val="000000"/>
                </a:solidFill>
              </a:rPr>
              <a:t>Average</a:t>
            </a:r>
          </a:p>
        </p:txBody>
      </p:sp>
      <p:grpSp>
        <p:nvGrpSpPr>
          <p:cNvPr id="11" name="Group 11"/>
          <p:cNvGrpSpPr/>
          <p:nvPr/>
        </p:nvGrpSpPr>
        <p:grpSpPr>
          <a:xfrm>
            <a:off x="6691313" y="1935807"/>
            <a:ext cx="1762125" cy="276999"/>
            <a:chOff x="5272087" y="5612457"/>
            <a:chExt cx="1762125" cy="276999"/>
          </a:xfrm>
        </p:grpSpPr>
        <p:sp>
          <p:nvSpPr>
            <p:cNvPr id="5" name="Rectangle 4"/>
            <p:cNvSpPr/>
            <p:nvPr/>
          </p:nvSpPr>
          <p:spPr>
            <a:xfrm>
              <a:off x="5272087" y="5638800"/>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solidFill>
                  <a:prstClr val="white"/>
                </a:solidFill>
              </a:endParaRPr>
            </a:p>
          </p:txBody>
        </p:sp>
        <p:sp>
          <p:nvSpPr>
            <p:cNvPr id="8" name="TextBox 7"/>
            <p:cNvSpPr txBox="1"/>
            <p:nvPr/>
          </p:nvSpPr>
          <p:spPr>
            <a:xfrm>
              <a:off x="5586412" y="5612457"/>
              <a:ext cx="1447800" cy="276999"/>
            </a:xfrm>
            <a:prstGeom prst="rect">
              <a:avLst/>
            </a:prstGeom>
            <a:noFill/>
          </p:spPr>
          <p:txBody>
            <a:bodyPr wrap="square" rtlCol="0">
              <a:spAutoFit/>
            </a:bodyPr>
            <a:lstStyle/>
            <a:p>
              <a:r>
                <a:rPr lang="en-NZ" sz="1200" dirty="0">
                  <a:solidFill>
                    <a:srgbClr val="000000"/>
                  </a:solidFill>
                </a:rPr>
                <a:t>Below Average</a:t>
              </a:r>
            </a:p>
          </p:txBody>
        </p:sp>
      </p:grpSp>
      <p:sp>
        <p:nvSpPr>
          <p:cNvPr id="13" name="Rectangle 12"/>
          <p:cNvSpPr/>
          <p:nvPr/>
        </p:nvSpPr>
        <p:spPr>
          <a:xfrm>
            <a:off x="4739325" y="1270961"/>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smtClean="0">
                <a:solidFill>
                  <a:srgbClr val="000000"/>
                </a:solidFill>
              </a:rPr>
              <a:t>Auckland</a:t>
            </a:r>
            <a:endParaRPr lang="en-NZ" sz="1000" dirty="0">
              <a:solidFill>
                <a:srgbClr val="000000"/>
              </a:solidFill>
            </a:endParaRPr>
          </a:p>
          <a:p>
            <a:pPr algn="ctr"/>
            <a:r>
              <a:rPr lang="en-NZ" dirty="0" smtClean="0">
                <a:solidFill>
                  <a:srgbClr val="000000"/>
                </a:solidFill>
              </a:rPr>
              <a:t>38%</a:t>
            </a:r>
            <a:endParaRPr lang="en-NZ" dirty="0">
              <a:solidFill>
                <a:srgbClr val="000000"/>
              </a:solidFill>
            </a:endParaRPr>
          </a:p>
        </p:txBody>
      </p:sp>
      <p:sp>
        <p:nvSpPr>
          <p:cNvPr id="17" name="Rectangle 16"/>
          <p:cNvSpPr/>
          <p:nvPr/>
        </p:nvSpPr>
        <p:spPr>
          <a:xfrm>
            <a:off x="4864696" y="3540526"/>
            <a:ext cx="1229664"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a:solidFill>
                  <a:prstClr val="white"/>
                </a:solidFill>
              </a:rPr>
              <a:t>Wellington</a:t>
            </a:r>
          </a:p>
          <a:p>
            <a:pPr algn="ctr"/>
            <a:r>
              <a:rPr lang="en-NZ" dirty="0" smtClean="0">
                <a:solidFill>
                  <a:prstClr val="white"/>
                </a:solidFill>
              </a:rPr>
              <a:t>65%</a:t>
            </a:r>
            <a:endParaRPr lang="en-NZ" dirty="0">
              <a:solidFill>
                <a:prstClr val="white"/>
              </a:solidFill>
            </a:endParaRPr>
          </a:p>
        </p:txBody>
      </p:sp>
      <p:sp>
        <p:nvSpPr>
          <p:cNvPr id="15" name="Rectangle 14"/>
          <p:cNvSpPr/>
          <p:nvPr/>
        </p:nvSpPr>
        <p:spPr>
          <a:xfrm>
            <a:off x="1609724" y="4009393"/>
            <a:ext cx="1090067"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a:solidFill>
                  <a:prstClr val="white"/>
                </a:solidFill>
              </a:rPr>
              <a:t>West Coast</a:t>
            </a:r>
          </a:p>
          <a:p>
            <a:pPr algn="ctr"/>
            <a:r>
              <a:rPr lang="en-NZ" dirty="0" smtClean="0">
                <a:solidFill>
                  <a:prstClr val="white"/>
                </a:solidFill>
              </a:rPr>
              <a:t>76%</a:t>
            </a:r>
            <a:endParaRPr lang="en-NZ" dirty="0">
              <a:solidFill>
                <a:prstClr val="white"/>
              </a:solidFill>
            </a:endParaRPr>
          </a:p>
        </p:txBody>
      </p:sp>
      <p:sp>
        <p:nvSpPr>
          <p:cNvPr id="19" name="Rectangle 18"/>
          <p:cNvSpPr/>
          <p:nvPr/>
        </p:nvSpPr>
        <p:spPr>
          <a:xfrm>
            <a:off x="6691313" y="2523186"/>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a:solidFill>
                  <a:prstClr val="white"/>
                </a:solidFill>
              </a:rPr>
              <a:t>Average</a:t>
            </a:r>
          </a:p>
          <a:p>
            <a:pPr algn="ctr"/>
            <a:r>
              <a:rPr lang="en-NZ" dirty="0" smtClean="0">
                <a:solidFill>
                  <a:prstClr val="white"/>
                </a:solidFill>
              </a:rPr>
              <a:t>55%</a:t>
            </a:r>
            <a:endParaRPr lang="en-NZ" dirty="0">
              <a:solidFill>
                <a:prstClr val="white"/>
              </a:solidFill>
            </a:endParaRPr>
          </a:p>
        </p:txBody>
      </p:sp>
      <p:sp>
        <p:nvSpPr>
          <p:cNvPr id="20" name="Rectangle 19"/>
          <p:cNvSpPr/>
          <p:nvPr/>
        </p:nvSpPr>
        <p:spPr>
          <a:xfrm>
            <a:off x="6550820" y="1000125"/>
            <a:ext cx="2333625" cy="22764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1" name="TextBox 20"/>
          <p:cNvSpPr txBox="1"/>
          <p:nvPr/>
        </p:nvSpPr>
        <p:spPr>
          <a:xfrm>
            <a:off x="931814" y="6421388"/>
            <a:ext cx="4149770" cy="400110"/>
          </a:xfrm>
          <a:prstGeom prst="rect">
            <a:avLst/>
          </a:prstGeom>
          <a:noFill/>
        </p:spPr>
        <p:txBody>
          <a:bodyPr wrap="square" rtlCol="0">
            <a:spAutoFit/>
          </a:bodyPr>
          <a:lstStyle/>
          <a:p>
            <a:r>
              <a:rPr lang="en-US" sz="1000" dirty="0">
                <a:solidFill>
                  <a:srgbClr val="000000"/>
                </a:solidFill>
              </a:rPr>
              <a:t>Note: Percentages are presented that are statistically higher or lower than the national average at the 95% confidence level. </a:t>
            </a:r>
            <a:endParaRPr lang="en-NZ" sz="1000" dirty="0">
              <a:solidFill>
                <a:srgbClr val="000000"/>
              </a:solidFill>
            </a:endParaRPr>
          </a:p>
        </p:txBody>
      </p:sp>
      <p:sp>
        <p:nvSpPr>
          <p:cNvPr id="22" name="Rectangle 21"/>
          <p:cNvSpPr/>
          <p:nvPr/>
        </p:nvSpPr>
        <p:spPr>
          <a:xfrm>
            <a:off x="3851920" y="4579284"/>
            <a:ext cx="1229664"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prstClr val="white"/>
                </a:solidFill>
              </a:rPr>
              <a:t>Canterbury</a:t>
            </a:r>
            <a:endParaRPr lang="en-NZ" sz="1000" dirty="0">
              <a:solidFill>
                <a:prstClr val="white"/>
              </a:solidFill>
            </a:endParaRPr>
          </a:p>
          <a:p>
            <a:pPr algn="ctr"/>
            <a:r>
              <a:rPr lang="en-NZ" dirty="0" smtClean="0">
                <a:solidFill>
                  <a:prstClr val="white"/>
                </a:solidFill>
              </a:rPr>
              <a:t>85%</a:t>
            </a:r>
            <a:endParaRPr lang="en-NZ" dirty="0">
              <a:solidFill>
                <a:prstClr val="white"/>
              </a:solidFill>
            </a:endParaRPr>
          </a:p>
        </p:txBody>
      </p:sp>
      <p:sp>
        <p:nvSpPr>
          <p:cNvPr id="23" name="TextBox 22"/>
          <p:cNvSpPr txBox="1"/>
          <p:nvPr/>
        </p:nvSpPr>
        <p:spPr>
          <a:xfrm>
            <a:off x="6550820" y="3540526"/>
            <a:ext cx="2333625" cy="1754326"/>
          </a:xfrm>
          <a:prstGeom prst="rect">
            <a:avLst/>
          </a:prstGeom>
          <a:noFill/>
          <a:ln>
            <a:solidFill>
              <a:schemeClr val="accent6">
                <a:shade val="95000"/>
                <a:satMod val="105000"/>
              </a:schemeClr>
            </a:solidFill>
          </a:ln>
        </p:spPr>
        <p:txBody>
          <a:bodyPr wrap="square" rtlCol="0">
            <a:spAutoFit/>
          </a:bodyPr>
          <a:lstStyle/>
          <a:p>
            <a:pPr algn="ctr"/>
            <a:r>
              <a:rPr lang="en-NZ" sz="1200" dirty="0" smtClean="0"/>
              <a:t>A higher than average proportion of Wellington, Canterbury, and West Coast residents have taken steps to prepare in the last 12 months. A lower than average proportion of Auckland residents have taken steps to prepare.</a:t>
            </a:r>
            <a:endParaRPr lang="en-NZ" sz="1200" dirty="0"/>
          </a:p>
        </p:txBody>
      </p:sp>
      <p:sp>
        <p:nvSpPr>
          <p:cNvPr id="24" name="TextBox 23"/>
          <p:cNvSpPr txBox="1"/>
          <p:nvPr/>
        </p:nvSpPr>
        <p:spPr>
          <a:xfrm>
            <a:off x="7453143" y="2786599"/>
            <a:ext cx="542539" cy="246221"/>
          </a:xfrm>
          <a:prstGeom prst="rect">
            <a:avLst/>
          </a:prstGeom>
          <a:noFill/>
        </p:spPr>
        <p:txBody>
          <a:bodyPr wrap="square" rtlCol="0">
            <a:spAutoFit/>
          </a:bodyPr>
          <a:lstStyle/>
          <a:p>
            <a:r>
              <a:rPr lang="en-NZ" sz="1000" dirty="0" smtClean="0">
                <a:solidFill>
                  <a:schemeClr val="bg1"/>
                </a:solidFill>
              </a:rPr>
              <a:t>(51%)</a:t>
            </a:r>
            <a:endParaRPr lang="en-NZ" sz="1000" dirty="0">
              <a:solidFill>
                <a:schemeClr val="bg1"/>
              </a:solidFill>
            </a:endParaRPr>
          </a:p>
        </p:txBody>
      </p:sp>
      <p:cxnSp>
        <p:nvCxnSpPr>
          <p:cNvPr id="14" name="Elbow Connector 13"/>
          <p:cNvCxnSpPr/>
          <p:nvPr/>
        </p:nvCxnSpPr>
        <p:spPr>
          <a:xfrm rot="16200000" flipH="1">
            <a:off x="3127763" y="5067666"/>
            <a:ext cx="1183563" cy="398182"/>
          </a:xfrm>
          <a:prstGeom prst="bentConnector3">
            <a:avLst>
              <a:gd name="adj1" fmla="val 100308"/>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859606" y="5730948"/>
            <a:ext cx="1365963" cy="261610"/>
          </a:xfrm>
          <a:prstGeom prst="rect">
            <a:avLst/>
          </a:prstGeom>
          <a:noFill/>
        </p:spPr>
        <p:txBody>
          <a:bodyPr wrap="square" rtlCol="0">
            <a:spAutoFit/>
          </a:bodyPr>
          <a:lstStyle/>
          <a:p>
            <a:r>
              <a:rPr lang="en-NZ" sz="1100" dirty="0" smtClean="0"/>
              <a:t>Christchurch 90%</a:t>
            </a:r>
            <a:endParaRPr lang="en-NZ" sz="1100" dirty="0"/>
          </a:p>
        </p:txBody>
      </p:sp>
      <p:grpSp>
        <p:nvGrpSpPr>
          <p:cNvPr id="35" name="Group 34"/>
          <p:cNvGrpSpPr/>
          <p:nvPr/>
        </p:nvGrpSpPr>
        <p:grpSpPr>
          <a:xfrm>
            <a:off x="3415384" y="4548625"/>
            <a:ext cx="210137" cy="210137"/>
            <a:chOff x="2171960" y="3014776"/>
            <a:chExt cx="210137" cy="210137"/>
          </a:xfrm>
        </p:grpSpPr>
        <p:sp>
          <p:nvSpPr>
            <p:cNvPr id="33" name="Oval 32"/>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Oval 33"/>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60740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137150" y="1309977"/>
            <a:ext cx="6400794" cy="5024148"/>
          </a:xfrm>
          <a:prstGeom prst="roundRect">
            <a:avLst>
              <a:gd name="adj" fmla="val 5956"/>
            </a:avLst>
          </a:prstGeom>
          <a:solidFill>
            <a:schemeClr val="bg1">
              <a:lumMod val="95000"/>
            </a:schemeClr>
          </a:solidFill>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5" name="TextBox 24"/>
          <p:cNvSpPr txBox="1"/>
          <p:nvPr/>
        </p:nvSpPr>
        <p:spPr>
          <a:xfrm>
            <a:off x="2424223" y="1609862"/>
            <a:ext cx="5954232" cy="4495718"/>
          </a:xfrm>
          <a:prstGeom prst="rect">
            <a:avLst/>
          </a:prstGeom>
          <a:noFill/>
        </p:spPr>
        <p:txBody>
          <a:bodyPr wrap="square" rtlCol="0">
            <a:spAutoFit/>
          </a:bodyPr>
          <a:lstStyle/>
          <a:p>
            <a:pPr>
              <a:lnSpc>
                <a:spcPct val="114000"/>
              </a:lnSpc>
            </a:pPr>
            <a:r>
              <a:rPr lang="en-NZ" b="1" dirty="0" smtClean="0">
                <a:solidFill>
                  <a:schemeClr val="accent3">
                    <a:lumMod val="25000"/>
                  </a:schemeClr>
                </a:solidFill>
              </a:rPr>
              <a:t>VERY IMPORTANT NOTE FOR READING THIS REPORT:</a:t>
            </a:r>
          </a:p>
          <a:p>
            <a:pPr>
              <a:lnSpc>
                <a:spcPct val="114000"/>
              </a:lnSpc>
            </a:pPr>
            <a:endParaRPr lang="en-NZ" sz="800" b="1" dirty="0" smtClean="0"/>
          </a:p>
          <a:p>
            <a:pPr>
              <a:lnSpc>
                <a:spcPct val="114000"/>
              </a:lnSpc>
            </a:pPr>
            <a:r>
              <a:rPr lang="en-NZ" sz="1500" dirty="0" smtClean="0"/>
              <a:t>Last year’s survey excluded Christchurch residents as </a:t>
            </a:r>
            <a:r>
              <a:rPr lang="en-GB" sz="1500" dirty="0"/>
              <a:t>it would have been inappropriate to question </a:t>
            </a:r>
            <a:r>
              <a:rPr lang="en-GB" sz="1500" dirty="0" smtClean="0"/>
              <a:t>them at that time about </a:t>
            </a:r>
            <a:r>
              <a:rPr lang="en-GB" sz="1500" dirty="0"/>
              <a:t>their awareness </a:t>
            </a:r>
            <a:r>
              <a:rPr lang="en-GB" sz="1500" dirty="0" smtClean="0"/>
              <a:t>of and </a:t>
            </a:r>
            <a:r>
              <a:rPr lang="en-GB" sz="1500" dirty="0"/>
              <a:t>preparedness </a:t>
            </a:r>
            <a:r>
              <a:rPr lang="en-GB" sz="1500" dirty="0" smtClean="0"/>
              <a:t>for disasters.</a:t>
            </a:r>
            <a:r>
              <a:rPr lang="en-NZ" sz="1500" dirty="0" smtClean="0"/>
              <a:t> This year’s survey shows that preparedness in Christchurch has changed dramatically since 2010, given residents’ experiences with earthquakes and continued aftershocks.</a:t>
            </a:r>
          </a:p>
          <a:p>
            <a:pPr>
              <a:lnSpc>
                <a:spcPct val="114000"/>
              </a:lnSpc>
            </a:pPr>
            <a:endParaRPr lang="en-NZ" sz="1500" dirty="0"/>
          </a:p>
          <a:p>
            <a:pPr>
              <a:lnSpc>
                <a:spcPct val="114000"/>
              </a:lnSpc>
            </a:pPr>
            <a:r>
              <a:rPr lang="en-NZ" sz="1500" dirty="0" smtClean="0"/>
              <a:t>All 2012 results in this report have been analysed both nationally </a:t>
            </a:r>
            <a:r>
              <a:rPr lang="en-NZ" sz="1500" u="sng" dirty="0" smtClean="0"/>
              <a:t>and</a:t>
            </a:r>
            <a:r>
              <a:rPr lang="en-NZ" sz="1500" dirty="0" smtClean="0"/>
              <a:t> after excluding Christchurch residents from the data. This allows direct comparison with the 2011 survey.</a:t>
            </a:r>
          </a:p>
          <a:p>
            <a:pPr>
              <a:lnSpc>
                <a:spcPct val="114000"/>
              </a:lnSpc>
            </a:pPr>
            <a:endParaRPr lang="en-NZ" sz="1500" dirty="0"/>
          </a:p>
          <a:p>
            <a:pPr>
              <a:lnSpc>
                <a:spcPct val="114000"/>
              </a:lnSpc>
            </a:pPr>
            <a:r>
              <a:rPr lang="en-NZ" sz="1500" b="1" dirty="0" smtClean="0"/>
              <a:t>Where a result after excluding Christchurch residents </a:t>
            </a:r>
            <a:r>
              <a:rPr lang="en-NZ" sz="1500" b="1" u="sng" dirty="0" smtClean="0"/>
              <a:t>differs from the national result</a:t>
            </a:r>
            <a:r>
              <a:rPr lang="en-NZ" sz="1500" b="1" dirty="0" smtClean="0"/>
              <a:t>, the result after excluding Christchurch residents is displayed alongside the national result in parentheses (as in the previous two charts).</a:t>
            </a:r>
            <a:endParaRPr lang="en-NZ" sz="1500" b="1" dirty="0"/>
          </a:p>
        </p:txBody>
      </p:sp>
      <p:grpSp>
        <p:nvGrpSpPr>
          <p:cNvPr id="10" name="Group 9"/>
          <p:cNvGrpSpPr/>
          <p:nvPr/>
        </p:nvGrpSpPr>
        <p:grpSpPr>
          <a:xfrm>
            <a:off x="1010082" y="233921"/>
            <a:ext cx="1733113" cy="1626782"/>
            <a:chOff x="999449" y="116958"/>
            <a:chExt cx="1733113" cy="1626782"/>
          </a:xfrm>
        </p:grpSpPr>
        <p:sp>
          <p:nvSpPr>
            <p:cNvPr id="7" name="Octagon 6"/>
            <p:cNvSpPr/>
            <p:nvPr/>
          </p:nvSpPr>
          <p:spPr>
            <a:xfrm>
              <a:off x="1063255" y="116958"/>
              <a:ext cx="1626782" cy="1626782"/>
            </a:xfrm>
            <a:prstGeom prst="octagon">
              <a:avLst/>
            </a:prstGeom>
            <a:solidFill>
              <a:srgbClr val="C00000"/>
            </a:solidFill>
            <a:ln w="76200"/>
            <a:effectLst>
              <a:outerShdw blurRad="63500" sx="102000" sy="102000" algn="ctr"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NZ"/>
            </a:p>
          </p:txBody>
        </p:sp>
        <p:sp>
          <p:nvSpPr>
            <p:cNvPr id="9" name="TextBox 8"/>
            <p:cNvSpPr txBox="1"/>
            <p:nvPr/>
          </p:nvSpPr>
          <p:spPr>
            <a:xfrm>
              <a:off x="999449" y="489087"/>
              <a:ext cx="1733113" cy="861774"/>
            </a:xfrm>
            <a:prstGeom prst="rect">
              <a:avLst/>
            </a:prstGeom>
            <a:noFill/>
          </p:spPr>
          <p:txBody>
            <a:bodyPr wrap="square" rtlCol="0">
              <a:spAutoFit/>
            </a:bodyPr>
            <a:lstStyle/>
            <a:p>
              <a:pPr algn="ctr"/>
              <a:r>
                <a:rPr lang="en-NZ" sz="5000" b="1" dirty="0" smtClean="0">
                  <a:solidFill>
                    <a:schemeClr val="bg1"/>
                  </a:solidFill>
                </a:rPr>
                <a:t>STOP</a:t>
              </a:r>
              <a:endParaRPr lang="en-NZ" sz="5000" b="1" dirty="0">
                <a:solidFill>
                  <a:schemeClr val="bg1"/>
                </a:solidFill>
              </a:endParaRPr>
            </a:p>
          </p:txBody>
        </p:sp>
      </p:grpSp>
    </p:spTree>
    <p:extLst>
      <p:ext uri="{BB962C8B-B14F-4D97-AF65-F5344CB8AC3E}">
        <p14:creationId xmlns:p14="http://schemas.microsoft.com/office/powerpoint/2010/main" val="4243046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173" y="963174"/>
            <a:ext cx="2583706" cy="3906538"/>
          </a:xfrm>
        </p:spPr>
        <p:txBody>
          <a:bodyPr>
            <a:noAutofit/>
          </a:bodyPr>
          <a:lstStyle/>
          <a:p>
            <a:pPr algn="ctr"/>
            <a:r>
              <a:rPr lang="en-US" sz="3000" b="1" dirty="0" smtClean="0">
                <a:solidFill>
                  <a:schemeClr val="accent1"/>
                </a:solidFill>
              </a:rPr>
              <a:t>The Christchurch earthquakes remain the main prompt to prepare for a disaster.</a:t>
            </a:r>
            <a:endParaRPr lang="en-NZ" sz="3000" b="1" dirty="0">
              <a:solidFill>
                <a:schemeClr val="accent1"/>
              </a:solidFill>
            </a:endParaRPr>
          </a:p>
        </p:txBody>
      </p:sp>
      <p:graphicFrame>
        <p:nvGraphicFramePr>
          <p:cNvPr id="6" name="Chart 5"/>
          <p:cNvGraphicFramePr/>
          <p:nvPr>
            <p:extLst>
              <p:ext uri="{D42A27DB-BD31-4B8C-83A1-F6EECF244321}">
                <p14:modId xmlns:p14="http://schemas.microsoft.com/office/powerpoint/2010/main" val="1087546855"/>
              </p:ext>
            </p:extLst>
          </p:nvPr>
        </p:nvGraphicFramePr>
        <p:xfrm>
          <a:off x="2402244" y="414674"/>
          <a:ext cx="4019813" cy="61295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47852" y="676694"/>
            <a:ext cx="1706881" cy="400110"/>
          </a:xfrm>
          <a:prstGeom prst="rect">
            <a:avLst/>
          </a:prstGeom>
        </p:spPr>
        <p:txBody>
          <a:bodyPr wrap="square">
            <a:spAutoFit/>
          </a:bodyPr>
          <a:lstStyle/>
          <a:p>
            <a:pPr algn="r"/>
            <a:r>
              <a:rPr lang="en-NZ" sz="1000" dirty="0" smtClean="0"/>
              <a:t>Disasters that occurred in New Zealand</a:t>
            </a:r>
            <a:endParaRPr lang="en-NZ" sz="1000" dirty="0"/>
          </a:p>
        </p:txBody>
      </p:sp>
      <p:sp>
        <p:nvSpPr>
          <p:cNvPr id="8" name="Rectangle 7"/>
          <p:cNvSpPr/>
          <p:nvPr/>
        </p:nvSpPr>
        <p:spPr>
          <a:xfrm>
            <a:off x="1015400" y="1244894"/>
            <a:ext cx="1539333" cy="400110"/>
          </a:xfrm>
          <a:prstGeom prst="rect">
            <a:avLst/>
          </a:prstGeom>
        </p:spPr>
        <p:txBody>
          <a:bodyPr wrap="square">
            <a:spAutoFit/>
          </a:bodyPr>
          <a:lstStyle/>
          <a:p>
            <a:pPr algn="r"/>
            <a:r>
              <a:rPr lang="en-NZ" sz="1000" dirty="0" smtClean="0"/>
              <a:t>Disasters that occurred overseas</a:t>
            </a:r>
            <a:endParaRPr lang="en-NZ" sz="1000" dirty="0"/>
          </a:p>
        </p:txBody>
      </p:sp>
      <p:sp>
        <p:nvSpPr>
          <p:cNvPr id="9" name="Rectangle 8"/>
          <p:cNvSpPr/>
          <p:nvPr/>
        </p:nvSpPr>
        <p:spPr>
          <a:xfrm>
            <a:off x="1152652" y="1813094"/>
            <a:ext cx="1402081" cy="400110"/>
          </a:xfrm>
          <a:prstGeom prst="rect">
            <a:avLst/>
          </a:prstGeom>
        </p:spPr>
        <p:txBody>
          <a:bodyPr wrap="square">
            <a:spAutoFit/>
          </a:bodyPr>
          <a:lstStyle/>
          <a:p>
            <a:pPr algn="r"/>
            <a:r>
              <a:rPr lang="en-NZ" sz="1000" dirty="0" smtClean="0"/>
              <a:t>Advertising I saw/heard/read</a:t>
            </a:r>
            <a:endParaRPr lang="en-NZ" sz="1000" dirty="0"/>
          </a:p>
        </p:txBody>
      </p:sp>
      <p:sp>
        <p:nvSpPr>
          <p:cNvPr id="10" name="Rectangle 9"/>
          <p:cNvSpPr/>
          <p:nvPr/>
        </p:nvSpPr>
        <p:spPr>
          <a:xfrm>
            <a:off x="1529300" y="2880669"/>
            <a:ext cx="1025433" cy="400110"/>
          </a:xfrm>
          <a:prstGeom prst="rect">
            <a:avLst/>
          </a:prstGeom>
        </p:spPr>
        <p:txBody>
          <a:bodyPr wrap="square">
            <a:spAutoFit/>
          </a:bodyPr>
          <a:lstStyle/>
          <a:p>
            <a:pPr algn="r"/>
            <a:r>
              <a:rPr lang="en-NZ" sz="1000" dirty="0" smtClean="0"/>
              <a:t>News/article in the media</a:t>
            </a:r>
            <a:endParaRPr lang="en-NZ" sz="1000" dirty="0"/>
          </a:p>
        </p:txBody>
      </p:sp>
      <p:sp>
        <p:nvSpPr>
          <p:cNvPr id="11" name="Rectangle 10"/>
          <p:cNvSpPr/>
          <p:nvPr/>
        </p:nvSpPr>
        <p:spPr>
          <a:xfrm>
            <a:off x="1382617" y="2381294"/>
            <a:ext cx="1172116" cy="246221"/>
          </a:xfrm>
          <a:prstGeom prst="rect">
            <a:avLst/>
          </a:prstGeom>
        </p:spPr>
        <p:txBody>
          <a:bodyPr wrap="none">
            <a:spAutoFit/>
          </a:bodyPr>
          <a:lstStyle/>
          <a:p>
            <a:pPr algn="r"/>
            <a:r>
              <a:rPr lang="en-NZ" sz="1000" dirty="0" smtClean="0"/>
              <a:t>Friends or family</a:t>
            </a:r>
            <a:endParaRPr lang="en-NZ" sz="1000" dirty="0"/>
          </a:p>
        </p:txBody>
      </p:sp>
      <p:sp>
        <p:nvSpPr>
          <p:cNvPr id="12" name="Rectangle 11"/>
          <p:cNvSpPr/>
          <p:nvPr/>
        </p:nvSpPr>
        <p:spPr>
          <a:xfrm>
            <a:off x="1183133" y="5668502"/>
            <a:ext cx="1371600" cy="400110"/>
          </a:xfrm>
          <a:prstGeom prst="rect">
            <a:avLst/>
          </a:prstGeom>
        </p:spPr>
        <p:txBody>
          <a:bodyPr wrap="square">
            <a:spAutoFit/>
          </a:bodyPr>
          <a:lstStyle/>
          <a:p>
            <a:pPr algn="r"/>
            <a:r>
              <a:rPr lang="en-NZ" sz="1000" dirty="0" smtClean="0"/>
              <a:t>Something I have always done</a:t>
            </a:r>
            <a:endParaRPr lang="en-NZ" sz="1000" dirty="0"/>
          </a:p>
        </p:txBody>
      </p:sp>
      <p:sp>
        <p:nvSpPr>
          <p:cNvPr id="13" name="Rectangle 12"/>
          <p:cNvSpPr/>
          <p:nvPr/>
        </p:nvSpPr>
        <p:spPr>
          <a:xfrm>
            <a:off x="912716" y="4553370"/>
            <a:ext cx="1642017" cy="400110"/>
          </a:xfrm>
          <a:prstGeom prst="rect">
            <a:avLst/>
          </a:prstGeom>
        </p:spPr>
        <p:txBody>
          <a:bodyPr wrap="square">
            <a:spAutoFit/>
          </a:bodyPr>
          <a:lstStyle/>
          <a:p>
            <a:pPr algn="r"/>
            <a:r>
              <a:rPr lang="en-NZ" sz="1000" dirty="0" smtClean="0"/>
              <a:t>My work/job training makes me aware</a:t>
            </a:r>
            <a:endParaRPr lang="en-NZ" sz="1000" dirty="0"/>
          </a:p>
        </p:txBody>
      </p:sp>
      <p:sp>
        <p:nvSpPr>
          <p:cNvPr id="14" name="Rectangle 13"/>
          <p:cNvSpPr/>
          <p:nvPr/>
        </p:nvSpPr>
        <p:spPr>
          <a:xfrm>
            <a:off x="1132511" y="4006436"/>
            <a:ext cx="1422222" cy="400110"/>
          </a:xfrm>
          <a:prstGeom prst="rect">
            <a:avLst/>
          </a:prstGeom>
        </p:spPr>
        <p:txBody>
          <a:bodyPr wrap="square">
            <a:spAutoFit/>
          </a:bodyPr>
          <a:lstStyle/>
          <a:p>
            <a:pPr algn="r"/>
            <a:r>
              <a:rPr lang="en-NZ" sz="1000" dirty="0" smtClean="0"/>
              <a:t>Just want to be prepared</a:t>
            </a:r>
            <a:endParaRPr lang="en-NZ" sz="1000" dirty="0"/>
          </a:p>
        </p:txBody>
      </p:sp>
      <p:sp>
        <p:nvSpPr>
          <p:cNvPr id="15" name="Rectangle 14"/>
          <p:cNvSpPr/>
          <p:nvPr/>
        </p:nvSpPr>
        <p:spPr>
          <a:xfrm>
            <a:off x="864908" y="3427603"/>
            <a:ext cx="1689825" cy="400110"/>
          </a:xfrm>
          <a:prstGeom prst="rect">
            <a:avLst/>
          </a:prstGeom>
        </p:spPr>
        <p:txBody>
          <a:bodyPr wrap="square">
            <a:spAutoFit/>
          </a:bodyPr>
          <a:lstStyle/>
          <a:p>
            <a:pPr algn="r"/>
            <a:r>
              <a:rPr lang="en-NZ" sz="1000" dirty="0" smtClean="0"/>
              <a:t>Common sense/</a:t>
            </a:r>
            <a:br>
              <a:rPr lang="en-NZ" sz="1000" dirty="0" smtClean="0"/>
            </a:br>
            <a:r>
              <a:rPr lang="en-NZ" sz="1000" dirty="0" smtClean="0"/>
              <a:t>sensible thing to do</a:t>
            </a:r>
            <a:endParaRPr lang="en-NZ" sz="1000" dirty="0"/>
          </a:p>
        </p:txBody>
      </p:sp>
      <p:sp>
        <p:nvSpPr>
          <p:cNvPr id="16" name="Rectangle 15"/>
          <p:cNvSpPr/>
          <p:nvPr/>
        </p:nvSpPr>
        <p:spPr>
          <a:xfrm>
            <a:off x="1132511" y="5100304"/>
            <a:ext cx="1422222" cy="400110"/>
          </a:xfrm>
          <a:prstGeom prst="rect">
            <a:avLst/>
          </a:prstGeom>
        </p:spPr>
        <p:txBody>
          <a:bodyPr wrap="square">
            <a:spAutoFit/>
          </a:bodyPr>
          <a:lstStyle/>
          <a:p>
            <a:pPr algn="r"/>
            <a:r>
              <a:rPr lang="en-NZ" sz="1000" dirty="0" smtClean="0"/>
              <a:t>Previous experience of a disaster</a:t>
            </a:r>
            <a:endParaRPr lang="en-NZ" sz="1000" dirty="0"/>
          </a:p>
        </p:txBody>
      </p:sp>
      <p:sp>
        <p:nvSpPr>
          <p:cNvPr id="17" name="Rectangle 16"/>
          <p:cNvSpPr/>
          <p:nvPr/>
        </p:nvSpPr>
        <p:spPr>
          <a:xfrm>
            <a:off x="924560" y="6342346"/>
            <a:ext cx="5465613" cy="507831"/>
          </a:xfrm>
          <a:prstGeom prst="rect">
            <a:avLst/>
          </a:prstGeom>
        </p:spPr>
        <p:txBody>
          <a:bodyPr wrap="square">
            <a:spAutoFit/>
          </a:bodyPr>
          <a:lstStyle/>
          <a:p>
            <a:r>
              <a:rPr lang="en-NZ" sz="900" i="1" dirty="0" smtClean="0"/>
              <a:t>Q11b:  What prompted you to do this?  Base: Those who have taken steps towards preparing for a disaster in the last 12 months, 2009 (n = 422), 2010 (n = 465), 2011 (n = 726), 2012 (n=731). Note: The top ten responses are shown.</a:t>
            </a:r>
            <a:endParaRPr lang="en-NZ" sz="900" i="1" dirty="0"/>
          </a:p>
        </p:txBody>
      </p:sp>
      <p:sp>
        <p:nvSpPr>
          <p:cNvPr id="21" name="TextBox 20"/>
          <p:cNvSpPr txBox="1"/>
          <p:nvPr/>
        </p:nvSpPr>
        <p:spPr>
          <a:xfrm>
            <a:off x="3920744" y="1797777"/>
            <a:ext cx="2033489" cy="1754326"/>
          </a:xfrm>
          <a:prstGeom prst="rect">
            <a:avLst/>
          </a:prstGeom>
          <a:noFill/>
        </p:spPr>
        <p:txBody>
          <a:bodyPr wrap="square" rtlCol="0">
            <a:spAutoFit/>
          </a:bodyPr>
          <a:lstStyle/>
          <a:p>
            <a:pPr algn="ctr"/>
            <a:r>
              <a:rPr lang="en-US" sz="1200" dirty="0" smtClean="0"/>
              <a:t>69% of all respondents specifically said (unprompted) that it was the Christchurch earthquakes that prompted them to take steps to prepare, and 86% of Christchurch residents said this.</a:t>
            </a:r>
            <a:endParaRPr lang="en-NZ" sz="1200" dirty="0"/>
          </a:p>
        </p:txBody>
      </p:sp>
      <p:cxnSp>
        <p:nvCxnSpPr>
          <p:cNvPr id="30" name="Straight Arrow Connector 29"/>
          <p:cNvCxnSpPr/>
          <p:nvPr/>
        </p:nvCxnSpPr>
        <p:spPr>
          <a:xfrm flipV="1">
            <a:off x="5029200" y="1244894"/>
            <a:ext cx="297712" cy="477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80310" y="134237"/>
            <a:ext cx="3986592" cy="307777"/>
          </a:xfrm>
          <a:prstGeom prst="rect">
            <a:avLst/>
          </a:prstGeom>
          <a:noFill/>
        </p:spPr>
        <p:txBody>
          <a:bodyPr wrap="square" rtlCol="0">
            <a:spAutoFit/>
          </a:bodyPr>
          <a:lstStyle/>
          <a:p>
            <a:pPr algn="ctr"/>
            <a:r>
              <a:rPr lang="en-NZ" sz="1400" b="1" dirty="0" smtClean="0"/>
              <a:t>What prompted you to prepare?</a:t>
            </a:r>
            <a:endParaRPr lang="en-NZ" sz="1400" b="1" dirty="0"/>
          </a:p>
        </p:txBody>
      </p:sp>
      <p:sp>
        <p:nvSpPr>
          <p:cNvPr id="18" name="TextBox 17"/>
          <p:cNvSpPr txBox="1"/>
          <p:nvPr/>
        </p:nvSpPr>
        <p:spPr>
          <a:xfrm>
            <a:off x="4971050" y="918856"/>
            <a:ext cx="457200" cy="230832"/>
          </a:xfrm>
          <a:prstGeom prst="rect">
            <a:avLst/>
          </a:prstGeom>
          <a:noFill/>
        </p:spPr>
        <p:txBody>
          <a:bodyPr wrap="square" rtlCol="0">
            <a:spAutoFit/>
          </a:bodyPr>
          <a:lstStyle/>
          <a:p>
            <a:r>
              <a:rPr lang="en-NZ" sz="900" dirty="0" smtClean="0"/>
              <a:t>(73)</a:t>
            </a:r>
            <a:endParaRPr lang="en-NZ" sz="900" dirty="0"/>
          </a:p>
        </p:txBody>
      </p:sp>
      <p:sp>
        <p:nvSpPr>
          <p:cNvPr id="19" name="TextBox 18"/>
          <p:cNvSpPr txBox="1"/>
          <p:nvPr/>
        </p:nvSpPr>
        <p:spPr>
          <a:xfrm>
            <a:off x="2901245" y="1476848"/>
            <a:ext cx="457200" cy="230832"/>
          </a:xfrm>
          <a:prstGeom prst="rect">
            <a:avLst/>
          </a:prstGeom>
          <a:noFill/>
        </p:spPr>
        <p:txBody>
          <a:bodyPr wrap="square" rtlCol="0">
            <a:spAutoFit/>
          </a:bodyPr>
          <a:lstStyle/>
          <a:p>
            <a:r>
              <a:rPr lang="en-NZ" sz="900" dirty="0" smtClean="0"/>
              <a:t>(20)</a:t>
            </a:r>
            <a:endParaRPr lang="en-NZ" sz="900" dirty="0"/>
          </a:p>
        </p:txBody>
      </p:sp>
      <p:sp>
        <p:nvSpPr>
          <p:cNvPr id="20" name="TextBox 19"/>
          <p:cNvSpPr txBox="1"/>
          <p:nvPr/>
        </p:nvSpPr>
        <p:spPr>
          <a:xfrm>
            <a:off x="2649610" y="2033990"/>
            <a:ext cx="457200" cy="230832"/>
          </a:xfrm>
          <a:prstGeom prst="rect">
            <a:avLst/>
          </a:prstGeom>
          <a:noFill/>
        </p:spPr>
        <p:txBody>
          <a:bodyPr wrap="square" rtlCol="0">
            <a:spAutoFit/>
          </a:bodyPr>
          <a:lstStyle/>
          <a:p>
            <a:r>
              <a:rPr lang="en-NZ" sz="900" dirty="0" smtClean="0"/>
              <a:t>(12)</a:t>
            </a:r>
            <a:endParaRPr lang="en-NZ" sz="900" dirty="0"/>
          </a:p>
        </p:txBody>
      </p:sp>
      <p:sp>
        <p:nvSpPr>
          <p:cNvPr id="22" name="TextBox 21"/>
          <p:cNvSpPr txBox="1"/>
          <p:nvPr/>
        </p:nvSpPr>
        <p:spPr>
          <a:xfrm>
            <a:off x="2637208" y="2591423"/>
            <a:ext cx="457200" cy="230832"/>
          </a:xfrm>
          <a:prstGeom prst="rect">
            <a:avLst/>
          </a:prstGeom>
          <a:noFill/>
        </p:spPr>
        <p:txBody>
          <a:bodyPr wrap="square" rtlCol="0">
            <a:spAutoFit/>
          </a:bodyPr>
          <a:lstStyle/>
          <a:p>
            <a:r>
              <a:rPr lang="en-NZ" sz="900" dirty="0" smtClean="0"/>
              <a:t>(12)</a:t>
            </a:r>
            <a:endParaRPr lang="en-NZ" sz="900" dirty="0"/>
          </a:p>
        </p:txBody>
      </p:sp>
      <p:sp>
        <p:nvSpPr>
          <p:cNvPr id="23" name="TextBox 22"/>
          <p:cNvSpPr txBox="1"/>
          <p:nvPr/>
        </p:nvSpPr>
        <p:spPr>
          <a:xfrm>
            <a:off x="2565366" y="3142059"/>
            <a:ext cx="457200" cy="230832"/>
          </a:xfrm>
          <a:prstGeom prst="rect">
            <a:avLst/>
          </a:prstGeom>
          <a:noFill/>
        </p:spPr>
        <p:txBody>
          <a:bodyPr wrap="square" rtlCol="0">
            <a:spAutoFit/>
          </a:bodyPr>
          <a:lstStyle/>
          <a:p>
            <a:r>
              <a:rPr lang="en-NZ" sz="900" dirty="0" smtClean="0"/>
              <a:t>(10)</a:t>
            </a:r>
            <a:endParaRPr lang="en-NZ" sz="900" dirty="0"/>
          </a:p>
        </p:txBody>
      </p:sp>
      <p:sp>
        <p:nvSpPr>
          <p:cNvPr id="24" name="TextBox 23"/>
          <p:cNvSpPr txBox="1"/>
          <p:nvPr/>
        </p:nvSpPr>
        <p:spPr>
          <a:xfrm>
            <a:off x="2518476" y="3712297"/>
            <a:ext cx="457200" cy="230832"/>
          </a:xfrm>
          <a:prstGeom prst="rect">
            <a:avLst/>
          </a:prstGeom>
          <a:noFill/>
        </p:spPr>
        <p:txBody>
          <a:bodyPr wrap="square" rtlCol="0">
            <a:spAutoFit/>
          </a:bodyPr>
          <a:lstStyle/>
          <a:p>
            <a:r>
              <a:rPr lang="en-NZ" sz="900" dirty="0" smtClean="0"/>
              <a:t>(7)</a:t>
            </a:r>
            <a:endParaRPr lang="en-NZ" sz="900" dirty="0"/>
          </a:p>
        </p:txBody>
      </p:sp>
      <p:sp>
        <p:nvSpPr>
          <p:cNvPr id="25" name="TextBox 24"/>
          <p:cNvSpPr txBox="1"/>
          <p:nvPr/>
        </p:nvSpPr>
        <p:spPr>
          <a:xfrm>
            <a:off x="2464693" y="4806165"/>
            <a:ext cx="457200" cy="230832"/>
          </a:xfrm>
          <a:prstGeom prst="rect">
            <a:avLst/>
          </a:prstGeom>
          <a:noFill/>
        </p:spPr>
        <p:txBody>
          <a:bodyPr wrap="square" rtlCol="0">
            <a:spAutoFit/>
          </a:bodyPr>
          <a:lstStyle/>
          <a:p>
            <a:r>
              <a:rPr lang="en-NZ" sz="900" dirty="0" smtClean="0"/>
              <a:t>(5)</a:t>
            </a:r>
            <a:endParaRPr lang="en-NZ" sz="900" dirty="0"/>
          </a:p>
        </p:txBody>
      </p:sp>
      <p:sp>
        <p:nvSpPr>
          <p:cNvPr id="26" name="Up Arrow 25"/>
          <p:cNvSpPr/>
          <p:nvPr/>
        </p:nvSpPr>
        <p:spPr>
          <a:xfrm flipV="1">
            <a:off x="3498077" y="156817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Up Arrow 26"/>
          <p:cNvSpPr/>
          <p:nvPr/>
        </p:nvSpPr>
        <p:spPr>
          <a:xfrm>
            <a:off x="3232265" y="210567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Up Arrow 27"/>
          <p:cNvSpPr/>
          <p:nvPr/>
        </p:nvSpPr>
        <p:spPr>
          <a:xfrm>
            <a:off x="3244459" y="2687606"/>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Up Arrow 28"/>
          <p:cNvSpPr/>
          <p:nvPr/>
        </p:nvSpPr>
        <p:spPr>
          <a:xfrm>
            <a:off x="3094408" y="3237047"/>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Up Arrow 30"/>
          <p:cNvSpPr/>
          <p:nvPr/>
        </p:nvSpPr>
        <p:spPr>
          <a:xfrm>
            <a:off x="2995524" y="3783981"/>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Up Arrow 31"/>
          <p:cNvSpPr/>
          <p:nvPr/>
        </p:nvSpPr>
        <p:spPr>
          <a:xfrm>
            <a:off x="2870907" y="545668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3" name="Group 32"/>
          <p:cNvGrpSpPr/>
          <p:nvPr/>
        </p:nvGrpSpPr>
        <p:grpSpPr>
          <a:xfrm>
            <a:off x="7732188" y="6219479"/>
            <a:ext cx="1411456" cy="338554"/>
            <a:chOff x="4723530" y="6263927"/>
            <a:chExt cx="1411456" cy="338554"/>
          </a:xfrm>
        </p:grpSpPr>
        <p:sp>
          <p:nvSpPr>
            <p:cNvPr id="34" name="Up Arrow 33"/>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Up Arrow 34"/>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extBox 35"/>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5050463" y="1499191"/>
            <a:ext cx="4008472" cy="3408090"/>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a:t>
            </a:r>
            <a:b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prepared is New Zealand  in 2012?</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66014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ChangeArrowheads="1"/>
          </p:cNvSpPr>
          <p:nvPr/>
        </p:nvSpPr>
        <p:spPr bwMode="auto">
          <a:xfrm>
            <a:off x="908356" y="1582678"/>
            <a:ext cx="2107026" cy="707886"/>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have good understanding of types of disasters that could occur in NZ &amp; the chances of them occurring</a:t>
            </a:r>
            <a:endParaRPr kumimoji="0" lang="en-GB" sz="1000" b="0" i="0" u="none" strike="noStrike" kern="0" cap="none" spc="0" normalizeH="0" baseline="0" noProof="0" dirty="0">
              <a:ln>
                <a:noFill/>
              </a:ln>
              <a:solidFill>
                <a:srgbClr val="000000"/>
              </a:solidFill>
              <a:effectLst/>
              <a:uLnTx/>
              <a:uFillTx/>
            </a:endParaRPr>
          </a:p>
        </p:txBody>
      </p:sp>
      <p:sp>
        <p:nvSpPr>
          <p:cNvPr id="25" name="Rectangle 8"/>
          <p:cNvSpPr>
            <a:spLocks noChangeArrowheads="1"/>
          </p:cNvSpPr>
          <p:nvPr/>
        </p:nvSpPr>
        <p:spPr bwMode="auto">
          <a:xfrm>
            <a:off x="1127690" y="864159"/>
            <a:ext cx="1887692" cy="707886"/>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have </a:t>
            </a:r>
            <a:r>
              <a:rPr kumimoji="0" lang="en-NZ" sz="1000" b="0" i="0" u="none" strike="noStrike" kern="0" cap="none" spc="0" normalizeH="0" baseline="0" noProof="0" dirty="0" smtClean="0">
                <a:ln>
                  <a:noFill/>
                </a:ln>
                <a:solidFill>
                  <a:srgbClr val="000000"/>
                </a:solidFill>
                <a:effectLst/>
                <a:uLnTx/>
                <a:uFillTx/>
              </a:rPr>
              <a:t> the necessary </a:t>
            </a:r>
            <a:r>
              <a:rPr kumimoji="0" lang="en-NZ" sz="1000" b="0" i="0" u="none" strike="noStrike" kern="0" cap="none" spc="0" normalizeH="0" baseline="0" noProof="0" dirty="0">
                <a:ln>
                  <a:noFill/>
                </a:ln>
                <a:solidFill>
                  <a:srgbClr val="000000"/>
                </a:solidFill>
                <a:effectLst/>
                <a:uLnTx/>
                <a:uFillTx/>
              </a:rPr>
              <a:t>emergency items needed to survive a disaster, </a:t>
            </a:r>
            <a:r>
              <a:rPr kumimoji="0" lang="en-NZ" sz="1000" b="0" i="0" u="none" strike="noStrike" kern="0" cap="none" spc="0" normalizeH="0" baseline="0" noProof="0" dirty="0" smtClean="0">
                <a:ln>
                  <a:noFill/>
                </a:ln>
                <a:solidFill>
                  <a:srgbClr val="000000"/>
                </a:solidFill>
                <a:effectLst/>
                <a:uLnTx/>
                <a:uFillTx/>
              </a:rPr>
              <a:t>e.g. </a:t>
            </a:r>
            <a:r>
              <a:rPr kumimoji="0" lang="en-NZ" sz="1000" b="0" i="0" u="none" strike="noStrike" kern="0" cap="none" spc="0" normalizeH="0" baseline="0" noProof="0" dirty="0">
                <a:ln>
                  <a:noFill/>
                </a:ln>
                <a:solidFill>
                  <a:srgbClr val="000000"/>
                </a:solidFill>
                <a:effectLst/>
                <a:uLnTx/>
                <a:uFillTx/>
              </a:rPr>
              <a:t>tinned food etc</a:t>
            </a:r>
            <a:endParaRPr kumimoji="0" lang="en-GB" sz="1000" b="0" i="0" u="none" strike="noStrike" kern="0" cap="none" spc="0" normalizeH="0" baseline="0" noProof="0" dirty="0">
              <a:ln>
                <a:noFill/>
              </a:ln>
              <a:solidFill>
                <a:srgbClr val="000000"/>
              </a:solidFill>
              <a:effectLst/>
              <a:uLnTx/>
              <a:uFillTx/>
            </a:endParaRPr>
          </a:p>
        </p:txBody>
      </p:sp>
      <p:sp>
        <p:nvSpPr>
          <p:cNvPr id="26" name="Rectangle 9"/>
          <p:cNvSpPr>
            <a:spLocks noChangeArrowheads="1"/>
          </p:cNvSpPr>
          <p:nvPr/>
        </p:nvSpPr>
        <p:spPr bwMode="auto">
          <a:xfrm>
            <a:off x="1008782" y="265840"/>
            <a:ext cx="2006600" cy="553998"/>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have a good understanding of effects if disaster struck your area</a:t>
            </a:r>
            <a:endParaRPr kumimoji="0" lang="en-GB" sz="1000" b="0" i="0" u="none" strike="noStrike" kern="0" cap="none" spc="0" normalizeH="0" baseline="0" noProof="0" dirty="0">
              <a:ln>
                <a:noFill/>
              </a:ln>
              <a:solidFill>
                <a:srgbClr val="000000"/>
              </a:solidFill>
              <a:effectLst/>
              <a:uLnTx/>
              <a:uFillTx/>
            </a:endParaRPr>
          </a:p>
        </p:txBody>
      </p:sp>
      <p:sp>
        <p:nvSpPr>
          <p:cNvPr id="27" name="Rectangle 10"/>
          <p:cNvSpPr>
            <a:spLocks noChangeArrowheads="1"/>
          </p:cNvSpPr>
          <p:nvPr/>
        </p:nvSpPr>
        <p:spPr bwMode="auto">
          <a:xfrm>
            <a:off x="1092920" y="2387573"/>
            <a:ext cx="1922462" cy="553998"/>
          </a:xfrm>
          <a:prstGeom prst="rect">
            <a:avLst/>
          </a:prstGeom>
          <a:noFill/>
          <a:ln w="9525">
            <a:noFill/>
            <a:miter lim="800000"/>
            <a:headEnd/>
            <a:tailEnd/>
          </a:ln>
          <a:effectLst/>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are familiar with </a:t>
            </a:r>
            <a:r>
              <a:rPr kumimoji="0" lang="en-NZ" sz="1000" b="0" i="0" u="none" strike="noStrike" kern="0" cap="none" spc="0" normalizeH="0" baseline="0" noProof="0" dirty="0" smtClean="0">
                <a:ln>
                  <a:noFill/>
                </a:ln>
                <a:solidFill>
                  <a:srgbClr val="000000"/>
                </a:solidFill>
                <a:effectLst/>
                <a:uLnTx/>
                <a:uFillTx/>
              </a:rPr>
              <a:t>the Civil Defence </a:t>
            </a:r>
            <a:r>
              <a:rPr kumimoji="0" lang="en-NZ" sz="1000" b="0" i="0" u="none" strike="noStrike" kern="0" cap="none" spc="0" normalizeH="0" baseline="0" noProof="0" dirty="0">
                <a:ln>
                  <a:noFill/>
                </a:ln>
                <a:solidFill>
                  <a:srgbClr val="000000"/>
                </a:solidFill>
                <a:effectLst/>
                <a:uLnTx/>
                <a:uFillTx/>
              </a:rPr>
              <a:t>info </a:t>
            </a:r>
            <a:r>
              <a:rPr kumimoji="0" lang="en-NZ" sz="1000" b="0" i="0" u="none" strike="noStrike" kern="0" cap="none" spc="0" normalizeH="0" baseline="0" noProof="0" dirty="0" smtClean="0">
                <a:ln>
                  <a:noFill/>
                </a:ln>
                <a:solidFill>
                  <a:srgbClr val="000000"/>
                </a:solidFill>
                <a:effectLst/>
                <a:uLnTx/>
                <a:uFillTx/>
              </a:rPr>
              <a:t>in the </a:t>
            </a:r>
            <a:r>
              <a:rPr kumimoji="0" lang="en-NZ" sz="1000" b="0" i="0" u="none" strike="noStrike" kern="0" cap="none" spc="0" normalizeH="0" baseline="0" noProof="0" dirty="0">
                <a:ln>
                  <a:noFill/>
                </a:ln>
                <a:solidFill>
                  <a:srgbClr val="000000"/>
                </a:solidFill>
                <a:effectLst/>
                <a:uLnTx/>
                <a:uFillTx/>
              </a:rPr>
              <a:t>Yellow Pages</a:t>
            </a:r>
            <a:endParaRPr kumimoji="0" lang="en-GB" sz="1000" b="0" i="0" u="none" strike="noStrike" kern="0" cap="none" spc="0" normalizeH="0" baseline="0" noProof="0" dirty="0">
              <a:ln>
                <a:noFill/>
              </a:ln>
              <a:solidFill>
                <a:srgbClr val="000000"/>
              </a:solidFill>
              <a:effectLst/>
              <a:uLnTx/>
              <a:uFillTx/>
            </a:endParaRPr>
          </a:p>
        </p:txBody>
      </p:sp>
      <p:sp>
        <p:nvSpPr>
          <p:cNvPr id="28" name="Rectangle 11"/>
          <p:cNvSpPr>
            <a:spLocks noChangeArrowheads="1"/>
          </p:cNvSpPr>
          <p:nvPr/>
        </p:nvSpPr>
        <p:spPr bwMode="auto">
          <a:xfrm>
            <a:off x="1303473" y="3806734"/>
            <a:ext cx="1711909" cy="553998"/>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regularly update your emergency survival items</a:t>
            </a:r>
            <a:endParaRPr kumimoji="0" lang="en-GB" sz="1000" b="0" i="0" u="none" strike="noStrike" kern="0" cap="none" spc="0" normalizeH="0" baseline="0" noProof="0" dirty="0">
              <a:ln>
                <a:noFill/>
              </a:ln>
              <a:solidFill>
                <a:srgbClr val="000000"/>
              </a:solidFill>
              <a:effectLst/>
              <a:uLnTx/>
              <a:uFillTx/>
            </a:endParaRPr>
          </a:p>
        </p:txBody>
      </p:sp>
      <p:sp>
        <p:nvSpPr>
          <p:cNvPr id="29" name="Rectangle 12"/>
          <p:cNvSpPr>
            <a:spLocks noChangeArrowheads="1"/>
          </p:cNvSpPr>
          <p:nvPr/>
        </p:nvSpPr>
        <p:spPr bwMode="auto">
          <a:xfrm>
            <a:off x="1360956" y="3096893"/>
            <a:ext cx="1654426" cy="553998"/>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a:t>
            </a:r>
            <a:r>
              <a:rPr kumimoji="0" lang="en-NZ" sz="1000" b="0" i="0" u="none" strike="noStrike" kern="0" cap="none" spc="0" normalizeH="0" baseline="0" noProof="0" dirty="0" smtClean="0">
                <a:ln>
                  <a:noFill/>
                </a:ln>
                <a:solidFill>
                  <a:srgbClr val="000000"/>
                </a:solidFill>
                <a:effectLst/>
                <a:uLnTx/>
                <a:uFillTx/>
              </a:rPr>
              <a:t>have an </a:t>
            </a:r>
            <a:r>
              <a:rPr kumimoji="0" lang="en-NZ" sz="1000" b="0" i="0" u="none" strike="noStrike" kern="0" cap="none" spc="0" normalizeH="0" baseline="0" noProof="0" dirty="0">
                <a:ln>
                  <a:noFill/>
                </a:ln>
                <a:solidFill>
                  <a:srgbClr val="000000"/>
                </a:solidFill>
                <a:effectLst/>
                <a:uLnTx/>
                <a:uFillTx/>
              </a:rPr>
              <a:t>emergency survival plan for </a:t>
            </a:r>
            <a:r>
              <a:rPr kumimoji="0" lang="en-NZ" sz="1000" b="0" i="0" u="none" strike="noStrike" kern="0" cap="none" spc="0" normalizeH="0" baseline="0" noProof="0" dirty="0" smtClean="0">
                <a:ln>
                  <a:noFill/>
                </a:ln>
                <a:solidFill>
                  <a:srgbClr val="000000"/>
                </a:solidFill>
                <a:effectLst/>
                <a:uLnTx/>
                <a:uFillTx/>
              </a:rPr>
              <a:t>your household</a:t>
            </a:r>
            <a:endParaRPr kumimoji="0" lang="en-GB" sz="1000" b="0" i="0" u="none" strike="noStrike" kern="0" cap="none" spc="0" normalizeH="0" baseline="0" noProof="0" dirty="0">
              <a:ln>
                <a:noFill/>
              </a:ln>
              <a:solidFill>
                <a:srgbClr val="000000"/>
              </a:solidFill>
              <a:effectLst/>
              <a:uLnTx/>
              <a:uFillTx/>
            </a:endParaRPr>
          </a:p>
        </p:txBody>
      </p:sp>
      <p:sp>
        <p:nvSpPr>
          <p:cNvPr id="30" name="Rectangle 13"/>
          <p:cNvSpPr>
            <a:spLocks noChangeArrowheads="1"/>
          </p:cNvSpPr>
          <p:nvPr/>
        </p:nvSpPr>
        <p:spPr bwMode="auto">
          <a:xfrm>
            <a:off x="1431064" y="4498466"/>
            <a:ext cx="1584318" cy="553998"/>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have stored 3L water pp for 3 days for household</a:t>
            </a:r>
            <a:endParaRPr kumimoji="0" lang="en-GB" sz="1000" b="0" i="0" u="none" strike="noStrike" kern="0" cap="none" spc="0" normalizeH="0" baseline="0" noProof="0" dirty="0">
              <a:ln>
                <a:noFill/>
              </a:ln>
              <a:solidFill>
                <a:srgbClr val="000000"/>
              </a:solidFill>
              <a:effectLst/>
              <a:uLnTx/>
              <a:uFillTx/>
            </a:endParaRPr>
          </a:p>
        </p:txBody>
      </p:sp>
      <p:sp>
        <p:nvSpPr>
          <p:cNvPr id="31" name="Rectangle 14"/>
          <p:cNvSpPr>
            <a:spLocks noChangeArrowheads="1"/>
          </p:cNvSpPr>
          <p:nvPr/>
        </p:nvSpPr>
        <p:spPr bwMode="auto">
          <a:xfrm>
            <a:off x="1078890" y="5208801"/>
            <a:ext cx="1936492" cy="553998"/>
          </a:xfrm>
          <a:prstGeom prst="rect">
            <a:avLst/>
          </a:prstGeom>
          <a:noFill/>
          <a:ln w="9525">
            <a:noFill/>
            <a:miter lim="800000"/>
            <a:headEnd/>
            <a:tailEnd/>
          </a:ln>
          <a:effec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NZ" sz="1000" b="0" i="0" u="none" strike="noStrike" kern="0" cap="none" spc="0" normalizeH="0" baseline="0" noProof="0" dirty="0">
                <a:ln>
                  <a:noFill/>
                </a:ln>
                <a:solidFill>
                  <a:srgbClr val="000000"/>
                </a:solidFill>
                <a:effectLst/>
                <a:uLnTx/>
                <a:uFillTx/>
              </a:rPr>
              <a:t>You attend meetings with community groups about disaster planning</a:t>
            </a:r>
            <a:endParaRPr kumimoji="0" lang="en-GB" sz="1000" b="0" i="0" u="none" strike="noStrike" kern="0" cap="none" spc="0" normalizeH="0" baseline="0" noProof="0" dirty="0">
              <a:ln>
                <a:noFill/>
              </a:ln>
              <a:solidFill>
                <a:srgbClr val="000000"/>
              </a:solidFill>
              <a:effectLst/>
              <a:uLnTx/>
              <a:uFillTx/>
            </a:endParaRPr>
          </a:p>
        </p:txBody>
      </p:sp>
      <p:sp>
        <p:nvSpPr>
          <p:cNvPr id="32" name="Rectangle 15"/>
          <p:cNvSpPr>
            <a:spLocks noChangeArrowheads="1"/>
          </p:cNvSpPr>
          <p:nvPr/>
        </p:nvSpPr>
        <p:spPr bwMode="auto">
          <a:xfrm>
            <a:off x="1958682" y="6055833"/>
            <a:ext cx="1056700" cy="246221"/>
          </a:xfrm>
          <a:prstGeom prst="rect">
            <a:avLst/>
          </a:prstGeom>
          <a:noFill/>
          <a:ln w="9525">
            <a:noFill/>
            <a:miter lim="800000"/>
            <a:headEnd/>
            <a:tailEnd/>
          </a:ln>
          <a:effectLst/>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0000"/>
                </a:solidFill>
                <a:effectLst/>
                <a:uLnTx/>
                <a:uFillTx/>
              </a:rPr>
              <a:t>None of these</a:t>
            </a:r>
          </a:p>
        </p:txBody>
      </p:sp>
      <p:sp>
        <p:nvSpPr>
          <p:cNvPr id="33" name="Rectangle 2"/>
          <p:cNvSpPr>
            <a:spLocks noChangeArrowheads="1"/>
          </p:cNvSpPr>
          <p:nvPr/>
        </p:nvSpPr>
        <p:spPr bwMode="auto">
          <a:xfrm>
            <a:off x="6065873" y="1292568"/>
            <a:ext cx="3062178" cy="3527144"/>
          </a:xfrm>
          <a:prstGeom prst="rect">
            <a:avLst/>
          </a:prstGeom>
          <a:solidFill>
            <a:schemeClr val="bg1"/>
          </a:solidFill>
          <a:ln w="9525">
            <a:noFill/>
            <a:miter lim="800000"/>
            <a:headEnd/>
            <a:tailEnd/>
          </a:ln>
        </p:spPr>
        <p:txBody>
          <a:bodyPr anchor="ctr"/>
          <a:lstStyle/>
          <a:p>
            <a:pPr algn="ctr" eaLnBrk="1" hangingPunct="1"/>
            <a:r>
              <a:rPr lang="en-NZ" sz="2200" b="1" dirty="0" smtClean="0">
                <a:solidFill>
                  <a:schemeClr val="accent2">
                    <a:lumMod val="50000"/>
                  </a:schemeClr>
                </a:solidFill>
              </a:rPr>
              <a:t> There have been some small decreases this year, particularly for updating survival items, being familiar with information in the Yellow Pages, and having understanding of the disasters that could occur.</a:t>
            </a:r>
            <a:endParaRPr lang="en-GB" sz="2200" b="1" dirty="0">
              <a:solidFill>
                <a:schemeClr val="accent2">
                  <a:lumMod val="50000"/>
                </a:schemeClr>
              </a:solidFill>
            </a:endParaRPr>
          </a:p>
        </p:txBody>
      </p:sp>
      <p:sp>
        <p:nvSpPr>
          <p:cNvPr id="34" name="Text Box 6"/>
          <p:cNvSpPr txBox="1">
            <a:spLocks noChangeArrowheads="1"/>
          </p:cNvSpPr>
          <p:nvPr/>
        </p:nvSpPr>
        <p:spPr bwMode="auto">
          <a:xfrm>
            <a:off x="6081822" y="6019769"/>
            <a:ext cx="303028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NZ" sz="900" b="0" i="1" u="none" strike="noStrike" kern="0" cap="none" spc="0" normalizeH="0" baseline="0" noProof="0" dirty="0">
                <a:ln>
                  <a:noFill/>
                </a:ln>
                <a:solidFill>
                  <a:srgbClr val="000000"/>
                </a:solidFill>
                <a:effectLst/>
                <a:uLnTx/>
                <a:uFillTx/>
              </a:rPr>
              <a:t>Q10 Which of the following statements apply to </a:t>
            </a:r>
            <a:r>
              <a:rPr kumimoji="0" lang="en-NZ" sz="900" b="0" i="1" u="none" strike="noStrike" kern="0" cap="none" spc="0" normalizeH="0" baseline="0" noProof="0" dirty="0" smtClean="0">
                <a:ln>
                  <a:noFill/>
                </a:ln>
                <a:solidFill>
                  <a:srgbClr val="000000"/>
                </a:solidFill>
                <a:effectLst/>
                <a:uLnTx/>
                <a:uFillTx/>
              </a:rPr>
              <a:t>you? Base</a:t>
            </a:r>
            <a:r>
              <a:rPr kumimoji="0" lang="en-NZ" sz="900" b="0" i="1" u="none" strike="noStrike" kern="0" cap="none" spc="0" normalizeH="0" baseline="0" noProof="0" dirty="0">
                <a:ln>
                  <a:noFill/>
                </a:ln>
                <a:solidFill>
                  <a:srgbClr val="000000"/>
                </a:solidFill>
                <a:effectLst/>
                <a:uLnTx/>
                <a:uFillTx/>
              </a:rPr>
              <a:t>: All Respondents: Benchmark (n= 1001), 2007 (n= 1000</a:t>
            </a:r>
            <a:r>
              <a:rPr kumimoji="0" lang="en-NZ" sz="900" b="0" i="1" u="none" strike="noStrike" kern="0" cap="none" spc="0" normalizeH="0" baseline="0" noProof="0" dirty="0" smtClean="0">
                <a:ln>
                  <a:noFill/>
                </a:ln>
                <a:solidFill>
                  <a:srgbClr val="000000"/>
                </a:solidFill>
                <a:effectLst/>
                <a:uLnTx/>
                <a:uFillTx/>
              </a:rPr>
              <a:t>), </a:t>
            </a:r>
            <a:r>
              <a:rPr kumimoji="0" lang="en-NZ" sz="900" b="0" i="1" u="none" strike="noStrike" kern="0" cap="none" spc="0" normalizeH="0" baseline="0" noProof="0" dirty="0">
                <a:ln>
                  <a:noFill/>
                </a:ln>
                <a:solidFill>
                  <a:srgbClr val="000000"/>
                </a:solidFill>
                <a:effectLst/>
                <a:uLnTx/>
                <a:uFillTx/>
              </a:rPr>
              <a:t>2008 (n= 1016), 2009 (n=1000</a:t>
            </a:r>
            <a:r>
              <a:rPr kumimoji="0" lang="en-NZ" sz="900" b="0" i="1" u="none" strike="noStrike" kern="0" cap="none" spc="0" normalizeH="0" baseline="0" noProof="0" dirty="0" smtClean="0">
                <a:ln>
                  <a:noFill/>
                </a:ln>
                <a:solidFill>
                  <a:srgbClr val="000000"/>
                </a:solidFill>
                <a:effectLst/>
                <a:uLnTx/>
                <a:uFillTx/>
              </a:rPr>
              <a:t>), 2010 (n=1000), 2011 (n=1164), 2012 (n=1255).</a:t>
            </a:r>
            <a:endParaRPr kumimoji="0" lang="en-GB" sz="900" b="0" i="1" u="none" strike="noStrike" kern="0" cap="none" spc="0" normalizeH="0" baseline="0" noProof="0" dirty="0">
              <a:ln>
                <a:noFill/>
              </a:ln>
              <a:solidFill>
                <a:srgbClr val="000000"/>
              </a:solidFill>
              <a:effectLst/>
              <a:uLnTx/>
              <a:uFillTx/>
            </a:endParaRPr>
          </a:p>
        </p:txBody>
      </p:sp>
      <p:graphicFrame>
        <p:nvGraphicFramePr>
          <p:cNvPr id="16" name="Object 5"/>
          <p:cNvGraphicFramePr>
            <a:graphicFrameLocks noChangeAspect="1"/>
          </p:cNvGraphicFramePr>
          <p:nvPr>
            <p:extLst>
              <p:ext uri="{D42A27DB-BD31-4B8C-83A1-F6EECF244321}">
                <p14:modId xmlns:p14="http://schemas.microsoft.com/office/powerpoint/2010/main" val="840292670"/>
              </p:ext>
            </p:extLst>
          </p:nvPr>
        </p:nvGraphicFramePr>
        <p:xfrm>
          <a:off x="2860158" y="152400"/>
          <a:ext cx="3327282" cy="6705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077020" y="733646"/>
            <a:ext cx="451907" cy="215444"/>
          </a:xfrm>
          <a:prstGeom prst="rect">
            <a:avLst/>
          </a:prstGeom>
          <a:noFill/>
        </p:spPr>
        <p:txBody>
          <a:bodyPr wrap="square" rtlCol="0">
            <a:spAutoFit/>
          </a:bodyPr>
          <a:lstStyle/>
          <a:p>
            <a:r>
              <a:rPr lang="en-NZ" sz="800" dirty="0" smtClean="0">
                <a:solidFill>
                  <a:schemeClr val="bg1"/>
                </a:solidFill>
              </a:rPr>
              <a:t>(80)</a:t>
            </a:r>
            <a:endParaRPr lang="en-NZ" sz="800" dirty="0">
              <a:solidFill>
                <a:schemeClr val="bg1"/>
              </a:solidFill>
            </a:endParaRPr>
          </a:p>
        </p:txBody>
      </p:sp>
      <p:sp>
        <p:nvSpPr>
          <p:cNvPr id="36" name="TextBox 35"/>
          <p:cNvSpPr txBox="1"/>
          <p:nvPr/>
        </p:nvSpPr>
        <p:spPr>
          <a:xfrm>
            <a:off x="5077897" y="1426736"/>
            <a:ext cx="451907" cy="215444"/>
          </a:xfrm>
          <a:prstGeom prst="rect">
            <a:avLst/>
          </a:prstGeom>
          <a:noFill/>
        </p:spPr>
        <p:txBody>
          <a:bodyPr wrap="square" rtlCol="0">
            <a:spAutoFit/>
          </a:bodyPr>
          <a:lstStyle/>
          <a:p>
            <a:r>
              <a:rPr lang="en-NZ" sz="800" dirty="0" smtClean="0">
                <a:solidFill>
                  <a:schemeClr val="bg1"/>
                </a:solidFill>
              </a:rPr>
              <a:t>(80)</a:t>
            </a:r>
            <a:endParaRPr lang="en-NZ" sz="800" dirty="0">
              <a:solidFill>
                <a:schemeClr val="bg1"/>
              </a:solidFill>
            </a:endParaRPr>
          </a:p>
        </p:txBody>
      </p:sp>
      <p:sp>
        <p:nvSpPr>
          <p:cNvPr id="37" name="TextBox 36"/>
          <p:cNvSpPr txBox="1"/>
          <p:nvPr/>
        </p:nvSpPr>
        <p:spPr>
          <a:xfrm>
            <a:off x="4526734" y="2840696"/>
            <a:ext cx="451907" cy="215444"/>
          </a:xfrm>
          <a:prstGeom prst="rect">
            <a:avLst/>
          </a:prstGeom>
          <a:noFill/>
        </p:spPr>
        <p:txBody>
          <a:bodyPr wrap="square" rtlCol="0">
            <a:spAutoFit/>
          </a:bodyPr>
          <a:lstStyle/>
          <a:p>
            <a:r>
              <a:rPr lang="en-NZ" sz="800" dirty="0" smtClean="0">
                <a:solidFill>
                  <a:schemeClr val="bg1"/>
                </a:solidFill>
              </a:rPr>
              <a:t>(60)</a:t>
            </a:r>
            <a:endParaRPr lang="en-NZ" sz="800" dirty="0">
              <a:solidFill>
                <a:schemeClr val="bg1"/>
              </a:solidFill>
            </a:endParaRPr>
          </a:p>
        </p:txBody>
      </p:sp>
      <p:sp>
        <p:nvSpPr>
          <p:cNvPr id="38" name="TextBox 37"/>
          <p:cNvSpPr txBox="1"/>
          <p:nvPr/>
        </p:nvSpPr>
        <p:spPr>
          <a:xfrm>
            <a:off x="4455786" y="3532536"/>
            <a:ext cx="451907" cy="215444"/>
          </a:xfrm>
          <a:prstGeom prst="rect">
            <a:avLst/>
          </a:prstGeom>
          <a:noFill/>
        </p:spPr>
        <p:txBody>
          <a:bodyPr wrap="square" rtlCol="0">
            <a:spAutoFit/>
          </a:bodyPr>
          <a:lstStyle/>
          <a:p>
            <a:r>
              <a:rPr lang="en-NZ" sz="800" dirty="0" smtClean="0">
                <a:solidFill>
                  <a:schemeClr val="bg1"/>
                </a:solidFill>
              </a:rPr>
              <a:t>(58)</a:t>
            </a:r>
            <a:endParaRPr lang="en-NZ" sz="800" dirty="0">
              <a:solidFill>
                <a:schemeClr val="bg1"/>
              </a:solidFill>
            </a:endParaRPr>
          </a:p>
        </p:txBody>
      </p:sp>
      <p:sp>
        <p:nvSpPr>
          <p:cNvPr id="39" name="TextBox 38"/>
          <p:cNvSpPr txBox="1"/>
          <p:nvPr/>
        </p:nvSpPr>
        <p:spPr>
          <a:xfrm>
            <a:off x="4251098" y="4242377"/>
            <a:ext cx="451907" cy="215444"/>
          </a:xfrm>
          <a:prstGeom prst="rect">
            <a:avLst/>
          </a:prstGeom>
          <a:noFill/>
        </p:spPr>
        <p:txBody>
          <a:bodyPr wrap="square" rtlCol="0">
            <a:spAutoFit/>
          </a:bodyPr>
          <a:lstStyle/>
          <a:p>
            <a:r>
              <a:rPr lang="en-NZ" sz="800" dirty="0" smtClean="0">
                <a:solidFill>
                  <a:schemeClr val="bg1"/>
                </a:solidFill>
              </a:rPr>
              <a:t>(50)</a:t>
            </a:r>
            <a:endParaRPr lang="en-NZ" sz="800" dirty="0">
              <a:solidFill>
                <a:schemeClr val="bg1"/>
              </a:solidFill>
            </a:endParaRPr>
          </a:p>
        </p:txBody>
      </p:sp>
      <p:sp>
        <p:nvSpPr>
          <p:cNvPr id="40" name="TextBox 39"/>
          <p:cNvSpPr txBox="1"/>
          <p:nvPr/>
        </p:nvSpPr>
        <p:spPr>
          <a:xfrm>
            <a:off x="4198810" y="4944742"/>
            <a:ext cx="451907" cy="215444"/>
          </a:xfrm>
          <a:prstGeom prst="rect">
            <a:avLst/>
          </a:prstGeom>
          <a:noFill/>
        </p:spPr>
        <p:txBody>
          <a:bodyPr wrap="square" rtlCol="0">
            <a:spAutoFit/>
          </a:bodyPr>
          <a:lstStyle/>
          <a:p>
            <a:r>
              <a:rPr lang="en-NZ" sz="800" dirty="0" smtClean="0">
                <a:solidFill>
                  <a:schemeClr val="bg1"/>
                </a:solidFill>
              </a:rPr>
              <a:t>(49)</a:t>
            </a:r>
            <a:endParaRPr lang="en-NZ" sz="800" dirty="0">
              <a:solidFill>
                <a:schemeClr val="bg1"/>
              </a:solidFill>
            </a:endParaRPr>
          </a:p>
        </p:txBody>
      </p:sp>
      <p:sp>
        <p:nvSpPr>
          <p:cNvPr id="21" name="Up Arrow 20"/>
          <p:cNvSpPr/>
          <p:nvPr/>
        </p:nvSpPr>
        <p:spPr>
          <a:xfrm flipV="1">
            <a:off x="5699016" y="220948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Up Arrow 22"/>
          <p:cNvSpPr/>
          <p:nvPr/>
        </p:nvSpPr>
        <p:spPr>
          <a:xfrm flipV="1">
            <a:off x="4932922" y="435009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Up Arrow 34"/>
          <p:cNvSpPr/>
          <p:nvPr/>
        </p:nvSpPr>
        <p:spPr>
          <a:xfrm>
            <a:off x="3291367" y="642462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Up Arrow 40"/>
          <p:cNvSpPr/>
          <p:nvPr/>
        </p:nvSpPr>
        <p:spPr>
          <a:xfrm flipV="1">
            <a:off x="5170932" y="2904686"/>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42" name="Group 41"/>
          <p:cNvGrpSpPr/>
          <p:nvPr/>
        </p:nvGrpSpPr>
        <p:grpSpPr>
          <a:xfrm>
            <a:off x="1127690" y="6342934"/>
            <a:ext cx="1411456" cy="338554"/>
            <a:chOff x="4723530" y="6263927"/>
            <a:chExt cx="1411456" cy="338554"/>
          </a:xfrm>
        </p:grpSpPr>
        <p:sp>
          <p:nvSpPr>
            <p:cNvPr id="43" name="Up Arrow 42"/>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Up Arrow 43"/>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TextBox 44"/>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extLst>
      <p:ext uri="{BB962C8B-B14F-4D97-AF65-F5344CB8AC3E}">
        <p14:creationId xmlns:p14="http://schemas.microsoft.com/office/powerpoint/2010/main" val="1897940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idx="4294967295"/>
          </p:nvPr>
        </p:nvSpPr>
        <p:spPr>
          <a:xfrm>
            <a:off x="1104239" y="151927"/>
            <a:ext cx="6083374" cy="836902"/>
          </a:xfrm>
          <a:ln>
            <a:noFill/>
          </a:ln>
        </p:spPr>
        <p:txBody>
          <a:bodyPr>
            <a:noAutofit/>
          </a:bodyPr>
          <a:lstStyle/>
          <a:p>
            <a:pPr>
              <a:lnSpc>
                <a:spcPct val="90000"/>
              </a:lnSpc>
            </a:pPr>
            <a:r>
              <a:rPr lang="en-NZ" sz="2200" b="1" dirty="0" smtClean="0">
                <a:solidFill>
                  <a:schemeClr val="accent2">
                    <a:lumMod val="50000"/>
                  </a:schemeClr>
                </a:solidFill>
                <a:latin typeface="+mn-lt"/>
              </a:rPr>
              <a:t>Four out of five New Zealand residents (81%) have emergency survival items.</a:t>
            </a:r>
            <a:endParaRPr lang="en-GB" sz="2200" b="1" dirty="0">
              <a:solidFill>
                <a:schemeClr val="accent2">
                  <a:lumMod val="50000"/>
                </a:schemeClr>
              </a:solidFill>
              <a:latin typeface="+mn-lt"/>
            </a:endParaRPr>
          </a:p>
        </p:txBody>
      </p:sp>
      <p:sp>
        <p:nvSpPr>
          <p:cNvPr id="23" name="Text Box 6"/>
          <p:cNvSpPr txBox="1">
            <a:spLocks noChangeArrowheads="1"/>
          </p:cNvSpPr>
          <p:nvPr/>
        </p:nvSpPr>
        <p:spPr bwMode="auto">
          <a:xfrm>
            <a:off x="931227" y="6350000"/>
            <a:ext cx="5388293" cy="514747"/>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Q10. You have necessary emergency items needed to survive a disaster, </a:t>
            </a:r>
            <a:r>
              <a:rPr lang="en-NZ" sz="900" i="1" dirty="0" smtClean="0">
                <a:solidFill>
                  <a:schemeClr val="tx1"/>
                </a:solidFill>
              </a:rPr>
              <a:t>e.g. </a:t>
            </a:r>
            <a:r>
              <a:rPr lang="en-NZ" sz="900" i="1" dirty="0">
                <a:solidFill>
                  <a:schemeClr val="tx1"/>
                </a:solidFill>
              </a:rPr>
              <a:t>tinned food etc</a:t>
            </a:r>
          </a:p>
          <a:p>
            <a:pPr algn="l" eaLnBrk="1" hangingPunct="1"/>
            <a:r>
              <a:rPr lang="en-NZ" sz="900" i="1" dirty="0">
                <a:solidFill>
                  <a:schemeClr val="tx1"/>
                </a:solidFill>
              </a:rPr>
              <a:t>Base: All Respondents: Benchmark (n= 1001), 2007 (n= 1000), 2008 (n= 1016), 2009 (n=1000</a:t>
            </a:r>
            <a:r>
              <a:rPr lang="en-NZ" sz="900" i="1" dirty="0" smtClean="0">
                <a:solidFill>
                  <a:schemeClr val="tx1"/>
                </a:solidFill>
              </a:rPr>
              <a:t>), 2010 (n=1000), 2011 (n=1164), 2012 (n=1255).</a:t>
            </a:r>
            <a:endParaRPr lang="en-GB" sz="900" i="1" dirty="0">
              <a:solidFill>
                <a:schemeClr val="tx1"/>
              </a:solidFill>
            </a:endParaRPr>
          </a:p>
        </p:txBody>
      </p:sp>
      <p:graphicFrame>
        <p:nvGraphicFramePr>
          <p:cNvPr id="24" name="Object 6"/>
          <p:cNvGraphicFramePr>
            <a:graphicFrameLocks noChangeAspect="1"/>
          </p:cNvGraphicFramePr>
          <p:nvPr>
            <p:extLst>
              <p:ext uri="{D42A27DB-BD31-4B8C-83A1-F6EECF244321}">
                <p14:modId xmlns:p14="http://schemas.microsoft.com/office/powerpoint/2010/main" val="2934651457"/>
              </p:ext>
            </p:extLst>
          </p:nvPr>
        </p:nvGraphicFramePr>
        <p:xfrm>
          <a:off x="1009015" y="1188721"/>
          <a:ext cx="5455580" cy="516127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08319" y="3825068"/>
            <a:ext cx="457200" cy="246221"/>
          </a:xfrm>
          <a:prstGeom prst="rect">
            <a:avLst/>
          </a:prstGeom>
          <a:noFill/>
        </p:spPr>
        <p:txBody>
          <a:bodyPr wrap="square" rtlCol="0">
            <a:spAutoFit/>
          </a:bodyPr>
          <a:lstStyle/>
          <a:p>
            <a:r>
              <a:rPr lang="en-NZ" sz="1000" dirty="0" smtClean="0"/>
              <a:t>(80)</a:t>
            </a:r>
            <a:endParaRPr lang="en-NZ" sz="1000" dirty="0"/>
          </a:p>
        </p:txBody>
      </p:sp>
      <p:sp>
        <p:nvSpPr>
          <p:cNvPr id="7" name="TextBox 6"/>
          <p:cNvSpPr txBox="1"/>
          <p:nvPr/>
        </p:nvSpPr>
        <p:spPr>
          <a:xfrm>
            <a:off x="5708319" y="1808425"/>
            <a:ext cx="457200" cy="246221"/>
          </a:xfrm>
          <a:prstGeom prst="rect">
            <a:avLst/>
          </a:prstGeom>
          <a:noFill/>
        </p:spPr>
        <p:txBody>
          <a:bodyPr wrap="square" rtlCol="0">
            <a:spAutoFit/>
          </a:bodyPr>
          <a:lstStyle/>
          <a:p>
            <a:r>
              <a:rPr lang="en-NZ" sz="1000" dirty="0" smtClean="0"/>
              <a:t>(20)</a:t>
            </a:r>
            <a:endParaRPr lang="en-NZ" sz="1000" dirty="0"/>
          </a:p>
        </p:txBody>
      </p:sp>
      <p:sp>
        <p:nvSpPr>
          <p:cNvPr id="12" name="Rectangle 11"/>
          <p:cNvSpPr/>
          <p:nvPr/>
        </p:nvSpPr>
        <p:spPr>
          <a:xfrm>
            <a:off x="6372682" y="1354953"/>
            <a:ext cx="2654359" cy="3460434"/>
          </a:xfrm>
          <a:prstGeom prst="rect">
            <a:avLst/>
          </a:prstGeom>
        </p:spPr>
        <p:txBody>
          <a:bodyPr wrap="square">
            <a:spAutoFit/>
          </a:bodyPr>
          <a:lstStyle/>
          <a:p>
            <a:pPr>
              <a:lnSpc>
                <a:spcPct val="114000"/>
              </a:lnSpc>
            </a:pPr>
            <a:r>
              <a:rPr lang="en-NZ" sz="1200" dirty="0" smtClean="0"/>
              <a:t>Statistically speaking, this national result (81%) is the same as the 2010 national result (79%), before the Christchurch earthquakes struck. </a:t>
            </a:r>
          </a:p>
          <a:p>
            <a:pPr>
              <a:lnSpc>
                <a:spcPct val="114000"/>
              </a:lnSpc>
            </a:pPr>
            <a:endParaRPr lang="en-NZ" sz="1200" dirty="0"/>
          </a:p>
          <a:p>
            <a:pPr>
              <a:lnSpc>
                <a:spcPct val="114000"/>
              </a:lnSpc>
            </a:pPr>
            <a:r>
              <a:rPr lang="en-NZ" sz="1200" dirty="0" smtClean="0"/>
              <a:t>Further analyses of Christchurch residents’ responses shows that in 2012, the vast majority of Christchurch </a:t>
            </a:r>
            <a:r>
              <a:rPr lang="en-NZ" sz="1200" dirty="0"/>
              <a:t>residents </a:t>
            </a:r>
            <a:r>
              <a:rPr lang="en-NZ" sz="1200" dirty="0" smtClean="0"/>
              <a:t>(93%) have emergency survival items. However, among those who live elsewhere in New Zealand, the proportion with survival items has declined slightly (down from 84% in 2011 to 80% this year).</a:t>
            </a:r>
            <a:endParaRPr lang="en-NZ" sz="1200" dirty="0"/>
          </a:p>
        </p:txBody>
      </p:sp>
      <p:grpSp>
        <p:nvGrpSpPr>
          <p:cNvPr id="8" name="Group 7"/>
          <p:cNvGrpSpPr/>
          <p:nvPr/>
        </p:nvGrpSpPr>
        <p:grpSpPr>
          <a:xfrm>
            <a:off x="7732188" y="6219479"/>
            <a:ext cx="1411456" cy="338554"/>
            <a:chOff x="4723530" y="6263927"/>
            <a:chExt cx="1411456" cy="338554"/>
          </a:xfrm>
        </p:grpSpPr>
        <p:sp>
          <p:nvSpPr>
            <p:cNvPr id="9" name="Up Arrow 8"/>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Up Arrow 9"/>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extLst>
      <p:ext uri="{BB962C8B-B14F-4D97-AF65-F5344CB8AC3E}">
        <p14:creationId xmlns:p14="http://schemas.microsoft.com/office/powerpoint/2010/main" val="4029999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4038" y="1133419"/>
            <a:ext cx="3635662" cy="5132700"/>
          </a:xfrm>
          <a:prstGeom prst="rect">
            <a:avLst/>
          </a:prstGeom>
        </p:spPr>
      </p:pic>
      <p:sp>
        <p:nvSpPr>
          <p:cNvPr id="3" name="Rectangle 2"/>
          <p:cNvSpPr/>
          <p:nvPr/>
        </p:nvSpPr>
        <p:spPr>
          <a:xfrm>
            <a:off x="6531768" y="1349543"/>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TextBox 5"/>
          <p:cNvSpPr txBox="1"/>
          <p:nvPr/>
        </p:nvSpPr>
        <p:spPr>
          <a:xfrm>
            <a:off x="6865142" y="1311443"/>
            <a:ext cx="2119313" cy="276999"/>
          </a:xfrm>
          <a:prstGeom prst="rect">
            <a:avLst/>
          </a:prstGeom>
          <a:noFill/>
        </p:spPr>
        <p:txBody>
          <a:bodyPr wrap="square" rtlCol="0">
            <a:spAutoFit/>
          </a:bodyPr>
          <a:lstStyle/>
          <a:p>
            <a:r>
              <a:rPr lang="en-NZ" sz="1200" dirty="0" smtClean="0"/>
              <a:t>Higher than average</a:t>
            </a:r>
            <a:endParaRPr lang="en-NZ" sz="1200" dirty="0"/>
          </a:p>
        </p:txBody>
      </p:sp>
      <p:sp>
        <p:nvSpPr>
          <p:cNvPr id="4" name="Rectangle 3"/>
          <p:cNvSpPr/>
          <p:nvPr/>
        </p:nvSpPr>
        <p:spPr>
          <a:xfrm>
            <a:off x="6531768" y="1778408"/>
            <a:ext cx="204787" cy="204787"/>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7" name="TextBox 6"/>
          <p:cNvSpPr txBox="1"/>
          <p:nvPr/>
        </p:nvSpPr>
        <p:spPr>
          <a:xfrm>
            <a:off x="6855617" y="1742301"/>
            <a:ext cx="1447800" cy="276999"/>
          </a:xfrm>
          <a:prstGeom prst="rect">
            <a:avLst/>
          </a:prstGeom>
          <a:noFill/>
        </p:spPr>
        <p:txBody>
          <a:bodyPr wrap="square" rtlCol="0">
            <a:spAutoFit/>
          </a:bodyPr>
          <a:lstStyle/>
          <a:p>
            <a:r>
              <a:rPr lang="en-NZ" sz="1200" dirty="0" smtClean="0"/>
              <a:t>Average</a:t>
            </a:r>
          </a:p>
        </p:txBody>
      </p:sp>
      <p:sp>
        <p:nvSpPr>
          <p:cNvPr id="5" name="Rectangle 4"/>
          <p:cNvSpPr/>
          <p:nvPr/>
        </p:nvSpPr>
        <p:spPr>
          <a:xfrm>
            <a:off x="6531768" y="2143125"/>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8" name="TextBox 7"/>
          <p:cNvSpPr txBox="1"/>
          <p:nvPr/>
        </p:nvSpPr>
        <p:spPr>
          <a:xfrm>
            <a:off x="6846093" y="2116782"/>
            <a:ext cx="1447800" cy="276999"/>
          </a:xfrm>
          <a:prstGeom prst="rect">
            <a:avLst/>
          </a:prstGeom>
          <a:noFill/>
        </p:spPr>
        <p:txBody>
          <a:bodyPr wrap="square" rtlCol="0">
            <a:spAutoFit/>
          </a:bodyPr>
          <a:lstStyle/>
          <a:p>
            <a:r>
              <a:rPr lang="en-NZ" sz="1200" dirty="0" smtClean="0"/>
              <a:t>Below Average</a:t>
            </a:r>
          </a:p>
        </p:txBody>
      </p:sp>
      <p:sp>
        <p:nvSpPr>
          <p:cNvPr id="13" name="Rectangle 12"/>
          <p:cNvSpPr/>
          <p:nvPr/>
        </p:nvSpPr>
        <p:spPr>
          <a:xfrm>
            <a:off x="4733925" y="1349543"/>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a:solidFill>
                  <a:schemeClr val="tx1"/>
                </a:solidFill>
              </a:rPr>
              <a:t>A</a:t>
            </a:r>
            <a:r>
              <a:rPr lang="en-NZ" sz="1000" dirty="0" smtClean="0">
                <a:solidFill>
                  <a:schemeClr val="tx1"/>
                </a:solidFill>
              </a:rPr>
              <a:t>uckland</a:t>
            </a:r>
          </a:p>
          <a:p>
            <a:pPr algn="ctr"/>
            <a:r>
              <a:rPr lang="en-NZ" dirty="0" smtClean="0">
                <a:solidFill>
                  <a:schemeClr val="tx1"/>
                </a:solidFill>
              </a:rPr>
              <a:t>75%</a:t>
            </a:r>
            <a:endParaRPr lang="en-NZ" dirty="0">
              <a:solidFill>
                <a:schemeClr val="tx1"/>
              </a:solidFill>
            </a:endParaRPr>
          </a:p>
        </p:txBody>
      </p:sp>
      <p:sp>
        <p:nvSpPr>
          <p:cNvPr id="16" name="Rectangle 15"/>
          <p:cNvSpPr/>
          <p:nvPr/>
        </p:nvSpPr>
        <p:spPr>
          <a:xfrm>
            <a:off x="2411760" y="2988840"/>
            <a:ext cx="1263030"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Nelson / Tasman / Marlborough</a:t>
            </a:r>
          </a:p>
          <a:p>
            <a:pPr algn="ctr"/>
            <a:r>
              <a:rPr lang="en-NZ" dirty="0" smtClean="0">
                <a:solidFill>
                  <a:schemeClr val="bg1"/>
                </a:solidFill>
              </a:rPr>
              <a:t>94%</a:t>
            </a:r>
            <a:endParaRPr lang="en-NZ" dirty="0">
              <a:solidFill>
                <a:schemeClr val="bg1"/>
              </a:solidFill>
            </a:endParaRPr>
          </a:p>
        </p:txBody>
      </p:sp>
      <p:sp>
        <p:nvSpPr>
          <p:cNvPr id="15" name="Rectangle 14"/>
          <p:cNvSpPr/>
          <p:nvPr/>
        </p:nvSpPr>
        <p:spPr>
          <a:xfrm>
            <a:off x="1547665" y="4077072"/>
            <a:ext cx="1008112"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West Coast</a:t>
            </a:r>
          </a:p>
          <a:p>
            <a:pPr algn="ctr"/>
            <a:r>
              <a:rPr lang="en-NZ" dirty="0" smtClean="0">
                <a:solidFill>
                  <a:schemeClr val="bg1"/>
                </a:solidFill>
              </a:rPr>
              <a:t>93%</a:t>
            </a:r>
            <a:endParaRPr lang="en-NZ" dirty="0">
              <a:solidFill>
                <a:schemeClr val="bg1"/>
              </a:solidFill>
            </a:endParaRPr>
          </a:p>
        </p:txBody>
      </p:sp>
      <p:sp>
        <p:nvSpPr>
          <p:cNvPr id="19" name="Rectangle 18"/>
          <p:cNvSpPr/>
          <p:nvPr/>
        </p:nvSpPr>
        <p:spPr>
          <a:xfrm>
            <a:off x="6531768" y="2704161"/>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smtClean="0">
                <a:solidFill>
                  <a:schemeClr val="bg1"/>
                </a:solidFill>
              </a:rPr>
              <a:t>Average</a:t>
            </a:r>
          </a:p>
          <a:p>
            <a:pPr algn="ctr"/>
            <a:r>
              <a:rPr lang="en-NZ" dirty="0" smtClean="0">
                <a:solidFill>
                  <a:schemeClr val="bg1"/>
                </a:solidFill>
              </a:rPr>
              <a:t>81%</a:t>
            </a:r>
            <a:endParaRPr lang="en-NZ" dirty="0">
              <a:solidFill>
                <a:schemeClr val="bg1"/>
              </a:solidFill>
            </a:endParaRPr>
          </a:p>
        </p:txBody>
      </p:sp>
      <p:sp>
        <p:nvSpPr>
          <p:cNvPr id="20" name="Rectangle 19"/>
          <p:cNvSpPr/>
          <p:nvPr/>
        </p:nvSpPr>
        <p:spPr>
          <a:xfrm>
            <a:off x="6305550" y="1123950"/>
            <a:ext cx="2581275" cy="2362200"/>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p:cNvSpPr txBox="1"/>
          <p:nvPr/>
        </p:nvSpPr>
        <p:spPr>
          <a:xfrm>
            <a:off x="1026427" y="6457890"/>
            <a:ext cx="4362451" cy="400110"/>
          </a:xfrm>
          <a:prstGeom prst="rect">
            <a:avLst/>
          </a:prstGeom>
          <a:noFill/>
        </p:spPr>
        <p:txBody>
          <a:bodyPr wrap="square" rtlCol="0">
            <a:spAutoFit/>
          </a:bodyPr>
          <a:lstStyle/>
          <a:p>
            <a:r>
              <a:rPr lang="en-US" sz="1000" dirty="0" smtClean="0"/>
              <a:t>Note: Percentages are presented that are statistically higher or lower than the national average at the 95% confidence level. </a:t>
            </a:r>
            <a:endParaRPr lang="en-NZ" sz="1000" dirty="0"/>
          </a:p>
        </p:txBody>
      </p:sp>
      <p:sp>
        <p:nvSpPr>
          <p:cNvPr id="24" name="Rectangle 2"/>
          <p:cNvSpPr txBox="1">
            <a:spLocks noChangeArrowheads="1"/>
          </p:cNvSpPr>
          <p:nvPr/>
        </p:nvSpPr>
        <p:spPr>
          <a:xfrm>
            <a:off x="1026427" y="57136"/>
            <a:ext cx="6083374" cy="1045548"/>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pPr>
              <a:lnSpc>
                <a:spcPct val="90000"/>
              </a:lnSpc>
            </a:pPr>
            <a:r>
              <a:rPr lang="en-NZ" sz="2200" b="1" dirty="0" smtClean="0">
                <a:solidFill>
                  <a:schemeClr val="accent2">
                    <a:lumMod val="50000"/>
                  </a:schemeClr>
                </a:solidFill>
                <a:latin typeface="+mn-lt"/>
              </a:rPr>
              <a:t>Emergency survival items: Regional differences</a:t>
            </a:r>
            <a:endParaRPr lang="en-GB" sz="2200" b="1" dirty="0">
              <a:solidFill>
                <a:schemeClr val="accent2">
                  <a:lumMod val="50000"/>
                </a:schemeClr>
              </a:solidFill>
              <a:latin typeface="+mn-lt"/>
            </a:endParaRPr>
          </a:p>
        </p:txBody>
      </p:sp>
      <p:cxnSp>
        <p:nvCxnSpPr>
          <p:cNvPr id="17" name="Elbow Connector 16"/>
          <p:cNvCxnSpPr/>
          <p:nvPr/>
        </p:nvCxnSpPr>
        <p:spPr>
          <a:xfrm rot="16200000" flipH="1">
            <a:off x="3021433" y="5131464"/>
            <a:ext cx="1183563" cy="398182"/>
          </a:xfrm>
          <a:prstGeom prst="bentConnector3">
            <a:avLst>
              <a:gd name="adj1" fmla="val 100308"/>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53276" y="5794746"/>
            <a:ext cx="1365963" cy="261610"/>
          </a:xfrm>
          <a:prstGeom prst="rect">
            <a:avLst/>
          </a:prstGeom>
          <a:noFill/>
        </p:spPr>
        <p:txBody>
          <a:bodyPr wrap="square" rtlCol="0">
            <a:spAutoFit/>
          </a:bodyPr>
          <a:lstStyle/>
          <a:p>
            <a:r>
              <a:rPr lang="en-NZ" sz="1100" dirty="0" smtClean="0"/>
              <a:t>Christchurch 93%</a:t>
            </a:r>
            <a:endParaRPr lang="en-NZ" sz="1100" dirty="0"/>
          </a:p>
        </p:txBody>
      </p:sp>
      <p:grpSp>
        <p:nvGrpSpPr>
          <p:cNvPr id="21" name="Group 20"/>
          <p:cNvGrpSpPr/>
          <p:nvPr/>
        </p:nvGrpSpPr>
        <p:grpSpPr>
          <a:xfrm>
            <a:off x="3309054" y="4612423"/>
            <a:ext cx="210137" cy="210137"/>
            <a:chOff x="2171960" y="3014776"/>
            <a:chExt cx="210137" cy="210137"/>
          </a:xfrm>
        </p:grpSpPr>
        <p:sp>
          <p:nvSpPr>
            <p:cNvPr id="23" name="Oval 22"/>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p:cNvSpPr txBox="1"/>
          <p:nvPr/>
        </p:nvSpPr>
        <p:spPr>
          <a:xfrm>
            <a:off x="6305550" y="3721035"/>
            <a:ext cx="2581275" cy="1569660"/>
          </a:xfrm>
          <a:prstGeom prst="rect">
            <a:avLst/>
          </a:prstGeom>
          <a:noFill/>
          <a:ln>
            <a:solidFill>
              <a:schemeClr val="accent6">
                <a:shade val="95000"/>
                <a:satMod val="105000"/>
              </a:schemeClr>
            </a:solidFill>
          </a:ln>
        </p:spPr>
        <p:txBody>
          <a:bodyPr wrap="square" rtlCol="0">
            <a:spAutoFit/>
          </a:bodyPr>
          <a:lstStyle/>
          <a:p>
            <a:pPr algn="ctr"/>
            <a:r>
              <a:rPr lang="en-NZ" sz="1200" dirty="0" smtClean="0"/>
              <a:t>A higher than average proportion of Nelson/Tasman/ Marlborough, and West Coast residents have emergency survival items. A lower than average proportion of Auckland residents have emergency survival items.</a:t>
            </a:r>
            <a:endParaRPr lang="en-NZ" sz="1200" dirty="0"/>
          </a:p>
        </p:txBody>
      </p:sp>
      <p:sp>
        <p:nvSpPr>
          <p:cNvPr id="28" name="TextBox 27"/>
          <p:cNvSpPr txBox="1"/>
          <p:nvPr/>
        </p:nvSpPr>
        <p:spPr>
          <a:xfrm>
            <a:off x="7298860" y="2978207"/>
            <a:ext cx="583405" cy="246221"/>
          </a:xfrm>
          <a:prstGeom prst="rect">
            <a:avLst/>
          </a:prstGeom>
          <a:noFill/>
        </p:spPr>
        <p:txBody>
          <a:bodyPr wrap="square" rtlCol="0">
            <a:spAutoFit/>
          </a:bodyPr>
          <a:lstStyle/>
          <a:p>
            <a:r>
              <a:rPr lang="en-NZ" sz="1000" dirty="0" smtClean="0">
                <a:solidFill>
                  <a:schemeClr val="bg1"/>
                </a:solidFill>
              </a:rPr>
              <a:t>(80%)</a:t>
            </a:r>
            <a:endParaRPr lang="en-NZ" sz="1000" dirty="0">
              <a:solidFill>
                <a:schemeClr val="bg1"/>
              </a:solidFill>
            </a:endParaRPr>
          </a:p>
        </p:txBody>
      </p:sp>
    </p:spTree>
    <p:extLst>
      <p:ext uri="{BB962C8B-B14F-4D97-AF65-F5344CB8AC3E}">
        <p14:creationId xmlns:p14="http://schemas.microsoft.com/office/powerpoint/2010/main" val="376099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984748" y="68756"/>
            <a:ext cx="6311722" cy="1100826"/>
          </a:xfrm>
        </p:spPr>
        <p:txBody>
          <a:bodyPr>
            <a:noAutofit/>
          </a:bodyPr>
          <a:lstStyle/>
          <a:p>
            <a:pPr>
              <a:lnSpc>
                <a:spcPct val="90000"/>
              </a:lnSpc>
            </a:pPr>
            <a:r>
              <a:rPr lang="en-NZ" sz="2200" b="1" dirty="0" smtClean="0">
                <a:solidFill>
                  <a:schemeClr val="accent2">
                    <a:lumMod val="50000"/>
                  </a:schemeClr>
                </a:solidFill>
                <a:latin typeface="+mn-lt"/>
              </a:rPr>
              <a:t>Over one quarter of New Zealand residents (27%) have a plan that includes what to do when away from home.</a:t>
            </a:r>
            <a:endParaRPr lang="en-GB" sz="2200" b="1" dirty="0">
              <a:solidFill>
                <a:schemeClr val="accent2">
                  <a:lumMod val="50000"/>
                </a:schemeClr>
              </a:solidFill>
              <a:latin typeface="+mn-lt"/>
            </a:endParaRPr>
          </a:p>
        </p:txBody>
      </p:sp>
      <p:sp>
        <p:nvSpPr>
          <p:cNvPr id="7" name="Text Box 6"/>
          <p:cNvSpPr txBox="1">
            <a:spLocks noChangeArrowheads="1"/>
          </p:cNvSpPr>
          <p:nvPr/>
        </p:nvSpPr>
        <p:spPr bwMode="auto">
          <a:xfrm>
            <a:off x="962484" y="6311589"/>
            <a:ext cx="5704131"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Q11 Does your survival plan include what to do when you are not at </a:t>
            </a:r>
            <a:r>
              <a:rPr lang="en-NZ" sz="900" i="1" dirty="0" smtClean="0">
                <a:solidFill>
                  <a:schemeClr val="tx1"/>
                </a:solidFill>
              </a:rPr>
              <a:t>home? Base</a:t>
            </a:r>
            <a:r>
              <a:rPr lang="en-NZ" sz="900" i="1" dirty="0">
                <a:solidFill>
                  <a:schemeClr val="tx1"/>
                </a:solidFill>
              </a:rPr>
              <a:t>: All Respondents: Benchmark (n= 1001), 2007 (n= 1000), 2008 (n= 1016), 2009 (n=1000</a:t>
            </a:r>
            <a:r>
              <a:rPr lang="en-NZ" sz="900" i="1" dirty="0" smtClean="0">
                <a:solidFill>
                  <a:schemeClr val="tx1"/>
                </a:solidFill>
              </a:rPr>
              <a:t>), 2010 (n=1000), 2011 (n=1164), 2012 (n=1255).</a:t>
            </a:r>
            <a:endParaRPr lang="en-GB" sz="900" i="1" dirty="0">
              <a:solidFill>
                <a:schemeClr val="tx1"/>
              </a:solidFill>
            </a:endParaRPr>
          </a:p>
        </p:txBody>
      </p:sp>
      <p:graphicFrame>
        <p:nvGraphicFramePr>
          <p:cNvPr id="8" name="Object 6"/>
          <p:cNvGraphicFramePr>
            <a:graphicFrameLocks noChangeAspect="1"/>
          </p:cNvGraphicFramePr>
          <p:nvPr>
            <p:extLst>
              <p:ext uri="{D42A27DB-BD31-4B8C-83A1-F6EECF244321}">
                <p14:modId xmlns:p14="http://schemas.microsoft.com/office/powerpoint/2010/main" val="4293796308"/>
              </p:ext>
            </p:extLst>
          </p:nvPr>
        </p:nvGraphicFramePr>
        <p:xfrm>
          <a:off x="1077595" y="1265274"/>
          <a:ext cx="4832350" cy="492170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6"/>
          <p:cNvSpPr txBox="1">
            <a:spLocks noChangeArrowheads="1"/>
          </p:cNvSpPr>
          <p:nvPr/>
        </p:nvSpPr>
        <p:spPr bwMode="auto">
          <a:xfrm>
            <a:off x="1561458" y="6061273"/>
            <a:ext cx="3472180" cy="230832"/>
          </a:xfrm>
          <a:prstGeom prst="rect">
            <a:avLst/>
          </a:prstGeom>
          <a:noFill/>
          <a:ln w="9525">
            <a:noFill/>
            <a:miter lim="800000"/>
            <a:headEnd/>
            <a:tailEnd/>
          </a:ln>
        </p:spPr>
        <p:txBody>
          <a:bodyPr wrap="square">
            <a:spAutoFit/>
          </a:bodyPr>
          <a:lstStyle/>
          <a:p>
            <a:pPr algn="l" eaLnBrk="1" hangingPunct="1"/>
            <a:r>
              <a:rPr lang="en-US" sz="900" dirty="0">
                <a:solidFill>
                  <a:schemeClr val="tx1"/>
                </a:solidFill>
              </a:rPr>
              <a:t>*Percentages do not add to 100 due to rounding</a:t>
            </a:r>
            <a:endParaRPr lang="en-GB" sz="900" dirty="0">
              <a:solidFill>
                <a:schemeClr val="tx1"/>
              </a:solidFill>
            </a:endParaRPr>
          </a:p>
        </p:txBody>
      </p:sp>
      <p:sp>
        <p:nvSpPr>
          <p:cNvPr id="11" name="TextBox 10"/>
          <p:cNvSpPr txBox="1"/>
          <p:nvPr/>
        </p:nvSpPr>
        <p:spPr>
          <a:xfrm>
            <a:off x="5218804" y="4611815"/>
            <a:ext cx="457200" cy="246221"/>
          </a:xfrm>
          <a:prstGeom prst="rect">
            <a:avLst/>
          </a:prstGeom>
          <a:noFill/>
        </p:spPr>
        <p:txBody>
          <a:bodyPr wrap="square" rtlCol="0">
            <a:spAutoFit/>
          </a:bodyPr>
          <a:lstStyle/>
          <a:p>
            <a:r>
              <a:rPr lang="en-NZ" sz="1000" dirty="0" smtClean="0">
                <a:solidFill>
                  <a:schemeClr val="bg1"/>
                </a:solidFill>
              </a:rPr>
              <a:t>(25)</a:t>
            </a:r>
            <a:endParaRPr lang="en-NZ" sz="1000" dirty="0">
              <a:solidFill>
                <a:schemeClr val="bg1"/>
              </a:solidFill>
            </a:endParaRPr>
          </a:p>
        </p:txBody>
      </p:sp>
      <p:sp>
        <p:nvSpPr>
          <p:cNvPr id="12" name="TextBox 11"/>
          <p:cNvSpPr txBox="1"/>
          <p:nvPr/>
        </p:nvSpPr>
        <p:spPr>
          <a:xfrm>
            <a:off x="5218804" y="2233667"/>
            <a:ext cx="457200" cy="246221"/>
          </a:xfrm>
          <a:prstGeom prst="rect">
            <a:avLst/>
          </a:prstGeom>
          <a:noFill/>
        </p:spPr>
        <p:txBody>
          <a:bodyPr wrap="square" rtlCol="0">
            <a:spAutoFit/>
          </a:bodyPr>
          <a:lstStyle/>
          <a:p>
            <a:r>
              <a:rPr lang="en-NZ" sz="1000" dirty="0" smtClean="0"/>
              <a:t>(42)</a:t>
            </a:r>
            <a:endParaRPr lang="en-NZ" sz="1000" dirty="0"/>
          </a:p>
        </p:txBody>
      </p:sp>
      <p:sp>
        <p:nvSpPr>
          <p:cNvPr id="13" name="TextBox 12"/>
          <p:cNvSpPr txBox="1"/>
          <p:nvPr/>
        </p:nvSpPr>
        <p:spPr>
          <a:xfrm>
            <a:off x="5868226" y="3635714"/>
            <a:ext cx="3058394" cy="934358"/>
          </a:xfrm>
          <a:prstGeom prst="rect">
            <a:avLst/>
          </a:prstGeom>
          <a:noFill/>
        </p:spPr>
        <p:txBody>
          <a:bodyPr wrap="square" rtlCol="0">
            <a:spAutoFit/>
          </a:bodyPr>
          <a:lstStyle/>
          <a:p>
            <a:pPr>
              <a:lnSpc>
                <a:spcPct val="114000"/>
              </a:lnSpc>
            </a:pPr>
            <a:r>
              <a:rPr lang="en-NZ" sz="1200" dirty="0" smtClean="0"/>
              <a:t>Christchurch residents are much more likely than others to </a:t>
            </a:r>
            <a:r>
              <a:rPr lang="en-NZ" sz="1200" dirty="0"/>
              <a:t>have a plan that includes what to do when away from </a:t>
            </a:r>
            <a:r>
              <a:rPr lang="en-NZ" sz="1200" dirty="0" smtClean="0"/>
              <a:t>home - 49% have such a plan. </a:t>
            </a:r>
            <a:endParaRPr lang="en-NZ" sz="1200" dirty="0"/>
          </a:p>
        </p:txBody>
      </p:sp>
      <p:sp>
        <p:nvSpPr>
          <p:cNvPr id="3" name="Rectangle 2"/>
          <p:cNvSpPr/>
          <p:nvPr/>
        </p:nvSpPr>
        <p:spPr>
          <a:xfrm>
            <a:off x="5868226" y="1444907"/>
            <a:ext cx="3124085" cy="2197396"/>
          </a:xfrm>
          <a:prstGeom prst="rect">
            <a:avLst/>
          </a:prstGeom>
        </p:spPr>
        <p:txBody>
          <a:bodyPr wrap="square">
            <a:spAutoFit/>
          </a:bodyPr>
          <a:lstStyle/>
          <a:p>
            <a:pPr>
              <a:lnSpc>
                <a:spcPct val="114000"/>
              </a:lnSpc>
            </a:pPr>
            <a:r>
              <a:rPr lang="en-NZ" sz="1200" dirty="0" smtClean="0"/>
              <a:t>This figure (27%) remains significantly higher than in 2010, before the Christchurch earthquakes struck. However, again we can see that those living outside Christchurch are less prepared than they were last year. Twenty five percent of those living outside </a:t>
            </a:r>
            <a:r>
              <a:rPr lang="en-NZ" sz="1200" dirty="0"/>
              <a:t>Christchurch have a plan that includes what to do when away from home (down from 30% </a:t>
            </a:r>
            <a:r>
              <a:rPr lang="en-NZ" sz="1200" dirty="0" smtClean="0"/>
              <a:t>in 2011).</a:t>
            </a:r>
            <a:endParaRPr lang="en-NZ" sz="1200" dirty="0"/>
          </a:p>
        </p:txBody>
      </p:sp>
    </p:spTree>
    <p:extLst>
      <p:ext uri="{BB962C8B-B14F-4D97-AF65-F5344CB8AC3E}">
        <p14:creationId xmlns:p14="http://schemas.microsoft.com/office/powerpoint/2010/main" val="290263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81098" y="4847570"/>
            <a:ext cx="7591425" cy="1093103"/>
          </a:xfrm>
          <a:prstGeom prst="roundRect">
            <a:avLst>
              <a:gd name="adj" fmla="val 1426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2" name="Rounded Rectangle 1"/>
          <p:cNvSpPr/>
          <p:nvPr/>
        </p:nvSpPr>
        <p:spPr>
          <a:xfrm>
            <a:off x="1181099" y="1450975"/>
            <a:ext cx="7591425" cy="2844800"/>
          </a:xfrm>
          <a:prstGeom prst="roundRect">
            <a:avLst>
              <a:gd name="adj" fmla="val 615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4" name="Rectangle 2"/>
          <p:cNvSpPr txBox="1">
            <a:spLocks noChangeArrowheads="1"/>
          </p:cNvSpPr>
          <p:nvPr/>
        </p:nvSpPr>
        <p:spPr>
          <a:xfrm>
            <a:off x="1188034" y="148908"/>
            <a:ext cx="6010216"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dirty="0" smtClean="0">
                <a:solidFill>
                  <a:schemeClr val="accent2">
                    <a:lumMod val="50000"/>
                  </a:schemeClr>
                </a:solidFill>
                <a:latin typeface="+mn-lt"/>
              </a:rPr>
              <a:t>Background and objectives</a:t>
            </a:r>
            <a:endParaRPr lang="en-GB" b="1" dirty="0">
              <a:solidFill>
                <a:schemeClr val="accent2">
                  <a:lumMod val="50000"/>
                </a:schemeClr>
              </a:solidFill>
              <a:latin typeface="+mn-lt"/>
            </a:endParaRPr>
          </a:p>
        </p:txBody>
      </p:sp>
      <p:sp>
        <p:nvSpPr>
          <p:cNvPr id="5" name="Rectangle 4"/>
          <p:cNvSpPr>
            <a:spLocks noChangeArrowheads="1"/>
          </p:cNvSpPr>
          <p:nvPr/>
        </p:nvSpPr>
        <p:spPr bwMode="auto">
          <a:xfrm>
            <a:off x="1304925" y="1579561"/>
            <a:ext cx="7220902" cy="2620963"/>
          </a:xfrm>
          <a:prstGeom prst="rect">
            <a:avLst/>
          </a:prstGeom>
          <a:noFill/>
          <a:ln w="9525">
            <a:noFill/>
            <a:miter lim="800000"/>
            <a:headEnd/>
            <a:tailEnd/>
          </a:ln>
          <a:effectLst/>
        </p:spPr>
        <p:txBody>
          <a:bodyPr/>
          <a:lstStyle/>
          <a:p>
            <a:pPr algn="l" eaLnBrk="1" hangingPunct="1">
              <a:lnSpc>
                <a:spcPct val="114000"/>
              </a:lnSpc>
              <a:spcBef>
                <a:spcPct val="50000"/>
              </a:spcBef>
              <a:spcAft>
                <a:spcPts val="1200"/>
              </a:spcAft>
              <a:buSzPct val="100000"/>
            </a:pPr>
            <a:r>
              <a:rPr lang="en-GB" sz="1400" dirty="0">
                <a:solidFill>
                  <a:schemeClr val="tx1"/>
                </a:solidFill>
              </a:rPr>
              <a:t>The Ministry of Civil Defence and Emergency Management needs to shift </a:t>
            </a:r>
            <a:r>
              <a:rPr lang="en-GB" sz="1400" dirty="0" smtClean="0">
                <a:solidFill>
                  <a:schemeClr val="tx1"/>
                </a:solidFill>
              </a:rPr>
              <a:t>people’s </a:t>
            </a:r>
            <a:r>
              <a:rPr lang="en-GB" sz="1400" dirty="0">
                <a:solidFill>
                  <a:schemeClr val="tx1"/>
                </a:solidFill>
              </a:rPr>
              <a:t>level of preparedness for disasters.</a:t>
            </a:r>
          </a:p>
          <a:p>
            <a:pPr algn="l" eaLnBrk="1" hangingPunct="1">
              <a:lnSpc>
                <a:spcPct val="114000"/>
              </a:lnSpc>
              <a:spcBef>
                <a:spcPct val="50000"/>
              </a:spcBef>
              <a:spcAft>
                <a:spcPts val="1200"/>
              </a:spcAft>
              <a:buSzPct val="100000"/>
            </a:pPr>
            <a:r>
              <a:rPr lang="en-US" sz="1400" dirty="0">
                <a:solidFill>
                  <a:schemeClr val="tx1"/>
                </a:solidFill>
              </a:rPr>
              <a:t>The Get Ready Get Thru social marketing campaign began in June 2006 and has now been running for </a:t>
            </a:r>
            <a:r>
              <a:rPr lang="en-US" sz="1400" dirty="0" smtClean="0">
                <a:solidFill>
                  <a:schemeClr val="tx1"/>
                </a:solidFill>
              </a:rPr>
              <a:t>six </a:t>
            </a:r>
            <a:r>
              <a:rPr lang="en-US" sz="1400" dirty="0">
                <a:solidFill>
                  <a:schemeClr val="tx1"/>
                </a:solidFill>
              </a:rPr>
              <a:t>years.</a:t>
            </a:r>
            <a:endParaRPr lang="en-GB" sz="1400" dirty="0">
              <a:solidFill>
                <a:schemeClr val="tx1"/>
              </a:solidFill>
            </a:endParaRPr>
          </a:p>
          <a:p>
            <a:pPr algn="l" eaLnBrk="1" hangingPunct="1">
              <a:lnSpc>
                <a:spcPct val="114000"/>
              </a:lnSpc>
              <a:spcBef>
                <a:spcPct val="50000"/>
              </a:spcBef>
              <a:spcAft>
                <a:spcPts val="1200"/>
              </a:spcAft>
              <a:buSzPct val="100000"/>
            </a:pPr>
            <a:r>
              <a:rPr lang="en-NZ" sz="1400" dirty="0">
                <a:solidFill>
                  <a:schemeClr val="tx1"/>
                </a:solidFill>
              </a:rPr>
              <a:t>This survey builds upon a previous </a:t>
            </a:r>
            <a:r>
              <a:rPr lang="en-NZ" sz="1400" dirty="0" smtClean="0">
                <a:solidFill>
                  <a:schemeClr val="tx1"/>
                </a:solidFill>
              </a:rPr>
              <a:t>2006 </a:t>
            </a:r>
            <a:r>
              <a:rPr lang="en-NZ" sz="1400" dirty="0">
                <a:solidFill>
                  <a:schemeClr val="tx1"/>
                </a:solidFill>
              </a:rPr>
              <a:t>pre-campaign benchmark survey, and </a:t>
            </a:r>
            <a:r>
              <a:rPr lang="en-NZ" sz="1400" dirty="0" smtClean="0">
                <a:solidFill>
                  <a:schemeClr val="tx1"/>
                </a:solidFill>
              </a:rPr>
              <a:t>five </a:t>
            </a:r>
            <a:r>
              <a:rPr lang="en-NZ" sz="1400" dirty="0">
                <a:solidFill>
                  <a:schemeClr val="tx1"/>
                </a:solidFill>
              </a:rPr>
              <a:t>annual tracking surveys conducted </a:t>
            </a:r>
            <a:r>
              <a:rPr lang="en-NZ" sz="1400" dirty="0" smtClean="0">
                <a:solidFill>
                  <a:schemeClr val="tx1"/>
                </a:solidFill>
              </a:rPr>
              <a:t>from 2007 to 2011. All surveys are carried out in April and May each year, with the exception of the 2011 survey which was delayed by four weeks due to the February 2011 Christchurch earthquake.</a:t>
            </a:r>
            <a:endParaRPr lang="en-NZ" sz="1400" dirty="0">
              <a:solidFill>
                <a:schemeClr val="tx1"/>
              </a:solidFill>
            </a:endParaRPr>
          </a:p>
          <a:p>
            <a:pPr algn="l" eaLnBrk="1" hangingPunct="1">
              <a:lnSpc>
                <a:spcPct val="114000"/>
              </a:lnSpc>
              <a:spcBef>
                <a:spcPct val="50000"/>
              </a:spcBef>
              <a:spcAft>
                <a:spcPts val="1200"/>
              </a:spcAft>
              <a:buSzPct val="100000"/>
            </a:pPr>
            <a:endParaRPr lang="en-GB" sz="1400" dirty="0" smtClean="0">
              <a:solidFill>
                <a:schemeClr val="tx1"/>
              </a:solidFill>
            </a:endParaRPr>
          </a:p>
          <a:p>
            <a:pPr algn="l" eaLnBrk="1" hangingPunct="1">
              <a:lnSpc>
                <a:spcPct val="114000"/>
              </a:lnSpc>
              <a:spcBef>
                <a:spcPct val="50000"/>
              </a:spcBef>
              <a:spcAft>
                <a:spcPts val="1200"/>
              </a:spcAft>
              <a:buSzPct val="100000"/>
            </a:pPr>
            <a:endParaRPr lang="en-GB" sz="1400" dirty="0" smtClean="0"/>
          </a:p>
          <a:p>
            <a:pPr algn="l" eaLnBrk="1" hangingPunct="1">
              <a:lnSpc>
                <a:spcPct val="114000"/>
              </a:lnSpc>
              <a:spcBef>
                <a:spcPct val="50000"/>
              </a:spcBef>
              <a:spcAft>
                <a:spcPts val="1200"/>
              </a:spcAft>
              <a:buSzPct val="100000"/>
            </a:pPr>
            <a:endParaRPr lang="en-GB" sz="1400" dirty="0">
              <a:solidFill>
                <a:schemeClr val="tx1"/>
              </a:solidFill>
            </a:endParaRPr>
          </a:p>
        </p:txBody>
      </p:sp>
      <p:sp>
        <p:nvSpPr>
          <p:cNvPr id="6" name="Rectangle 15"/>
          <p:cNvSpPr>
            <a:spLocks noChangeArrowheads="1"/>
          </p:cNvSpPr>
          <p:nvPr/>
        </p:nvSpPr>
        <p:spPr bwMode="auto">
          <a:xfrm>
            <a:off x="1290638" y="1050251"/>
            <a:ext cx="2316660" cy="523220"/>
          </a:xfrm>
          <a:prstGeom prst="rect">
            <a:avLst/>
          </a:prstGeom>
          <a:noFill/>
          <a:ln w="9525" algn="ctr">
            <a:noFill/>
            <a:miter lim="800000"/>
            <a:headEnd/>
            <a:tailEnd/>
          </a:ln>
          <a:effectLst/>
        </p:spPr>
        <p:txBody>
          <a:bodyPr wrap="none">
            <a:spAutoFit/>
          </a:bodyPr>
          <a:lstStyle/>
          <a:p>
            <a:pPr algn="l"/>
            <a:r>
              <a:rPr lang="en-US" sz="2800" b="1" dirty="0">
                <a:ln w="1905"/>
                <a:solidFill>
                  <a:srgbClr val="063C75"/>
                </a:solidFill>
                <a:effectLst>
                  <a:innerShdw blurRad="69850" dist="43180" dir="5400000">
                    <a:srgbClr val="000000">
                      <a:alpha val="65000"/>
                    </a:srgbClr>
                  </a:innerShdw>
                </a:effectLst>
              </a:rPr>
              <a:t>Background</a:t>
            </a:r>
            <a:endParaRPr lang="en-GB" sz="2800" b="1" dirty="0">
              <a:ln w="1905"/>
              <a:solidFill>
                <a:srgbClr val="063C75"/>
              </a:solidFill>
              <a:effectLst>
                <a:innerShdw blurRad="69850" dist="43180" dir="5400000">
                  <a:srgbClr val="000000">
                    <a:alpha val="65000"/>
                  </a:srgbClr>
                </a:innerShdw>
              </a:effectLst>
            </a:endParaRPr>
          </a:p>
        </p:txBody>
      </p:sp>
      <p:sp>
        <p:nvSpPr>
          <p:cNvPr id="7" name="Rectangle 16"/>
          <p:cNvSpPr>
            <a:spLocks noChangeArrowheads="1"/>
          </p:cNvSpPr>
          <p:nvPr/>
        </p:nvSpPr>
        <p:spPr bwMode="auto">
          <a:xfrm>
            <a:off x="1290638" y="4457700"/>
            <a:ext cx="1898277" cy="523220"/>
          </a:xfrm>
          <a:prstGeom prst="rect">
            <a:avLst/>
          </a:prstGeom>
          <a:noFill/>
          <a:ln w="9525" algn="ctr">
            <a:noFill/>
            <a:miter lim="800000"/>
            <a:headEnd/>
            <a:tailEnd/>
          </a:ln>
          <a:effectLst/>
        </p:spPr>
        <p:txBody>
          <a:bodyPr wrap="none">
            <a:spAutoFit/>
          </a:bodyPr>
          <a:lstStyle/>
          <a:p>
            <a:pPr algn="l"/>
            <a:r>
              <a:rPr lang="en-US" sz="2800" b="1" dirty="0">
                <a:ln w="1905"/>
                <a:solidFill>
                  <a:srgbClr val="063C75"/>
                </a:solidFill>
                <a:effectLst>
                  <a:innerShdw blurRad="69850" dist="43180" dir="5400000">
                    <a:srgbClr val="000000">
                      <a:alpha val="65000"/>
                    </a:srgbClr>
                  </a:innerShdw>
                </a:effectLst>
              </a:rPr>
              <a:t>Objective</a:t>
            </a:r>
            <a:endParaRPr lang="en-GB" sz="2800" b="1" dirty="0">
              <a:ln w="1905"/>
              <a:solidFill>
                <a:srgbClr val="063C75"/>
              </a:solidFill>
              <a:effectLst>
                <a:innerShdw blurRad="69850" dist="43180" dir="5400000">
                  <a:srgbClr val="000000">
                    <a:alpha val="65000"/>
                  </a:srgbClr>
                </a:innerShdw>
              </a:effectLst>
            </a:endParaRPr>
          </a:p>
        </p:txBody>
      </p:sp>
      <p:sp>
        <p:nvSpPr>
          <p:cNvPr id="8" name="Rectangle 7"/>
          <p:cNvSpPr/>
          <p:nvPr/>
        </p:nvSpPr>
        <p:spPr>
          <a:xfrm>
            <a:off x="1381125" y="5131569"/>
            <a:ext cx="7305675" cy="583493"/>
          </a:xfrm>
          <a:prstGeom prst="rect">
            <a:avLst/>
          </a:prstGeom>
        </p:spPr>
        <p:txBody>
          <a:bodyPr wrap="square">
            <a:spAutoFit/>
          </a:bodyPr>
          <a:lstStyle/>
          <a:p>
            <a:pPr lvl="0">
              <a:lnSpc>
                <a:spcPct val="114000"/>
              </a:lnSpc>
              <a:spcBef>
                <a:spcPct val="50000"/>
              </a:spcBef>
              <a:spcAft>
                <a:spcPts val="1200"/>
              </a:spcAft>
              <a:buSzPct val="100000"/>
            </a:pPr>
            <a:r>
              <a:rPr lang="en-GB" sz="1400" dirty="0">
                <a:solidFill>
                  <a:srgbClr val="000000"/>
                </a:solidFill>
              </a:rPr>
              <a:t>To measure </a:t>
            </a:r>
            <a:r>
              <a:rPr lang="en-GB" sz="1400" dirty="0" smtClean="0">
                <a:solidFill>
                  <a:srgbClr val="000000"/>
                </a:solidFill>
              </a:rPr>
              <a:t>New Zealand residents’ </a:t>
            </a:r>
            <a:r>
              <a:rPr lang="en-GB" sz="1400" dirty="0">
                <a:solidFill>
                  <a:srgbClr val="000000"/>
                </a:solidFill>
              </a:rPr>
              <a:t>disaster preparedness, and to assess the effectiveness of the campaign over time.</a:t>
            </a:r>
          </a:p>
        </p:txBody>
      </p:sp>
    </p:spTree>
    <p:extLst>
      <p:ext uri="{BB962C8B-B14F-4D97-AF65-F5344CB8AC3E}">
        <p14:creationId xmlns:p14="http://schemas.microsoft.com/office/powerpoint/2010/main" val="28304568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8649" y="1196752"/>
            <a:ext cx="3575100" cy="5047200"/>
          </a:xfrm>
          <a:prstGeom prst="rect">
            <a:avLst/>
          </a:prstGeom>
        </p:spPr>
      </p:pic>
      <p:sp>
        <p:nvSpPr>
          <p:cNvPr id="2" name="Title 1"/>
          <p:cNvSpPr>
            <a:spLocks noGrp="1"/>
          </p:cNvSpPr>
          <p:nvPr>
            <p:ph type="title"/>
          </p:nvPr>
        </p:nvSpPr>
        <p:spPr>
          <a:xfrm>
            <a:off x="995680" y="139915"/>
            <a:ext cx="6247701" cy="769441"/>
          </a:xfrm>
        </p:spPr>
        <p:txBody>
          <a:bodyPr wrap="square">
            <a:spAutoFit/>
          </a:bodyPr>
          <a:lstStyle/>
          <a:p>
            <a:r>
              <a:rPr lang="en-NZ" sz="2200" b="1" dirty="0" smtClean="0">
                <a:solidFill>
                  <a:schemeClr val="accent2">
                    <a:lumMod val="50000"/>
                  </a:schemeClr>
                </a:solidFill>
                <a:latin typeface="+mn-lt"/>
                <a:ea typeface="+mn-ea"/>
                <a:cs typeface="+mn-cs"/>
              </a:rPr>
              <a:t>Having a survival plan for when at home: Regional differences</a:t>
            </a:r>
            <a:endParaRPr lang="en-NZ" sz="2200" b="1" dirty="0">
              <a:solidFill>
                <a:schemeClr val="accent2">
                  <a:lumMod val="50000"/>
                </a:schemeClr>
              </a:solidFill>
              <a:latin typeface="+mn-lt"/>
              <a:ea typeface="+mn-ea"/>
              <a:cs typeface="+mn-cs"/>
            </a:endParaRPr>
          </a:p>
        </p:txBody>
      </p:sp>
      <p:sp>
        <p:nvSpPr>
          <p:cNvPr id="3" name="Rectangle 2"/>
          <p:cNvSpPr/>
          <p:nvPr/>
        </p:nvSpPr>
        <p:spPr>
          <a:xfrm>
            <a:off x="6531768" y="1349543"/>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TextBox 5"/>
          <p:cNvSpPr txBox="1"/>
          <p:nvPr/>
        </p:nvSpPr>
        <p:spPr>
          <a:xfrm>
            <a:off x="6865142" y="1311443"/>
            <a:ext cx="2119313" cy="276999"/>
          </a:xfrm>
          <a:prstGeom prst="rect">
            <a:avLst/>
          </a:prstGeom>
          <a:noFill/>
        </p:spPr>
        <p:txBody>
          <a:bodyPr wrap="square" rtlCol="0">
            <a:spAutoFit/>
          </a:bodyPr>
          <a:lstStyle/>
          <a:p>
            <a:r>
              <a:rPr lang="en-NZ" sz="1200" dirty="0" smtClean="0"/>
              <a:t>Higher than average</a:t>
            </a:r>
            <a:endParaRPr lang="en-NZ" sz="1200" dirty="0"/>
          </a:p>
        </p:txBody>
      </p:sp>
      <p:sp>
        <p:nvSpPr>
          <p:cNvPr id="4" name="Rectangle 3"/>
          <p:cNvSpPr/>
          <p:nvPr/>
        </p:nvSpPr>
        <p:spPr>
          <a:xfrm>
            <a:off x="6531768" y="1778408"/>
            <a:ext cx="204787" cy="204787"/>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7" name="TextBox 6"/>
          <p:cNvSpPr txBox="1"/>
          <p:nvPr/>
        </p:nvSpPr>
        <p:spPr>
          <a:xfrm>
            <a:off x="6855617" y="1742301"/>
            <a:ext cx="1447800" cy="276999"/>
          </a:xfrm>
          <a:prstGeom prst="rect">
            <a:avLst/>
          </a:prstGeom>
          <a:noFill/>
        </p:spPr>
        <p:txBody>
          <a:bodyPr wrap="square" rtlCol="0">
            <a:spAutoFit/>
          </a:bodyPr>
          <a:lstStyle/>
          <a:p>
            <a:r>
              <a:rPr lang="en-NZ" sz="1200" dirty="0" smtClean="0"/>
              <a:t>Average</a:t>
            </a:r>
          </a:p>
        </p:txBody>
      </p:sp>
      <p:sp>
        <p:nvSpPr>
          <p:cNvPr id="5" name="Rectangle 4"/>
          <p:cNvSpPr/>
          <p:nvPr/>
        </p:nvSpPr>
        <p:spPr>
          <a:xfrm>
            <a:off x="6531768" y="2143125"/>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8" name="TextBox 7"/>
          <p:cNvSpPr txBox="1"/>
          <p:nvPr/>
        </p:nvSpPr>
        <p:spPr>
          <a:xfrm>
            <a:off x="6846093" y="2116782"/>
            <a:ext cx="1447800" cy="276999"/>
          </a:xfrm>
          <a:prstGeom prst="rect">
            <a:avLst/>
          </a:prstGeom>
          <a:noFill/>
        </p:spPr>
        <p:txBody>
          <a:bodyPr wrap="square" rtlCol="0">
            <a:spAutoFit/>
          </a:bodyPr>
          <a:lstStyle/>
          <a:p>
            <a:r>
              <a:rPr lang="en-NZ" sz="1200" dirty="0" smtClean="0"/>
              <a:t>Below Average</a:t>
            </a:r>
          </a:p>
        </p:txBody>
      </p:sp>
      <p:sp>
        <p:nvSpPr>
          <p:cNvPr id="13" name="Rectangle 12"/>
          <p:cNvSpPr/>
          <p:nvPr/>
        </p:nvSpPr>
        <p:spPr>
          <a:xfrm>
            <a:off x="4862512" y="1349543"/>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a:solidFill>
                  <a:schemeClr val="tx1"/>
                </a:solidFill>
              </a:rPr>
              <a:t>A</a:t>
            </a:r>
            <a:r>
              <a:rPr lang="en-NZ" sz="1000" dirty="0" smtClean="0">
                <a:solidFill>
                  <a:schemeClr val="tx1"/>
                </a:solidFill>
              </a:rPr>
              <a:t>uckland</a:t>
            </a:r>
          </a:p>
          <a:p>
            <a:pPr algn="ctr"/>
            <a:r>
              <a:rPr lang="en-NZ" dirty="0" smtClean="0">
                <a:solidFill>
                  <a:schemeClr val="tx1"/>
                </a:solidFill>
              </a:rPr>
              <a:t>46%</a:t>
            </a:r>
            <a:endParaRPr lang="en-NZ" dirty="0">
              <a:solidFill>
                <a:schemeClr val="tx1"/>
              </a:solidFill>
            </a:endParaRPr>
          </a:p>
        </p:txBody>
      </p:sp>
      <p:sp>
        <p:nvSpPr>
          <p:cNvPr id="19" name="Rectangle 18"/>
          <p:cNvSpPr/>
          <p:nvPr/>
        </p:nvSpPr>
        <p:spPr>
          <a:xfrm>
            <a:off x="6531768" y="2704161"/>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smtClean="0">
                <a:solidFill>
                  <a:schemeClr val="bg1"/>
                </a:solidFill>
              </a:rPr>
              <a:t>Average</a:t>
            </a:r>
          </a:p>
          <a:p>
            <a:pPr algn="ctr"/>
            <a:r>
              <a:rPr lang="en-NZ" dirty="0" smtClean="0">
                <a:solidFill>
                  <a:schemeClr val="bg1"/>
                </a:solidFill>
              </a:rPr>
              <a:t>60%</a:t>
            </a:r>
            <a:endParaRPr lang="en-NZ" dirty="0">
              <a:solidFill>
                <a:schemeClr val="bg1"/>
              </a:solidFill>
            </a:endParaRPr>
          </a:p>
        </p:txBody>
      </p:sp>
      <p:sp>
        <p:nvSpPr>
          <p:cNvPr id="20" name="Rectangle 19"/>
          <p:cNvSpPr/>
          <p:nvPr/>
        </p:nvSpPr>
        <p:spPr>
          <a:xfrm>
            <a:off x="6305550" y="1123950"/>
            <a:ext cx="2581275" cy="2362200"/>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p:cNvSpPr txBox="1"/>
          <p:nvPr/>
        </p:nvSpPr>
        <p:spPr>
          <a:xfrm>
            <a:off x="974607" y="6457890"/>
            <a:ext cx="4362451" cy="400110"/>
          </a:xfrm>
          <a:prstGeom prst="rect">
            <a:avLst/>
          </a:prstGeom>
          <a:noFill/>
        </p:spPr>
        <p:txBody>
          <a:bodyPr wrap="square" rtlCol="0">
            <a:spAutoFit/>
          </a:bodyPr>
          <a:lstStyle/>
          <a:p>
            <a:r>
              <a:rPr lang="en-US" sz="1000" dirty="0" smtClean="0"/>
              <a:t>Note: Percentages are presented that are statistically higher or lower than the national average at the 95% confidence level. </a:t>
            </a:r>
            <a:endParaRPr lang="en-NZ" sz="1000" dirty="0"/>
          </a:p>
        </p:txBody>
      </p:sp>
      <p:sp>
        <p:nvSpPr>
          <p:cNvPr id="17" name="Rectangle 16"/>
          <p:cNvSpPr/>
          <p:nvPr/>
        </p:nvSpPr>
        <p:spPr>
          <a:xfrm>
            <a:off x="5337058" y="3201471"/>
            <a:ext cx="1101076"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Hawkes Bay</a:t>
            </a:r>
          </a:p>
          <a:p>
            <a:pPr algn="ctr"/>
            <a:r>
              <a:rPr lang="en-NZ" dirty="0" smtClean="0">
                <a:solidFill>
                  <a:schemeClr val="bg1"/>
                </a:solidFill>
              </a:rPr>
              <a:t>73%</a:t>
            </a:r>
            <a:endParaRPr lang="en-NZ" dirty="0">
              <a:solidFill>
                <a:schemeClr val="bg1"/>
              </a:solidFill>
            </a:endParaRPr>
          </a:p>
        </p:txBody>
      </p:sp>
      <p:sp>
        <p:nvSpPr>
          <p:cNvPr id="21" name="Rectangle 20"/>
          <p:cNvSpPr/>
          <p:nvPr/>
        </p:nvSpPr>
        <p:spPr>
          <a:xfrm>
            <a:off x="4788024" y="3901262"/>
            <a:ext cx="1101076"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Wellington</a:t>
            </a:r>
          </a:p>
          <a:p>
            <a:pPr algn="ctr"/>
            <a:r>
              <a:rPr lang="en-NZ" dirty="0" smtClean="0">
                <a:solidFill>
                  <a:schemeClr val="bg1"/>
                </a:solidFill>
              </a:rPr>
              <a:t>71%</a:t>
            </a:r>
            <a:endParaRPr lang="en-NZ" dirty="0">
              <a:solidFill>
                <a:schemeClr val="bg1"/>
              </a:solidFill>
            </a:endParaRPr>
          </a:p>
        </p:txBody>
      </p:sp>
      <p:sp>
        <p:nvSpPr>
          <p:cNvPr id="23" name="Rectangle 22"/>
          <p:cNvSpPr/>
          <p:nvPr/>
        </p:nvSpPr>
        <p:spPr>
          <a:xfrm>
            <a:off x="4067944" y="4581128"/>
            <a:ext cx="1101076"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Canterbury</a:t>
            </a:r>
          </a:p>
          <a:p>
            <a:pPr algn="ctr"/>
            <a:r>
              <a:rPr lang="en-NZ" dirty="0" smtClean="0">
                <a:solidFill>
                  <a:schemeClr val="bg1"/>
                </a:solidFill>
              </a:rPr>
              <a:t>79%</a:t>
            </a:r>
            <a:endParaRPr lang="en-NZ" dirty="0">
              <a:solidFill>
                <a:schemeClr val="bg1"/>
              </a:solidFill>
            </a:endParaRPr>
          </a:p>
        </p:txBody>
      </p:sp>
      <p:sp>
        <p:nvSpPr>
          <p:cNvPr id="24" name="Rectangle 23"/>
          <p:cNvSpPr/>
          <p:nvPr/>
        </p:nvSpPr>
        <p:spPr>
          <a:xfrm>
            <a:off x="1224162" y="4581128"/>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smtClean="0">
                <a:solidFill>
                  <a:schemeClr val="tx1"/>
                </a:solidFill>
              </a:rPr>
              <a:t>Southland</a:t>
            </a:r>
          </a:p>
          <a:p>
            <a:pPr algn="ctr"/>
            <a:r>
              <a:rPr lang="en-NZ" dirty="0" smtClean="0">
                <a:solidFill>
                  <a:schemeClr val="tx1"/>
                </a:solidFill>
              </a:rPr>
              <a:t>46%</a:t>
            </a:r>
            <a:endParaRPr lang="en-NZ" dirty="0">
              <a:solidFill>
                <a:schemeClr val="tx1"/>
              </a:solidFill>
            </a:endParaRPr>
          </a:p>
        </p:txBody>
      </p:sp>
      <p:cxnSp>
        <p:nvCxnSpPr>
          <p:cNvPr id="18" name="Elbow Connector 17"/>
          <p:cNvCxnSpPr/>
          <p:nvPr/>
        </p:nvCxnSpPr>
        <p:spPr>
          <a:xfrm rot="16200000" flipH="1">
            <a:off x="3323739" y="5135126"/>
            <a:ext cx="1183563" cy="398182"/>
          </a:xfrm>
          <a:prstGeom prst="bentConnector3">
            <a:avLst>
              <a:gd name="adj1" fmla="val 100308"/>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55582" y="5798408"/>
            <a:ext cx="1365963" cy="261610"/>
          </a:xfrm>
          <a:prstGeom prst="rect">
            <a:avLst/>
          </a:prstGeom>
          <a:noFill/>
        </p:spPr>
        <p:txBody>
          <a:bodyPr wrap="square" rtlCol="0">
            <a:spAutoFit/>
          </a:bodyPr>
          <a:lstStyle/>
          <a:p>
            <a:r>
              <a:rPr lang="en-NZ" sz="1100" dirty="0" smtClean="0"/>
              <a:t>Christchurch 77%</a:t>
            </a:r>
            <a:endParaRPr lang="en-NZ" sz="1100" dirty="0"/>
          </a:p>
        </p:txBody>
      </p:sp>
      <p:grpSp>
        <p:nvGrpSpPr>
          <p:cNvPr id="26" name="Group 25"/>
          <p:cNvGrpSpPr/>
          <p:nvPr/>
        </p:nvGrpSpPr>
        <p:grpSpPr>
          <a:xfrm>
            <a:off x="3611360" y="4616085"/>
            <a:ext cx="210137" cy="210137"/>
            <a:chOff x="2171960" y="3014776"/>
            <a:chExt cx="210137" cy="210137"/>
          </a:xfrm>
        </p:grpSpPr>
        <p:sp>
          <p:nvSpPr>
            <p:cNvPr id="27" name="Oval 26"/>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9" name="TextBox 28"/>
          <p:cNvSpPr txBox="1"/>
          <p:nvPr/>
        </p:nvSpPr>
        <p:spPr>
          <a:xfrm>
            <a:off x="6288879" y="3982534"/>
            <a:ext cx="2581275" cy="1569660"/>
          </a:xfrm>
          <a:prstGeom prst="rect">
            <a:avLst/>
          </a:prstGeom>
          <a:noFill/>
          <a:ln>
            <a:solidFill>
              <a:schemeClr val="accent6">
                <a:shade val="95000"/>
                <a:satMod val="105000"/>
              </a:schemeClr>
            </a:solidFill>
          </a:ln>
        </p:spPr>
        <p:txBody>
          <a:bodyPr wrap="square" rtlCol="0">
            <a:spAutoFit/>
          </a:bodyPr>
          <a:lstStyle/>
          <a:p>
            <a:pPr algn="ctr"/>
            <a:r>
              <a:rPr lang="en-NZ" sz="1200" dirty="0" smtClean="0"/>
              <a:t>A higher than average proportion of Hawkes’ Bay, Wellington, and Canterbury residents have a plan in place when at home. A lower than average proportion of Auckland and Southland residents have a plan in place.</a:t>
            </a:r>
            <a:endParaRPr lang="en-NZ" sz="1200" dirty="0"/>
          </a:p>
        </p:txBody>
      </p:sp>
      <p:sp>
        <p:nvSpPr>
          <p:cNvPr id="30" name="TextBox 29"/>
          <p:cNvSpPr txBox="1"/>
          <p:nvPr/>
        </p:nvSpPr>
        <p:spPr>
          <a:xfrm>
            <a:off x="7298860" y="2978207"/>
            <a:ext cx="583405" cy="246221"/>
          </a:xfrm>
          <a:prstGeom prst="rect">
            <a:avLst/>
          </a:prstGeom>
          <a:noFill/>
        </p:spPr>
        <p:txBody>
          <a:bodyPr wrap="square" rtlCol="0">
            <a:spAutoFit/>
          </a:bodyPr>
          <a:lstStyle/>
          <a:p>
            <a:r>
              <a:rPr lang="en-NZ" sz="1000" dirty="0" smtClean="0">
                <a:solidFill>
                  <a:schemeClr val="bg1"/>
                </a:solidFill>
              </a:rPr>
              <a:t>(58%)</a:t>
            </a:r>
            <a:endParaRPr lang="en-NZ" sz="1000" dirty="0">
              <a:solidFill>
                <a:schemeClr val="bg1"/>
              </a:solidFill>
            </a:endParaRPr>
          </a:p>
        </p:txBody>
      </p:sp>
    </p:spTree>
    <p:extLst>
      <p:ext uri="{BB962C8B-B14F-4D97-AF65-F5344CB8AC3E}">
        <p14:creationId xmlns:p14="http://schemas.microsoft.com/office/powerpoint/2010/main" val="2290899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24218" y="1336084"/>
            <a:ext cx="3575100" cy="5042032"/>
          </a:xfrm>
          <a:prstGeom prst="rect">
            <a:avLst/>
          </a:prstGeom>
        </p:spPr>
      </p:pic>
      <p:sp>
        <p:nvSpPr>
          <p:cNvPr id="31" name="Rectangle 30"/>
          <p:cNvSpPr/>
          <p:nvPr/>
        </p:nvSpPr>
        <p:spPr>
          <a:xfrm>
            <a:off x="2993926" y="2645568"/>
            <a:ext cx="101810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err="1">
                <a:solidFill>
                  <a:schemeClr val="tx1"/>
                </a:solidFill>
              </a:rPr>
              <a:t>Taranaki</a:t>
            </a:r>
            <a:endParaRPr lang="en-NZ" sz="1000" dirty="0">
              <a:solidFill>
                <a:schemeClr val="tx1"/>
              </a:solidFill>
            </a:endParaRPr>
          </a:p>
          <a:p>
            <a:pPr algn="ctr"/>
            <a:r>
              <a:rPr lang="en-NZ" dirty="0" smtClean="0">
                <a:solidFill>
                  <a:srgbClr val="000000"/>
                </a:solidFill>
              </a:rPr>
              <a:t>15%</a:t>
            </a:r>
            <a:endParaRPr lang="en-NZ" dirty="0">
              <a:solidFill>
                <a:srgbClr val="000000"/>
              </a:solidFill>
            </a:endParaRPr>
          </a:p>
        </p:txBody>
      </p:sp>
      <p:sp>
        <p:nvSpPr>
          <p:cNvPr id="2" name="Title 1"/>
          <p:cNvSpPr>
            <a:spLocks noGrp="1"/>
          </p:cNvSpPr>
          <p:nvPr>
            <p:ph type="title"/>
          </p:nvPr>
        </p:nvSpPr>
        <p:spPr>
          <a:xfrm>
            <a:off x="963781" y="91164"/>
            <a:ext cx="6247701" cy="1003989"/>
          </a:xfrm>
        </p:spPr>
        <p:txBody>
          <a:bodyPr>
            <a:noAutofit/>
          </a:bodyPr>
          <a:lstStyle/>
          <a:p>
            <a:r>
              <a:rPr lang="en-NZ" sz="2200" b="1" dirty="0" smtClean="0">
                <a:solidFill>
                  <a:schemeClr val="accent2">
                    <a:lumMod val="50000"/>
                  </a:schemeClr>
                </a:solidFill>
              </a:rPr>
              <a:t>Having a survival plan for when away from home: Regional differences</a:t>
            </a:r>
            <a:endParaRPr lang="en-NZ" sz="2200" dirty="0"/>
          </a:p>
        </p:txBody>
      </p:sp>
      <p:sp>
        <p:nvSpPr>
          <p:cNvPr id="3" name="Rectangle 2"/>
          <p:cNvSpPr/>
          <p:nvPr/>
        </p:nvSpPr>
        <p:spPr>
          <a:xfrm>
            <a:off x="6579393" y="1749593"/>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6" name="TextBox 5"/>
          <p:cNvSpPr txBox="1"/>
          <p:nvPr/>
        </p:nvSpPr>
        <p:spPr>
          <a:xfrm>
            <a:off x="6912767" y="1711493"/>
            <a:ext cx="2119313" cy="276999"/>
          </a:xfrm>
          <a:prstGeom prst="rect">
            <a:avLst/>
          </a:prstGeom>
          <a:noFill/>
        </p:spPr>
        <p:txBody>
          <a:bodyPr wrap="square" rtlCol="0">
            <a:spAutoFit/>
          </a:bodyPr>
          <a:lstStyle/>
          <a:p>
            <a:r>
              <a:rPr lang="en-NZ" sz="1200" dirty="0" smtClean="0">
                <a:solidFill>
                  <a:srgbClr val="000000"/>
                </a:solidFill>
              </a:rPr>
              <a:t>Higher than average</a:t>
            </a:r>
            <a:endParaRPr lang="en-NZ" sz="1200" dirty="0">
              <a:solidFill>
                <a:srgbClr val="000000"/>
              </a:solidFill>
            </a:endParaRPr>
          </a:p>
        </p:txBody>
      </p:sp>
      <p:sp>
        <p:nvSpPr>
          <p:cNvPr id="4" name="Rectangle 3"/>
          <p:cNvSpPr/>
          <p:nvPr/>
        </p:nvSpPr>
        <p:spPr>
          <a:xfrm>
            <a:off x="6579393" y="2178458"/>
            <a:ext cx="204787" cy="204787"/>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solidFill>
                <a:prstClr val="white"/>
              </a:solidFill>
            </a:endParaRPr>
          </a:p>
        </p:txBody>
      </p:sp>
      <p:sp>
        <p:nvSpPr>
          <p:cNvPr id="7" name="TextBox 6"/>
          <p:cNvSpPr txBox="1"/>
          <p:nvPr/>
        </p:nvSpPr>
        <p:spPr>
          <a:xfrm>
            <a:off x="6903242" y="2142351"/>
            <a:ext cx="1447800" cy="276999"/>
          </a:xfrm>
          <a:prstGeom prst="rect">
            <a:avLst/>
          </a:prstGeom>
          <a:noFill/>
        </p:spPr>
        <p:txBody>
          <a:bodyPr wrap="square" rtlCol="0">
            <a:spAutoFit/>
          </a:bodyPr>
          <a:lstStyle/>
          <a:p>
            <a:r>
              <a:rPr lang="en-NZ" sz="1200" dirty="0" smtClean="0">
                <a:solidFill>
                  <a:srgbClr val="000000"/>
                </a:solidFill>
              </a:rPr>
              <a:t>Average</a:t>
            </a:r>
          </a:p>
        </p:txBody>
      </p:sp>
      <p:sp>
        <p:nvSpPr>
          <p:cNvPr id="5" name="Rectangle 4"/>
          <p:cNvSpPr/>
          <p:nvPr/>
        </p:nvSpPr>
        <p:spPr>
          <a:xfrm>
            <a:off x="6579393" y="2543175"/>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solidFill>
                <a:prstClr val="white"/>
              </a:solidFill>
            </a:endParaRPr>
          </a:p>
        </p:txBody>
      </p:sp>
      <p:sp>
        <p:nvSpPr>
          <p:cNvPr id="8" name="TextBox 7"/>
          <p:cNvSpPr txBox="1"/>
          <p:nvPr/>
        </p:nvSpPr>
        <p:spPr>
          <a:xfrm>
            <a:off x="6893718" y="2516832"/>
            <a:ext cx="1447800" cy="276999"/>
          </a:xfrm>
          <a:prstGeom prst="rect">
            <a:avLst/>
          </a:prstGeom>
          <a:noFill/>
        </p:spPr>
        <p:txBody>
          <a:bodyPr wrap="square" rtlCol="0">
            <a:spAutoFit/>
          </a:bodyPr>
          <a:lstStyle/>
          <a:p>
            <a:r>
              <a:rPr lang="en-NZ" sz="1200" dirty="0" smtClean="0">
                <a:solidFill>
                  <a:srgbClr val="000000"/>
                </a:solidFill>
              </a:rPr>
              <a:t>Below Average</a:t>
            </a:r>
          </a:p>
        </p:txBody>
      </p:sp>
      <p:sp>
        <p:nvSpPr>
          <p:cNvPr id="17" name="Rectangle 16"/>
          <p:cNvSpPr/>
          <p:nvPr/>
        </p:nvSpPr>
        <p:spPr>
          <a:xfrm>
            <a:off x="4764504" y="1248978"/>
            <a:ext cx="101810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smtClean="0">
                <a:solidFill>
                  <a:srgbClr val="000000"/>
                </a:solidFill>
              </a:rPr>
              <a:t>Auckland</a:t>
            </a:r>
          </a:p>
          <a:p>
            <a:pPr algn="ctr"/>
            <a:r>
              <a:rPr lang="en-NZ" dirty="0" smtClean="0">
                <a:solidFill>
                  <a:srgbClr val="000000"/>
                </a:solidFill>
              </a:rPr>
              <a:t>19%</a:t>
            </a:r>
            <a:endParaRPr lang="en-NZ" dirty="0">
              <a:solidFill>
                <a:srgbClr val="000000"/>
              </a:solidFill>
            </a:endParaRPr>
          </a:p>
        </p:txBody>
      </p:sp>
      <p:sp>
        <p:nvSpPr>
          <p:cNvPr id="21" name="Rectangle 20"/>
          <p:cNvSpPr/>
          <p:nvPr/>
        </p:nvSpPr>
        <p:spPr>
          <a:xfrm>
            <a:off x="6579393" y="3104211"/>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smtClean="0">
                <a:solidFill>
                  <a:prstClr val="white"/>
                </a:solidFill>
              </a:rPr>
              <a:t>Average</a:t>
            </a:r>
          </a:p>
          <a:p>
            <a:pPr algn="ctr"/>
            <a:r>
              <a:rPr lang="en-NZ" dirty="0" smtClean="0">
                <a:solidFill>
                  <a:prstClr val="white"/>
                </a:solidFill>
              </a:rPr>
              <a:t>27%</a:t>
            </a:r>
            <a:endParaRPr lang="en-NZ" dirty="0">
              <a:solidFill>
                <a:prstClr val="white"/>
              </a:solidFill>
            </a:endParaRPr>
          </a:p>
        </p:txBody>
      </p:sp>
      <p:sp>
        <p:nvSpPr>
          <p:cNvPr id="10" name="Rectangle 9"/>
          <p:cNvSpPr/>
          <p:nvPr/>
        </p:nvSpPr>
        <p:spPr>
          <a:xfrm>
            <a:off x="6334125" y="1333500"/>
            <a:ext cx="2581275" cy="27717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endParaRPr>
          </a:p>
        </p:txBody>
      </p:sp>
      <p:sp>
        <p:nvSpPr>
          <p:cNvPr id="22" name="Rectangle 21"/>
          <p:cNvSpPr/>
          <p:nvPr/>
        </p:nvSpPr>
        <p:spPr>
          <a:xfrm>
            <a:off x="4911145" y="3926473"/>
            <a:ext cx="966345"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prstClr val="white"/>
                </a:solidFill>
              </a:rPr>
              <a:t>Wellington</a:t>
            </a:r>
          </a:p>
          <a:p>
            <a:pPr algn="ctr"/>
            <a:r>
              <a:rPr lang="en-NZ" dirty="0" smtClean="0">
                <a:solidFill>
                  <a:prstClr val="white"/>
                </a:solidFill>
              </a:rPr>
              <a:t>41%</a:t>
            </a:r>
            <a:endParaRPr lang="en-NZ" dirty="0">
              <a:solidFill>
                <a:prstClr val="white"/>
              </a:solidFill>
            </a:endParaRPr>
          </a:p>
        </p:txBody>
      </p:sp>
      <p:sp>
        <p:nvSpPr>
          <p:cNvPr id="18" name="TextBox 17"/>
          <p:cNvSpPr txBox="1"/>
          <p:nvPr/>
        </p:nvSpPr>
        <p:spPr>
          <a:xfrm>
            <a:off x="1031866" y="6407853"/>
            <a:ext cx="4362451" cy="400110"/>
          </a:xfrm>
          <a:prstGeom prst="rect">
            <a:avLst/>
          </a:prstGeom>
          <a:noFill/>
        </p:spPr>
        <p:txBody>
          <a:bodyPr wrap="square" rtlCol="0">
            <a:spAutoFit/>
          </a:bodyPr>
          <a:lstStyle/>
          <a:p>
            <a:r>
              <a:rPr lang="en-US" sz="1000" dirty="0" smtClean="0"/>
              <a:t>Note: Percentages are presented that are statistically higher or lower than the national average at the 95% confidence level. </a:t>
            </a:r>
            <a:endParaRPr lang="en-NZ" sz="1000" dirty="0"/>
          </a:p>
        </p:txBody>
      </p:sp>
      <p:sp>
        <p:nvSpPr>
          <p:cNvPr id="20" name="Rectangle 19"/>
          <p:cNvSpPr/>
          <p:nvPr/>
        </p:nvSpPr>
        <p:spPr>
          <a:xfrm>
            <a:off x="3944800" y="4811998"/>
            <a:ext cx="966345"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prstClr val="white"/>
                </a:solidFill>
              </a:rPr>
              <a:t>Canterbury</a:t>
            </a:r>
          </a:p>
          <a:p>
            <a:pPr algn="ctr"/>
            <a:r>
              <a:rPr lang="en-NZ" dirty="0" smtClean="0">
                <a:solidFill>
                  <a:prstClr val="white"/>
                </a:solidFill>
              </a:rPr>
              <a:t>44%</a:t>
            </a:r>
            <a:endParaRPr lang="en-NZ" dirty="0">
              <a:solidFill>
                <a:prstClr val="white"/>
              </a:solidFill>
            </a:endParaRPr>
          </a:p>
        </p:txBody>
      </p:sp>
      <p:cxnSp>
        <p:nvCxnSpPr>
          <p:cNvPr id="19" name="Elbow Connector 18"/>
          <p:cNvCxnSpPr/>
          <p:nvPr/>
        </p:nvCxnSpPr>
        <p:spPr>
          <a:xfrm rot="16200000" flipH="1">
            <a:off x="3234994" y="5269145"/>
            <a:ext cx="1183563" cy="398182"/>
          </a:xfrm>
          <a:prstGeom prst="bentConnector3">
            <a:avLst>
              <a:gd name="adj1" fmla="val 100308"/>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6837" y="5932427"/>
            <a:ext cx="1365963" cy="261610"/>
          </a:xfrm>
          <a:prstGeom prst="rect">
            <a:avLst/>
          </a:prstGeom>
          <a:noFill/>
        </p:spPr>
        <p:txBody>
          <a:bodyPr wrap="square" rtlCol="0">
            <a:spAutoFit/>
          </a:bodyPr>
          <a:lstStyle/>
          <a:p>
            <a:r>
              <a:rPr lang="en-NZ" sz="1100" dirty="0" smtClean="0"/>
              <a:t>Christchurch 49%</a:t>
            </a:r>
            <a:endParaRPr lang="en-NZ" sz="1100" dirty="0"/>
          </a:p>
        </p:txBody>
      </p:sp>
      <p:grpSp>
        <p:nvGrpSpPr>
          <p:cNvPr id="25" name="Group 24"/>
          <p:cNvGrpSpPr/>
          <p:nvPr/>
        </p:nvGrpSpPr>
        <p:grpSpPr>
          <a:xfrm>
            <a:off x="3522615" y="4750104"/>
            <a:ext cx="210137" cy="210137"/>
            <a:chOff x="2171960" y="3014776"/>
            <a:chExt cx="210137" cy="210137"/>
          </a:xfrm>
        </p:grpSpPr>
        <p:sp>
          <p:nvSpPr>
            <p:cNvPr id="26" name="Oval 25"/>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8" name="TextBox 27"/>
          <p:cNvSpPr txBox="1"/>
          <p:nvPr/>
        </p:nvSpPr>
        <p:spPr>
          <a:xfrm>
            <a:off x="7341392" y="3378257"/>
            <a:ext cx="583405" cy="246221"/>
          </a:xfrm>
          <a:prstGeom prst="rect">
            <a:avLst/>
          </a:prstGeom>
          <a:noFill/>
        </p:spPr>
        <p:txBody>
          <a:bodyPr wrap="square" rtlCol="0">
            <a:spAutoFit/>
          </a:bodyPr>
          <a:lstStyle/>
          <a:p>
            <a:r>
              <a:rPr lang="en-NZ" sz="1000" dirty="0" smtClean="0">
                <a:solidFill>
                  <a:schemeClr val="bg1"/>
                </a:solidFill>
              </a:rPr>
              <a:t>(25%)</a:t>
            </a:r>
            <a:endParaRPr lang="en-NZ" sz="1000" dirty="0">
              <a:solidFill>
                <a:schemeClr val="bg1"/>
              </a:solidFill>
            </a:endParaRPr>
          </a:p>
        </p:txBody>
      </p:sp>
      <p:sp>
        <p:nvSpPr>
          <p:cNvPr id="29" name="TextBox 28"/>
          <p:cNvSpPr txBox="1"/>
          <p:nvPr/>
        </p:nvSpPr>
        <p:spPr>
          <a:xfrm>
            <a:off x="6326980" y="4245048"/>
            <a:ext cx="2581275" cy="1754326"/>
          </a:xfrm>
          <a:prstGeom prst="rect">
            <a:avLst/>
          </a:prstGeom>
          <a:noFill/>
          <a:ln>
            <a:solidFill>
              <a:schemeClr val="accent6">
                <a:shade val="95000"/>
                <a:satMod val="105000"/>
              </a:schemeClr>
            </a:solidFill>
          </a:ln>
        </p:spPr>
        <p:txBody>
          <a:bodyPr wrap="square" rtlCol="0">
            <a:spAutoFit/>
          </a:bodyPr>
          <a:lstStyle/>
          <a:p>
            <a:pPr algn="ctr"/>
            <a:r>
              <a:rPr lang="en-NZ" sz="1200" dirty="0" smtClean="0"/>
              <a:t>A higher than average proportion of Wellington and Canterbury residents have a plan in place for when they are not at home. A lower than average proportion of Auckland </a:t>
            </a:r>
            <a:r>
              <a:rPr lang="en-NZ" sz="1200" dirty="0"/>
              <a:t>and </a:t>
            </a:r>
            <a:r>
              <a:rPr lang="en-NZ" sz="1200" dirty="0" err="1" smtClean="0"/>
              <a:t>Taranaki</a:t>
            </a:r>
            <a:r>
              <a:rPr lang="en-NZ" sz="1200" dirty="0" smtClean="0"/>
              <a:t> </a:t>
            </a:r>
            <a:r>
              <a:rPr lang="en-NZ" sz="1200" dirty="0"/>
              <a:t>residents </a:t>
            </a:r>
            <a:r>
              <a:rPr lang="en-NZ" sz="1200" dirty="0" smtClean="0"/>
              <a:t>have a plan in place for when they are not at home.</a:t>
            </a:r>
            <a:endParaRPr lang="en-NZ" sz="1200" dirty="0"/>
          </a:p>
        </p:txBody>
      </p:sp>
    </p:spTree>
    <p:extLst>
      <p:ext uri="{BB962C8B-B14F-4D97-AF65-F5344CB8AC3E}">
        <p14:creationId xmlns:p14="http://schemas.microsoft.com/office/powerpoint/2010/main" val="156223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ivildefence.govt.nz/memwebsite.nsf/Files/Photo_library_earthquakes/$file/mall-inspection.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4882" y="914401"/>
            <a:ext cx="8169117" cy="56578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Grp="1" noChangeArrowheads="1"/>
          </p:cNvSpPr>
          <p:nvPr>
            <p:ph type="title" idx="4294967295"/>
          </p:nvPr>
        </p:nvSpPr>
        <p:spPr>
          <a:xfrm>
            <a:off x="975833" y="187325"/>
            <a:ext cx="8142288" cy="685800"/>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2400" b="1" i="0" u="none" strike="noStrike" kern="0" cap="none" spc="0" normalizeH="0" baseline="0" noProof="0" dirty="0">
                <a:ln>
                  <a:noFill/>
                </a:ln>
                <a:solidFill>
                  <a:schemeClr val="accent2">
                    <a:lumMod val="50000"/>
                  </a:schemeClr>
                </a:solidFill>
                <a:effectLst/>
                <a:uLnTx/>
                <a:uFillTx/>
                <a:latin typeface="+mn-lt"/>
              </a:rPr>
              <a:t>How prepared is New Zealand?</a:t>
            </a:r>
            <a:endParaRPr kumimoji="0" lang="en-GB" sz="2400" b="1" i="0" u="none" strike="noStrike" kern="0" cap="none" spc="0" normalizeH="0" baseline="0" noProof="0" dirty="0">
              <a:ln>
                <a:noFill/>
              </a:ln>
              <a:solidFill>
                <a:schemeClr val="accent2">
                  <a:lumMod val="50000"/>
                </a:schemeClr>
              </a:solidFill>
              <a:effectLst/>
              <a:uLnTx/>
              <a:uFillTx/>
              <a:latin typeface="+mn-lt"/>
            </a:endParaRPr>
          </a:p>
        </p:txBody>
      </p:sp>
      <p:sp>
        <p:nvSpPr>
          <p:cNvPr id="25" name="AutoShape 14"/>
          <p:cNvSpPr>
            <a:spLocks noChangeArrowheads="1"/>
          </p:cNvSpPr>
          <p:nvPr/>
        </p:nvSpPr>
        <p:spPr bwMode="auto">
          <a:xfrm>
            <a:off x="2009775" y="3873334"/>
            <a:ext cx="5972173" cy="2416046"/>
          </a:xfrm>
          <a:prstGeom prst="roundRect">
            <a:avLst>
              <a:gd name="adj" fmla="val 1036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endParaRPr lang="en-US" kern="0" dirty="0">
              <a:solidFill>
                <a:srgbClr val="000000"/>
              </a:solidFill>
            </a:endParaRPr>
          </a:p>
        </p:txBody>
      </p:sp>
      <p:sp>
        <p:nvSpPr>
          <p:cNvPr id="26" name="Rectangle 15"/>
          <p:cNvSpPr>
            <a:spLocks noChangeArrowheads="1"/>
          </p:cNvSpPr>
          <p:nvPr/>
        </p:nvSpPr>
        <p:spPr bwMode="auto">
          <a:xfrm>
            <a:off x="2009775" y="3863809"/>
            <a:ext cx="6038849" cy="2416046"/>
          </a:xfrm>
          <a:prstGeom prst="rect">
            <a:avLst/>
          </a:prstGeom>
          <a:noFill/>
          <a:ln w="9525">
            <a:noFill/>
            <a:miter lim="800000"/>
            <a:headEnd/>
            <a:tailEnd/>
          </a:ln>
        </p:spPr>
        <p:txBody>
          <a:bodyPr wrap="square" anchor="ctr">
            <a:spAutoFit/>
          </a:bodyPr>
          <a:lstStyle/>
          <a:p>
            <a:pPr algn="ctr">
              <a:spcAft>
                <a:spcPts val="1200"/>
              </a:spcAft>
              <a:defRPr/>
            </a:pPr>
            <a:r>
              <a:rPr lang="en-AU" sz="3200" b="1" kern="0" dirty="0">
                <a:solidFill>
                  <a:srgbClr val="000000"/>
                </a:solidFill>
              </a:rPr>
              <a:t>FULLY PREPARED = </a:t>
            </a:r>
            <a:r>
              <a:rPr lang="en-AU" sz="3200" b="1" kern="0" dirty="0" smtClean="0">
                <a:solidFill>
                  <a:srgbClr val="000000"/>
                </a:solidFill>
              </a:rPr>
              <a:t>16%</a:t>
            </a:r>
            <a:endParaRPr lang="en-AU" sz="3200" b="1" kern="0" dirty="0">
              <a:solidFill>
                <a:srgbClr val="000000"/>
              </a:solidFill>
            </a:endParaRPr>
          </a:p>
          <a:p>
            <a:pPr marL="2068513" indent="-285750">
              <a:spcAft>
                <a:spcPts val="600"/>
              </a:spcAft>
              <a:buFont typeface="Arial" pitchFamily="34" charset="0"/>
              <a:buChar char="•"/>
              <a:defRPr/>
            </a:pPr>
            <a:r>
              <a:rPr lang="en-AU" sz="1400" b="1" kern="0" dirty="0" smtClean="0">
                <a:solidFill>
                  <a:srgbClr val="000000"/>
                </a:solidFill>
              </a:rPr>
              <a:t>18% - 2011 measure</a:t>
            </a:r>
          </a:p>
          <a:p>
            <a:pPr marL="2068513" indent="-285750">
              <a:spcAft>
                <a:spcPts val="600"/>
              </a:spcAft>
              <a:buFont typeface="Arial" pitchFamily="34" charset="0"/>
              <a:buChar char="•"/>
              <a:defRPr/>
            </a:pPr>
            <a:r>
              <a:rPr lang="en-AU" sz="1400" b="1" kern="0" dirty="0" smtClean="0">
                <a:solidFill>
                  <a:srgbClr val="000000"/>
                </a:solidFill>
              </a:rPr>
              <a:t>11</a:t>
            </a:r>
            <a:r>
              <a:rPr lang="en-AU" sz="1400" b="1" kern="0" dirty="0">
                <a:solidFill>
                  <a:srgbClr val="000000"/>
                </a:solidFill>
              </a:rPr>
              <a:t>% - 2010 measure</a:t>
            </a:r>
          </a:p>
          <a:p>
            <a:pPr marL="2068513" indent="-285750">
              <a:spcAft>
                <a:spcPts val="600"/>
              </a:spcAft>
              <a:buFont typeface="Arial" pitchFamily="34" charset="0"/>
              <a:buChar char="•"/>
              <a:defRPr/>
            </a:pPr>
            <a:r>
              <a:rPr lang="en-AU" sz="1400" b="1" kern="0" dirty="0">
                <a:solidFill>
                  <a:srgbClr val="000000"/>
                </a:solidFill>
              </a:rPr>
              <a:t>10% - 2009 measure</a:t>
            </a:r>
          </a:p>
          <a:p>
            <a:pPr marL="2068513" indent="-285750">
              <a:spcAft>
                <a:spcPts val="600"/>
              </a:spcAft>
              <a:buFont typeface="Arial" pitchFamily="34" charset="0"/>
              <a:buChar char="•"/>
              <a:defRPr/>
            </a:pPr>
            <a:r>
              <a:rPr lang="en-AU" sz="1400" b="1" kern="0" dirty="0">
                <a:solidFill>
                  <a:srgbClr val="000000"/>
                </a:solidFill>
              </a:rPr>
              <a:t>10% - 2008 measure</a:t>
            </a:r>
          </a:p>
          <a:p>
            <a:pPr marL="2068513" indent="-285750">
              <a:spcAft>
                <a:spcPts val="600"/>
              </a:spcAft>
              <a:buFont typeface="Arial" pitchFamily="34" charset="0"/>
              <a:buChar char="•"/>
              <a:defRPr/>
            </a:pPr>
            <a:r>
              <a:rPr lang="en-AU" sz="1400" b="1" kern="0" dirty="0">
                <a:solidFill>
                  <a:srgbClr val="000000"/>
                </a:solidFill>
              </a:rPr>
              <a:t>8% - 2007 measure</a:t>
            </a:r>
          </a:p>
          <a:p>
            <a:pPr marL="2068513" indent="-285750">
              <a:spcAft>
                <a:spcPts val="600"/>
              </a:spcAft>
              <a:buFont typeface="Arial" pitchFamily="34" charset="0"/>
              <a:buChar char="•"/>
              <a:defRPr/>
            </a:pPr>
            <a:r>
              <a:rPr lang="en-AU" sz="1400" b="1" kern="0" dirty="0">
                <a:solidFill>
                  <a:srgbClr val="000000"/>
                </a:solidFill>
              </a:rPr>
              <a:t>7% - Benchmark</a:t>
            </a:r>
            <a:endParaRPr lang="en-GB" sz="1400" b="1" kern="0" dirty="0">
              <a:solidFill>
                <a:srgbClr val="000000"/>
              </a:solidFill>
            </a:endParaRPr>
          </a:p>
        </p:txBody>
      </p:sp>
      <p:pic>
        <p:nvPicPr>
          <p:cNvPr id="28" name="Picture 20"/>
          <p:cNvPicPr>
            <a:picLocks noChangeAspect="1" noChangeArrowheads="1"/>
          </p:cNvPicPr>
          <p:nvPr/>
        </p:nvPicPr>
        <p:blipFill>
          <a:blip r:embed="rId4" cstate="print"/>
          <a:srcRect/>
          <a:stretch>
            <a:fillRect/>
          </a:stretch>
        </p:blipFill>
        <p:spPr bwMode="auto">
          <a:xfrm>
            <a:off x="2621280" y="1634476"/>
            <a:ext cx="1871663" cy="1670050"/>
          </a:xfrm>
          <a:prstGeom prst="rect">
            <a:avLst/>
          </a:prstGeom>
          <a:noFill/>
          <a:ln w="9525" algn="ctr">
            <a:noFill/>
            <a:miter lim="800000"/>
            <a:headEnd/>
            <a:tailEnd/>
          </a:ln>
          <a:effectLst/>
        </p:spPr>
      </p:pic>
      <p:pic>
        <p:nvPicPr>
          <p:cNvPr id="29" name="Picture 21"/>
          <p:cNvPicPr>
            <a:picLocks noChangeAspect="1" noChangeArrowheads="1"/>
          </p:cNvPicPr>
          <p:nvPr/>
        </p:nvPicPr>
        <p:blipFill>
          <a:blip r:embed="rId4" cstate="print"/>
          <a:srcRect/>
          <a:stretch>
            <a:fillRect/>
          </a:stretch>
        </p:blipFill>
        <p:spPr bwMode="auto">
          <a:xfrm>
            <a:off x="5482590" y="1605901"/>
            <a:ext cx="1871663" cy="1670050"/>
          </a:xfrm>
          <a:prstGeom prst="rect">
            <a:avLst/>
          </a:prstGeom>
          <a:noFill/>
          <a:ln w="9525" algn="ctr">
            <a:noFill/>
            <a:miter lim="800000"/>
            <a:headEnd/>
            <a:tailEnd/>
          </a:ln>
          <a:effectLst/>
        </p:spPr>
      </p:pic>
      <p:sp>
        <p:nvSpPr>
          <p:cNvPr id="15" name="Rounded Rectangle 14"/>
          <p:cNvSpPr/>
          <p:nvPr/>
        </p:nvSpPr>
        <p:spPr>
          <a:xfrm>
            <a:off x="1056640" y="1544306"/>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16" name="Rounded Rectangle 15"/>
          <p:cNvSpPr/>
          <p:nvPr/>
        </p:nvSpPr>
        <p:spPr>
          <a:xfrm>
            <a:off x="3887470" y="1544306"/>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19" name="Rounded Rectangle 18"/>
          <p:cNvSpPr/>
          <p:nvPr/>
        </p:nvSpPr>
        <p:spPr>
          <a:xfrm>
            <a:off x="6776720" y="1544306"/>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22" name="Rectangle 11"/>
          <p:cNvSpPr>
            <a:spLocks noChangeArrowheads="1"/>
          </p:cNvSpPr>
          <p:nvPr/>
        </p:nvSpPr>
        <p:spPr bwMode="auto">
          <a:xfrm>
            <a:off x="1038861" y="1732624"/>
            <a:ext cx="2223770" cy="1754326"/>
          </a:xfrm>
          <a:prstGeom prst="rect">
            <a:avLst/>
          </a:prstGeom>
          <a:noFill/>
          <a:ln w="9525">
            <a:noFill/>
            <a:miter lim="800000"/>
            <a:headEnd/>
            <a:tailEnd/>
          </a:ln>
        </p:spPr>
        <p:txBody>
          <a:bodyPr wrap="square" anchor="ctr">
            <a:spAutoFit/>
          </a:bodyPr>
          <a:lstStyle/>
          <a:p>
            <a:pPr algn="ctr">
              <a:defRPr/>
            </a:pPr>
            <a:r>
              <a:rPr lang="en-AU" kern="0" dirty="0">
                <a:solidFill>
                  <a:prstClr val="white"/>
                </a:solidFill>
              </a:rPr>
              <a:t>Have an emergency survival plan that includes what to do when not at home</a:t>
            </a:r>
            <a:endParaRPr lang="en-GB" kern="0" dirty="0">
              <a:solidFill>
                <a:prstClr val="white"/>
              </a:solidFill>
            </a:endParaRPr>
          </a:p>
        </p:txBody>
      </p:sp>
      <p:sp>
        <p:nvSpPr>
          <p:cNvPr id="23" name="Rectangle 12"/>
          <p:cNvSpPr>
            <a:spLocks noChangeArrowheads="1"/>
          </p:cNvSpPr>
          <p:nvPr/>
        </p:nvSpPr>
        <p:spPr bwMode="auto">
          <a:xfrm>
            <a:off x="3937635" y="2200211"/>
            <a:ext cx="2170113" cy="641350"/>
          </a:xfrm>
          <a:prstGeom prst="rect">
            <a:avLst/>
          </a:prstGeom>
          <a:noFill/>
          <a:ln w="9525">
            <a:noFill/>
            <a:miter lim="800000"/>
            <a:headEnd/>
            <a:tailEnd/>
          </a:ln>
        </p:spPr>
        <p:txBody>
          <a:bodyPr anchor="ctr">
            <a:spAutoFit/>
          </a:bodyPr>
          <a:lstStyle/>
          <a:p>
            <a:pPr algn="ctr">
              <a:defRPr/>
            </a:pPr>
            <a:r>
              <a:rPr lang="en-AU" kern="0" dirty="0">
                <a:solidFill>
                  <a:prstClr val="white"/>
                </a:solidFill>
              </a:rPr>
              <a:t>Have emergency items and water</a:t>
            </a:r>
            <a:endParaRPr lang="en-GB" kern="0" dirty="0">
              <a:solidFill>
                <a:prstClr val="white"/>
              </a:solidFill>
            </a:endParaRPr>
          </a:p>
        </p:txBody>
      </p:sp>
      <p:sp>
        <p:nvSpPr>
          <p:cNvPr id="24" name="Rectangle 13"/>
          <p:cNvSpPr>
            <a:spLocks noChangeArrowheads="1"/>
          </p:cNvSpPr>
          <p:nvPr/>
        </p:nvSpPr>
        <p:spPr bwMode="auto">
          <a:xfrm>
            <a:off x="6785293" y="2089086"/>
            <a:ext cx="2236787" cy="915988"/>
          </a:xfrm>
          <a:prstGeom prst="rect">
            <a:avLst/>
          </a:prstGeom>
          <a:noFill/>
          <a:ln w="9525">
            <a:noFill/>
            <a:miter lim="800000"/>
            <a:headEnd/>
            <a:tailEnd/>
          </a:ln>
        </p:spPr>
        <p:txBody>
          <a:bodyPr anchor="ctr">
            <a:spAutoFit/>
          </a:bodyPr>
          <a:lstStyle/>
          <a:p>
            <a:pPr algn="ctr">
              <a:defRPr/>
            </a:pPr>
            <a:r>
              <a:rPr lang="en-AU" kern="0" dirty="0">
                <a:solidFill>
                  <a:prstClr val="white"/>
                </a:solidFill>
              </a:rPr>
              <a:t>Regularly update emergency survival items</a:t>
            </a:r>
            <a:endParaRPr lang="en-GB" kern="0" dirty="0">
              <a:solidFill>
                <a:prstClr val="white"/>
              </a:solidFill>
            </a:endParaRPr>
          </a:p>
        </p:txBody>
      </p:sp>
      <p:sp>
        <p:nvSpPr>
          <p:cNvPr id="17" name="TextBox 16"/>
          <p:cNvSpPr txBox="1"/>
          <p:nvPr/>
        </p:nvSpPr>
        <p:spPr>
          <a:xfrm>
            <a:off x="7157446" y="4128164"/>
            <a:ext cx="583405" cy="246221"/>
          </a:xfrm>
          <a:prstGeom prst="rect">
            <a:avLst/>
          </a:prstGeom>
          <a:noFill/>
        </p:spPr>
        <p:txBody>
          <a:bodyPr wrap="square" rtlCol="0">
            <a:spAutoFit/>
          </a:bodyPr>
          <a:lstStyle/>
          <a:p>
            <a:r>
              <a:rPr lang="en-NZ" sz="1000" dirty="0" smtClean="0"/>
              <a:t>(14%)</a:t>
            </a:r>
            <a:endParaRPr lang="en-NZ" sz="1000" dirty="0"/>
          </a:p>
        </p:txBody>
      </p:sp>
      <p:sp>
        <p:nvSpPr>
          <p:cNvPr id="18" name="TextBox 17"/>
          <p:cNvSpPr txBox="1"/>
          <p:nvPr/>
        </p:nvSpPr>
        <p:spPr>
          <a:xfrm>
            <a:off x="6238876" y="4641202"/>
            <a:ext cx="2639310" cy="1169551"/>
          </a:xfrm>
          <a:prstGeom prst="rect">
            <a:avLst/>
          </a:prstGeom>
          <a:solidFill>
            <a:schemeClr val="bg1"/>
          </a:solidFill>
          <a:ln w="12700">
            <a:solidFill>
              <a:schemeClr val="tx1"/>
            </a:solidFill>
            <a:prstDash val="sysDash"/>
          </a:ln>
        </p:spPr>
        <p:txBody>
          <a:bodyPr wrap="square" rtlCol="0">
            <a:spAutoFit/>
          </a:bodyPr>
          <a:lstStyle/>
          <a:p>
            <a:pPr algn="ctr"/>
            <a:r>
              <a:rPr lang="en-NZ" sz="1000" dirty="0" smtClean="0"/>
              <a:t>Compared to 2011, fewer people living outside Christchurch are fully prepared (down from 18% to 14% this year).</a:t>
            </a:r>
          </a:p>
          <a:p>
            <a:pPr algn="ctr"/>
            <a:endParaRPr lang="en-NZ" sz="1000" dirty="0"/>
          </a:p>
          <a:p>
            <a:pPr algn="ctr"/>
            <a:r>
              <a:rPr lang="en-NZ" sz="1000" dirty="0" smtClean="0"/>
              <a:t>Christchurch residents are much more likely than others to be fully prepared (40% are fully prepared).</a:t>
            </a:r>
            <a:endParaRPr lang="en-NZ" sz="1000" dirty="0"/>
          </a:p>
        </p:txBody>
      </p:sp>
    </p:spTree>
    <p:extLst>
      <p:ext uri="{BB962C8B-B14F-4D97-AF65-F5344CB8AC3E}">
        <p14:creationId xmlns:p14="http://schemas.microsoft.com/office/powerpoint/2010/main" val="119430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4319" y="1215981"/>
            <a:ext cx="3575100" cy="5047200"/>
          </a:xfrm>
          <a:prstGeom prst="rect">
            <a:avLst/>
          </a:prstGeom>
        </p:spPr>
      </p:pic>
      <p:sp>
        <p:nvSpPr>
          <p:cNvPr id="2" name="Title 1"/>
          <p:cNvSpPr>
            <a:spLocks noGrp="1"/>
          </p:cNvSpPr>
          <p:nvPr>
            <p:ph type="title"/>
          </p:nvPr>
        </p:nvSpPr>
        <p:spPr>
          <a:xfrm>
            <a:off x="986155" y="322044"/>
            <a:ext cx="6247701" cy="430887"/>
          </a:xfrm>
        </p:spPr>
        <p:txBody>
          <a:bodyPr wrap="square">
            <a:spAutoFit/>
          </a:bodyPr>
          <a:lstStyle/>
          <a:p>
            <a:r>
              <a:rPr lang="en-NZ" sz="2200" b="1" dirty="0" smtClean="0">
                <a:solidFill>
                  <a:schemeClr val="accent2">
                    <a:lumMod val="50000"/>
                  </a:schemeClr>
                </a:solidFill>
                <a:latin typeface="+mn-lt"/>
                <a:ea typeface="+mn-ea"/>
                <a:cs typeface="+mn-cs"/>
              </a:rPr>
              <a:t>Fully prepared: Regional differences</a:t>
            </a:r>
            <a:endParaRPr lang="en-NZ" sz="2200" b="1" dirty="0">
              <a:solidFill>
                <a:schemeClr val="accent2">
                  <a:lumMod val="50000"/>
                </a:schemeClr>
              </a:solidFill>
              <a:latin typeface="+mn-lt"/>
              <a:ea typeface="+mn-ea"/>
              <a:cs typeface="+mn-cs"/>
            </a:endParaRPr>
          </a:p>
        </p:txBody>
      </p:sp>
      <p:sp>
        <p:nvSpPr>
          <p:cNvPr id="3" name="Rectangle 2"/>
          <p:cNvSpPr/>
          <p:nvPr/>
        </p:nvSpPr>
        <p:spPr>
          <a:xfrm>
            <a:off x="6579393" y="1749593"/>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TextBox 5"/>
          <p:cNvSpPr txBox="1"/>
          <p:nvPr/>
        </p:nvSpPr>
        <p:spPr>
          <a:xfrm>
            <a:off x="6912767" y="1711493"/>
            <a:ext cx="2119313" cy="276999"/>
          </a:xfrm>
          <a:prstGeom prst="rect">
            <a:avLst/>
          </a:prstGeom>
          <a:noFill/>
        </p:spPr>
        <p:txBody>
          <a:bodyPr wrap="square" rtlCol="0">
            <a:spAutoFit/>
          </a:bodyPr>
          <a:lstStyle/>
          <a:p>
            <a:r>
              <a:rPr lang="en-NZ" sz="1200" dirty="0" smtClean="0"/>
              <a:t>Higher than average</a:t>
            </a:r>
            <a:endParaRPr lang="en-NZ" sz="1200" dirty="0"/>
          </a:p>
        </p:txBody>
      </p:sp>
      <p:sp>
        <p:nvSpPr>
          <p:cNvPr id="4" name="Rectangle 3"/>
          <p:cNvSpPr/>
          <p:nvPr/>
        </p:nvSpPr>
        <p:spPr>
          <a:xfrm>
            <a:off x="6579393" y="2178458"/>
            <a:ext cx="204787" cy="204787"/>
          </a:xfrm>
          <a:prstGeom prst="rect">
            <a:avLst/>
          </a:prstGeom>
          <a:solidFill>
            <a:schemeClr val="accent6">
              <a:lumMod val="40000"/>
              <a:lumOff val="6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7" name="TextBox 6"/>
          <p:cNvSpPr txBox="1"/>
          <p:nvPr/>
        </p:nvSpPr>
        <p:spPr>
          <a:xfrm>
            <a:off x="6903242" y="2142351"/>
            <a:ext cx="1447800" cy="276999"/>
          </a:xfrm>
          <a:prstGeom prst="rect">
            <a:avLst/>
          </a:prstGeom>
          <a:noFill/>
        </p:spPr>
        <p:txBody>
          <a:bodyPr wrap="square" rtlCol="0">
            <a:spAutoFit/>
          </a:bodyPr>
          <a:lstStyle/>
          <a:p>
            <a:r>
              <a:rPr lang="en-NZ" sz="1200" dirty="0" smtClean="0"/>
              <a:t>Average</a:t>
            </a:r>
          </a:p>
        </p:txBody>
      </p:sp>
      <p:sp>
        <p:nvSpPr>
          <p:cNvPr id="5" name="Rectangle 4"/>
          <p:cNvSpPr/>
          <p:nvPr/>
        </p:nvSpPr>
        <p:spPr>
          <a:xfrm>
            <a:off x="6579393" y="2543175"/>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8" name="TextBox 7"/>
          <p:cNvSpPr txBox="1"/>
          <p:nvPr/>
        </p:nvSpPr>
        <p:spPr>
          <a:xfrm>
            <a:off x="6893718" y="2516832"/>
            <a:ext cx="1447800" cy="276999"/>
          </a:xfrm>
          <a:prstGeom prst="rect">
            <a:avLst/>
          </a:prstGeom>
          <a:noFill/>
        </p:spPr>
        <p:txBody>
          <a:bodyPr wrap="square" rtlCol="0">
            <a:spAutoFit/>
          </a:bodyPr>
          <a:lstStyle/>
          <a:p>
            <a:r>
              <a:rPr lang="en-NZ" sz="1200" dirty="0" smtClean="0"/>
              <a:t>Below Average</a:t>
            </a:r>
          </a:p>
        </p:txBody>
      </p:sp>
      <p:sp>
        <p:nvSpPr>
          <p:cNvPr id="13" name="Rectangle 12"/>
          <p:cNvSpPr/>
          <p:nvPr/>
        </p:nvSpPr>
        <p:spPr>
          <a:xfrm>
            <a:off x="4733925" y="1337318"/>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a:solidFill>
                  <a:schemeClr val="tx1"/>
                </a:solidFill>
              </a:rPr>
              <a:t>A</a:t>
            </a:r>
            <a:r>
              <a:rPr lang="en-NZ" sz="1000" dirty="0" smtClean="0">
                <a:solidFill>
                  <a:schemeClr val="tx1"/>
                </a:solidFill>
              </a:rPr>
              <a:t>uckland</a:t>
            </a:r>
          </a:p>
          <a:p>
            <a:pPr algn="ctr"/>
            <a:r>
              <a:rPr lang="en-NZ" dirty="0" smtClean="0">
                <a:solidFill>
                  <a:schemeClr val="tx1"/>
                </a:solidFill>
              </a:rPr>
              <a:t>10%</a:t>
            </a:r>
            <a:endParaRPr lang="en-NZ" dirty="0">
              <a:solidFill>
                <a:schemeClr val="tx1"/>
              </a:solidFill>
            </a:endParaRPr>
          </a:p>
        </p:txBody>
      </p:sp>
      <p:sp>
        <p:nvSpPr>
          <p:cNvPr id="17" name="Rectangle 16"/>
          <p:cNvSpPr/>
          <p:nvPr/>
        </p:nvSpPr>
        <p:spPr>
          <a:xfrm>
            <a:off x="4733925" y="3707134"/>
            <a:ext cx="1118235"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Wellington</a:t>
            </a:r>
          </a:p>
          <a:p>
            <a:pPr algn="ctr"/>
            <a:r>
              <a:rPr lang="en-NZ" dirty="0" smtClean="0">
                <a:solidFill>
                  <a:schemeClr val="bg1"/>
                </a:solidFill>
              </a:rPr>
              <a:t>25%</a:t>
            </a:r>
            <a:endParaRPr lang="en-NZ" dirty="0">
              <a:solidFill>
                <a:schemeClr val="bg1"/>
              </a:solidFill>
            </a:endParaRPr>
          </a:p>
        </p:txBody>
      </p:sp>
      <p:sp>
        <p:nvSpPr>
          <p:cNvPr id="19" name="Rectangle 18"/>
          <p:cNvSpPr/>
          <p:nvPr/>
        </p:nvSpPr>
        <p:spPr>
          <a:xfrm>
            <a:off x="6579393" y="3104211"/>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smtClean="0">
                <a:solidFill>
                  <a:schemeClr val="bg1"/>
                </a:solidFill>
              </a:rPr>
              <a:t>Average</a:t>
            </a:r>
          </a:p>
          <a:p>
            <a:pPr algn="ctr"/>
            <a:r>
              <a:rPr lang="en-NZ" dirty="0" smtClean="0">
                <a:solidFill>
                  <a:schemeClr val="bg1"/>
                </a:solidFill>
              </a:rPr>
              <a:t>16%</a:t>
            </a:r>
            <a:endParaRPr lang="en-NZ" dirty="0">
              <a:solidFill>
                <a:schemeClr val="bg1"/>
              </a:solidFill>
            </a:endParaRPr>
          </a:p>
        </p:txBody>
      </p:sp>
      <p:sp>
        <p:nvSpPr>
          <p:cNvPr id="20" name="Rectangle 19"/>
          <p:cNvSpPr/>
          <p:nvPr/>
        </p:nvSpPr>
        <p:spPr>
          <a:xfrm>
            <a:off x="6334125" y="1333500"/>
            <a:ext cx="2581275" cy="2771775"/>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p:cNvSpPr txBox="1"/>
          <p:nvPr/>
        </p:nvSpPr>
        <p:spPr>
          <a:xfrm>
            <a:off x="930591" y="6450317"/>
            <a:ext cx="4362451" cy="400110"/>
          </a:xfrm>
          <a:prstGeom prst="rect">
            <a:avLst/>
          </a:prstGeom>
          <a:noFill/>
        </p:spPr>
        <p:txBody>
          <a:bodyPr wrap="square" rtlCol="0">
            <a:spAutoFit/>
          </a:bodyPr>
          <a:lstStyle/>
          <a:p>
            <a:r>
              <a:rPr lang="en-US" sz="1000" dirty="0" smtClean="0"/>
              <a:t>Note: Percentages are presented that are statistically higher or lower than the national average at the 95% confidence level. </a:t>
            </a:r>
            <a:endParaRPr lang="en-NZ" sz="1000" dirty="0"/>
          </a:p>
        </p:txBody>
      </p:sp>
      <p:sp>
        <p:nvSpPr>
          <p:cNvPr id="18" name="Rectangle 17"/>
          <p:cNvSpPr/>
          <p:nvPr/>
        </p:nvSpPr>
        <p:spPr>
          <a:xfrm>
            <a:off x="3704022" y="4611908"/>
            <a:ext cx="1118235"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Canterbury</a:t>
            </a:r>
          </a:p>
          <a:p>
            <a:pPr algn="ctr"/>
            <a:r>
              <a:rPr lang="en-NZ" dirty="0" smtClean="0">
                <a:solidFill>
                  <a:schemeClr val="bg1"/>
                </a:solidFill>
              </a:rPr>
              <a:t>32%</a:t>
            </a:r>
            <a:endParaRPr lang="en-NZ" dirty="0">
              <a:solidFill>
                <a:schemeClr val="bg1"/>
              </a:solidFill>
            </a:endParaRPr>
          </a:p>
        </p:txBody>
      </p:sp>
      <p:cxnSp>
        <p:nvCxnSpPr>
          <p:cNvPr id="16" name="Elbow Connector 15"/>
          <p:cNvCxnSpPr/>
          <p:nvPr/>
        </p:nvCxnSpPr>
        <p:spPr>
          <a:xfrm rot="16200000" flipH="1">
            <a:off x="3011701" y="5162815"/>
            <a:ext cx="1183563" cy="398182"/>
          </a:xfrm>
          <a:prstGeom prst="bentConnector3">
            <a:avLst>
              <a:gd name="adj1" fmla="val 100308"/>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43544" y="5826097"/>
            <a:ext cx="1365963" cy="261610"/>
          </a:xfrm>
          <a:prstGeom prst="rect">
            <a:avLst/>
          </a:prstGeom>
          <a:noFill/>
        </p:spPr>
        <p:txBody>
          <a:bodyPr wrap="square" rtlCol="0">
            <a:spAutoFit/>
          </a:bodyPr>
          <a:lstStyle/>
          <a:p>
            <a:r>
              <a:rPr lang="en-NZ" sz="1100" dirty="0" smtClean="0"/>
              <a:t>Christchurch 40%</a:t>
            </a:r>
            <a:endParaRPr lang="en-NZ" sz="1100" dirty="0"/>
          </a:p>
        </p:txBody>
      </p:sp>
      <p:grpSp>
        <p:nvGrpSpPr>
          <p:cNvPr id="23" name="Group 22"/>
          <p:cNvGrpSpPr/>
          <p:nvPr/>
        </p:nvGrpSpPr>
        <p:grpSpPr>
          <a:xfrm>
            <a:off x="3299322" y="4643774"/>
            <a:ext cx="210137" cy="210137"/>
            <a:chOff x="2171960" y="3014776"/>
            <a:chExt cx="210137" cy="210137"/>
          </a:xfrm>
        </p:grpSpPr>
        <p:sp>
          <p:nvSpPr>
            <p:cNvPr id="24" name="Oval 23"/>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TextBox 25"/>
          <p:cNvSpPr txBox="1"/>
          <p:nvPr/>
        </p:nvSpPr>
        <p:spPr>
          <a:xfrm>
            <a:off x="6326980" y="4245048"/>
            <a:ext cx="2581275" cy="1384995"/>
          </a:xfrm>
          <a:prstGeom prst="rect">
            <a:avLst/>
          </a:prstGeom>
          <a:noFill/>
          <a:ln>
            <a:solidFill>
              <a:schemeClr val="accent6">
                <a:shade val="95000"/>
                <a:satMod val="105000"/>
              </a:schemeClr>
            </a:solidFill>
          </a:ln>
        </p:spPr>
        <p:txBody>
          <a:bodyPr wrap="square" rtlCol="0">
            <a:spAutoFit/>
          </a:bodyPr>
          <a:lstStyle/>
          <a:p>
            <a:pPr algn="ctr"/>
            <a:r>
              <a:rPr lang="en-NZ" sz="1200" dirty="0" smtClean="0"/>
              <a:t>A higher than average proportion of Wellington and Canterbury residents are fully prepared. A lower than average proportion of Auckland residents are fully prepared.</a:t>
            </a:r>
            <a:endParaRPr lang="en-NZ" sz="1200" dirty="0"/>
          </a:p>
        </p:txBody>
      </p:sp>
      <p:sp>
        <p:nvSpPr>
          <p:cNvPr id="27" name="TextBox 26"/>
          <p:cNvSpPr txBox="1"/>
          <p:nvPr/>
        </p:nvSpPr>
        <p:spPr>
          <a:xfrm>
            <a:off x="7341392" y="3378257"/>
            <a:ext cx="583405" cy="246221"/>
          </a:xfrm>
          <a:prstGeom prst="rect">
            <a:avLst/>
          </a:prstGeom>
          <a:noFill/>
        </p:spPr>
        <p:txBody>
          <a:bodyPr wrap="square" rtlCol="0">
            <a:spAutoFit/>
          </a:bodyPr>
          <a:lstStyle/>
          <a:p>
            <a:r>
              <a:rPr lang="en-NZ" sz="1000" dirty="0" smtClean="0">
                <a:solidFill>
                  <a:schemeClr val="bg1"/>
                </a:solidFill>
              </a:rPr>
              <a:t>(14%)</a:t>
            </a:r>
            <a:endParaRPr lang="en-NZ" sz="1000" dirty="0">
              <a:solidFill>
                <a:schemeClr val="bg1"/>
              </a:solidFill>
            </a:endParaRPr>
          </a:p>
        </p:txBody>
      </p:sp>
    </p:spTree>
    <p:extLst>
      <p:ext uri="{BB962C8B-B14F-4D97-AF65-F5344CB8AC3E}">
        <p14:creationId xmlns:p14="http://schemas.microsoft.com/office/powerpoint/2010/main" val="3988411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ivildefence.govt.nz/memwebsite.nsf/Files/Photo_library_earthquakes/$file/house-damag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83616" y="1005523"/>
            <a:ext cx="8142446" cy="56219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Grp="1" noChangeArrowheads="1"/>
          </p:cNvSpPr>
          <p:nvPr>
            <p:ph type="title" idx="4294967295"/>
          </p:nvPr>
        </p:nvSpPr>
        <p:spPr>
          <a:xfrm>
            <a:off x="945197" y="-111760"/>
            <a:ext cx="7140576" cy="1157923"/>
          </a:xfrm>
        </p:spPr>
        <p:txBody>
          <a:bodyPr>
            <a:normAutofit/>
          </a:bodyPr>
          <a:lstStyle/>
          <a:p>
            <a:r>
              <a:rPr lang="en-NZ" sz="2400" b="1" dirty="0" smtClean="0">
                <a:solidFill>
                  <a:schemeClr val="accent2">
                    <a:lumMod val="50000"/>
                  </a:schemeClr>
                </a:solidFill>
                <a:latin typeface="+mn-lt"/>
              </a:rPr>
              <a:t>How </a:t>
            </a:r>
            <a:r>
              <a:rPr lang="en-NZ" sz="2400" b="1" dirty="0">
                <a:solidFill>
                  <a:schemeClr val="accent2">
                    <a:lumMod val="50000"/>
                  </a:schemeClr>
                </a:solidFill>
                <a:latin typeface="+mn-lt"/>
              </a:rPr>
              <a:t>prepared is New </a:t>
            </a:r>
            <a:r>
              <a:rPr lang="en-NZ" sz="2400" b="1" dirty="0" smtClean="0">
                <a:solidFill>
                  <a:schemeClr val="accent2">
                    <a:lumMod val="50000"/>
                  </a:schemeClr>
                </a:solidFill>
                <a:latin typeface="+mn-lt"/>
              </a:rPr>
              <a:t>Zealand</a:t>
            </a:r>
            <a:br>
              <a:rPr lang="en-NZ" sz="2400" b="1" dirty="0" smtClean="0">
                <a:solidFill>
                  <a:schemeClr val="accent2">
                    <a:lumMod val="50000"/>
                  </a:schemeClr>
                </a:solidFill>
                <a:latin typeface="+mn-lt"/>
              </a:rPr>
            </a:br>
            <a:r>
              <a:rPr lang="en-NZ" sz="2400" b="1" dirty="0" smtClean="0">
                <a:solidFill>
                  <a:schemeClr val="accent2">
                    <a:lumMod val="50000"/>
                  </a:schemeClr>
                </a:solidFill>
                <a:latin typeface="+mn-lt"/>
              </a:rPr>
              <a:t>(</a:t>
            </a:r>
            <a:r>
              <a:rPr lang="en-NZ" sz="2400" b="1" dirty="0">
                <a:solidFill>
                  <a:schemeClr val="accent2">
                    <a:lumMod val="50000"/>
                  </a:schemeClr>
                </a:solidFill>
                <a:latin typeface="+mn-lt"/>
              </a:rPr>
              <a:t>when at home)?</a:t>
            </a:r>
            <a:endParaRPr lang="en-GB" sz="2400" b="1" dirty="0">
              <a:solidFill>
                <a:schemeClr val="accent2">
                  <a:lumMod val="50000"/>
                </a:schemeClr>
              </a:solidFill>
              <a:latin typeface="+mn-lt"/>
            </a:endParaRPr>
          </a:p>
        </p:txBody>
      </p:sp>
      <p:sp>
        <p:nvSpPr>
          <p:cNvPr id="12" name="AutoShape 14"/>
          <p:cNvSpPr>
            <a:spLocks noChangeArrowheads="1"/>
          </p:cNvSpPr>
          <p:nvPr/>
        </p:nvSpPr>
        <p:spPr bwMode="auto">
          <a:xfrm>
            <a:off x="1975325" y="4007480"/>
            <a:ext cx="6038850" cy="2416046"/>
          </a:xfrm>
          <a:prstGeom prst="roundRect">
            <a:avLst>
              <a:gd name="adj" fmla="val 1081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solidFill>
                <a:srgbClr val="000000"/>
              </a:solidFill>
            </a:endParaRPr>
          </a:p>
        </p:txBody>
      </p:sp>
      <p:sp>
        <p:nvSpPr>
          <p:cNvPr id="13" name="Rectangle 15"/>
          <p:cNvSpPr>
            <a:spLocks noChangeArrowheads="1"/>
          </p:cNvSpPr>
          <p:nvPr/>
        </p:nvSpPr>
        <p:spPr bwMode="auto">
          <a:xfrm>
            <a:off x="2051525" y="3997955"/>
            <a:ext cx="5848350" cy="2416046"/>
          </a:xfrm>
          <a:prstGeom prst="rect">
            <a:avLst/>
          </a:prstGeom>
          <a:noFill/>
          <a:ln w="9525">
            <a:noFill/>
            <a:miter lim="800000"/>
            <a:headEnd/>
            <a:tailEnd/>
          </a:ln>
        </p:spPr>
        <p:txBody>
          <a:bodyPr wrap="square" anchor="ctr">
            <a:spAutoFit/>
          </a:bodyPr>
          <a:lstStyle/>
          <a:p>
            <a:pPr algn="ctr">
              <a:spcAft>
                <a:spcPts val="1200"/>
              </a:spcAft>
            </a:pPr>
            <a:r>
              <a:rPr lang="en-AU" sz="3200" b="1" dirty="0">
                <a:solidFill>
                  <a:srgbClr val="000000"/>
                </a:solidFill>
              </a:rPr>
              <a:t>PREPARED AT HOME = 32% </a:t>
            </a:r>
          </a:p>
          <a:p>
            <a:pPr marL="1980000" indent="-285750">
              <a:spcAft>
                <a:spcPts val="600"/>
              </a:spcAft>
              <a:buFont typeface="Arial" pitchFamily="34" charset="0"/>
              <a:buChar char="•"/>
            </a:pPr>
            <a:r>
              <a:rPr lang="en-AU" sz="1400" b="1" dirty="0" smtClean="0">
                <a:solidFill>
                  <a:srgbClr val="000000"/>
                </a:solidFill>
              </a:rPr>
              <a:t>32% - 2011 measure</a:t>
            </a:r>
          </a:p>
          <a:p>
            <a:pPr marL="1980000" indent="-285750">
              <a:spcAft>
                <a:spcPts val="600"/>
              </a:spcAft>
              <a:buFont typeface="Arial" pitchFamily="34" charset="0"/>
              <a:buChar char="•"/>
            </a:pPr>
            <a:r>
              <a:rPr lang="en-AU" sz="1400" b="1" dirty="0" smtClean="0">
                <a:solidFill>
                  <a:srgbClr val="000000"/>
                </a:solidFill>
              </a:rPr>
              <a:t>24</a:t>
            </a:r>
            <a:r>
              <a:rPr lang="en-AU" sz="1400" b="1" dirty="0">
                <a:solidFill>
                  <a:srgbClr val="000000"/>
                </a:solidFill>
              </a:rPr>
              <a:t>% </a:t>
            </a:r>
            <a:r>
              <a:rPr lang="en-AU" sz="1400" b="1" dirty="0" smtClean="0">
                <a:solidFill>
                  <a:srgbClr val="000000"/>
                </a:solidFill>
              </a:rPr>
              <a:t>- </a:t>
            </a:r>
            <a:r>
              <a:rPr lang="en-AU" sz="1400" b="1" dirty="0">
                <a:solidFill>
                  <a:srgbClr val="000000"/>
                </a:solidFill>
              </a:rPr>
              <a:t>2010 measure</a:t>
            </a:r>
          </a:p>
          <a:p>
            <a:pPr marL="1980000" indent="-285750">
              <a:spcAft>
                <a:spcPts val="600"/>
              </a:spcAft>
              <a:buFont typeface="Arial" pitchFamily="34" charset="0"/>
              <a:buChar char="•"/>
            </a:pPr>
            <a:r>
              <a:rPr lang="en-AU" sz="1400" b="1" dirty="0">
                <a:solidFill>
                  <a:srgbClr val="000000"/>
                </a:solidFill>
              </a:rPr>
              <a:t>23% - 2009 measure</a:t>
            </a:r>
          </a:p>
          <a:p>
            <a:pPr marL="1980000" indent="-285750">
              <a:spcAft>
                <a:spcPts val="600"/>
              </a:spcAft>
              <a:buFont typeface="Arial" pitchFamily="34" charset="0"/>
              <a:buChar char="•"/>
            </a:pPr>
            <a:r>
              <a:rPr lang="en-AU" sz="1400" b="1" dirty="0">
                <a:solidFill>
                  <a:srgbClr val="000000"/>
                </a:solidFill>
              </a:rPr>
              <a:t>26% - 2008 measure</a:t>
            </a:r>
          </a:p>
          <a:p>
            <a:pPr marL="1980000" indent="-285750">
              <a:spcAft>
                <a:spcPts val="600"/>
              </a:spcAft>
              <a:buFont typeface="Arial" pitchFamily="34" charset="0"/>
              <a:buChar char="•"/>
            </a:pPr>
            <a:r>
              <a:rPr lang="en-AU" sz="1400" b="1" dirty="0">
                <a:solidFill>
                  <a:srgbClr val="000000"/>
                </a:solidFill>
              </a:rPr>
              <a:t>24% - 2007 measure</a:t>
            </a:r>
          </a:p>
          <a:p>
            <a:pPr marL="1980000" indent="-285750">
              <a:spcAft>
                <a:spcPts val="600"/>
              </a:spcAft>
              <a:buFont typeface="Arial" pitchFamily="34" charset="0"/>
              <a:buChar char="•"/>
            </a:pPr>
            <a:r>
              <a:rPr lang="en-AU" sz="1400" b="1" dirty="0">
                <a:solidFill>
                  <a:srgbClr val="000000"/>
                </a:solidFill>
              </a:rPr>
              <a:t>21% - Benchmark</a:t>
            </a:r>
          </a:p>
        </p:txBody>
      </p:sp>
      <p:pic>
        <p:nvPicPr>
          <p:cNvPr id="19" name="Picture 20"/>
          <p:cNvPicPr>
            <a:picLocks noChangeAspect="1" noChangeArrowheads="1"/>
          </p:cNvPicPr>
          <p:nvPr/>
        </p:nvPicPr>
        <p:blipFill>
          <a:blip r:embed="rId3" cstate="print"/>
          <a:srcRect/>
          <a:stretch>
            <a:fillRect/>
          </a:stretch>
        </p:blipFill>
        <p:spPr bwMode="auto">
          <a:xfrm>
            <a:off x="2650489" y="1732423"/>
            <a:ext cx="1871663" cy="1670050"/>
          </a:xfrm>
          <a:prstGeom prst="rect">
            <a:avLst/>
          </a:prstGeom>
          <a:noFill/>
          <a:ln w="9525" algn="ctr">
            <a:noFill/>
            <a:miter lim="800000"/>
            <a:headEnd/>
            <a:tailEnd/>
          </a:ln>
          <a:effectLst/>
        </p:spPr>
      </p:pic>
      <p:pic>
        <p:nvPicPr>
          <p:cNvPr id="20" name="Picture 21"/>
          <p:cNvPicPr>
            <a:picLocks noChangeAspect="1" noChangeArrowheads="1"/>
          </p:cNvPicPr>
          <p:nvPr/>
        </p:nvPicPr>
        <p:blipFill>
          <a:blip r:embed="rId3" cstate="print"/>
          <a:srcRect/>
          <a:stretch>
            <a:fillRect/>
          </a:stretch>
        </p:blipFill>
        <p:spPr bwMode="auto">
          <a:xfrm>
            <a:off x="5502274" y="1703848"/>
            <a:ext cx="1871663" cy="1670050"/>
          </a:xfrm>
          <a:prstGeom prst="rect">
            <a:avLst/>
          </a:prstGeom>
          <a:noFill/>
          <a:ln w="9525" algn="ctr">
            <a:noFill/>
            <a:miter lim="800000"/>
            <a:headEnd/>
            <a:tailEnd/>
          </a:ln>
          <a:effectLst/>
        </p:spPr>
      </p:pic>
      <p:sp>
        <p:nvSpPr>
          <p:cNvPr id="21" name="Rounded Rectangle 20"/>
          <p:cNvSpPr/>
          <p:nvPr/>
        </p:nvSpPr>
        <p:spPr>
          <a:xfrm>
            <a:off x="1085849" y="1642253"/>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22" name="Rounded Rectangle 21"/>
          <p:cNvSpPr/>
          <p:nvPr/>
        </p:nvSpPr>
        <p:spPr>
          <a:xfrm>
            <a:off x="3859529" y="1642253"/>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23" name="Rounded Rectangle 22"/>
          <p:cNvSpPr/>
          <p:nvPr/>
        </p:nvSpPr>
        <p:spPr>
          <a:xfrm>
            <a:off x="6805929" y="1642253"/>
            <a:ext cx="2204720" cy="2082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solidFill>
                <a:prstClr val="white"/>
              </a:solidFill>
            </a:endParaRPr>
          </a:p>
        </p:txBody>
      </p:sp>
      <p:sp>
        <p:nvSpPr>
          <p:cNvPr id="24" name="Rectangle 11"/>
          <p:cNvSpPr>
            <a:spLocks noChangeArrowheads="1"/>
          </p:cNvSpPr>
          <p:nvPr/>
        </p:nvSpPr>
        <p:spPr bwMode="auto">
          <a:xfrm>
            <a:off x="1068070" y="2246069"/>
            <a:ext cx="2223770" cy="923330"/>
          </a:xfrm>
          <a:prstGeom prst="rect">
            <a:avLst/>
          </a:prstGeom>
          <a:noFill/>
          <a:ln w="9525">
            <a:noFill/>
            <a:miter lim="800000"/>
            <a:headEnd/>
            <a:tailEnd/>
          </a:ln>
        </p:spPr>
        <p:txBody>
          <a:bodyPr wrap="square" anchor="ctr">
            <a:spAutoFit/>
          </a:bodyPr>
          <a:lstStyle/>
          <a:p>
            <a:pPr algn="ctr">
              <a:defRPr/>
            </a:pPr>
            <a:r>
              <a:rPr lang="en-AU" kern="0" dirty="0">
                <a:solidFill>
                  <a:prstClr val="white"/>
                </a:solidFill>
              </a:rPr>
              <a:t>Have an emergency survival plan</a:t>
            </a:r>
            <a:endParaRPr lang="en-GB" kern="0" dirty="0">
              <a:solidFill>
                <a:prstClr val="white"/>
              </a:solidFill>
            </a:endParaRPr>
          </a:p>
        </p:txBody>
      </p:sp>
      <p:sp>
        <p:nvSpPr>
          <p:cNvPr id="25" name="Rectangle 12"/>
          <p:cNvSpPr>
            <a:spLocks noChangeArrowheads="1"/>
          </p:cNvSpPr>
          <p:nvPr/>
        </p:nvSpPr>
        <p:spPr bwMode="auto">
          <a:xfrm>
            <a:off x="3909694" y="2298158"/>
            <a:ext cx="2170113" cy="641350"/>
          </a:xfrm>
          <a:prstGeom prst="rect">
            <a:avLst/>
          </a:prstGeom>
          <a:noFill/>
          <a:ln w="9525">
            <a:noFill/>
            <a:miter lim="800000"/>
            <a:headEnd/>
            <a:tailEnd/>
          </a:ln>
        </p:spPr>
        <p:txBody>
          <a:bodyPr anchor="ctr">
            <a:spAutoFit/>
          </a:bodyPr>
          <a:lstStyle/>
          <a:p>
            <a:pPr algn="ctr">
              <a:defRPr/>
            </a:pPr>
            <a:r>
              <a:rPr lang="en-AU" kern="0" dirty="0">
                <a:solidFill>
                  <a:prstClr val="white"/>
                </a:solidFill>
              </a:rPr>
              <a:t>Have emergency items and water</a:t>
            </a:r>
            <a:endParaRPr lang="en-GB" kern="0" dirty="0">
              <a:solidFill>
                <a:prstClr val="white"/>
              </a:solidFill>
            </a:endParaRPr>
          </a:p>
        </p:txBody>
      </p:sp>
      <p:sp>
        <p:nvSpPr>
          <p:cNvPr id="26" name="Rectangle 13"/>
          <p:cNvSpPr>
            <a:spLocks noChangeArrowheads="1"/>
          </p:cNvSpPr>
          <p:nvPr/>
        </p:nvSpPr>
        <p:spPr bwMode="auto">
          <a:xfrm>
            <a:off x="6814502" y="2187033"/>
            <a:ext cx="2236787" cy="915988"/>
          </a:xfrm>
          <a:prstGeom prst="rect">
            <a:avLst/>
          </a:prstGeom>
          <a:noFill/>
          <a:ln w="9525">
            <a:noFill/>
            <a:miter lim="800000"/>
            <a:headEnd/>
            <a:tailEnd/>
          </a:ln>
        </p:spPr>
        <p:txBody>
          <a:bodyPr anchor="ctr">
            <a:spAutoFit/>
          </a:bodyPr>
          <a:lstStyle/>
          <a:p>
            <a:pPr algn="ctr">
              <a:defRPr/>
            </a:pPr>
            <a:r>
              <a:rPr lang="en-AU" kern="0" dirty="0">
                <a:solidFill>
                  <a:prstClr val="white"/>
                </a:solidFill>
              </a:rPr>
              <a:t>Regularly update emergency survival items</a:t>
            </a:r>
            <a:endParaRPr lang="en-GB" kern="0" dirty="0">
              <a:solidFill>
                <a:prstClr val="white"/>
              </a:solidFill>
            </a:endParaRPr>
          </a:p>
        </p:txBody>
      </p:sp>
      <p:sp>
        <p:nvSpPr>
          <p:cNvPr id="15" name="TextBox 14"/>
          <p:cNvSpPr txBox="1"/>
          <p:nvPr/>
        </p:nvSpPr>
        <p:spPr>
          <a:xfrm>
            <a:off x="7469634" y="4248329"/>
            <a:ext cx="583405" cy="246221"/>
          </a:xfrm>
          <a:prstGeom prst="rect">
            <a:avLst/>
          </a:prstGeom>
          <a:noFill/>
        </p:spPr>
        <p:txBody>
          <a:bodyPr wrap="square" rtlCol="0">
            <a:spAutoFit/>
          </a:bodyPr>
          <a:lstStyle/>
          <a:p>
            <a:r>
              <a:rPr lang="en-NZ" sz="1000" dirty="0" smtClean="0"/>
              <a:t>(30%)</a:t>
            </a:r>
            <a:endParaRPr lang="en-NZ" sz="1000" dirty="0"/>
          </a:p>
        </p:txBody>
      </p:sp>
      <p:sp>
        <p:nvSpPr>
          <p:cNvPr id="17" name="TextBox 16"/>
          <p:cNvSpPr txBox="1"/>
          <p:nvPr/>
        </p:nvSpPr>
        <p:spPr>
          <a:xfrm>
            <a:off x="6226892" y="4777110"/>
            <a:ext cx="2640883" cy="1323439"/>
          </a:xfrm>
          <a:prstGeom prst="rect">
            <a:avLst/>
          </a:prstGeom>
          <a:solidFill>
            <a:schemeClr val="bg1"/>
          </a:solidFill>
          <a:ln w="12700">
            <a:solidFill>
              <a:schemeClr val="tx1"/>
            </a:solidFill>
            <a:prstDash val="sysDash"/>
          </a:ln>
        </p:spPr>
        <p:txBody>
          <a:bodyPr wrap="square" rtlCol="0">
            <a:spAutoFit/>
          </a:bodyPr>
          <a:lstStyle/>
          <a:p>
            <a:pPr algn="ctr"/>
            <a:r>
              <a:rPr lang="en-NZ" sz="1000" dirty="0" smtClean="0"/>
              <a:t>When it comes to being prepared at home, there is no significant change in the overall results since 2011.</a:t>
            </a:r>
          </a:p>
          <a:p>
            <a:pPr algn="ctr"/>
            <a:endParaRPr lang="en-NZ" sz="1000" dirty="0"/>
          </a:p>
          <a:p>
            <a:pPr algn="ctr"/>
            <a:r>
              <a:rPr lang="en-NZ" sz="1000" dirty="0" smtClean="0"/>
              <a:t>However, Christchurch residents are much more likely than others to be prepared at home (53% are prepared at home).</a:t>
            </a:r>
            <a:endParaRPr lang="en-NZ" sz="1000" dirty="0"/>
          </a:p>
        </p:txBody>
      </p:sp>
    </p:spTree>
    <p:extLst>
      <p:ext uri="{BB962C8B-B14F-4D97-AF65-F5344CB8AC3E}">
        <p14:creationId xmlns:p14="http://schemas.microsoft.com/office/powerpoint/2010/main" val="890757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5950" y="1214742"/>
            <a:ext cx="3575100" cy="5047200"/>
          </a:xfrm>
          <a:prstGeom prst="rect">
            <a:avLst/>
          </a:prstGeom>
        </p:spPr>
      </p:pic>
      <p:sp>
        <p:nvSpPr>
          <p:cNvPr id="2" name="Title 1"/>
          <p:cNvSpPr>
            <a:spLocks noGrp="1"/>
          </p:cNvSpPr>
          <p:nvPr>
            <p:ph type="title"/>
          </p:nvPr>
        </p:nvSpPr>
        <p:spPr>
          <a:xfrm>
            <a:off x="995681" y="353942"/>
            <a:ext cx="6129020" cy="430887"/>
          </a:xfrm>
        </p:spPr>
        <p:txBody>
          <a:bodyPr wrap="square">
            <a:spAutoFit/>
          </a:bodyPr>
          <a:lstStyle/>
          <a:p>
            <a:r>
              <a:rPr lang="en-NZ" sz="2200" b="1" dirty="0" smtClean="0">
                <a:solidFill>
                  <a:schemeClr val="accent2">
                    <a:lumMod val="50000"/>
                  </a:schemeClr>
                </a:solidFill>
                <a:latin typeface="+mn-lt"/>
                <a:ea typeface="+mn-ea"/>
                <a:cs typeface="+mn-cs"/>
              </a:rPr>
              <a:t>Prepared at home: Regional differences</a:t>
            </a:r>
            <a:endParaRPr lang="en-NZ" sz="2200" b="1" dirty="0">
              <a:solidFill>
                <a:schemeClr val="accent2">
                  <a:lumMod val="50000"/>
                </a:schemeClr>
              </a:solidFill>
              <a:latin typeface="+mn-lt"/>
              <a:ea typeface="+mn-ea"/>
              <a:cs typeface="+mn-cs"/>
            </a:endParaRPr>
          </a:p>
        </p:txBody>
      </p:sp>
      <p:sp>
        <p:nvSpPr>
          <p:cNvPr id="3" name="Rectangle 2"/>
          <p:cNvSpPr/>
          <p:nvPr/>
        </p:nvSpPr>
        <p:spPr>
          <a:xfrm>
            <a:off x="6579393" y="1749593"/>
            <a:ext cx="204787" cy="204787"/>
          </a:xfrm>
          <a:prstGeom prst="rect">
            <a:avLst/>
          </a:prstGeom>
          <a:solidFill>
            <a:schemeClr val="accent6"/>
          </a:solidFill>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6" name="TextBox 5"/>
          <p:cNvSpPr txBox="1"/>
          <p:nvPr/>
        </p:nvSpPr>
        <p:spPr>
          <a:xfrm>
            <a:off x="6912767" y="1711493"/>
            <a:ext cx="2119313" cy="276999"/>
          </a:xfrm>
          <a:prstGeom prst="rect">
            <a:avLst/>
          </a:prstGeom>
          <a:noFill/>
        </p:spPr>
        <p:txBody>
          <a:bodyPr wrap="square" rtlCol="0">
            <a:spAutoFit/>
          </a:bodyPr>
          <a:lstStyle/>
          <a:p>
            <a:r>
              <a:rPr lang="en-NZ" sz="1200" dirty="0" smtClean="0"/>
              <a:t>Higher than average</a:t>
            </a:r>
            <a:endParaRPr lang="en-NZ" sz="1200" dirty="0"/>
          </a:p>
        </p:txBody>
      </p:sp>
      <p:sp>
        <p:nvSpPr>
          <p:cNvPr id="4" name="Rectangle 3"/>
          <p:cNvSpPr/>
          <p:nvPr/>
        </p:nvSpPr>
        <p:spPr>
          <a:xfrm>
            <a:off x="6579393" y="2178458"/>
            <a:ext cx="204787" cy="204787"/>
          </a:xfrm>
          <a:prstGeom prst="rect">
            <a:avLst/>
          </a:prstGeom>
          <a:solidFill>
            <a:schemeClr val="accent5">
              <a:lumMod val="60000"/>
              <a:lumOff val="4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7" name="TextBox 6"/>
          <p:cNvSpPr txBox="1"/>
          <p:nvPr/>
        </p:nvSpPr>
        <p:spPr>
          <a:xfrm>
            <a:off x="6903242" y="2142351"/>
            <a:ext cx="1447800" cy="276999"/>
          </a:xfrm>
          <a:prstGeom prst="rect">
            <a:avLst/>
          </a:prstGeom>
          <a:noFill/>
        </p:spPr>
        <p:txBody>
          <a:bodyPr wrap="square" rtlCol="0">
            <a:spAutoFit/>
          </a:bodyPr>
          <a:lstStyle/>
          <a:p>
            <a:r>
              <a:rPr lang="en-NZ" sz="1200" dirty="0" smtClean="0"/>
              <a:t>Average</a:t>
            </a:r>
          </a:p>
        </p:txBody>
      </p:sp>
      <p:sp>
        <p:nvSpPr>
          <p:cNvPr id="5" name="Rectangle 4"/>
          <p:cNvSpPr/>
          <p:nvPr/>
        </p:nvSpPr>
        <p:spPr>
          <a:xfrm>
            <a:off x="6579393" y="2543175"/>
            <a:ext cx="204787" cy="204787"/>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a:p>
        </p:txBody>
      </p:sp>
      <p:sp>
        <p:nvSpPr>
          <p:cNvPr id="8" name="TextBox 7"/>
          <p:cNvSpPr txBox="1"/>
          <p:nvPr/>
        </p:nvSpPr>
        <p:spPr>
          <a:xfrm>
            <a:off x="6893718" y="2516832"/>
            <a:ext cx="1447800" cy="276999"/>
          </a:xfrm>
          <a:prstGeom prst="rect">
            <a:avLst/>
          </a:prstGeom>
          <a:noFill/>
        </p:spPr>
        <p:txBody>
          <a:bodyPr wrap="square" rtlCol="0">
            <a:spAutoFit/>
          </a:bodyPr>
          <a:lstStyle/>
          <a:p>
            <a:r>
              <a:rPr lang="en-NZ" sz="1200" dirty="0" smtClean="0"/>
              <a:t>Below Average</a:t>
            </a:r>
          </a:p>
        </p:txBody>
      </p:sp>
      <p:sp>
        <p:nvSpPr>
          <p:cNvPr id="13" name="Rectangle 12"/>
          <p:cNvSpPr/>
          <p:nvPr/>
        </p:nvSpPr>
        <p:spPr>
          <a:xfrm>
            <a:off x="4733925" y="1464914"/>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a:solidFill>
                  <a:schemeClr val="tx1"/>
                </a:solidFill>
              </a:rPr>
              <a:t>A</a:t>
            </a:r>
            <a:r>
              <a:rPr lang="en-NZ" sz="1000" dirty="0" smtClean="0">
                <a:solidFill>
                  <a:schemeClr val="tx1"/>
                </a:solidFill>
              </a:rPr>
              <a:t>uckland</a:t>
            </a:r>
          </a:p>
          <a:p>
            <a:pPr algn="ctr"/>
            <a:r>
              <a:rPr lang="en-NZ" dirty="0" smtClean="0">
                <a:solidFill>
                  <a:schemeClr val="tx1"/>
                </a:solidFill>
              </a:rPr>
              <a:t>22%</a:t>
            </a:r>
            <a:endParaRPr lang="en-NZ" dirty="0">
              <a:solidFill>
                <a:schemeClr val="tx1"/>
              </a:solidFill>
            </a:endParaRPr>
          </a:p>
        </p:txBody>
      </p:sp>
      <p:sp>
        <p:nvSpPr>
          <p:cNvPr id="17" name="Rectangle 16"/>
          <p:cNvSpPr/>
          <p:nvPr/>
        </p:nvSpPr>
        <p:spPr>
          <a:xfrm>
            <a:off x="3873136" y="4510374"/>
            <a:ext cx="1020278"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Canterbury</a:t>
            </a:r>
          </a:p>
          <a:p>
            <a:pPr algn="ctr"/>
            <a:r>
              <a:rPr lang="en-NZ" dirty="0" smtClean="0">
                <a:solidFill>
                  <a:schemeClr val="bg1"/>
                </a:solidFill>
              </a:rPr>
              <a:t>50%</a:t>
            </a:r>
            <a:endParaRPr lang="en-NZ" dirty="0">
              <a:solidFill>
                <a:schemeClr val="bg1"/>
              </a:solidFill>
            </a:endParaRPr>
          </a:p>
        </p:txBody>
      </p:sp>
      <p:sp>
        <p:nvSpPr>
          <p:cNvPr id="18" name="Rectangle 17"/>
          <p:cNvSpPr/>
          <p:nvPr/>
        </p:nvSpPr>
        <p:spPr>
          <a:xfrm>
            <a:off x="6579393" y="3104211"/>
            <a:ext cx="1229664" cy="5693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NZ" sz="1000" dirty="0" smtClean="0">
                <a:solidFill>
                  <a:schemeClr val="bg1"/>
                </a:solidFill>
              </a:rPr>
              <a:t>Average</a:t>
            </a:r>
          </a:p>
          <a:p>
            <a:pPr algn="ctr"/>
            <a:r>
              <a:rPr lang="en-NZ" dirty="0" smtClean="0">
                <a:solidFill>
                  <a:schemeClr val="bg1"/>
                </a:solidFill>
              </a:rPr>
              <a:t>32%</a:t>
            </a:r>
            <a:endParaRPr lang="en-NZ" dirty="0">
              <a:solidFill>
                <a:schemeClr val="bg1"/>
              </a:solidFill>
            </a:endParaRPr>
          </a:p>
        </p:txBody>
      </p:sp>
      <p:sp>
        <p:nvSpPr>
          <p:cNvPr id="19" name="Rectangle 18"/>
          <p:cNvSpPr/>
          <p:nvPr/>
        </p:nvSpPr>
        <p:spPr>
          <a:xfrm>
            <a:off x="6334125" y="1333501"/>
            <a:ext cx="2581275" cy="2552700"/>
          </a:xfrm>
          <a:prstGeom prst="rect">
            <a:avLst/>
          </a:prstGeom>
          <a:noFill/>
          <a:ln>
            <a:solidFill>
              <a:srgbClr val="89BB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p:cNvSpPr txBox="1"/>
          <p:nvPr/>
        </p:nvSpPr>
        <p:spPr>
          <a:xfrm>
            <a:off x="987677" y="6443614"/>
            <a:ext cx="4362451" cy="400110"/>
          </a:xfrm>
          <a:prstGeom prst="rect">
            <a:avLst/>
          </a:prstGeom>
          <a:noFill/>
        </p:spPr>
        <p:txBody>
          <a:bodyPr wrap="square" rtlCol="0">
            <a:spAutoFit/>
          </a:bodyPr>
          <a:lstStyle/>
          <a:p>
            <a:r>
              <a:rPr lang="en-US" sz="1000" dirty="0" smtClean="0"/>
              <a:t>Note: Percentages are presented that are statistically higher or lower than the national average at the 95% confidence level. </a:t>
            </a:r>
            <a:endParaRPr lang="en-NZ" sz="1000" dirty="0"/>
          </a:p>
        </p:txBody>
      </p:sp>
      <p:sp>
        <p:nvSpPr>
          <p:cNvPr id="20" name="Rectangle 19"/>
          <p:cNvSpPr/>
          <p:nvPr/>
        </p:nvSpPr>
        <p:spPr>
          <a:xfrm>
            <a:off x="3001378" y="5706958"/>
            <a:ext cx="972489" cy="56935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NZ" sz="1000" dirty="0" err="1" smtClean="0">
                <a:solidFill>
                  <a:schemeClr val="tx1"/>
                </a:solidFill>
              </a:rPr>
              <a:t>Otago</a:t>
            </a:r>
            <a:endParaRPr lang="en-NZ" sz="1000" dirty="0" smtClean="0">
              <a:solidFill>
                <a:schemeClr val="tx1"/>
              </a:solidFill>
            </a:endParaRPr>
          </a:p>
          <a:p>
            <a:pPr algn="ctr"/>
            <a:r>
              <a:rPr lang="en-NZ" dirty="0" smtClean="0">
                <a:solidFill>
                  <a:schemeClr val="tx1"/>
                </a:solidFill>
              </a:rPr>
              <a:t>17%</a:t>
            </a:r>
            <a:endParaRPr lang="en-NZ" dirty="0">
              <a:solidFill>
                <a:schemeClr val="tx1"/>
              </a:solidFill>
            </a:endParaRPr>
          </a:p>
        </p:txBody>
      </p:sp>
      <p:sp>
        <p:nvSpPr>
          <p:cNvPr id="22" name="Rectangle 21"/>
          <p:cNvSpPr/>
          <p:nvPr/>
        </p:nvSpPr>
        <p:spPr>
          <a:xfrm>
            <a:off x="1805950" y="3874967"/>
            <a:ext cx="1020278" cy="5693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NZ" sz="1000" dirty="0" smtClean="0">
                <a:solidFill>
                  <a:schemeClr val="bg1"/>
                </a:solidFill>
              </a:rPr>
              <a:t>West Coast</a:t>
            </a:r>
          </a:p>
          <a:p>
            <a:pPr algn="ctr"/>
            <a:r>
              <a:rPr lang="en-NZ" dirty="0" smtClean="0">
                <a:solidFill>
                  <a:schemeClr val="bg1"/>
                </a:solidFill>
              </a:rPr>
              <a:t>45%</a:t>
            </a:r>
            <a:endParaRPr lang="en-NZ" dirty="0">
              <a:solidFill>
                <a:schemeClr val="bg1"/>
              </a:solidFill>
            </a:endParaRPr>
          </a:p>
        </p:txBody>
      </p:sp>
      <p:cxnSp>
        <p:nvCxnSpPr>
          <p:cNvPr id="23" name="Elbow Connector 22"/>
          <p:cNvCxnSpPr/>
          <p:nvPr/>
        </p:nvCxnSpPr>
        <p:spPr>
          <a:xfrm>
            <a:off x="3450601" y="4752521"/>
            <a:ext cx="1174562" cy="733877"/>
          </a:xfrm>
          <a:prstGeom prst="bentConnector3">
            <a:avLst>
              <a:gd name="adj1" fmla="val 24653"/>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03897" y="5376859"/>
            <a:ext cx="1365963" cy="261610"/>
          </a:xfrm>
          <a:prstGeom prst="rect">
            <a:avLst/>
          </a:prstGeom>
          <a:noFill/>
        </p:spPr>
        <p:txBody>
          <a:bodyPr wrap="square" rtlCol="0">
            <a:spAutoFit/>
          </a:bodyPr>
          <a:lstStyle/>
          <a:p>
            <a:r>
              <a:rPr lang="en-NZ" sz="1100" dirty="0" smtClean="0"/>
              <a:t>Christchurch 53%</a:t>
            </a:r>
            <a:endParaRPr lang="en-NZ" sz="1100" dirty="0"/>
          </a:p>
        </p:txBody>
      </p:sp>
      <p:grpSp>
        <p:nvGrpSpPr>
          <p:cNvPr id="25" name="Group 24"/>
          <p:cNvGrpSpPr/>
          <p:nvPr/>
        </p:nvGrpSpPr>
        <p:grpSpPr>
          <a:xfrm>
            <a:off x="3299322" y="4643774"/>
            <a:ext cx="210137" cy="210137"/>
            <a:chOff x="2171960" y="3014776"/>
            <a:chExt cx="210137" cy="210137"/>
          </a:xfrm>
        </p:grpSpPr>
        <p:sp>
          <p:nvSpPr>
            <p:cNvPr id="26" name="Oval 25"/>
            <p:cNvSpPr/>
            <p:nvPr/>
          </p:nvSpPr>
          <p:spPr>
            <a:xfrm>
              <a:off x="2171960" y="3014776"/>
              <a:ext cx="210137" cy="21013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2230816" y="3073632"/>
              <a:ext cx="92423" cy="9242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2" name="TextBox 31"/>
          <p:cNvSpPr txBox="1"/>
          <p:nvPr/>
        </p:nvSpPr>
        <p:spPr>
          <a:xfrm>
            <a:off x="6372640" y="4125789"/>
            <a:ext cx="2523462" cy="1107996"/>
          </a:xfrm>
          <a:prstGeom prst="rect">
            <a:avLst/>
          </a:prstGeom>
          <a:noFill/>
          <a:ln>
            <a:solidFill>
              <a:schemeClr val="accent6">
                <a:shade val="95000"/>
                <a:satMod val="105000"/>
              </a:schemeClr>
            </a:solidFill>
          </a:ln>
        </p:spPr>
        <p:txBody>
          <a:bodyPr wrap="square" rtlCol="0">
            <a:spAutoFit/>
          </a:bodyPr>
          <a:lstStyle/>
          <a:p>
            <a:pPr algn="ctr"/>
            <a:r>
              <a:rPr lang="en-NZ" sz="1100" dirty="0" smtClean="0"/>
              <a:t>West Coast and Canterbury residents are more likely than average to be prepared at home. Auckland and </a:t>
            </a:r>
            <a:r>
              <a:rPr lang="en-NZ" sz="1100" dirty="0" err="1" smtClean="0"/>
              <a:t>Otago</a:t>
            </a:r>
            <a:r>
              <a:rPr lang="en-NZ" sz="1100" dirty="0" smtClean="0"/>
              <a:t> residents are less likely than average to be prepared at home.</a:t>
            </a:r>
            <a:endParaRPr lang="en-NZ" sz="1100" dirty="0"/>
          </a:p>
        </p:txBody>
      </p:sp>
      <p:sp>
        <p:nvSpPr>
          <p:cNvPr id="33" name="TextBox 32"/>
          <p:cNvSpPr txBox="1"/>
          <p:nvPr/>
        </p:nvSpPr>
        <p:spPr>
          <a:xfrm>
            <a:off x="7325915" y="3377034"/>
            <a:ext cx="583405" cy="246221"/>
          </a:xfrm>
          <a:prstGeom prst="rect">
            <a:avLst/>
          </a:prstGeom>
          <a:noFill/>
        </p:spPr>
        <p:txBody>
          <a:bodyPr wrap="square" rtlCol="0">
            <a:spAutoFit/>
          </a:bodyPr>
          <a:lstStyle/>
          <a:p>
            <a:r>
              <a:rPr lang="en-NZ" sz="1000" dirty="0" smtClean="0">
                <a:solidFill>
                  <a:schemeClr val="bg1"/>
                </a:solidFill>
              </a:rPr>
              <a:t>(30%)</a:t>
            </a:r>
            <a:endParaRPr lang="en-NZ" sz="1000" dirty="0">
              <a:solidFill>
                <a:schemeClr val="bg1"/>
              </a:solidFill>
            </a:endParaRPr>
          </a:p>
        </p:txBody>
      </p:sp>
    </p:spTree>
    <p:extLst>
      <p:ext uri="{BB962C8B-B14F-4D97-AF65-F5344CB8AC3E}">
        <p14:creationId xmlns:p14="http://schemas.microsoft.com/office/powerpoint/2010/main" val="939553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accent2">
                    <a:lumMod val="50000"/>
                  </a:schemeClr>
                </a:solidFill>
              </a:rPr>
              <a:t>Preparedness continuum.</a:t>
            </a:r>
            <a:endParaRPr lang="en-NZ" dirty="0"/>
          </a:p>
        </p:txBody>
      </p:sp>
      <p:sp>
        <p:nvSpPr>
          <p:cNvPr id="8" name="Text Box 30"/>
          <p:cNvSpPr txBox="1">
            <a:spLocks noChangeArrowheads="1"/>
          </p:cNvSpPr>
          <p:nvPr/>
        </p:nvSpPr>
        <p:spPr bwMode="auto">
          <a:xfrm>
            <a:off x="870528" y="1223503"/>
            <a:ext cx="798887" cy="415498"/>
          </a:xfrm>
          <a:prstGeom prst="rect">
            <a:avLst/>
          </a:prstGeom>
          <a:noFill/>
          <a:ln w="9525">
            <a:noFill/>
            <a:miter lim="800000"/>
            <a:headEnd/>
            <a:tailEnd/>
          </a:ln>
        </p:spPr>
        <p:txBody>
          <a:bodyPr wrap="square">
            <a:spAutoFit/>
          </a:bodyPr>
          <a:lstStyle/>
          <a:p>
            <a:pPr algn="ctr"/>
            <a:r>
              <a:rPr lang="en-NZ" sz="1050" b="1" dirty="0">
                <a:solidFill>
                  <a:srgbClr val="000000"/>
                </a:solidFill>
              </a:rPr>
              <a:t>Bench-mark</a:t>
            </a:r>
            <a:endParaRPr lang="en-GB" sz="1050" b="1" dirty="0">
              <a:solidFill>
                <a:srgbClr val="000000"/>
              </a:solidFill>
            </a:endParaRPr>
          </a:p>
        </p:txBody>
      </p:sp>
      <p:sp>
        <p:nvSpPr>
          <p:cNvPr id="11" name="Text Box 51"/>
          <p:cNvSpPr txBox="1">
            <a:spLocks noChangeArrowheads="1"/>
          </p:cNvSpPr>
          <p:nvPr/>
        </p:nvSpPr>
        <p:spPr bwMode="auto">
          <a:xfrm>
            <a:off x="1642770" y="1377391"/>
            <a:ext cx="514606" cy="261610"/>
          </a:xfrm>
          <a:prstGeom prst="rect">
            <a:avLst/>
          </a:prstGeom>
          <a:noFill/>
          <a:ln w="9525">
            <a:noFill/>
            <a:miter lim="800000"/>
            <a:headEnd/>
            <a:tailEnd/>
          </a:ln>
        </p:spPr>
        <p:txBody>
          <a:bodyPr wrap="square">
            <a:spAutoFit/>
          </a:bodyPr>
          <a:lstStyle/>
          <a:p>
            <a:r>
              <a:rPr lang="en-NZ" sz="1050" b="1" dirty="0">
                <a:solidFill>
                  <a:srgbClr val="000000"/>
                </a:solidFill>
              </a:rPr>
              <a:t>2007</a:t>
            </a:r>
          </a:p>
        </p:txBody>
      </p:sp>
      <p:sp>
        <p:nvSpPr>
          <p:cNvPr id="12" name="Text Box 51"/>
          <p:cNvSpPr txBox="1">
            <a:spLocks noChangeArrowheads="1"/>
          </p:cNvSpPr>
          <p:nvPr/>
        </p:nvSpPr>
        <p:spPr bwMode="auto">
          <a:xfrm>
            <a:off x="2909113" y="1385085"/>
            <a:ext cx="507822" cy="253916"/>
          </a:xfrm>
          <a:prstGeom prst="rect">
            <a:avLst/>
          </a:prstGeom>
          <a:noFill/>
          <a:ln w="9525">
            <a:noFill/>
            <a:miter lim="800000"/>
            <a:headEnd/>
            <a:tailEnd/>
          </a:ln>
        </p:spPr>
        <p:txBody>
          <a:bodyPr wrap="square">
            <a:spAutoFit/>
          </a:bodyPr>
          <a:lstStyle/>
          <a:p>
            <a:r>
              <a:rPr lang="en-NZ" sz="1050" b="1" dirty="0">
                <a:solidFill>
                  <a:srgbClr val="000000"/>
                </a:solidFill>
              </a:rPr>
              <a:t>2009</a:t>
            </a:r>
          </a:p>
        </p:txBody>
      </p:sp>
      <p:sp>
        <p:nvSpPr>
          <p:cNvPr id="15" name="Text Box 51"/>
          <p:cNvSpPr txBox="1">
            <a:spLocks noChangeArrowheads="1"/>
          </p:cNvSpPr>
          <p:nvPr/>
        </p:nvSpPr>
        <p:spPr bwMode="auto">
          <a:xfrm>
            <a:off x="2265632" y="1377391"/>
            <a:ext cx="514606" cy="261610"/>
          </a:xfrm>
          <a:prstGeom prst="rect">
            <a:avLst/>
          </a:prstGeom>
          <a:noFill/>
          <a:ln w="9525">
            <a:noFill/>
            <a:miter lim="800000"/>
            <a:headEnd/>
            <a:tailEnd/>
          </a:ln>
        </p:spPr>
        <p:txBody>
          <a:bodyPr wrap="square">
            <a:spAutoFit/>
          </a:bodyPr>
          <a:lstStyle/>
          <a:p>
            <a:r>
              <a:rPr lang="en-NZ" sz="1050" b="1" dirty="0">
                <a:solidFill>
                  <a:srgbClr val="000000"/>
                </a:solidFill>
              </a:rPr>
              <a:t>2008</a:t>
            </a:r>
          </a:p>
        </p:txBody>
      </p:sp>
      <p:sp>
        <p:nvSpPr>
          <p:cNvPr id="19" name="Text Box 51"/>
          <p:cNvSpPr txBox="1">
            <a:spLocks noChangeArrowheads="1"/>
          </p:cNvSpPr>
          <p:nvPr/>
        </p:nvSpPr>
        <p:spPr bwMode="auto">
          <a:xfrm>
            <a:off x="3461805" y="1377391"/>
            <a:ext cx="625690" cy="261610"/>
          </a:xfrm>
          <a:prstGeom prst="rect">
            <a:avLst/>
          </a:prstGeom>
          <a:noFill/>
          <a:ln w="9525">
            <a:noFill/>
            <a:miter lim="800000"/>
            <a:headEnd/>
            <a:tailEnd/>
          </a:ln>
        </p:spPr>
        <p:txBody>
          <a:bodyPr wrap="square">
            <a:spAutoFit/>
          </a:bodyPr>
          <a:lstStyle/>
          <a:p>
            <a:pPr algn="ctr"/>
            <a:r>
              <a:rPr lang="en-NZ" sz="1050" b="1" dirty="0">
                <a:solidFill>
                  <a:srgbClr val="000000"/>
                </a:solidFill>
              </a:rPr>
              <a:t>2010</a:t>
            </a:r>
          </a:p>
        </p:txBody>
      </p:sp>
      <p:sp>
        <p:nvSpPr>
          <p:cNvPr id="58" name="Rectangle 57"/>
          <p:cNvSpPr/>
          <p:nvPr/>
        </p:nvSpPr>
        <p:spPr>
          <a:xfrm>
            <a:off x="4705984" y="1270000"/>
            <a:ext cx="4438015" cy="5171440"/>
          </a:xfrm>
          <a:prstGeom prst="rect">
            <a:avLst/>
          </a:prstGeom>
          <a:solidFill>
            <a:schemeClr val="bg1">
              <a:lumMod val="85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solidFill>
                <a:prstClr val="white"/>
              </a:solidFill>
            </a:endParaRPr>
          </a:p>
        </p:txBody>
      </p:sp>
      <p:sp>
        <p:nvSpPr>
          <p:cNvPr id="59" name="Rounded Rectangle 58"/>
          <p:cNvSpPr/>
          <p:nvPr/>
        </p:nvSpPr>
        <p:spPr>
          <a:xfrm>
            <a:off x="6352664" y="5334000"/>
            <a:ext cx="883920" cy="10058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NZ">
              <a:solidFill>
                <a:srgbClr val="000000"/>
              </a:solidFill>
            </a:endParaRPr>
          </a:p>
        </p:txBody>
      </p:sp>
      <p:sp>
        <p:nvSpPr>
          <p:cNvPr id="60" name="Rounded Rectangle 59"/>
          <p:cNvSpPr/>
          <p:nvPr/>
        </p:nvSpPr>
        <p:spPr>
          <a:xfrm>
            <a:off x="4848984" y="4358640"/>
            <a:ext cx="3870960" cy="106680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solidFill>
                <a:prstClr val="white"/>
              </a:solidFill>
            </a:endParaRPr>
          </a:p>
        </p:txBody>
      </p:sp>
      <p:sp>
        <p:nvSpPr>
          <p:cNvPr id="61" name="Rounded Rectangle 60"/>
          <p:cNvSpPr/>
          <p:nvPr/>
        </p:nvSpPr>
        <p:spPr>
          <a:xfrm>
            <a:off x="4788024" y="3362960"/>
            <a:ext cx="3982720" cy="1016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NZ">
              <a:solidFill>
                <a:srgbClr val="000000"/>
              </a:solidFill>
            </a:endParaRPr>
          </a:p>
        </p:txBody>
      </p:sp>
      <p:sp>
        <p:nvSpPr>
          <p:cNvPr id="62" name="Rounded Rectangle 61"/>
          <p:cNvSpPr/>
          <p:nvPr/>
        </p:nvSpPr>
        <p:spPr>
          <a:xfrm>
            <a:off x="5631304" y="2407920"/>
            <a:ext cx="2306320" cy="975360"/>
          </a:xfrm>
          <a:prstGeom prst="roundRect">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solidFill>
                <a:prstClr val="white"/>
              </a:solidFill>
            </a:endParaRPr>
          </a:p>
        </p:txBody>
      </p:sp>
      <p:sp>
        <p:nvSpPr>
          <p:cNvPr id="63" name="Rounded Rectangle 62"/>
          <p:cNvSpPr/>
          <p:nvPr/>
        </p:nvSpPr>
        <p:spPr>
          <a:xfrm>
            <a:off x="6352664" y="1432560"/>
            <a:ext cx="883920" cy="10058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NZ">
              <a:solidFill>
                <a:srgbClr val="000000"/>
              </a:solidFill>
            </a:endParaRPr>
          </a:p>
        </p:txBody>
      </p:sp>
      <p:sp>
        <p:nvSpPr>
          <p:cNvPr id="65" name="Text Box 55"/>
          <p:cNvSpPr txBox="1">
            <a:spLocks noChangeArrowheads="1"/>
          </p:cNvSpPr>
          <p:nvPr/>
        </p:nvSpPr>
        <p:spPr bwMode="auto">
          <a:xfrm>
            <a:off x="4911887" y="4538664"/>
            <a:ext cx="3668915" cy="646331"/>
          </a:xfrm>
          <a:prstGeom prst="rect">
            <a:avLst/>
          </a:prstGeom>
          <a:noFill/>
          <a:ln w="9525" algn="ctr">
            <a:noFill/>
            <a:miter lim="800000"/>
            <a:headEnd/>
            <a:tailEnd/>
          </a:ln>
          <a:effectLst/>
        </p:spPr>
        <p:txBody>
          <a:bodyPr wrap="square">
            <a:spAutoFit/>
          </a:bodyPr>
          <a:lstStyle/>
          <a:p>
            <a:pPr algn="ctr"/>
            <a:r>
              <a:rPr lang="en-US" sz="1200" b="1" dirty="0">
                <a:solidFill>
                  <a:srgbClr val="000000"/>
                </a:solidFill>
              </a:rPr>
              <a:t>Awareness</a:t>
            </a:r>
          </a:p>
          <a:p>
            <a:pPr algn="ctr"/>
            <a:r>
              <a:rPr lang="en-NZ" sz="1200" dirty="0">
                <a:solidFill>
                  <a:srgbClr val="000000"/>
                </a:solidFill>
              </a:rPr>
              <a:t>Have an understanding of the types of disasters that could occur</a:t>
            </a:r>
            <a:endParaRPr lang="en-GB" sz="1200" dirty="0">
              <a:solidFill>
                <a:srgbClr val="000000"/>
              </a:solidFill>
            </a:endParaRPr>
          </a:p>
        </p:txBody>
      </p:sp>
      <p:sp>
        <p:nvSpPr>
          <p:cNvPr id="66" name="Rectangle 11"/>
          <p:cNvSpPr>
            <a:spLocks noChangeArrowheads="1"/>
          </p:cNvSpPr>
          <p:nvPr/>
        </p:nvSpPr>
        <p:spPr bwMode="auto">
          <a:xfrm>
            <a:off x="4905202" y="3424591"/>
            <a:ext cx="3694321" cy="844217"/>
          </a:xfrm>
          <a:prstGeom prst="rect">
            <a:avLst/>
          </a:prstGeom>
          <a:noFill/>
          <a:ln w="22225" algn="ctr">
            <a:noFill/>
            <a:miter lim="800000"/>
            <a:headEnd/>
            <a:tailEnd/>
          </a:ln>
        </p:spPr>
        <p:txBody>
          <a:bodyPr wrap="none" anchor="ctr"/>
          <a:lstStyle/>
          <a:p>
            <a:pPr algn="ctr"/>
            <a:r>
              <a:rPr lang="en-US" sz="1200" b="1" dirty="0">
                <a:solidFill>
                  <a:srgbClr val="000000"/>
                </a:solidFill>
              </a:rPr>
              <a:t>Understanding</a:t>
            </a:r>
          </a:p>
          <a:p>
            <a:pPr algn="ctr"/>
            <a:r>
              <a:rPr lang="en-US" sz="1200" dirty="0">
                <a:solidFill>
                  <a:srgbClr val="000000"/>
                </a:solidFill>
              </a:rPr>
              <a:t>Have a good understanding of the</a:t>
            </a:r>
            <a:br>
              <a:rPr lang="en-US" sz="1200" dirty="0">
                <a:solidFill>
                  <a:srgbClr val="000000"/>
                </a:solidFill>
              </a:rPr>
            </a:br>
            <a:r>
              <a:rPr lang="en-US" sz="1200" dirty="0">
                <a:solidFill>
                  <a:srgbClr val="000000"/>
                </a:solidFill>
              </a:rPr>
              <a:t>effects if disaster struck</a:t>
            </a:r>
          </a:p>
        </p:txBody>
      </p:sp>
      <p:sp>
        <p:nvSpPr>
          <p:cNvPr id="67" name="Rectangle 12"/>
          <p:cNvSpPr>
            <a:spLocks noChangeArrowheads="1"/>
          </p:cNvSpPr>
          <p:nvPr/>
        </p:nvSpPr>
        <p:spPr bwMode="auto">
          <a:xfrm>
            <a:off x="5392271" y="2368991"/>
            <a:ext cx="2763567" cy="989013"/>
          </a:xfrm>
          <a:prstGeom prst="rect">
            <a:avLst/>
          </a:prstGeom>
          <a:noFill/>
          <a:ln w="22225" algn="ctr">
            <a:noFill/>
            <a:miter lim="800000"/>
            <a:headEnd/>
            <a:tailEnd/>
          </a:ln>
        </p:spPr>
        <p:txBody>
          <a:bodyPr wrap="none" anchor="ctr"/>
          <a:lstStyle/>
          <a:p>
            <a:pPr algn="ctr"/>
            <a:r>
              <a:rPr lang="en-US" sz="1200" b="1" dirty="0">
                <a:solidFill>
                  <a:srgbClr val="000000"/>
                </a:solidFill>
              </a:rPr>
              <a:t>Commitment</a:t>
            </a:r>
          </a:p>
          <a:p>
            <a:pPr algn="ctr"/>
            <a:r>
              <a:rPr lang="en-US" sz="1200" dirty="0">
                <a:solidFill>
                  <a:srgbClr val="000000"/>
                </a:solidFill>
              </a:rPr>
              <a:t>Have water and survival items</a:t>
            </a:r>
          </a:p>
        </p:txBody>
      </p:sp>
      <p:sp>
        <p:nvSpPr>
          <p:cNvPr id="68" name="Rectangle 8"/>
          <p:cNvSpPr>
            <a:spLocks noChangeArrowheads="1"/>
          </p:cNvSpPr>
          <p:nvPr/>
        </p:nvSpPr>
        <p:spPr bwMode="auto">
          <a:xfrm>
            <a:off x="5819162" y="5425766"/>
            <a:ext cx="1957270" cy="903287"/>
          </a:xfrm>
          <a:prstGeom prst="rect">
            <a:avLst/>
          </a:prstGeom>
          <a:noFill/>
          <a:ln w="22225" algn="ctr">
            <a:noFill/>
            <a:miter lim="800000"/>
            <a:headEnd/>
            <a:tailEnd/>
          </a:ln>
        </p:spPr>
        <p:txBody>
          <a:bodyPr wrap="none" anchor="ctr"/>
          <a:lstStyle/>
          <a:p>
            <a:pPr algn="ctr"/>
            <a:r>
              <a:rPr lang="en-US" sz="1200" b="1" dirty="0">
                <a:solidFill>
                  <a:srgbClr val="000000"/>
                </a:solidFill>
              </a:rPr>
              <a:t>Unaware</a:t>
            </a:r>
          </a:p>
        </p:txBody>
      </p:sp>
      <p:sp>
        <p:nvSpPr>
          <p:cNvPr id="69" name="Rectangle 8"/>
          <p:cNvSpPr>
            <a:spLocks noChangeArrowheads="1"/>
          </p:cNvSpPr>
          <p:nvPr/>
        </p:nvSpPr>
        <p:spPr bwMode="auto">
          <a:xfrm>
            <a:off x="6362824" y="1473526"/>
            <a:ext cx="843280" cy="903287"/>
          </a:xfrm>
          <a:prstGeom prst="rect">
            <a:avLst/>
          </a:prstGeom>
          <a:noFill/>
          <a:ln w="22225" algn="ctr">
            <a:noFill/>
            <a:miter lim="800000"/>
            <a:headEnd/>
            <a:tailEnd/>
          </a:ln>
        </p:spPr>
        <p:txBody>
          <a:bodyPr wrap="none" anchor="ctr"/>
          <a:lstStyle/>
          <a:p>
            <a:pPr algn="ctr"/>
            <a:r>
              <a:rPr lang="en-US" sz="1200" b="1" dirty="0">
                <a:solidFill>
                  <a:srgbClr val="000000"/>
                </a:solidFill>
              </a:rPr>
              <a:t>Fully</a:t>
            </a:r>
            <a:br>
              <a:rPr lang="en-US" sz="1200" b="1" dirty="0">
                <a:solidFill>
                  <a:srgbClr val="000000"/>
                </a:solidFill>
              </a:rPr>
            </a:br>
            <a:r>
              <a:rPr lang="en-US" sz="1200" b="1" dirty="0">
                <a:solidFill>
                  <a:srgbClr val="000000"/>
                </a:solidFill>
              </a:rPr>
              <a:t>prepared</a:t>
            </a:r>
          </a:p>
        </p:txBody>
      </p:sp>
      <p:sp>
        <p:nvSpPr>
          <p:cNvPr id="70" name="AutoShape 20"/>
          <p:cNvSpPr>
            <a:spLocks noChangeArrowheads="1"/>
          </p:cNvSpPr>
          <p:nvPr/>
        </p:nvSpPr>
        <p:spPr bwMode="auto">
          <a:xfrm>
            <a:off x="8394293" y="1593026"/>
            <a:ext cx="680720" cy="4658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b="1" dirty="0" smtClean="0">
                <a:solidFill>
                  <a:srgbClr val="000000"/>
                </a:solidFill>
              </a:rPr>
              <a:t>16%</a:t>
            </a:r>
          </a:p>
        </p:txBody>
      </p:sp>
      <p:sp>
        <p:nvSpPr>
          <p:cNvPr id="71" name="AutoShape 20"/>
          <p:cNvSpPr>
            <a:spLocks noChangeArrowheads="1"/>
          </p:cNvSpPr>
          <p:nvPr/>
        </p:nvSpPr>
        <p:spPr bwMode="auto">
          <a:xfrm>
            <a:off x="8394293" y="2600098"/>
            <a:ext cx="680720" cy="4658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b="1" dirty="0" smtClean="0">
                <a:solidFill>
                  <a:srgbClr val="000000"/>
                </a:solidFill>
              </a:rPr>
              <a:t>48%</a:t>
            </a:r>
            <a:endParaRPr lang="en-US" sz="1000" b="1" dirty="0">
              <a:solidFill>
                <a:srgbClr val="000000"/>
              </a:solidFill>
            </a:endParaRPr>
          </a:p>
        </p:txBody>
      </p:sp>
      <p:sp>
        <p:nvSpPr>
          <p:cNvPr id="72" name="AutoShape 20"/>
          <p:cNvSpPr>
            <a:spLocks noChangeArrowheads="1"/>
          </p:cNvSpPr>
          <p:nvPr/>
        </p:nvSpPr>
        <p:spPr bwMode="auto">
          <a:xfrm>
            <a:off x="8394293" y="3628671"/>
            <a:ext cx="680720" cy="4658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b="1" dirty="0" smtClean="0">
                <a:solidFill>
                  <a:srgbClr val="000000"/>
                </a:solidFill>
              </a:rPr>
              <a:t>81%</a:t>
            </a:r>
          </a:p>
        </p:txBody>
      </p:sp>
      <p:sp>
        <p:nvSpPr>
          <p:cNvPr id="73" name="AutoShape 20"/>
          <p:cNvSpPr>
            <a:spLocks noChangeArrowheads="1"/>
          </p:cNvSpPr>
          <p:nvPr/>
        </p:nvSpPr>
        <p:spPr bwMode="auto">
          <a:xfrm>
            <a:off x="8394293" y="4679745"/>
            <a:ext cx="680720" cy="4658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b="1" dirty="0" smtClean="0">
                <a:solidFill>
                  <a:srgbClr val="000000"/>
                </a:solidFill>
              </a:rPr>
              <a:t>78%</a:t>
            </a:r>
          </a:p>
        </p:txBody>
      </p:sp>
      <p:sp>
        <p:nvSpPr>
          <p:cNvPr id="74" name="AutoShape 20"/>
          <p:cNvSpPr>
            <a:spLocks noChangeArrowheads="1"/>
          </p:cNvSpPr>
          <p:nvPr/>
        </p:nvSpPr>
        <p:spPr bwMode="auto">
          <a:xfrm>
            <a:off x="8394293" y="5743802"/>
            <a:ext cx="680720" cy="465838"/>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b="1" dirty="0" smtClean="0">
                <a:solidFill>
                  <a:srgbClr val="000000"/>
                </a:solidFill>
              </a:rPr>
              <a:t>22%</a:t>
            </a:r>
          </a:p>
        </p:txBody>
      </p:sp>
      <p:sp>
        <p:nvSpPr>
          <p:cNvPr id="75" name="Text Box 51"/>
          <p:cNvSpPr txBox="1">
            <a:spLocks noChangeArrowheads="1"/>
          </p:cNvSpPr>
          <p:nvPr/>
        </p:nvSpPr>
        <p:spPr bwMode="auto">
          <a:xfrm>
            <a:off x="8244408" y="1284268"/>
            <a:ext cx="960170" cy="276999"/>
          </a:xfrm>
          <a:prstGeom prst="rect">
            <a:avLst/>
          </a:prstGeom>
          <a:noFill/>
          <a:ln w="9525">
            <a:noFill/>
            <a:miter lim="800000"/>
            <a:headEnd/>
            <a:tailEnd/>
          </a:ln>
        </p:spPr>
        <p:txBody>
          <a:bodyPr wrap="square">
            <a:spAutoFit/>
          </a:bodyPr>
          <a:lstStyle/>
          <a:p>
            <a:pPr algn="ctr"/>
            <a:r>
              <a:rPr lang="en-NZ" sz="1200" b="1" dirty="0" smtClean="0">
                <a:solidFill>
                  <a:srgbClr val="000000"/>
                </a:solidFill>
              </a:rPr>
              <a:t>2012</a:t>
            </a:r>
            <a:endParaRPr lang="en-NZ" sz="1200" b="1" dirty="0">
              <a:solidFill>
                <a:srgbClr val="000000"/>
              </a:solidFill>
            </a:endParaRPr>
          </a:p>
        </p:txBody>
      </p:sp>
      <p:sp>
        <p:nvSpPr>
          <p:cNvPr id="76" name="Rounded Rectangle 75"/>
          <p:cNvSpPr/>
          <p:nvPr/>
        </p:nvSpPr>
        <p:spPr>
          <a:xfrm>
            <a:off x="103949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17%</a:t>
            </a:r>
            <a:endParaRPr lang="en-NZ" sz="1000" b="1" dirty="0">
              <a:solidFill>
                <a:srgbClr val="000000"/>
              </a:solidFill>
            </a:endParaRPr>
          </a:p>
        </p:txBody>
      </p:sp>
      <p:sp>
        <p:nvSpPr>
          <p:cNvPr id="77" name="Rounded Rectangle 76"/>
          <p:cNvSpPr/>
          <p:nvPr/>
        </p:nvSpPr>
        <p:spPr>
          <a:xfrm>
            <a:off x="164401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18%</a:t>
            </a:r>
            <a:endParaRPr lang="en-NZ" sz="1000" b="1" dirty="0">
              <a:solidFill>
                <a:srgbClr val="000000"/>
              </a:solidFill>
            </a:endParaRPr>
          </a:p>
        </p:txBody>
      </p:sp>
      <p:sp>
        <p:nvSpPr>
          <p:cNvPr id="78" name="Rounded Rectangle 77"/>
          <p:cNvSpPr/>
          <p:nvPr/>
        </p:nvSpPr>
        <p:spPr>
          <a:xfrm>
            <a:off x="227901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18%</a:t>
            </a:r>
            <a:endParaRPr lang="en-NZ" sz="1000" b="1" dirty="0">
              <a:solidFill>
                <a:srgbClr val="000000"/>
              </a:solidFill>
            </a:endParaRPr>
          </a:p>
        </p:txBody>
      </p:sp>
      <p:sp>
        <p:nvSpPr>
          <p:cNvPr id="80" name="Rounded Rectangle 79"/>
          <p:cNvSpPr/>
          <p:nvPr/>
        </p:nvSpPr>
        <p:spPr>
          <a:xfrm>
            <a:off x="291909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19%</a:t>
            </a:r>
            <a:endParaRPr lang="en-NZ" sz="1000" b="1" dirty="0">
              <a:solidFill>
                <a:srgbClr val="000000"/>
              </a:solidFill>
            </a:endParaRPr>
          </a:p>
        </p:txBody>
      </p:sp>
      <p:sp>
        <p:nvSpPr>
          <p:cNvPr id="81" name="Rounded Rectangle 80"/>
          <p:cNvSpPr/>
          <p:nvPr/>
        </p:nvSpPr>
        <p:spPr>
          <a:xfrm>
            <a:off x="353377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a:solidFill>
                  <a:srgbClr val="000000"/>
                </a:solidFill>
              </a:rPr>
              <a:t>21%</a:t>
            </a:r>
            <a:endParaRPr lang="en-NZ" sz="1000" b="1" dirty="0">
              <a:solidFill>
                <a:srgbClr val="000000"/>
              </a:solidFill>
            </a:endParaRPr>
          </a:p>
        </p:txBody>
      </p:sp>
      <p:sp>
        <p:nvSpPr>
          <p:cNvPr id="82" name="Rounded Rectangle 81"/>
          <p:cNvSpPr/>
          <p:nvPr/>
        </p:nvSpPr>
        <p:spPr>
          <a:xfrm>
            <a:off x="103949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83%</a:t>
            </a:r>
            <a:endParaRPr lang="en-NZ" sz="1000" b="1" dirty="0">
              <a:solidFill>
                <a:srgbClr val="000000"/>
              </a:solidFill>
            </a:endParaRPr>
          </a:p>
        </p:txBody>
      </p:sp>
      <p:sp>
        <p:nvSpPr>
          <p:cNvPr id="83" name="Rounded Rectangle 82"/>
          <p:cNvSpPr/>
          <p:nvPr/>
        </p:nvSpPr>
        <p:spPr>
          <a:xfrm>
            <a:off x="164401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82%</a:t>
            </a:r>
            <a:endParaRPr lang="en-NZ" sz="1000" b="1" dirty="0">
              <a:solidFill>
                <a:srgbClr val="000000"/>
              </a:solidFill>
            </a:endParaRPr>
          </a:p>
        </p:txBody>
      </p:sp>
      <p:sp>
        <p:nvSpPr>
          <p:cNvPr id="84" name="Rounded Rectangle 83"/>
          <p:cNvSpPr/>
          <p:nvPr/>
        </p:nvSpPr>
        <p:spPr>
          <a:xfrm>
            <a:off x="227901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82%</a:t>
            </a:r>
            <a:endParaRPr lang="en-NZ" sz="1000" b="1" dirty="0">
              <a:solidFill>
                <a:srgbClr val="000000"/>
              </a:solidFill>
            </a:endParaRPr>
          </a:p>
        </p:txBody>
      </p:sp>
      <p:sp>
        <p:nvSpPr>
          <p:cNvPr id="85" name="Rounded Rectangle 84"/>
          <p:cNvSpPr/>
          <p:nvPr/>
        </p:nvSpPr>
        <p:spPr>
          <a:xfrm>
            <a:off x="291909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81%</a:t>
            </a:r>
            <a:endParaRPr lang="en-NZ" sz="1000" b="1" dirty="0">
              <a:solidFill>
                <a:srgbClr val="000000"/>
              </a:solidFill>
            </a:endParaRPr>
          </a:p>
        </p:txBody>
      </p:sp>
      <p:sp>
        <p:nvSpPr>
          <p:cNvPr id="86" name="Rounded Rectangle 85"/>
          <p:cNvSpPr/>
          <p:nvPr/>
        </p:nvSpPr>
        <p:spPr>
          <a:xfrm>
            <a:off x="353377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a:solidFill>
                  <a:srgbClr val="000000"/>
                </a:solidFill>
              </a:rPr>
              <a:t>79%</a:t>
            </a:r>
            <a:endParaRPr lang="en-NZ" sz="1000" b="1" dirty="0">
              <a:solidFill>
                <a:srgbClr val="000000"/>
              </a:solidFill>
            </a:endParaRPr>
          </a:p>
        </p:txBody>
      </p:sp>
      <p:sp>
        <p:nvSpPr>
          <p:cNvPr id="87" name="Rounded Rectangle 86"/>
          <p:cNvSpPr/>
          <p:nvPr/>
        </p:nvSpPr>
        <p:spPr>
          <a:xfrm>
            <a:off x="103949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77%</a:t>
            </a:r>
            <a:endParaRPr lang="en-NZ" sz="1000" b="1" dirty="0">
              <a:solidFill>
                <a:srgbClr val="000000"/>
              </a:solidFill>
            </a:endParaRPr>
          </a:p>
        </p:txBody>
      </p:sp>
      <p:sp>
        <p:nvSpPr>
          <p:cNvPr id="88" name="Rounded Rectangle 87"/>
          <p:cNvSpPr/>
          <p:nvPr/>
        </p:nvSpPr>
        <p:spPr>
          <a:xfrm>
            <a:off x="164401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81%</a:t>
            </a:r>
            <a:endParaRPr lang="en-NZ" sz="1000" b="1" dirty="0">
              <a:solidFill>
                <a:srgbClr val="000000"/>
              </a:solidFill>
            </a:endParaRPr>
          </a:p>
        </p:txBody>
      </p:sp>
      <p:sp>
        <p:nvSpPr>
          <p:cNvPr id="89" name="Rounded Rectangle 88"/>
          <p:cNvSpPr/>
          <p:nvPr/>
        </p:nvSpPr>
        <p:spPr>
          <a:xfrm>
            <a:off x="227901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79%</a:t>
            </a:r>
            <a:endParaRPr lang="en-NZ" sz="1000" b="1" dirty="0">
              <a:solidFill>
                <a:srgbClr val="000000"/>
              </a:solidFill>
            </a:endParaRPr>
          </a:p>
        </p:txBody>
      </p:sp>
      <p:sp>
        <p:nvSpPr>
          <p:cNvPr id="90" name="Rounded Rectangle 89"/>
          <p:cNvSpPr/>
          <p:nvPr/>
        </p:nvSpPr>
        <p:spPr>
          <a:xfrm>
            <a:off x="291909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80%</a:t>
            </a:r>
            <a:endParaRPr lang="en-NZ" sz="1000" b="1" dirty="0">
              <a:solidFill>
                <a:srgbClr val="000000"/>
              </a:solidFill>
            </a:endParaRPr>
          </a:p>
        </p:txBody>
      </p:sp>
      <p:sp>
        <p:nvSpPr>
          <p:cNvPr id="91" name="Rounded Rectangle 90"/>
          <p:cNvSpPr/>
          <p:nvPr/>
        </p:nvSpPr>
        <p:spPr>
          <a:xfrm>
            <a:off x="353377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a:solidFill>
                  <a:srgbClr val="000000"/>
                </a:solidFill>
              </a:rPr>
              <a:t>80</a:t>
            </a:r>
            <a:r>
              <a:rPr lang="en-US" sz="1000" b="1" dirty="0" smtClean="0">
                <a:solidFill>
                  <a:srgbClr val="000000"/>
                </a:solidFill>
              </a:rPr>
              <a:t>%</a:t>
            </a:r>
            <a:endParaRPr lang="en-NZ" sz="700" dirty="0">
              <a:solidFill>
                <a:srgbClr val="000000"/>
              </a:solidFill>
            </a:endParaRPr>
          </a:p>
        </p:txBody>
      </p:sp>
      <p:sp>
        <p:nvSpPr>
          <p:cNvPr id="92" name="Rounded Rectangle 91"/>
          <p:cNvSpPr/>
          <p:nvPr/>
        </p:nvSpPr>
        <p:spPr>
          <a:xfrm>
            <a:off x="103949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39%</a:t>
            </a:r>
            <a:endParaRPr lang="en-NZ" sz="1000" b="1" dirty="0">
              <a:solidFill>
                <a:srgbClr val="000000"/>
              </a:solidFill>
            </a:endParaRPr>
          </a:p>
        </p:txBody>
      </p:sp>
      <p:sp>
        <p:nvSpPr>
          <p:cNvPr id="93" name="Rounded Rectangle 92"/>
          <p:cNvSpPr/>
          <p:nvPr/>
        </p:nvSpPr>
        <p:spPr>
          <a:xfrm>
            <a:off x="164401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41%</a:t>
            </a:r>
            <a:endParaRPr lang="en-NZ" sz="1000" b="1" dirty="0">
              <a:solidFill>
                <a:srgbClr val="000000"/>
              </a:solidFill>
            </a:endParaRPr>
          </a:p>
        </p:txBody>
      </p:sp>
      <p:sp>
        <p:nvSpPr>
          <p:cNvPr id="94" name="Rounded Rectangle 93"/>
          <p:cNvSpPr/>
          <p:nvPr/>
        </p:nvSpPr>
        <p:spPr>
          <a:xfrm>
            <a:off x="227901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43%</a:t>
            </a:r>
            <a:endParaRPr lang="en-NZ" sz="1000" b="1" dirty="0">
              <a:solidFill>
                <a:srgbClr val="000000"/>
              </a:solidFill>
            </a:endParaRPr>
          </a:p>
        </p:txBody>
      </p:sp>
      <p:sp>
        <p:nvSpPr>
          <p:cNvPr id="95" name="Rounded Rectangle 94"/>
          <p:cNvSpPr/>
          <p:nvPr/>
        </p:nvSpPr>
        <p:spPr>
          <a:xfrm>
            <a:off x="291909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41%</a:t>
            </a:r>
            <a:endParaRPr lang="en-NZ" sz="1000" b="1" dirty="0">
              <a:solidFill>
                <a:srgbClr val="000000"/>
              </a:solidFill>
            </a:endParaRPr>
          </a:p>
        </p:txBody>
      </p:sp>
      <p:sp>
        <p:nvSpPr>
          <p:cNvPr id="96" name="Rounded Rectangle 95"/>
          <p:cNvSpPr/>
          <p:nvPr/>
        </p:nvSpPr>
        <p:spPr>
          <a:xfrm>
            <a:off x="353377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a:solidFill>
                  <a:srgbClr val="000000"/>
                </a:solidFill>
              </a:rPr>
              <a:t>43%</a:t>
            </a:r>
            <a:endParaRPr lang="en-NZ" sz="1000" b="1" dirty="0">
              <a:solidFill>
                <a:srgbClr val="000000"/>
              </a:solidFill>
            </a:endParaRPr>
          </a:p>
        </p:txBody>
      </p:sp>
      <p:sp>
        <p:nvSpPr>
          <p:cNvPr id="97" name="Rounded Rectangle 96"/>
          <p:cNvSpPr/>
          <p:nvPr/>
        </p:nvSpPr>
        <p:spPr>
          <a:xfrm>
            <a:off x="103949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7%</a:t>
            </a:r>
            <a:endParaRPr lang="en-NZ" sz="1000" b="1" dirty="0">
              <a:solidFill>
                <a:srgbClr val="000000"/>
              </a:solidFill>
            </a:endParaRPr>
          </a:p>
        </p:txBody>
      </p:sp>
      <p:sp>
        <p:nvSpPr>
          <p:cNvPr id="98" name="Rounded Rectangle 97"/>
          <p:cNvSpPr/>
          <p:nvPr/>
        </p:nvSpPr>
        <p:spPr>
          <a:xfrm>
            <a:off x="164401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8%</a:t>
            </a:r>
            <a:endParaRPr lang="en-NZ" sz="1000" b="1" dirty="0">
              <a:solidFill>
                <a:srgbClr val="000000"/>
              </a:solidFill>
            </a:endParaRPr>
          </a:p>
        </p:txBody>
      </p:sp>
      <p:sp>
        <p:nvSpPr>
          <p:cNvPr id="99" name="Rounded Rectangle 98"/>
          <p:cNvSpPr/>
          <p:nvPr/>
        </p:nvSpPr>
        <p:spPr>
          <a:xfrm>
            <a:off x="227901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10%</a:t>
            </a:r>
            <a:endParaRPr lang="en-NZ" sz="1000" b="1" dirty="0">
              <a:solidFill>
                <a:srgbClr val="000000"/>
              </a:solidFill>
            </a:endParaRPr>
          </a:p>
        </p:txBody>
      </p:sp>
      <p:sp>
        <p:nvSpPr>
          <p:cNvPr id="100" name="Rounded Rectangle 99"/>
          <p:cNvSpPr/>
          <p:nvPr/>
        </p:nvSpPr>
        <p:spPr>
          <a:xfrm>
            <a:off x="291909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a:solidFill>
                  <a:srgbClr val="000000"/>
                </a:solidFill>
              </a:rPr>
              <a:t>10%</a:t>
            </a:r>
            <a:endParaRPr lang="en-NZ" sz="1000" b="1" dirty="0">
              <a:solidFill>
                <a:srgbClr val="000000"/>
              </a:solidFill>
            </a:endParaRPr>
          </a:p>
        </p:txBody>
      </p:sp>
      <p:sp>
        <p:nvSpPr>
          <p:cNvPr id="101" name="Rounded Rectangle 100"/>
          <p:cNvSpPr/>
          <p:nvPr/>
        </p:nvSpPr>
        <p:spPr>
          <a:xfrm>
            <a:off x="353377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a:solidFill>
                  <a:srgbClr val="000000"/>
                </a:solidFill>
              </a:rPr>
              <a:t>11%</a:t>
            </a:r>
            <a:endParaRPr lang="en-NZ" sz="1000" b="1" dirty="0">
              <a:solidFill>
                <a:srgbClr val="000000"/>
              </a:solidFill>
            </a:endParaRPr>
          </a:p>
        </p:txBody>
      </p:sp>
      <p:sp>
        <p:nvSpPr>
          <p:cNvPr id="50" name="Text Box 51"/>
          <p:cNvSpPr txBox="1">
            <a:spLocks noChangeArrowheads="1"/>
          </p:cNvSpPr>
          <p:nvPr/>
        </p:nvSpPr>
        <p:spPr bwMode="auto">
          <a:xfrm>
            <a:off x="4061245" y="1377391"/>
            <a:ext cx="625690" cy="261610"/>
          </a:xfrm>
          <a:prstGeom prst="rect">
            <a:avLst/>
          </a:prstGeom>
          <a:noFill/>
          <a:ln w="9525">
            <a:noFill/>
            <a:miter lim="800000"/>
            <a:headEnd/>
            <a:tailEnd/>
          </a:ln>
        </p:spPr>
        <p:txBody>
          <a:bodyPr wrap="square">
            <a:spAutoFit/>
          </a:bodyPr>
          <a:lstStyle/>
          <a:p>
            <a:pPr algn="ctr"/>
            <a:r>
              <a:rPr lang="en-NZ" sz="1050" b="1" dirty="0" smtClean="0">
                <a:solidFill>
                  <a:srgbClr val="000000"/>
                </a:solidFill>
              </a:rPr>
              <a:t>2011</a:t>
            </a:r>
            <a:endParaRPr lang="en-NZ" sz="1050" b="1" dirty="0">
              <a:solidFill>
                <a:srgbClr val="000000"/>
              </a:solidFill>
            </a:endParaRPr>
          </a:p>
        </p:txBody>
      </p:sp>
      <p:sp>
        <p:nvSpPr>
          <p:cNvPr id="51" name="Rounded Rectangle 50"/>
          <p:cNvSpPr/>
          <p:nvPr/>
        </p:nvSpPr>
        <p:spPr>
          <a:xfrm>
            <a:off x="4133215" y="573024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smtClean="0">
                <a:solidFill>
                  <a:srgbClr val="000000"/>
                </a:solidFill>
              </a:rPr>
              <a:t>18%</a:t>
            </a:r>
            <a:endParaRPr lang="en-NZ" sz="1000" b="1" dirty="0">
              <a:solidFill>
                <a:srgbClr val="000000"/>
              </a:solidFill>
            </a:endParaRPr>
          </a:p>
        </p:txBody>
      </p:sp>
      <p:sp>
        <p:nvSpPr>
          <p:cNvPr id="52" name="Rounded Rectangle 51"/>
          <p:cNvSpPr/>
          <p:nvPr/>
        </p:nvSpPr>
        <p:spPr>
          <a:xfrm>
            <a:off x="4133215" y="4724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smtClean="0">
                <a:solidFill>
                  <a:srgbClr val="000000"/>
                </a:solidFill>
              </a:rPr>
              <a:t>82%</a:t>
            </a:r>
            <a:endParaRPr lang="en-NZ" sz="1000" b="1" dirty="0">
              <a:solidFill>
                <a:srgbClr val="000000"/>
              </a:solidFill>
            </a:endParaRPr>
          </a:p>
        </p:txBody>
      </p:sp>
      <p:sp>
        <p:nvSpPr>
          <p:cNvPr id="53" name="Rounded Rectangle 52"/>
          <p:cNvSpPr/>
          <p:nvPr/>
        </p:nvSpPr>
        <p:spPr>
          <a:xfrm>
            <a:off x="4133215" y="3721472"/>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smtClean="0">
                <a:solidFill>
                  <a:srgbClr val="000000"/>
                </a:solidFill>
              </a:rPr>
              <a:t>84%</a:t>
            </a:r>
            <a:endParaRPr lang="en-NZ" sz="700" dirty="0">
              <a:solidFill>
                <a:srgbClr val="000000"/>
              </a:solidFill>
            </a:endParaRPr>
          </a:p>
        </p:txBody>
      </p:sp>
      <p:sp>
        <p:nvSpPr>
          <p:cNvPr id="54" name="Rounded Rectangle 53"/>
          <p:cNvSpPr/>
          <p:nvPr/>
        </p:nvSpPr>
        <p:spPr>
          <a:xfrm>
            <a:off x="4133215" y="269240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smtClean="0">
                <a:solidFill>
                  <a:srgbClr val="000000"/>
                </a:solidFill>
              </a:rPr>
              <a:t>49%</a:t>
            </a:r>
            <a:endParaRPr lang="en-NZ" sz="1000" b="1" dirty="0">
              <a:solidFill>
                <a:srgbClr val="000000"/>
              </a:solidFill>
            </a:endParaRPr>
          </a:p>
        </p:txBody>
      </p:sp>
      <p:sp>
        <p:nvSpPr>
          <p:cNvPr id="55" name="Rounded Rectangle 54"/>
          <p:cNvSpPr/>
          <p:nvPr/>
        </p:nvSpPr>
        <p:spPr>
          <a:xfrm>
            <a:off x="4133215" y="1686560"/>
            <a:ext cx="477520" cy="355600"/>
          </a:xfrm>
          <a:prstGeom prst="roundRect">
            <a:avLst/>
          </a:prstGeom>
        </p:spPr>
        <p:style>
          <a:lnRef idx="2">
            <a:schemeClr val="accent6"/>
          </a:lnRef>
          <a:fillRef idx="1">
            <a:schemeClr val="lt1"/>
          </a:fillRef>
          <a:effectRef idx="0">
            <a:schemeClr val="accent6"/>
          </a:effectRef>
          <a:fontRef idx="minor">
            <a:schemeClr val="dk1"/>
          </a:fontRef>
        </p:style>
        <p:txBody>
          <a:bodyPr tIns="90000" bIns="72000" rtlCol="0" anchor="ctr"/>
          <a:lstStyle/>
          <a:p>
            <a:pPr algn="ctr"/>
            <a:r>
              <a:rPr lang="en-US" sz="1000" b="1" dirty="0" smtClean="0">
                <a:solidFill>
                  <a:srgbClr val="000000"/>
                </a:solidFill>
              </a:rPr>
              <a:t>18%</a:t>
            </a:r>
            <a:endParaRPr lang="en-NZ" sz="1000" b="1" dirty="0">
              <a:solidFill>
                <a:srgbClr val="000000"/>
              </a:solidFill>
            </a:endParaRPr>
          </a:p>
        </p:txBody>
      </p:sp>
      <p:sp>
        <p:nvSpPr>
          <p:cNvPr id="56" name="TextBox 55"/>
          <p:cNvSpPr txBox="1"/>
          <p:nvPr/>
        </p:nvSpPr>
        <p:spPr>
          <a:xfrm>
            <a:off x="8591812" y="1873771"/>
            <a:ext cx="583405" cy="215444"/>
          </a:xfrm>
          <a:prstGeom prst="rect">
            <a:avLst/>
          </a:prstGeom>
          <a:noFill/>
        </p:spPr>
        <p:txBody>
          <a:bodyPr wrap="square" rtlCol="0">
            <a:spAutoFit/>
          </a:bodyPr>
          <a:lstStyle/>
          <a:p>
            <a:r>
              <a:rPr lang="en-NZ" sz="800" dirty="0" smtClean="0"/>
              <a:t>(14%)</a:t>
            </a:r>
            <a:endParaRPr lang="en-NZ" sz="800" dirty="0"/>
          </a:p>
        </p:txBody>
      </p:sp>
      <p:sp>
        <p:nvSpPr>
          <p:cNvPr id="57" name="TextBox 56"/>
          <p:cNvSpPr txBox="1"/>
          <p:nvPr/>
        </p:nvSpPr>
        <p:spPr>
          <a:xfrm>
            <a:off x="8591812" y="2882391"/>
            <a:ext cx="583405" cy="215444"/>
          </a:xfrm>
          <a:prstGeom prst="rect">
            <a:avLst/>
          </a:prstGeom>
          <a:noFill/>
        </p:spPr>
        <p:txBody>
          <a:bodyPr wrap="square" rtlCol="0">
            <a:spAutoFit/>
          </a:bodyPr>
          <a:lstStyle/>
          <a:p>
            <a:r>
              <a:rPr lang="en-NZ" sz="800" dirty="0" smtClean="0"/>
              <a:t>(45%)</a:t>
            </a:r>
            <a:endParaRPr lang="en-NZ" sz="800" dirty="0"/>
          </a:p>
        </p:txBody>
      </p:sp>
      <p:sp>
        <p:nvSpPr>
          <p:cNvPr id="64" name="TextBox 63"/>
          <p:cNvSpPr txBox="1"/>
          <p:nvPr/>
        </p:nvSpPr>
        <p:spPr>
          <a:xfrm>
            <a:off x="8591812" y="3909905"/>
            <a:ext cx="583405" cy="215444"/>
          </a:xfrm>
          <a:prstGeom prst="rect">
            <a:avLst/>
          </a:prstGeom>
          <a:noFill/>
        </p:spPr>
        <p:txBody>
          <a:bodyPr wrap="square" rtlCol="0">
            <a:spAutoFit/>
          </a:bodyPr>
          <a:lstStyle/>
          <a:p>
            <a:r>
              <a:rPr lang="en-NZ" sz="800" dirty="0" smtClean="0"/>
              <a:t>(80%)</a:t>
            </a:r>
            <a:endParaRPr lang="en-NZ" sz="800" dirty="0"/>
          </a:p>
        </p:txBody>
      </p:sp>
      <p:sp>
        <p:nvSpPr>
          <p:cNvPr id="102" name="Up Arrow 101"/>
          <p:cNvSpPr/>
          <p:nvPr/>
        </p:nvSpPr>
        <p:spPr>
          <a:xfrm flipV="1">
            <a:off x="8439646" y="487973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3" name="Up Arrow 102"/>
          <p:cNvSpPr/>
          <p:nvPr/>
        </p:nvSpPr>
        <p:spPr>
          <a:xfrm>
            <a:off x="8441239" y="594362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4" name="Group 103"/>
          <p:cNvGrpSpPr/>
          <p:nvPr/>
        </p:nvGrpSpPr>
        <p:grpSpPr>
          <a:xfrm>
            <a:off x="4854571" y="6085840"/>
            <a:ext cx="1411456" cy="338554"/>
            <a:chOff x="4723530" y="6263927"/>
            <a:chExt cx="1411456" cy="338554"/>
          </a:xfrm>
        </p:grpSpPr>
        <p:sp>
          <p:nvSpPr>
            <p:cNvPr id="105" name="Up Arrow 104"/>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6" name="Up Arrow 10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7" name="TextBox 106"/>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extLst>
      <p:ext uri="{BB962C8B-B14F-4D97-AF65-F5344CB8AC3E}">
        <p14:creationId xmlns:p14="http://schemas.microsoft.com/office/powerpoint/2010/main" val="3922942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076825" y="1997018"/>
            <a:ext cx="3752850" cy="1828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27" name="Rounded Rectangle 26"/>
          <p:cNvSpPr/>
          <p:nvPr/>
        </p:nvSpPr>
        <p:spPr>
          <a:xfrm>
            <a:off x="1114428" y="1997018"/>
            <a:ext cx="3752848" cy="1828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995680" y="91164"/>
            <a:ext cx="6247701" cy="1107908"/>
          </a:xfrm>
        </p:spPr>
        <p:txBody>
          <a:bodyPr>
            <a:normAutofit fontScale="90000"/>
          </a:bodyPr>
          <a:lstStyle/>
          <a:p>
            <a:r>
              <a:rPr lang="en-NZ" b="1" dirty="0">
                <a:solidFill>
                  <a:schemeClr val="accent2">
                    <a:lumMod val="50000"/>
                  </a:schemeClr>
                </a:solidFill>
              </a:rPr>
              <a:t>Preparedness </a:t>
            </a:r>
            <a:r>
              <a:rPr lang="en-NZ" b="1" dirty="0" smtClean="0">
                <a:solidFill>
                  <a:schemeClr val="accent2">
                    <a:lumMod val="50000"/>
                  </a:schemeClr>
                </a:solidFill>
              </a:rPr>
              <a:t>in Christchurch has increased markedly since residents were last surveyed in 2010.</a:t>
            </a:r>
            <a:endParaRPr lang="en-NZ" dirty="0"/>
          </a:p>
        </p:txBody>
      </p:sp>
      <p:sp>
        <p:nvSpPr>
          <p:cNvPr id="28" name="Rounded Rectangle 27"/>
          <p:cNvSpPr/>
          <p:nvPr/>
        </p:nvSpPr>
        <p:spPr>
          <a:xfrm>
            <a:off x="5076825" y="4174112"/>
            <a:ext cx="3752848" cy="1828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29" name="Rounded Rectangle 28"/>
          <p:cNvSpPr/>
          <p:nvPr/>
        </p:nvSpPr>
        <p:spPr>
          <a:xfrm>
            <a:off x="1114428" y="4174112"/>
            <a:ext cx="3752848" cy="1828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NZ"/>
          </a:p>
        </p:txBody>
      </p:sp>
      <p:sp>
        <p:nvSpPr>
          <p:cNvPr id="45" name="TextBox 44"/>
          <p:cNvSpPr txBox="1"/>
          <p:nvPr/>
        </p:nvSpPr>
        <p:spPr>
          <a:xfrm>
            <a:off x="2889939" y="2111201"/>
            <a:ext cx="1876424" cy="738664"/>
          </a:xfrm>
          <a:prstGeom prst="rect">
            <a:avLst/>
          </a:prstGeom>
          <a:noFill/>
        </p:spPr>
        <p:txBody>
          <a:bodyPr wrap="square" rtlCol="0">
            <a:spAutoFit/>
          </a:bodyPr>
          <a:lstStyle/>
          <a:p>
            <a:r>
              <a:rPr lang="en-NZ" sz="1400" b="1" dirty="0" smtClean="0"/>
              <a:t>3L of water p/person p/day + survival items</a:t>
            </a:r>
            <a:endParaRPr lang="en-NZ" sz="1400" b="1" dirty="0"/>
          </a:p>
        </p:txBody>
      </p:sp>
      <p:sp>
        <p:nvSpPr>
          <p:cNvPr id="46" name="TextBox 45"/>
          <p:cNvSpPr txBox="1"/>
          <p:nvPr/>
        </p:nvSpPr>
        <p:spPr>
          <a:xfrm>
            <a:off x="5186363" y="4350761"/>
            <a:ext cx="1876424" cy="307777"/>
          </a:xfrm>
          <a:prstGeom prst="rect">
            <a:avLst/>
          </a:prstGeom>
          <a:noFill/>
        </p:spPr>
        <p:txBody>
          <a:bodyPr wrap="square" rtlCol="0">
            <a:spAutoFit/>
          </a:bodyPr>
          <a:lstStyle/>
          <a:p>
            <a:r>
              <a:rPr lang="en-NZ" sz="1400" b="1" dirty="0" smtClean="0"/>
              <a:t>Fully prepared</a:t>
            </a:r>
            <a:endParaRPr lang="en-NZ" sz="1400" b="1" dirty="0"/>
          </a:p>
        </p:txBody>
      </p:sp>
      <p:sp>
        <p:nvSpPr>
          <p:cNvPr id="47" name="TextBox 46"/>
          <p:cNvSpPr txBox="1"/>
          <p:nvPr/>
        </p:nvSpPr>
        <p:spPr>
          <a:xfrm>
            <a:off x="5186363" y="2137079"/>
            <a:ext cx="1766887" cy="954107"/>
          </a:xfrm>
          <a:prstGeom prst="rect">
            <a:avLst/>
          </a:prstGeom>
          <a:noFill/>
        </p:spPr>
        <p:txBody>
          <a:bodyPr wrap="square" rtlCol="0">
            <a:spAutoFit/>
          </a:bodyPr>
          <a:lstStyle/>
          <a:p>
            <a:r>
              <a:rPr lang="en-NZ" sz="1400" b="1" dirty="0" smtClean="0"/>
              <a:t>A plan that includes what to do when not at home</a:t>
            </a:r>
            <a:endParaRPr lang="en-NZ" sz="1400" b="1" dirty="0"/>
          </a:p>
        </p:txBody>
      </p:sp>
      <p:sp>
        <p:nvSpPr>
          <p:cNvPr id="49" name="TextBox 48"/>
          <p:cNvSpPr txBox="1"/>
          <p:nvPr/>
        </p:nvSpPr>
        <p:spPr>
          <a:xfrm>
            <a:off x="2924443" y="4350761"/>
            <a:ext cx="1876424" cy="307777"/>
          </a:xfrm>
          <a:prstGeom prst="rect">
            <a:avLst/>
          </a:prstGeom>
          <a:noFill/>
        </p:spPr>
        <p:txBody>
          <a:bodyPr wrap="square" rtlCol="0">
            <a:spAutoFit/>
          </a:bodyPr>
          <a:lstStyle/>
          <a:p>
            <a:r>
              <a:rPr lang="en-NZ" sz="1400" b="1" dirty="0" smtClean="0"/>
              <a:t>Prepared at home</a:t>
            </a:r>
            <a:endParaRPr lang="en-NZ" sz="1400" b="1" dirty="0"/>
          </a:p>
        </p:txBody>
      </p:sp>
      <p:sp>
        <p:nvSpPr>
          <p:cNvPr id="67" name="TextBox 66"/>
          <p:cNvSpPr txBox="1"/>
          <p:nvPr/>
        </p:nvSpPr>
        <p:spPr>
          <a:xfrm>
            <a:off x="2889939" y="2804198"/>
            <a:ext cx="1893676" cy="461665"/>
          </a:xfrm>
          <a:prstGeom prst="rect">
            <a:avLst/>
          </a:prstGeom>
          <a:noFill/>
        </p:spPr>
        <p:txBody>
          <a:bodyPr wrap="square" rtlCol="0">
            <a:spAutoFit/>
          </a:bodyPr>
          <a:lstStyle/>
          <a:p>
            <a:r>
              <a:rPr lang="en-NZ" sz="1200" dirty="0" smtClean="0"/>
              <a:t>Increase from 46% in 2010 to 76% this year.</a:t>
            </a:r>
            <a:endParaRPr lang="en-NZ" sz="1200" dirty="0"/>
          </a:p>
        </p:txBody>
      </p:sp>
      <p:sp>
        <p:nvSpPr>
          <p:cNvPr id="68" name="TextBox 67"/>
          <p:cNvSpPr txBox="1"/>
          <p:nvPr/>
        </p:nvSpPr>
        <p:spPr>
          <a:xfrm>
            <a:off x="5186363" y="3091186"/>
            <a:ext cx="1893676" cy="461665"/>
          </a:xfrm>
          <a:prstGeom prst="rect">
            <a:avLst/>
          </a:prstGeom>
          <a:noFill/>
        </p:spPr>
        <p:txBody>
          <a:bodyPr wrap="square" rtlCol="0">
            <a:spAutoFit/>
          </a:bodyPr>
          <a:lstStyle/>
          <a:p>
            <a:r>
              <a:rPr lang="en-NZ" sz="1200" dirty="0" smtClean="0"/>
              <a:t>Increase from 19% in 2010 to 49% this year.</a:t>
            </a:r>
            <a:endParaRPr lang="en-NZ" sz="1200" dirty="0"/>
          </a:p>
        </p:txBody>
      </p:sp>
      <p:sp>
        <p:nvSpPr>
          <p:cNvPr id="71" name="TextBox 70"/>
          <p:cNvSpPr txBox="1"/>
          <p:nvPr/>
        </p:nvSpPr>
        <p:spPr>
          <a:xfrm>
            <a:off x="2924443" y="4655675"/>
            <a:ext cx="1893676" cy="461665"/>
          </a:xfrm>
          <a:prstGeom prst="rect">
            <a:avLst/>
          </a:prstGeom>
          <a:noFill/>
        </p:spPr>
        <p:txBody>
          <a:bodyPr wrap="square" rtlCol="0">
            <a:spAutoFit/>
          </a:bodyPr>
          <a:lstStyle/>
          <a:p>
            <a:r>
              <a:rPr lang="en-NZ" sz="1200" dirty="0" smtClean="0"/>
              <a:t>Increase from 31% in 2010 to 53% this year.</a:t>
            </a:r>
            <a:endParaRPr lang="en-NZ" sz="1200" dirty="0"/>
          </a:p>
        </p:txBody>
      </p:sp>
      <p:sp>
        <p:nvSpPr>
          <p:cNvPr id="72" name="TextBox 71"/>
          <p:cNvSpPr txBox="1"/>
          <p:nvPr/>
        </p:nvSpPr>
        <p:spPr>
          <a:xfrm>
            <a:off x="5186363" y="4652098"/>
            <a:ext cx="1893676" cy="461665"/>
          </a:xfrm>
          <a:prstGeom prst="rect">
            <a:avLst/>
          </a:prstGeom>
          <a:noFill/>
        </p:spPr>
        <p:txBody>
          <a:bodyPr wrap="square" rtlCol="0">
            <a:spAutoFit/>
          </a:bodyPr>
          <a:lstStyle/>
          <a:p>
            <a:r>
              <a:rPr lang="en-NZ" sz="1200" dirty="0" smtClean="0"/>
              <a:t>Increase from 15% in 2010 to 40% this year.</a:t>
            </a:r>
            <a:endParaRPr lang="en-NZ" sz="1200" dirty="0"/>
          </a:p>
        </p:txBody>
      </p:sp>
      <p:sp>
        <p:nvSpPr>
          <p:cNvPr id="77" name="Text Box 6"/>
          <p:cNvSpPr txBox="1">
            <a:spLocks noChangeArrowheads="1"/>
          </p:cNvSpPr>
          <p:nvPr/>
        </p:nvSpPr>
        <p:spPr bwMode="auto">
          <a:xfrm>
            <a:off x="962484" y="6484117"/>
            <a:ext cx="5704131" cy="369332"/>
          </a:xfrm>
          <a:prstGeom prst="rect">
            <a:avLst/>
          </a:prstGeom>
          <a:noFill/>
          <a:ln w="9525">
            <a:noFill/>
            <a:miter lim="800000"/>
            <a:headEnd/>
            <a:tailEnd/>
          </a:ln>
        </p:spPr>
        <p:txBody>
          <a:bodyPr wrap="square">
            <a:spAutoFit/>
          </a:bodyPr>
          <a:lstStyle/>
          <a:p>
            <a:pPr algn="l" eaLnBrk="1" hangingPunct="1"/>
            <a:r>
              <a:rPr lang="en-NZ" sz="900" i="1" dirty="0" smtClean="0">
                <a:solidFill>
                  <a:schemeClr val="tx1"/>
                </a:solidFill>
              </a:rPr>
              <a:t>Q10 and Q11 </a:t>
            </a:r>
            <a:br>
              <a:rPr lang="en-NZ" sz="900" i="1" dirty="0" smtClean="0">
                <a:solidFill>
                  <a:schemeClr val="tx1"/>
                </a:solidFill>
              </a:rPr>
            </a:br>
            <a:r>
              <a:rPr lang="en-NZ" sz="900" i="1" dirty="0" smtClean="0">
                <a:solidFill>
                  <a:schemeClr val="tx1"/>
                </a:solidFill>
              </a:rPr>
              <a:t>Base</a:t>
            </a:r>
            <a:r>
              <a:rPr lang="en-NZ" sz="900" i="1" dirty="0">
                <a:solidFill>
                  <a:schemeClr val="tx1"/>
                </a:solidFill>
              </a:rPr>
              <a:t>: </a:t>
            </a:r>
            <a:r>
              <a:rPr lang="en-NZ" sz="900" i="1" dirty="0" smtClean="0"/>
              <a:t>Those living in the Christchurch main urban area</a:t>
            </a:r>
            <a:r>
              <a:rPr lang="en-NZ" sz="900" i="1" dirty="0" smtClean="0">
                <a:solidFill>
                  <a:schemeClr val="tx1"/>
                </a:solidFill>
              </a:rPr>
              <a:t>, 2010 (n=93), 2012 (n=99).</a:t>
            </a:r>
            <a:endParaRPr lang="en-GB" sz="900" i="1" dirty="0">
              <a:solidFill>
                <a:schemeClr val="tx1"/>
              </a:solidFill>
            </a:endParaRPr>
          </a:p>
        </p:txBody>
      </p:sp>
      <p:grpSp>
        <p:nvGrpSpPr>
          <p:cNvPr id="1025" name="Group 1024"/>
          <p:cNvGrpSpPr/>
          <p:nvPr/>
        </p:nvGrpSpPr>
        <p:grpSpPr>
          <a:xfrm>
            <a:off x="595314" y="1953006"/>
            <a:ext cx="2862263" cy="1908175"/>
            <a:chOff x="595314" y="1953006"/>
            <a:chExt cx="2862263" cy="1908175"/>
          </a:xfrm>
        </p:grpSpPr>
        <p:graphicFrame>
          <p:nvGraphicFramePr>
            <p:cNvPr id="31" name="Chart 30"/>
            <p:cNvGraphicFramePr/>
            <p:nvPr>
              <p:extLst>
                <p:ext uri="{D42A27DB-BD31-4B8C-83A1-F6EECF244321}">
                  <p14:modId xmlns:p14="http://schemas.microsoft.com/office/powerpoint/2010/main" val="75217400"/>
                </p:ext>
              </p:extLst>
            </p:nvPr>
          </p:nvGraphicFramePr>
          <p:xfrm>
            <a:off x="595314" y="1953006"/>
            <a:ext cx="2862263" cy="1908175"/>
          </p:xfrm>
          <a:graphic>
            <a:graphicData uri="http://schemas.openxmlformats.org/drawingml/2006/chart">
              <c:chart xmlns:c="http://schemas.openxmlformats.org/drawingml/2006/chart" xmlns:r="http://schemas.openxmlformats.org/officeDocument/2006/relationships" r:id="rId2"/>
            </a:graphicData>
          </a:graphic>
        </p:graphicFrame>
        <p:sp>
          <p:nvSpPr>
            <p:cNvPr id="33" name="Oval 32"/>
            <p:cNvSpPr/>
            <p:nvPr/>
          </p:nvSpPr>
          <p:spPr>
            <a:xfrm>
              <a:off x="1390671" y="2271515"/>
              <a:ext cx="1271548" cy="1252106"/>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aphicFrame>
          <p:nvGraphicFramePr>
            <p:cNvPr id="34" name="Chart 33"/>
            <p:cNvGraphicFramePr/>
            <p:nvPr>
              <p:extLst>
                <p:ext uri="{D42A27DB-BD31-4B8C-83A1-F6EECF244321}">
                  <p14:modId xmlns:p14="http://schemas.microsoft.com/office/powerpoint/2010/main" val="2218693346"/>
                </p:ext>
              </p:extLst>
            </p:nvPr>
          </p:nvGraphicFramePr>
          <p:xfrm>
            <a:off x="939680" y="2173058"/>
            <a:ext cx="2173530" cy="1449020"/>
          </p:xfrm>
          <a:graphic>
            <a:graphicData uri="http://schemas.openxmlformats.org/drawingml/2006/chart">
              <c:chart xmlns:c="http://schemas.openxmlformats.org/drawingml/2006/chart" xmlns:r="http://schemas.openxmlformats.org/officeDocument/2006/relationships" r:id="rId3"/>
            </a:graphicData>
          </a:graphic>
        </p:graphicFrame>
        <p:sp>
          <p:nvSpPr>
            <p:cNvPr id="53" name="Oval 52"/>
            <p:cNvSpPr/>
            <p:nvPr/>
          </p:nvSpPr>
          <p:spPr>
            <a:xfrm>
              <a:off x="1630998" y="2502121"/>
              <a:ext cx="790894" cy="790894"/>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TextBox 58"/>
            <p:cNvSpPr txBox="1"/>
            <p:nvPr/>
          </p:nvSpPr>
          <p:spPr>
            <a:xfrm rot="15095822">
              <a:off x="1860169" y="3216049"/>
              <a:ext cx="428641" cy="215444"/>
            </a:xfrm>
            <a:prstGeom prst="rect">
              <a:avLst/>
            </a:prstGeom>
            <a:noFill/>
          </p:spPr>
          <p:txBody>
            <a:bodyPr wrap="square" rtlCol="0">
              <a:spAutoFit/>
            </a:bodyPr>
            <a:lstStyle/>
            <a:p>
              <a:r>
                <a:rPr lang="en-NZ" sz="750" dirty="0" smtClean="0"/>
                <a:t>46</a:t>
              </a:r>
              <a:endParaRPr lang="en-NZ" sz="750" dirty="0"/>
            </a:p>
          </p:txBody>
        </p:sp>
        <p:sp>
          <p:nvSpPr>
            <p:cNvPr id="60" name="TextBox 59"/>
            <p:cNvSpPr txBox="1"/>
            <p:nvPr/>
          </p:nvSpPr>
          <p:spPr>
            <a:xfrm>
              <a:off x="1155945" y="2674808"/>
              <a:ext cx="428641" cy="215444"/>
            </a:xfrm>
            <a:prstGeom prst="rect">
              <a:avLst/>
            </a:prstGeom>
            <a:noFill/>
          </p:spPr>
          <p:txBody>
            <a:bodyPr wrap="square" rtlCol="0">
              <a:spAutoFit/>
            </a:bodyPr>
            <a:lstStyle/>
            <a:p>
              <a:r>
                <a:rPr lang="en-NZ" sz="750" dirty="0" smtClean="0"/>
                <a:t>76</a:t>
              </a:r>
              <a:endParaRPr lang="en-NZ" sz="750" dirty="0"/>
            </a:p>
          </p:txBody>
        </p:sp>
        <p:grpSp>
          <p:nvGrpSpPr>
            <p:cNvPr id="1024" name="Group 1023"/>
            <p:cNvGrpSpPr/>
            <p:nvPr/>
          </p:nvGrpSpPr>
          <p:grpSpPr>
            <a:xfrm>
              <a:off x="1718976" y="2102465"/>
              <a:ext cx="406713" cy="416344"/>
              <a:chOff x="1718976" y="2102465"/>
              <a:chExt cx="406713" cy="416344"/>
            </a:xfrm>
          </p:grpSpPr>
          <p:sp>
            <p:nvSpPr>
              <p:cNvPr id="85" name="TextBox 84"/>
              <p:cNvSpPr txBox="1"/>
              <p:nvPr/>
            </p:nvSpPr>
            <p:spPr>
              <a:xfrm>
                <a:off x="1718976" y="2334143"/>
                <a:ext cx="406478" cy="184666"/>
              </a:xfrm>
              <a:prstGeom prst="rect">
                <a:avLst/>
              </a:prstGeom>
              <a:noFill/>
            </p:spPr>
            <p:txBody>
              <a:bodyPr wrap="square" rtlCol="0">
                <a:spAutoFit/>
              </a:bodyPr>
              <a:lstStyle/>
              <a:p>
                <a:pPr algn="ctr"/>
                <a:r>
                  <a:rPr lang="en-NZ" sz="600" dirty="0" smtClean="0"/>
                  <a:t>2010</a:t>
                </a:r>
                <a:endParaRPr lang="en-NZ" sz="600" dirty="0"/>
              </a:p>
            </p:txBody>
          </p:sp>
          <p:sp>
            <p:nvSpPr>
              <p:cNvPr id="86" name="TextBox 85"/>
              <p:cNvSpPr txBox="1"/>
              <p:nvPr/>
            </p:nvSpPr>
            <p:spPr>
              <a:xfrm>
                <a:off x="1719211" y="2102465"/>
                <a:ext cx="406478" cy="184666"/>
              </a:xfrm>
              <a:prstGeom prst="rect">
                <a:avLst/>
              </a:prstGeom>
              <a:noFill/>
            </p:spPr>
            <p:txBody>
              <a:bodyPr wrap="square" rtlCol="0">
                <a:spAutoFit/>
              </a:bodyPr>
              <a:lstStyle/>
              <a:p>
                <a:pPr algn="ctr"/>
                <a:r>
                  <a:rPr lang="en-NZ" sz="600" dirty="0" smtClean="0"/>
                  <a:t>2012</a:t>
                </a:r>
                <a:endParaRPr lang="en-NZ" sz="600" dirty="0"/>
              </a:p>
            </p:txBody>
          </p:sp>
        </p:grpSp>
        <p:sp>
          <p:nvSpPr>
            <p:cNvPr id="97" name="TextBox 96"/>
            <p:cNvSpPr txBox="1"/>
            <p:nvPr/>
          </p:nvSpPr>
          <p:spPr>
            <a:xfrm>
              <a:off x="1663977" y="2618017"/>
              <a:ext cx="713709" cy="553998"/>
            </a:xfrm>
            <a:prstGeom prst="rect">
              <a:avLst/>
            </a:prstGeom>
            <a:noFill/>
          </p:spPr>
          <p:txBody>
            <a:bodyPr wrap="square" rtlCol="0">
              <a:spAutoFit/>
            </a:bodyPr>
            <a:lstStyle/>
            <a:p>
              <a:pPr algn="ctr"/>
              <a:r>
                <a:rPr lang="en-NZ" sz="1000" dirty="0" smtClean="0"/>
                <a:t>% 2010</a:t>
              </a:r>
            </a:p>
            <a:p>
              <a:pPr algn="ctr"/>
              <a:r>
                <a:rPr lang="en-NZ" sz="1000" dirty="0" err="1" smtClean="0"/>
                <a:t>vs</a:t>
              </a:r>
              <a:endParaRPr lang="en-NZ" sz="1000" dirty="0" smtClean="0"/>
            </a:p>
            <a:p>
              <a:pPr algn="ctr"/>
              <a:r>
                <a:rPr lang="en-NZ" sz="1000" dirty="0" smtClean="0"/>
                <a:t>% 2012 </a:t>
              </a:r>
              <a:endParaRPr lang="en-NZ" sz="1000" dirty="0"/>
            </a:p>
          </p:txBody>
        </p:sp>
      </p:grpSp>
      <p:sp>
        <p:nvSpPr>
          <p:cNvPr id="101" name="TextBox 100"/>
          <p:cNvSpPr txBox="1"/>
          <p:nvPr/>
        </p:nvSpPr>
        <p:spPr>
          <a:xfrm>
            <a:off x="2178544" y="1578629"/>
            <a:ext cx="5601740" cy="307777"/>
          </a:xfrm>
          <a:prstGeom prst="rect">
            <a:avLst/>
          </a:prstGeom>
          <a:noFill/>
        </p:spPr>
        <p:txBody>
          <a:bodyPr wrap="square" rtlCol="0">
            <a:spAutoFit/>
          </a:bodyPr>
          <a:lstStyle/>
          <a:p>
            <a:pPr algn="ctr"/>
            <a:r>
              <a:rPr lang="en-NZ" sz="1400" b="1" dirty="0" smtClean="0"/>
              <a:t>Christchurch preparedness: Change since 2010</a:t>
            </a:r>
            <a:endParaRPr lang="en-NZ" sz="1400" b="1" dirty="0"/>
          </a:p>
        </p:txBody>
      </p:sp>
      <p:grpSp>
        <p:nvGrpSpPr>
          <p:cNvPr id="1028" name="Group 1027"/>
          <p:cNvGrpSpPr/>
          <p:nvPr/>
        </p:nvGrpSpPr>
        <p:grpSpPr>
          <a:xfrm>
            <a:off x="6486526" y="1953006"/>
            <a:ext cx="2862263" cy="1908175"/>
            <a:chOff x="6486526" y="1953006"/>
            <a:chExt cx="2862263" cy="1908175"/>
          </a:xfrm>
        </p:grpSpPr>
        <p:graphicFrame>
          <p:nvGraphicFramePr>
            <p:cNvPr id="7" name="Chart 6"/>
            <p:cNvGraphicFramePr/>
            <p:nvPr>
              <p:extLst>
                <p:ext uri="{D42A27DB-BD31-4B8C-83A1-F6EECF244321}">
                  <p14:modId xmlns:p14="http://schemas.microsoft.com/office/powerpoint/2010/main" val="4264258412"/>
                </p:ext>
              </p:extLst>
            </p:nvPr>
          </p:nvGraphicFramePr>
          <p:xfrm>
            <a:off x="6486526" y="1953006"/>
            <a:ext cx="2862263" cy="1908175"/>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p:cNvSpPr txBox="1"/>
            <p:nvPr/>
          </p:nvSpPr>
          <p:spPr>
            <a:xfrm rot="16200000">
              <a:off x="7690635" y="3513475"/>
              <a:ext cx="428641" cy="215444"/>
            </a:xfrm>
            <a:prstGeom prst="rect">
              <a:avLst/>
            </a:prstGeom>
            <a:noFill/>
          </p:spPr>
          <p:txBody>
            <a:bodyPr wrap="square" rtlCol="0">
              <a:spAutoFit/>
            </a:bodyPr>
            <a:lstStyle/>
            <a:p>
              <a:pPr algn="ctr"/>
              <a:r>
                <a:rPr lang="en-NZ" sz="750" dirty="0"/>
                <a:t>4</a:t>
              </a:r>
              <a:r>
                <a:rPr lang="en-NZ" sz="750" dirty="0" smtClean="0"/>
                <a:t>9</a:t>
              </a:r>
              <a:endParaRPr lang="en-NZ" sz="750" dirty="0"/>
            </a:p>
          </p:txBody>
        </p:sp>
        <p:sp>
          <p:nvSpPr>
            <p:cNvPr id="130" name="Oval 129"/>
            <p:cNvSpPr/>
            <p:nvPr/>
          </p:nvSpPr>
          <p:spPr>
            <a:xfrm>
              <a:off x="7281883" y="2281040"/>
              <a:ext cx="1271548" cy="1252106"/>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aphicFrame>
          <p:nvGraphicFramePr>
            <p:cNvPr id="6" name="Chart 5"/>
            <p:cNvGraphicFramePr/>
            <p:nvPr>
              <p:extLst>
                <p:ext uri="{D42A27DB-BD31-4B8C-83A1-F6EECF244321}">
                  <p14:modId xmlns:p14="http://schemas.microsoft.com/office/powerpoint/2010/main" val="1674216640"/>
                </p:ext>
              </p:extLst>
            </p:nvPr>
          </p:nvGraphicFramePr>
          <p:xfrm>
            <a:off x="6830892" y="2182583"/>
            <a:ext cx="2173530" cy="1449020"/>
          </p:xfrm>
          <a:graphic>
            <a:graphicData uri="http://schemas.openxmlformats.org/drawingml/2006/chart">
              <c:chart xmlns:c="http://schemas.openxmlformats.org/drawingml/2006/chart" xmlns:r="http://schemas.openxmlformats.org/officeDocument/2006/relationships" r:id="rId5"/>
            </a:graphicData>
          </a:graphic>
        </p:graphicFrame>
        <p:sp>
          <p:nvSpPr>
            <p:cNvPr id="131" name="Oval 130"/>
            <p:cNvSpPr/>
            <p:nvPr/>
          </p:nvSpPr>
          <p:spPr>
            <a:xfrm>
              <a:off x="7522210" y="2511646"/>
              <a:ext cx="790894" cy="790894"/>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TextBox 60"/>
            <p:cNvSpPr txBox="1"/>
            <p:nvPr/>
          </p:nvSpPr>
          <p:spPr>
            <a:xfrm rot="9785257">
              <a:off x="8113978" y="2701081"/>
              <a:ext cx="428641" cy="215444"/>
            </a:xfrm>
            <a:prstGeom prst="rect">
              <a:avLst/>
            </a:prstGeom>
            <a:noFill/>
          </p:spPr>
          <p:txBody>
            <a:bodyPr wrap="square" rtlCol="0">
              <a:spAutoFit/>
            </a:bodyPr>
            <a:lstStyle/>
            <a:p>
              <a:r>
                <a:rPr lang="en-NZ" sz="750" dirty="0" smtClean="0"/>
                <a:t>19</a:t>
              </a:r>
              <a:endParaRPr lang="en-NZ" sz="750" dirty="0"/>
            </a:p>
          </p:txBody>
        </p:sp>
        <p:grpSp>
          <p:nvGrpSpPr>
            <p:cNvPr id="138" name="Group 137"/>
            <p:cNvGrpSpPr/>
            <p:nvPr/>
          </p:nvGrpSpPr>
          <p:grpSpPr>
            <a:xfrm>
              <a:off x="7612006" y="2109443"/>
              <a:ext cx="406713" cy="416344"/>
              <a:chOff x="1718976" y="2102465"/>
              <a:chExt cx="406713" cy="416344"/>
            </a:xfrm>
          </p:grpSpPr>
          <p:sp>
            <p:nvSpPr>
              <p:cNvPr id="139" name="TextBox 138"/>
              <p:cNvSpPr txBox="1"/>
              <p:nvPr/>
            </p:nvSpPr>
            <p:spPr>
              <a:xfrm>
                <a:off x="1718976" y="2334143"/>
                <a:ext cx="406478" cy="184666"/>
              </a:xfrm>
              <a:prstGeom prst="rect">
                <a:avLst/>
              </a:prstGeom>
              <a:noFill/>
            </p:spPr>
            <p:txBody>
              <a:bodyPr wrap="square" rtlCol="0">
                <a:spAutoFit/>
              </a:bodyPr>
              <a:lstStyle/>
              <a:p>
                <a:pPr algn="ctr"/>
                <a:r>
                  <a:rPr lang="en-NZ" sz="600" dirty="0" smtClean="0"/>
                  <a:t>2010</a:t>
                </a:r>
                <a:endParaRPr lang="en-NZ" sz="600" dirty="0"/>
              </a:p>
            </p:txBody>
          </p:sp>
          <p:sp>
            <p:nvSpPr>
              <p:cNvPr id="140" name="TextBox 139"/>
              <p:cNvSpPr txBox="1"/>
              <p:nvPr/>
            </p:nvSpPr>
            <p:spPr>
              <a:xfrm>
                <a:off x="1719211" y="2102465"/>
                <a:ext cx="406478" cy="184666"/>
              </a:xfrm>
              <a:prstGeom prst="rect">
                <a:avLst/>
              </a:prstGeom>
              <a:noFill/>
            </p:spPr>
            <p:txBody>
              <a:bodyPr wrap="square" rtlCol="0">
                <a:spAutoFit/>
              </a:bodyPr>
              <a:lstStyle/>
              <a:p>
                <a:pPr algn="ctr"/>
                <a:r>
                  <a:rPr lang="en-NZ" sz="600" dirty="0" smtClean="0"/>
                  <a:t>2012</a:t>
                </a:r>
                <a:endParaRPr lang="en-NZ" sz="600" dirty="0"/>
              </a:p>
            </p:txBody>
          </p:sp>
        </p:grpSp>
      </p:grpSp>
      <p:sp>
        <p:nvSpPr>
          <p:cNvPr id="143" name="TextBox 142"/>
          <p:cNvSpPr txBox="1"/>
          <p:nvPr/>
        </p:nvSpPr>
        <p:spPr>
          <a:xfrm>
            <a:off x="7558434" y="2635199"/>
            <a:ext cx="713709" cy="553998"/>
          </a:xfrm>
          <a:prstGeom prst="rect">
            <a:avLst/>
          </a:prstGeom>
          <a:noFill/>
        </p:spPr>
        <p:txBody>
          <a:bodyPr wrap="square" rtlCol="0">
            <a:spAutoFit/>
          </a:bodyPr>
          <a:lstStyle/>
          <a:p>
            <a:pPr algn="ctr"/>
            <a:r>
              <a:rPr lang="en-NZ" sz="1000" dirty="0" smtClean="0"/>
              <a:t>% 2010</a:t>
            </a:r>
          </a:p>
          <a:p>
            <a:pPr algn="ctr"/>
            <a:r>
              <a:rPr lang="en-NZ" sz="1000" dirty="0" err="1" smtClean="0"/>
              <a:t>vs</a:t>
            </a:r>
            <a:endParaRPr lang="en-NZ" sz="1000" dirty="0" smtClean="0"/>
          </a:p>
          <a:p>
            <a:pPr algn="ctr"/>
            <a:r>
              <a:rPr lang="en-NZ" sz="1000" dirty="0" smtClean="0"/>
              <a:t>% 2012 </a:t>
            </a:r>
            <a:endParaRPr lang="en-NZ" sz="1000" dirty="0"/>
          </a:p>
        </p:txBody>
      </p:sp>
      <p:grpSp>
        <p:nvGrpSpPr>
          <p:cNvPr id="1031" name="Group 1030"/>
          <p:cNvGrpSpPr/>
          <p:nvPr/>
        </p:nvGrpSpPr>
        <p:grpSpPr>
          <a:xfrm>
            <a:off x="595314" y="4134424"/>
            <a:ext cx="2862263" cy="1908175"/>
            <a:chOff x="652463" y="4134424"/>
            <a:chExt cx="2862263" cy="1908175"/>
          </a:xfrm>
        </p:grpSpPr>
        <p:graphicFrame>
          <p:nvGraphicFramePr>
            <p:cNvPr id="36" name="Chart 35"/>
            <p:cNvGraphicFramePr/>
            <p:nvPr>
              <p:extLst>
                <p:ext uri="{D42A27DB-BD31-4B8C-83A1-F6EECF244321}">
                  <p14:modId xmlns:p14="http://schemas.microsoft.com/office/powerpoint/2010/main" val="1961248994"/>
                </p:ext>
              </p:extLst>
            </p:nvPr>
          </p:nvGraphicFramePr>
          <p:xfrm>
            <a:off x="652463" y="4134424"/>
            <a:ext cx="2862263" cy="1908175"/>
          </p:xfrm>
          <a:graphic>
            <a:graphicData uri="http://schemas.openxmlformats.org/drawingml/2006/chart">
              <c:chart xmlns:c="http://schemas.openxmlformats.org/drawingml/2006/chart" xmlns:r="http://schemas.openxmlformats.org/officeDocument/2006/relationships" r:id="rId6"/>
            </a:graphicData>
          </a:graphic>
        </p:graphicFrame>
        <p:grpSp>
          <p:nvGrpSpPr>
            <p:cNvPr id="1029" name="Group 1028"/>
            <p:cNvGrpSpPr/>
            <p:nvPr/>
          </p:nvGrpSpPr>
          <p:grpSpPr>
            <a:xfrm>
              <a:off x="996829" y="4280286"/>
              <a:ext cx="2173530" cy="1713380"/>
              <a:chOff x="996829" y="4280286"/>
              <a:chExt cx="2173530" cy="1713380"/>
            </a:xfrm>
          </p:grpSpPr>
          <p:sp>
            <p:nvSpPr>
              <p:cNvPr id="63" name="TextBox 62"/>
              <p:cNvSpPr txBox="1"/>
              <p:nvPr/>
            </p:nvSpPr>
            <p:spPr>
              <a:xfrm rot="16702171">
                <a:off x="1667877" y="5671624"/>
                <a:ext cx="428641" cy="215444"/>
              </a:xfrm>
              <a:prstGeom prst="rect">
                <a:avLst/>
              </a:prstGeom>
              <a:noFill/>
            </p:spPr>
            <p:txBody>
              <a:bodyPr wrap="square" rtlCol="0">
                <a:spAutoFit/>
              </a:bodyPr>
              <a:lstStyle/>
              <a:p>
                <a:pPr algn="ctr"/>
                <a:r>
                  <a:rPr lang="en-NZ" sz="750" dirty="0" smtClean="0"/>
                  <a:t>53</a:t>
                </a:r>
                <a:endParaRPr lang="en-NZ" sz="750" dirty="0"/>
              </a:p>
            </p:txBody>
          </p:sp>
          <p:sp>
            <p:nvSpPr>
              <p:cNvPr id="132" name="Oval 131"/>
              <p:cNvSpPr/>
              <p:nvPr/>
            </p:nvSpPr>
            <p:spPr>
              <a:xfrm>
                <a:off x="1447820" y="4452933"/>
                <a:ext cx="1271548" cy="1252106"/>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aphicFrame>
            <p:nvGraphicFramePr>
              <p:cNvPr id="39" name="Chart 38"/>
              <p:cNvGraphicFramePr/>
              <p:nvPr>
                <p:extLst>
                  <p:ext uri="{D42A27DB-BD31-4B8C-83A1-F6EECF244321}">
                    <p14:modId xmlns:p14="http://schemas.microsoft.com/office/powerpoint/2010/main" val="3635889984"/>
                  </p:ext>
                </p:extLst>
              </p:nvPr>
            </p:nvGraphicFramePr>
            <p:xfrm>
              <a:off x="996829" y="4354476"/>
              <a:ext cx="2173530" cy="1449020"/>
            </p:xfrm>
            <a:graphic>
              <a:graphicData uri="http://schemas.openxmlformats.org/drawingml/2006/chart">
                <c:chart xmlns:c="http://schemas.openxmlformats.org/drawingml/2006/chart" xmlns:r="http://schemas.openxmlformats.org/officeDocument/2006/relationships" r:id="rId7"/>
              </a:graphicData>
            </a:graphic>
          </p:graphicFrame>
          <p:sp>
            <p:nvSpPr>
              <p:cNvPr id="64" name="TextBox 63"/>
              <p:cNvSpPr txBox="1"/>
              <p:nvPr/>
            </p:nvSpPr>
            <p:spPr>
              <a:xfrm rot="12228753">
                <a:off x="2277870" y="5213031"/>
                <a:ext cx="428641" cy="215444"/>
              </a:xfrm>
              <a:prstGeom prst="rect">
                <a:avLst/>
              </a:prstGeom>
              <a:noFill/>
            </p:spPr>
            <p:txBody>
              <a:bodyPr wrap="square" rtlCol="0">
                <a:spAutoFit/>
              </a:bodyPr>
              <a:lstStyle/>
              <a:p>
                <a:pPr algn="ctr"/>
                <a:r>
                  <a:rPr lang="en-NZ" sz="750" dirty="0" smtClean="0"/>
                  <a:t>31</a:t>
                </a:r>
                <a:endParaRPr lang="en-NZ" sz="750" dirty="0"/>
              </a:p>
            </p:txBody>
          </p:sp>
          <p:sp>
            <p:nvSpPr>
              <p:cNvPr id="133" name="Oval 132"/>
              <p:cNvSpPr/>
              <p:nvPr/>
            </p:nvSpPr>
            <p:spPr>
              <a:xfrm>
                <a:off x="1688147" y="4683539"/>
                <a:ext cx="790894" cy="790894"/>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5" name="TextBox 144"/>
              <p:cNvSpPr txBox="1"/>
              <p:nvPr/>
            </p:nvSpPr>
            <p:spPr>
              <a:xfrm>
                <a:off x="1726739" y="4811513"/>
                <a:ext cx="713709" cy="553998"/>
              </a:xfrm>
              <a:prstGeom prst="rect">
                <a:avLst/>
              </a:prstGeom>
              <a:noFill/>
            </p:spPr>
            <p:txBody>
              <a:bodyPr wrap="square" rtlCol="0">
                <a:spAutoFit/>
              </a:bodyPr>
              <a:lstStyle/>
              <a:p>
                <a:pPr algn="ctr"/>
                <a:r>
                  <a:rPr lang="en-NZ" sz="1000" dirty="0" smtClean="0"/>
                  <a:t>% 2010</a:t>
                </a:r>
              </a:p>
              <a:p>
                <a:pPr algn="ctr"/>
                <a:r>
                  <a:rPr lang="en-NZ" sz="1000" dirty="0" err="1" smtClean="0"/>
                  <a:t>vs</a:t>
                </a:r>
                <a:endParaRPr lang="en-NZ" sz="1000" dirty="0" smtClean="0"/>
              </a:p>
              <a:p>
                <a:pPr algn="ctr"/>
                <a:r>
                  <a:rPr lang="en-NZ" sz="1000" dirty="0" smtClean="0"/>
                  <a:t>% 2012 </a:t>
                </a:r>
                <a:endParaRPr lang="en-NZ" sz="1000" dirty="0"/>
              </a:p>
            </p:txBody>
          </p:sp>
          <p:sp>
            <p:nvSpPr>
              <p:cNvPr id="146" name="TextBox 145"/>
              <p:cNvSpPr txBox="1"/>
              <p:nvPr/>
            </p:nvSpPr>
            <p:spPr>
              <a:xfrm>
                <a:off x="1772300" y="4511964"/>
                <a:ext cx="406478" cy="184666"/>
              </a:xfrm>
              <a:prstGeom prst="rect">
                <a:avLst/>
              </a:prstGeom>
              <a:noFill/>
            </p:spPr>
            <p:txBody>
              <a:bodyPr wrap="square" rtlCol="0">
                <a:spAutoFit/>
              </a:bodyPr>
              <a:lstStyle/>
              <a:p>
                <a:pPr algn="ctr"/>
                <a:r>
                  <a:rPr lang="en-NZ" sz="600" dirty="0" smtClean="0"/>
                  <a:t>2010</a:t>
                </a:r>
                <a:endParaRPr lang="en-NZ" sz="600" dirty="0"/>
              </a:p>
            </p:txBody>
          </p:sp>
          <p:sp>
            <p:nvSpPr>
              <p:cNvPr id="147" name="TextBox 146"/>
              <p:cNvSpPr txBox="1"/>
              <p:nvPr/>
            </p:nvSpPr>
            <p:spPr>
              <a:xfrm>
                <a:off x="1772535" y="4280286"/>
                <a:ext cx="406478" cy="184666"/>
              </a:xfrm>
              <a:prstGeom prst="rect">
                <a:avLst/>
              </a:prstGeom>
              <a:noFill/>
            </p:spPr>
            <p:txBody>
              <a:bodyPr wrap="square" rtlCol="0">
                <a:spAutoFit/>
              </a:bodyPr>
              <a:lstStyle/>
              <a:p>
                <a:pPr algn="ctr"/>
                <a:r>
                  <a:rPr lang="en-NZ" sz="600" dirty="0" smtClean="0"/>
                  <a:t>2012</a:t>
                </a:r>
                <a:endParaRPr lang="en-NZ" sz="600" dirty="0"/>
              </a:p>
            </p:txBody>
          </p:sp>
        </p:grpSp>
      </p:grpSp>
      <p:grpSp>
        <p:nvGrpSpPr>
          <p:cNvPr id="1032" name="Group 1031"/>
          <p:cNvGrpSpPr/>
          <p:nvPr/>
        </p:nvGrpSpPr>
        <p:grpSpPr>
          <a:xfrm>
            <a:off x="6486525" y="4134424"/>
            <a:ext cx="2862263" cy="1908175"/>
            <a:chOff x="6486525" y="4134424"/>
            <a:chExt cx="2862263" cy="1908175"/>
          </a:xfrm>
        </p:grpSpPr>
        <p:graphicFrame>
          <p:nvGraphicFramePr>
            <p:cNvPr id="41" name="Chart 40"/>
            <p:cNvGraphicFramePr/>
            <p:nvPr>
              <p:extLst>
                <p:ext uri="{D42A27DB-BD31-4B8C-83A1-F6EECF244321}">
                  <p14:modId xmlns:p14="http://schemas.microsoft.com/office/powerpoint/2010/main" val="861853574"/>
                </p:ext>
              </p:extLst>
            </p:nvPr>
          </p:nvGraphicFramePr>
          <p:xfrm>
            <a:off x="6486525" y="4134424"/>
            <a:ext cx="2862263" cy="1908175"/>
          </p:xfrm>
          <a:graphic>
            <a:graphicData uri="http://schemas.openxmlformats.org/drawingml/2006/chart">
              <c:chart xmlns:c="http://schemas.openxmlformats.org/drawingml/2006/chart" xmlns:r="http://schemas.openxmlformats.org/officeDocument/2006/relationships" r:id="rId8"/>
            </a:graphicData>
          </a:graphic>
        </p:graphicFrame>
        <p:grpSp>
          <p:nvGrpSpPr>
            <p:cNvPr id="1030" name="Group 1029"/>
            <p:cNvGrpSpPr/>
            <p:nvPr/>
          </p:nvGrpSpPr>
          <p:grpSpPr>
            <a:xfrm>
              <a:off x="6830891" y="4280877"/>
              <a:ext cx="2173530" cy="1638969"/>
              <a:chOff x="6830891" y="4280877"/>
              <a:chExt cx="2173530" cy="1638969"/>
            </a:xfrm>
          </p:grpSpPr>
          <p:sp>
            <p:nvSpPr>
              <p:cNvPr id="66" name="TextBox 65"/>
              <p:cNvSpPr txBox="1"/>
              <p:nvPr/>
            </p:nvSpPr>
            <p:spPr>
              <a:xfrm rot="13914364">
                <a:off x="8080229" y="5597804"/>
                <a:ext cx="428641" cy="215444"/>
              </a:xfrm>
              <a:prstGeom prst="rect">
                <a:avLst/>
              </a:prstGeom>
              <a:noFill/>
            </p:spPr>
            <p:txBody>
              <a:bodyPr wrap="square" rtlCol="0">
                <a:spAutoFit/>
              </a:bodyPr>
              <a:lstStyle/>
              <a:p>
                <a:pPr algn="ctr"/>
                <a:r>
                  <a:rPr lang="en-NZ" sz="750" dirty="0" smtClean="0"/>
                  <a:t>40</a:t>
                </a:r>
                <a:endParaRPr lang="en-NZ" sz="750" dirty="0"/>
              </a:p>
            </p:txBody>
          </p:sp>
          <p:sp>
            <p:nvSpPr>
              <p:cNvPr id="134" name="Oval 133"/>
              <p:cNvSpPr/>
              <p:nvPr/>
            </p:nvSpPr>
            <p:spPr>
              <a:xfrm>
                <a:off x="7281882" y="4452933"/>
                <a:ext cx="1271548" cy="1252106"/>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graphicFrame>
            <p:nvGraphicFramePr>
              <p:cNvPr id="44" name="Chart 43"/>
              <p:cNvGraphicFramePr/>
              <p:nvPr>
                <p:extLst>
                  <p:ext uri="{D42A27DB-BD31-4B8C-83A1-F6EECF244321}">
                    <p14:modId xmlns:p14="http://schemas.microsoft.com/office/powerpoint/2010/main" val="517366320"/>
                  </p:ext>
                </p:extLst>
              </p:nvPr>
            </p:nvGraphicFramePr>
            <p:xfrm>
              <a:off x="6830891" y="4354476"/>
              <a:ext cx="2173530" cy="1449020"/>
            </p:xfrm>
            <a:graphic>
              <a:graphicData uri="http://schemas.openxmlformats.org/drawingml/2006/chart">
                <c:chart xmlns:c="http://schemas.openxmlformats.org/drawingml/2006/chart" xmlns:r="http://schemas.openxmlformats.org/officeDocument/2006/relationships" r:id="rId9"/>
              </a:graphicData>
            </a:graphic>
          </p:graphicFrame>
          <p:sp>
            <p:nvSpPr>
              <p:cNvPr id="65" name="TextBox 64"/>
              <p:cNvSpPr txBox="1"/>
              <p:nvPr/>
            </p:nvSpPr>
            <p:spPr>
              <a:xfrm rot="8736474">
                <a:off x="8080000" y="4768957"/>
                <a:ext cx="428641" cy="215444"/>
              </a:xfrm>
              <a:prstGeom prst="rect">
                <a:avLst/>
              </a:prstGeom>
              <a:noFill/>
            </p:spPr>
            <p:txBody>
              <a:bodyPr wrap="square" rtlCol="0">
                <a:spAutoFit/>
              </a:bodyPr>
              <a:lstStyle/>
              <a:p>
                <a:r>
                  <a:rPr lang="en-NZ" sz="750" dirty="0" smtClean="0"/>
                  <a:t>15</a:t>
                </a:r>
                <a:endParaRPr lang="en-NZ" sz="750" dirty="0"/>
              </a:p>
            </p:txBody>
          </p:sp>
          <p:sp>
            <p:nvSpPr>
              <p:cNvPr id="135" name="Oval 134"/>
              <p:cNvSpPr/>
              <p:nvPr/>
            </p:nvSpPr>
            <p:spPr>
              <a:xfrm>
                <a:off x="7522209" y="4683539"/>
                <a:ext cx="790894" cy="790894"/>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4" name="TextBox 143"/>
              <p:cNvSpPr txBox="1"/>
              <p:nvPr/>
            </p:nvSpPr>
            <p:spPr>
              <a:xfrm>
                <a:off x="7560802" y="4801987"/>
                <a:ext cx="713709" cy="553998"/>
              </a:xfrm>
              <a:prstGeom prst="rect">
                <a:avLst/>
              </a:prstGeom>
              <a:noFill/>
            </p:spPr>
            <p:txBody>
              <a:bodyPr wrap="square" rtlCol="0">
                <a:spAutoFit/>
              </a:bodyPr>
              <a:lstStyle/>
              <a:p>
                <a:pPr algn="ctr"/>
                <a:r>
                  <a:rPr lang="en-NZ" sz="1000" dirty="0" smtClean="0"/>
                  <a:t>% 2010</a:t>
                </a:r>
              </a:p>
              <a:p>
                <a:pPr algn="ctr"/>
                <a:r>
                  <a:rPr lang="en-NZ" sz="1000" dirty="0" err="1" smtClean="0"/>
                  <a:t>vs</a:t>
                </a:r>
                <a:endParaRPr lang="en-NZ" sz="1000" dirty="0" smtClean="0"/>
              </a:p>
              <a:p>
                <a:pPr algn="ctr"/>
                <a:r>
                  <a:rPr lang="en-NZ" sz="1000" dirty="0" smtClean="0"/>
                  <a:t>% 2012 </a:t>
                </a:r>
                <a:endParaRPr lang="en-NZ" sz="1000" dirty="0"/>
              </a:p>
            </p:txBody>
          </p:sp>
          <p:sp>
            <p:nvSpPr>
              <p:cNvPr id="148" name="TextBox 147"/>
              <p:cNvSpPr txBox="1"/>
              <p:nvPr/>
            </p:nvSpPr>
            <p:spPr>
              <a:xfrm>
                <a:off x="7602674" y="4512555"/>
                <a:ext cx="406478" cy="184666"/>
              </a:xfrm>
              <a:prstGeom prst="rect">
                <a:avLst/>
              </a:prstGeom>
              <a:noFill/>
            </p:spPr>
            <p:txBody>
              <a:bodyPr wrap="square" rtlCol="0">
                <a:spAutoFit/>
              </a:bodyPr>
              <a:lstStyle/>
              <a:p>
                <a:pPr algn="ctr"/>
                <a:r>
                  <a:rPr lang="en-NZ" sz="600" dirty="0" smtClean="0"/>
                  <a:t>2010</a:t>
                </a:r>
                <a:endParaRPr lang="en-NZ" sz="600" dirty="0"/>
              </a:p>
            </p:txBody>
          </p:sp>
          <p:sp>
            <p:nvSpPr>
              <p:cNvPr id="149" name="TextBox 148"/>
              <p:cNvSpPr txBox="1"/>
              <p:nvPr/>
            </p:nvSpPr>
            <p:spPr>
              <a:xfrm>
                <a:off x="7602909" y="4280877"/>
                <a:ext cx="406478" cy="184666"/>
              </a:xfrm>
              <a:prstGeom prst="rect">
                <a:avLst/>
              </a:prstGeom>
              <a:noFill/>
            </p:spPr>
            <p:txBody>
              <a:bodyPr wrap="square" rtlCol="0">
                <a:spAutoFit/>
              </a:bodyPr>
              <a:lstStyle/>
              <a:p>
                <a:pPr algn="ctr"/>
                <a:r>
                  <a:rPr lang="en-NZ" sz="600" dirty="0" smtClean="0"/>
                  <a:t>2012</a:t>
                </a:r>
                <a:endParaRPr lang="en-NZ" sz="600" dirty="0"/>
              </a:p>
            </p:txBody>
          </p:sp>
        </p:grpSp>
      </p:grpSp>
    </p:spTree>
    <p:extLst>
      <p:ext uri="{BB962C8B-B14F-4D97-AF65-F5344CB8AC3E}">
        <p14:creationId xmlns:p14="http://schemas.microsoft.com/office/powerpoint/2010/main" val="3990158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2975" y="1638300"/>
            <a:ext cx="8191500" cy="40862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919480" y="910314"/>
            <a:ext cx="8148320" cy="850106"/>
          </a:xfrm>
        </p:spPr>
        <p:txBody>
          <a:bodyPr>
            <a:noAutofit/>
          </a:bodyPr>
          <a:lstStyle/>
          <a:p>
            <a:r>
              <a:rPr lang="en-US" sz="3000" b="1" dirty="0" smtClean="0">
                <a:solidFill>
                  <a:schemeClr val="accent1"/>
                </a:solidFill>
              </a:rPr>
              <a:t>Most at risk when disaster strikes…</a:t>
            </a:r>
            <a:endParaRPr lang="en-NZ" sz="3000" b="1" dirty="0">
              <a:solidFill>
                <a:schemeClr val="accent1"/>
              </a:solidFill>
            </a:endParaRPr>
          </a:p>
        </p:txBody>
      </p:sp>
      <p:sp>
        <p:nvSpPr>
          <p:cNvPr id="7" name="TextBox 6"/>
          <p:cNvSpPr txBox="1"/>
          <p:nvPr/>
        </p:nvSpPr>
        <p:spPr>
          <a:xfrm>
            <a:off x="4523475" y="1952625"/>
            <a:ext cx="4362450" cy="1183337"/>
          </a:xfrm>
          <a:prstGeom prst="rect">
            <a:avLst/>
          </a:prstGeom>
          <a:noFill/>
        </p:spPr>
        <p:txBody>
          <a:bodyPr wrap="square" rtlCol="0">
            <a:spAutoFit/>
          </a:bodyPr>
          <a:lstStyle/>
          <a:p>
            <a:pPr>
              <a:lnSpc>
                <a:spcPct val="114000"/>
              </a:lnSpc>
              <a:spcAft>
                <a:spcPts val="300"/>
              </a:spcAft>
            </a:pPr>
            <a:r>
              <a:rPr lang="en-US" sz="1200" b="1" dirty="0" smtClean="0">
                <a:solidFill>
                  <a:schemeClr val="bg1"/>
                </a:solidFill>
              </a:rPr>
              <a:t>Young people, aged 15 to 29 years:</a:t>
            </a:r>
          </a:p>
          <a:p>
            <a:pPr marL="180975" indent="-180975">
              <a:lnSpc>
                <a:spcPct val="114000"/>
              </a:lnSpc>
              <a:buFont typeface="Wingdings" pitchFamily="2" charset="2"/>
              <a:buChar char="§"/>
            </a:pPr>
            <a:r>
              <a:rPr lang="en-US" sz="1200" dirty="0" smtClean="0">
                <a:solidFill>
                  <a:schemeClr val="bg1"/>
                </a:solidFill>
              </a:rPr>
              <a:t>Less likely to be fully prepared (8%) or committed (26%), and to have understanding (70%) or awareness (61%).</a:t>
            </a:r>
          </a:p>
          <a:p>
            <a:pPr marL="180975" indent="-180975">
              <a:lnSpc>
                <a:spcPct val="114000"/>
              </a:lnSpc>
              <a:buFont typeface="Wingdings" pitchFamily="2" charset="2"/>
              <a:buChar char="§"/>
            </a:pPr>
            <a:r>
              <a:rPr lang="en-US" sz="1200" dirty="0" smtClean="0">
                <a:solidFill>
                  <a:schemeClr val="bg1"/>
                </a:solidFill>
              </a:rPr>
              <a:t>More likely to be unaware (39%).</a:t>
            </a:r>
            <a:endParaRPr lang="en-NZ" sz="1200" dirty="0">
              <a:solidFill>
                <a:schemeClr val="bg1"/>
              </a:solidFill>
            </a:endParaRPr>
          </a:p>
        </p:txBody>
      </p:sp>
      <p:sp>
        <p:nvSpPr>
          <p:cNvPr id="8" name="TextBox 7"/>
          <p:cNvSpPr txBox="1"/>
          <p:nvPr/>
        </p:nvSpPr>
        <p:spPr>
          <a:xfrm>
            <a:off x="4523475" y="3305175"/>
            <a:ext cx="4391926" cy="972830"/>
          </a:xfrm>
          <a:prstGeom prst="rect">
            <a:avLst/>
          </a:prstGeom>
          <a:noFill/>
        </p:spPr>
        <p:txBody>
          <a:bodyPr wrap="square" rtlCol="0">
            <a:spAutoFit/>
          </a:bodyPr>
          <a:lstStyle/>
          <a:p>
            <a:pPr>
              <a:lnSpc>
                <a:spcPct val="114000"/>
              </a:lnSpc>
              <a:spcAft>
                <a:spcPts val="300"/>
              </a:spcAft>
            </a:pPr>
            <a:r>
              <a:rPr lang="en-US" sz="1200" b="1" dirty="0" smtClean="0">
                <a:solidFill>
                  <a:schemeClr val="bg1"/>
                </a:solidFill>
              </a:rPr>
              <a:t>Those who do </a:t>
            </a:r>
            <a:r>
              <a:rPr lang="en-US" sz="1200" b="1" u="sng" dirty="0" smtClean="0">
                <a:solidFill>
                  <a:schemeClr val="bg1"/>
                </a:solidFill>
              </a:rPr>
              <a:t>not</a:t>
            </a:r>
            <a:r>
              <a:rPr lang="en-US" sz="1200" b="1" dirty="0" smtClean="0">
                <a:solidFill>
                  <a:schemeClr val="bg1"/>
                </a:solidFill>
              </a:rPr>
              <a:t> identify as NZ European or Māori:</a:t>
            </a:r>
          </a:p>
          <a:p>
            <a:pPr marL="180975" indent="-180975">
              <a:lnSpc>
                <a:spcPct val="114000"/>
              </a:lnSpc>
              <a:buFont typeface="Wingdings" pitchFamily="2" charset="2"/>
              <a:buChar char="§"/>
            </a:pPr>
            <a:r>
              <a:rPr lang="en-US" sz="1200" dirty="0" smtClean="0">
                <a:solidFill>
                  <a:schemeClr val="bg1"/>
                </a:solidFill>
              </a:rPr>
              <a:t>Less likely to be committed (35%), and to have understanding (67%) or awareness (67%).</a:t>
            </a:r>
          </a:p>
          <a:p>
            <a:pPr marL="180975" indent="-180975">
              <a:lnSpc>
                <a:spcPct val="114000"/>
              </a:lnSpc>
              <a:buFont typeface="Wingdings" pitchFamily="2" charset="2"/>
              <a:buChar char="§"/>
            </a:pPr>
            <a:r>
              <a:rPr lang="en-US" sz="1200" dirty="0" smtClean="0">
                <a:solidFill>
                  <a:schemeClr val="bg1"/>
                </a:solidFill>
              </a:rPr>
              <a:t>More likely to be unaware (33%).</a:t>
            </a:r>
            <a:endParaRPr lang="en-NZ" sz="1200" dirty="0">
              <a:solidFill>
                <a:schemeClr val="bg1"/>
              </a:solidFill>
            </a:endParaRPr>
          </a:p>
        </p:txBody>
      </p:sp>
      <p:sp>
        <p:nvSpPr>
          <p:cNvPr id="9" name="TextBox 8"/>
          <p:cNvSpPr txBox="1"/>
          <p:nvPr/>
        </p:nvSpPr>
        <p:spPr>
          <a:xfrm>
            <a:off x="4523475" y="4476750"/>
            <a:ext cx="4588433" cy="972830"/>
          </a:xfrm>
          <a:prstGeom prst="rect">
            <a:avLst/>
          </a:prstGeom>
          <a:noFill/>
        </p:spPr>
        <p:txBody>
          <a:bodyPr wrap="square" rtlCol="0">
            <a:spAutoFit/>
          </a:bodyPr>
          <a:lstStyle/>
          <a:p>
            <a:pPr>
              <a:lnSpc>
                <a:spcPct val="114000"/>
              </a:lnSpc>
              <a:spcAft>
                <a:spcPts val="300"/>
              </a:spcAft>
            </a:pPr>
            <a:r>
              <a:rPr lang="en-US" sz="1200" b="1" dirty="0" smtClean="0">
                <a:solidFill>
                  <a:schemeClr val="bg1"/>
                </a:solidFill>
              </a:rPr>
              <a:t>Those who have lived in New Zealand for ten years or less:</a:t>
            </a:r>
          </a:p>
          <a:p>
            <a:pPr marL="180975" indent="-180975">
              <a:lnSpc>
                <a:spcPct val="114000"/>
              </a:lnSpc>
              <a:buFont typeface="Wingdings" pitchFamily="2" charset="2"/>
              <a:buChar char="§"/>
            </a:pPr>
            <a:r>
              <a:rPr lang="en-US" sz="1200" dirty="0" smtClean="0">
                <a:solidFill>
                  <a:schemeClr val="bg1"/>
                </a:solidFill>
              </a:rPr>
              <a:t>Less likely to be fully prepared (</a:t>
            </a:r>
            <a:r>
              <a:rPr lang="en-US" sz="1200" dirty="0">
                <a:solidFill>
                  <a:schemeClr val="bg1"/>
                </a:solidFill>
              </a:rPr>
              <a:t>7</a:t>
            </a:r>
            <a:r>
              <a:rPr lang="en-US" sz="1200" dirty="0" smtClean="0">
                <a:solidFill>
                  <a:schemeClr val="bg1"/>
                </a:solidFill>
              </a:rPr>
              <a:t>%) or committed (32%), and to have understanding (66%) or awareness (66%).</a:t>
            </a:r>
          </a:p>
          <a:p>
            <a:pPr marL="180975" indent="-180975">
              <a:lnSpc>
                <a:spcPct val="114000"/>
              </a:lnSpc>
              <a:buFont typeface="Wingdings" pitchFamily="2" charset="2"/>
              <a:buChar char="§"/>
            </a:pPr>
            <a:r>
              <a:rPr lang="en-US" sz="1200" dirty="0" smtClean="0">
                <a:solidFill>
                  <a:schemeClr val="bg1"/>
                </a:solidFill>
              </a:rPr>
              <a:t>More likely to be unaware (34%).</a:t>
            </a:r>
            <a:endParaRPr lang="en-NZ" sz="1200" dirty="0">
              <a:solidFill>
                <a:schemeClr val="bg1"/>
              </a:solidFill>
            </a:endParaRP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5786" y="1787138"/>
            <a:ext cx="3274830" cy="379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104" y="232487"/>
            <a:ext cx="6125696" cy="1510588"/>
          </a:xfrm>
        </p:spPr>
        <p:txBody>
          <a:bodyPr>
            <a:normAutofit fontScale="90000"/>
          </a:bodyPr>
          <a:lstStyle/>
          <a:p>
            <a:r>
              <a:rPr lang="en-NZ" sz="2200" b="1" dirty="0" smtClean="0">
                <a:solidFill>
                  <a:schemeClr val="accent1"/>
                </a:solidFill>
              </a:rPr>
              <a:t>The main barriers to being prepared remain similar to previous years. Low motivation, perceptions that the likelihood of a disaster is low, and cost remain the most significant barriers.</a:t>
            </a:r>
            <a:endParaRPr lang="en-NZ" sz="2200" b="1" dirty="0">
              <a:solidFill>
                <a:schemeClr val="accent1"/>
              </a:solidFill>
            </a:endParaRPr>
          </a:p>
        </p:txBody>
      </p:sp>
      <p:graphicFrame>
        <p:nvGraphicFramePr>
          <p:cNvPr id="4" name="Group 113"/>
          <p:cNvGraphicFramePr>
            <a:graphicFrameLocks noGrp="1"/>
          </p:cNvGraphicFramePr>
          <p:nvPr>
            <p:extLst>
              <p:ext uri="{D42A27DB-BD31-4B8C-83A1-F6EECF244321}">
                <p14:modId xmlns:p14="http://schemas.microsoft.com/office/powerpoint/2010/main" val="3234381203"/>
              </p:ext>
            </p:extLst>
          </p:nvPr>
        </p:nvGraphicFramePr>
        <p:xfrm>
          <a:off x="1063625" y="2238377"/>
          <a:ext cx="7927976" cy="3661173"/>
        </p:xfrm>
        <a:graphic>
          <a:graphicData uri="http://schemas.openxmlformats.org/drawingml/2006/table">
            <a:tbl>
              <a:tblPr>
                <a:effectLst>
                  <a:outerShdw blurRad="50800" dist="38100" dir="2700000" algn="tl" rotWithShape="0">
                    <a:prstClr val="black">
                      <a:alpha val="40000"/>
                    </a:prstClr>
                  </a:outerShdw>
                </a:effectLst>
                <a:tableStyleId>{BC89EF96-8CEA-46FF-86C4-4CE0E7609802}</a:tableStyleId>
              </a:tblPr>
              <a:tblGrid>
                <a:gridCol w="4058830"/>
                <a:gridCol w="554472"/>
                <a:gridCol w="562984"/>
                <a:gridCol w="567846"/>
                <a:gridCol w="545961"/>
                <a:gridCol w="545961"/>
                <a:gridCol w="545961"/>
                <a:gridCol w="545961"/>
              </a:tblGrid>
              <a:tr h="52387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sz="1200" b="1" i="0" u="none" strike="noStrike" cap="none" normalizeH="0" baseline="0" dirty="0" smtClean="0">
                          <a:ln>
                            <a:noFill/>
                          </a:ln>
                          <a:solidFill>
                            <a:schemeClr val="bg1"/>
                          </a:solidFill>
                          <a:effectLst/>
                          <a:latin typeface="+mn-lt"/>
                        </a:rPr>
                        <a:t>Barriers to being prepared</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BM</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‘07</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‘08</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‘09</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NZ" sz="1200" b="1" u="none" strike="noStrike" cap="none" normalizeH="0" baseline="0" dirty="0" smtClean="0">
                          <a:ln>
                            <a:noFill/>
                          </a:ln>
                          <a:solidFill>
                            <a:schemeClr val="bg1"/>
                          </a:solidFill>
                          <a:effectLst/>
                        </a:rPr>
                        <a:t>‘10</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n-NZ" sz="1200" b="1" u="none" strike="noStrike" cap="none" normalizeH="0" baseline="0" dirty="0" smtClean="0">
                          <a:ln>
                            <a:noFill/>
                          </a:ln>
                          <a:solidFill>
                            <a:schemeClr val="bg1"/>
                          </a:solidFill>
                          <a:effectLst/>
                        </a:rPr>
                        <a:t>‘11</a:t>
                      </a:r>
                      <a:endParaRPr kumimoji="0" lang="en-NZ" sz="1200" b="1" i="0" u="none" strike="noStrike" cap="none" normalizeH="0" baseline="0" dirty="0" smtClean="0">
                        <a:ln>
                          <a:noFill/>
                        </a:ln>
                        <a:solidFill>
                          <a:schemeClr val="bg1"/>
                        </a:solidFill>
                        <a:effectLst/>
                        <a:latin typeface="+mn-lt"/>
                      </a:endParaRPr>
                    </a:p>
                  </a:txBody>
                  <a:tcPr anchor="ct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en-NZ" sz="1200" b="1" i="0" u="none" strike="noStrike" cap="none" normalizeH="0" baseline="0" dirty="0" smtClean="0">
                          <a:ln>
                            <a:noFill/>
                          </a:ln>
                          <a:solidFill>
                            <a:schemeClr val="bg1"/>
                          </a:solidFill>
                          <a:effectLst/>
                          <a:latin typeface="+mn-lt"/>
                        </a:rPr>
                        <a:t>‘12</a:t>
                      </a:r>
                    </a:p>
                  </a:txBody>
                  <a:tcPr anchor="ctr" horzOverflow="overflow">
                    <a:solidFill>
                      <a:schemeClr val="accent1"/>
                    </a:solidFill>
                  </a:tcPr>
                </a:tc>
              </a:tr>
              <a:tr h="312449">
                <a:tc>
                  <a:txBody>
                    <a:bodyPr/>
                    <a:lstStyle/>
                    <a:p>
                      <a:pPr algn="l" rtl="0" fontAlgn="ctr"/>
                      <a:r>
                        <a:rPr lang="en-NZ" sz="1000" u="none" strike="noStrike" dirty="0"/>
                        <a:t>Haven’t got around to it/no motivation/no time</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40%</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34%</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32%</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31%</a:t>
                      </a:r>
                      <a:endParaRPr lang="en-NZ" sz="900" b="0" i="0" u="none" strike="noStrike" dirty="0">
                        <a:solidFill>
                          <a:srgbClr val="000000"/>
                        </a:solidFill>
                        <a:latin typeface="Century Gothic"/>
                      </a:endParaRPr>
                    </a:p>
                  </a:txBody>
                  <a:tcPr marL="9525" marR="9525" marT="9525" marB="0" anchor="ctr">
                    <a:noFill/>
                  </a:tcPr>
                </a:tc>
              </a:tr>
              <a:tr h="315011">
                <a:tc>
                  <a:txBody>
                    <a:bodyPr/>
                    <a:lstStyle/>
                    <a:p>
                      <a:pPr algn="l" rtl="0" fontAlgn="ctr"/>
                      <a:r>
                        <a:rPr lang="en-NZ" sz="1000" u="none" strike="noStrike" dirty="0"/>
                        <a:t>Don’t expect it to happen/unlikely to happen</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36%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29%</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22%</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21%</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17%</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25%</a:t>
                      </a:r>
                      <a:endParaRPr lang="en-NZ" sz="900" b="0" i="0" u="none" strike="noStrike" dirty="0">
                        <a:solidFill>
                          <a:srgbClr val="000000"/>
                        </a:solidFill>
                        <a:latin typeface="Century Gothic"/>
                      </a:endParaRPr>
                    </a:p>
                  </a:txBody>
                  <a:tcPr marL="9525" marR="9525" marT="9525" marB="0" anchor="ctr">
                    <a:noFill/>
                  </a:tcPr>
                </a:tc>
              </a:tr>
              <a:tr h="312449">
                <a:tc>
                  <a:txBody>
                    <a:bodyPr/>
                    <a:lstStyle/>
                    <a:p>
                      <a:pPr algn="l" rtl="0" fontAlgn="ctr"/>
                      <a:r>
                        <a:rPr lang="en-NZ" sz="1000" u="none" strike="noStrike" dirty="0"/>
                        <a:t>The cost/don’t have enough money</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10%</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18%</a:t>
                      </a:r>
                      <a:endParaRPr lang="en-NZ" sz="900" b="0" i="0" u="none" strike="noStrike" dirty="0">
                        <a:solidFill>
                          <a:srgbClr val="000000"/>
                        </a:solidFill>
                        <a:latin typeface="Century Gothic"/>
                      </a:endParaRPr>
                    </a:p>
                  </a:txBody>
                  <a:tcPr marL="9525" marR="9525" marT="9525" marB="0" anchor="ctr">
                    <a:noFill/>
                  </a:tcPr>
                </a:tc>
              </a:tr>
              <a:tr h="312449">
                <a:tc>
                  <a:txBody>
                    <a:bodyPr/>
                    <a:lstStyle/>
                    <a:p>
                      <a:pPr algn="l" rtl="0" fontAlgn="ctr"/>
                      <a:r>
                        <a:rPr lang="en-NZ" sz="1000" u="none" strike="noStrike" dirty="0"/>
                        <a:t>Partly prepared/have some emergency supplies</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10%</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12%</a:t>
                      </a:r>
                      <a:endParaRPr lang="en-NZ" sz="900" b="0" i="0" u="none" strike="noStrike" dirty="0">
                        <a:solidFill>
                          <a:srgbClr val="000000"/>
                        </a:solidFill>
                        <a:latin typeface="Century Gothic"/>
                      </a:endParaRPr>
                    </a:p>
                  </a:txBody>
                  <a:tcPr marL="9525" marR="9525" marT="9525" marB="0" anchor="ctr">
                    <a:noFill/>
                  </a:tcPr>
                </a:tc>
              </a:tr>
              <a:tr h="312449">
                <a:tc>
                  <a:txBody>
                    <a:bodyPr/>
                    <a:lstStyle/>
                    <a:p>
                      <a:pPr algn="l" rtl="0" fontAlgn="ctr"/>
                      <a:r>
                        <a:rPr lang="en-NZ" sz="1000" u="none" strike="noStrike"/>
                        <a:t>Complacency</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5%</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3%</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23%</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23%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16%</a:t>
                      </a:r>
                      <a:endParaRPr lang="en-NZ" sz="900" b="0" i="0" u="none" strike="noStrike" dirty="0">
                        <a:solidFill>
                          <a:srgbClr val="000000"/>
                        </a:solidFill>
                        <a:latin typeface="Century Gothic"/>
                      </a:endParaRPr>
                    </a:p>
                  </a:txBody>
                  <a:tcPr marL="9525" marR="9525" marT="9525" marB="0" anchor="ctr">
                    <a:noFill/>
                  </a:tcPr>
                </a:tc>
              </a:tr>
              <a:tr h="315011">
                <a:tc>
                  <a:txBody>
                    <a:bodyPr/>
                    <a:lstStyle/>
                    <a:p>
                      <a:pPr algn="l" rtl="0" fontAlgn="ctr"/>
                      <a:r>
                        <a:rPr lang="en-NZ" sz="1000" u="none" strike="noStrike"/>
                        <a:t>Not enough information on being prepared</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15%</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4%</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9%</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9%</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10%</a:t>
                      </a:r>
                      <a:endParaRPr lang="en-NZ" sz="900" b="0" i="0" u="none" strike="noStrike" dirty="0">
                        <a:solidFill>
                          <a:srgbClr val="000000"/>
                        </a:solidFill>
                        <a:latin typeface="Century Gothic"/>
                      </a:endParaRPr>
                    </a:p>
                  </a:txBody>
                  <a:tcPr marL="9525" marR="9525" marT="9525" marB="0" anchor="ctr">
                    <a:noFill/>
                  </a:tcPr>
                </a:tc>
              </a:tr>
              <a:tr h="315011">
                <a:tc>
                  <a:txBody>
                    <a:bodyPr/>
                    <a:lstStyle/>
                    <a:p>
                      <a:pPr algn="l" rtl="0" fontAlgn="ctr"/>
                      <a:r>
                        <a:rPr lang="en-NZ" sz="1000" u="none" strike="noStrike"/>
                        <a:t>Priorities/not a high priority</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7%</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6%</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6%</a:t>
                      </a:r>
                      <a:endParaRPr lang="en-NZ" sz="900" b="0" i="0" u="none" strike="noStrike" dirty="0">
                        <a:solidFill>
                          <a:srgbClr val="000000"/>
                        </a:solidFill>
                        <a:latin typeface="Century Gothic"/>
                      </a:endParaRPr>
                    </a:p>
                  </a:txBody>
                  <a:tcPr marL="9525" marR="9525" marT="9525" marB="0" anchor="ctr">
                    <a:noFill/>
                  </a:tcPr>
                </a:tc>
              </a:tr>
              <a:tr h="315011">
                <a:tc>
                  <a:txBody>
                    <a:bodyPr/>
                    <a:lstStyle/>
                    <a:p>
                      <a:pPr algn="l" rtl="0" fontAlgn="ctr"/>
                      <a:r>
                        <a:rPr lang="en-NZ" sz="1000" u="none" strike="noStrike"/>
                        <a:t>Haven’t thought about it/don’t think about disasters</a:t>
                      </a:r>
                      <a:endParaRPr lang="en-NZ" sz="1000" b="0" i="0" u="none" strike="noStrike">
                        <a:solidFill>
                          <a:srgbClr val="000000"/>
                        </a:solidFill>
                        <a:latin typeface="Century Gothic"/>
                      </a:endParaRPr>
                    </a:p>
                  </a:txBody>
                  <a:tcPr marL="85725" marR="9525" marT="9525" marB="0" anchor="ctr"/>
                </a:tc>
                <a:tc>
                  <a:txBody>
                    <a:bodyPr/>
                    <a:lstStyle/>
                    <a:p>
                      <a:pPr algn="ctr" rtl="0" fontAlgn="ctr"/>
                      <a:r>
                        <a:rPr lang="en-NZ" sz="900" u="none" strike="noStrike"/>
                        <a:t>13%</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a:t>10%</a:t>
                      </a:r>
                      <a:endParaRPr lang="en-NZ" sz="900" b="0" i="0" u="none" strike="noStrike">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11%</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8%</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5%</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7%</a:t>
                      </a:r>
                      <a:endParaRPr lang="en-NZ" sz="900" b="0" i="0" u="none" strike="noStrike" dirty="0">
                        <a:solidFill>
                          <a:srgbClr val="000000"/>
                        </a:solidFill>
                        <a:latin typeface="Century Gothic"/>
                      </a:endParaRPr>
                    </a:p>
                  </a:txBody>
                  <a:tcPr marL="9525" marR="9525" marT="9525" marB="0" anchor="ctr">
                    <a:noFill/>
                  </a:tcPr>
                </a:tc>
              </a:tr>
              <a:tr h="312449">
                <a:tc>
                  <a:txBody>
                    <a:bodyPr/>
                    <a:lstStyle/>
                    <a:p>
                      <a:pPr algn="l" rtl="0" fontAlgn="ctr"/>
                      <a:r>
                        <a:rPr lang="en-NZ" sz="1000" u="none" strike="noStrike" dirty="0"/>
                        <a:t>Haven’t got supplies/shortage of emergency survival items</a:t>
                      </a:r>
                      <a:endParaRPr lang="en-NZ" sz="1000" b="0" i="0" u="none" strike="noStrike" dirty="0">
                        <a:solidFill>
                          <a:srgbClr val="000000"/>
                        </a:solidFill>
                        <a:latin typeface="Century Gothic"/>
                      </a:endParaRPr>
                    </a:p>
                  </a:txBody>
                  <a:tcPr marL="85725" marR="9525" marT="9525" marB="0" anchor="ctr"/>
                </a:tc>
                <a:tc>
                  <a:txBody>
                    <a:bodyPr/>
                    <a:lstStyle/>
                    <a:p>
                      <a:pPr algn="ctr" rtl="0" fontAlgn="ctr"/>
                      <a:r>
                        <a:rPr lang="en-NZ" sz="900" u="none" strike="noStrike"/>
                        <a:t>2%</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1%</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a:t>6%</a:t>
                      </a:r>
                      <a:endParaRPr lang="en-NZ" sz="900" b="0" i="0" u="none" strike="noStrike">
                        <a:solidFill>
                          <a:srgbClr val="000000"/>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rgbClr val="000000"/>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rgbClr val="000000"/>
                          </a:solidFill>
                          <a:latin typeface="Century Gothic"/>
                        </a:rPr>
                        <a:t>6%</a:t>
                      </a:r>
                      <a:endParaRPr lang="en-NZ" sz="900" b="0" i="0" u="none" strike="noStrike" dirty="0">
                        <a:solidFill>
                          <a:srgbClr val="000000"/>
                        </a:solidFill>
                        <a:latin typeface="Century Gothic"/>
                      </a:endParaRPr>
                    </a:p>
                  </a:txBody>
                  <a:tcPr marL="9525" marR="9525" marT="9525" marB="0" anchor="ctr">
                    <a:noFill/>
                  </a:tcPr>
                </a:tc>
              </a:tr>
              <a:tr h="315011">
                <a:tc>
                  <a:txBody>
                    <a:bodyPr/>
                    <a:lstStyle/>
                    <a:p>
                      <a:pPr algn="l" rtl="0" fontAlgn="ctr"/>
                      <a:r>
                        <a:rPr lang="en-NZ" sz="1000" u="none" strike="noStrike" dirty="0"/>
                        <a:t>Don’t know what disaster will occur/what to prepare for</a:t>
                      </a:r>
                      <a:endParaRPr lang="en-NZ" sz="1000" b="0" i="0" u="none" strike="noStrike" dirty="0">
                        <a:solidFill>
                          <a:schemeClr val="tx1"/>
                        </a:solidFill>
                        <a:latin typeface="Century Gothic"/>
                      </a:endParaRPr>
                    </a:p>
                  </a:txBody>
                  <a:tcPr marL="85725" marR="9525" marT="9525" marB="0" anchor="ctr"/>
                </a:tc>
                <a:tc>
                  <a:txBody>
                    <a:bodyPr/>
                    <a:lstStyle/>
                    <a:p>
                      <a:pPr algn="ctr" rtl="0" fontAlgn="ctr"/>
                      <a:r>
                        <a:rPr lang="en-NZ" sz="900" u="none" strike="noStrike" dirty="0"/>
                        <a:t>6%</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9%</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dirty="0"/>
                        <a:t>2%</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u="none" strike="noStrike" dirty="0"/>
                        <a:t>3%</a:t>
                      </a:r>
                      <a:endParaRPr lang="en-NZ" sz="900" b="0" i="0" u="none" strike="noStrike" dirty="0">
                        <a:solidFill>
                          <a:schemeClr val="tx1"/>
                        </a:solidFill>
                        <a:latin typeface="Century Gothic"/>
                      </a:endParaRPr>
                    </a:p>
                  </a:txBody>
                  <a:tcPr marL="9525" marR="9525" marT="9525" marB="0" anchor="ctr"/>
                </a:tc>
                <a:tc>
                  <a:txBody>
                    <a:bodyPr/>
                    <a:lstStyle/>
                    <a:p>
                      <a:pPr algn="ctr" rtl="0" fontAlgn="ctr"/>
                      <a:r>
                        <a:rPr lang="en-NZ" sz="900" u="none" strike="noStrike" dirty="0"/>
                        <a:t>4%</a:t>
                      </a:r>
                      <a:endParaRPr lang="en-NZ" sz="900" b="0" i="0" u="none" strike="noStrike" dirty="0">
                        <a:solidFill>
                          <a:schemeClr val="tx1"/>
                        </a:solidFill>
                        <a:latin typeface="Century Gothic"/>
                      </a:endParaRPr>
                    </a:p>
                  </a:txBody>
                  <a:tcPr marL="9525" marR="9525" marT="9525" marB="0" anchor="ctr">
                    <a:solidFill>
                      <a:schemeClr val="accent1">
                        <a:lumMod val="60000"/>
                        <a:lumOff val="40000"/>
                      </a:schemeClr>
                    </a:solidFill>
                  </a:tcPr>
                </a:tc>
                <a:tc>
                  <a:txBody>
                    <a:bodyPr/>
                    <a:lstStyle/>
                    <a:p>
                      <a:pPr algn="ctr" rtl="0" fontAlgn="ctr"/>
                      <a:r>
                        <a:rPr lang="en-NZ" sz="900" b="0" i="0" u="none" strike="noStrike" dirty="0" smtClean="0">
                          <a:solidFill>
                            <a:schemeClr val="tx1"/>
                          </a:solidFill>
                          <a:latin typeface="Century Gothic"/>
                        </a:rPr>
                        <a:t>9%</a:t>
                      </a:r>
                      <a:endParaRPr lang="en-NZ" sz="900" b="0" i="0" u="none" strike="noStrike" dirty="0">
                        <a:solidFill>
                          <a:schemeClr val="tx1"/>
                        </a:solidFill>
                        <a:latin typeface="Century Gothic"/>
                      </a:endParaRPr>
                    </a:p>
                  </a:txBody>
                  <a:tcPr marL="9525" marR="9525" marT="9525" marB="0" anchor="ctr">
                    <a:noFill/>
                  </a:tcPr>
                </a:tc>
              </a:tr>
            </a:tbl>
          </a:graphicData>
        </a:graphic>
      </p:graphicFrame>
      <p:sp>
        <p:nvSpPr>
          <p:cNvPr id="5" name="Text Box 4"/>
          <p:cNvSpPr txBox="1">
            <a:spLocks noChangeArrowheads="1"/>
          </p:cNvSpPr>
          <p:nvPr/>
        </p:nvSpPr>
        <p:spPr bwMode="auto">
          <a:xfrm>
            <a:off x="962025" y="6142038"/>
            <a:ext cx="7896225" cy="6463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Q6. You said that being prepared for a disaster is important, but you are not well prepared for one.  What stops you from being prepared</a:t>
            </a:r>
            <a:r>
              <a:rPr lang="en-NZ" sz="900" i="1" dirty="0" smtClean="0">
                <a:solidFill>
                  <a:schemeClr val="tx1"/>
                </a:solidFill>
              </a:rPr>
              <a:t>? </a:t>
            </a:r>
            <a:r>
              <a:rPr lang="en-GB" sz="900" i="1" dirty="0" smtClean="0">
                <a:solidFill>
                  <a:schemeClr val="tx1"/>
                </a:solidFill>
              </a:rPr>
              <a:t>Base</a:t>
            </a:r>
            <a:r>
              <a:rPr lang="en-GB" sz="900" i="1" dirty="0">
                <a:solidFill>
                  <a:schemeClr val="tx1"/>
                </a:solidFill>
              </a:rPr>
              <a:t>: Those who stated that being very well/ quite well prepared for a disaster was important but said that they were not well prepared for one: Benchmark (n=341), 2007 (n=387), 2008 (n=398), 2009 (n=431</a:t>
            </a:r>
            <a:r>
              <a:rPr lang="en-GB" sz="900" i="1" dirty="0" smtClean="0">
                <a:solidFill>
                  <a:schemeClr val="tx1"/>
                </a:solidFill>
              </a:rPr>
              <a:t>), 2010 (n=417), 2011 (n=383), 2012 (n=427).  </a:t>
            </a:r>
            <a:r>
              <a:rPr lang="en-NZ" sz="900" i="1" dirty="0">
                <a:solidFill>
                  <a:schemeClr val="tx1"/>
                </a:solidFill>
              </a:rPr>
              <a:t>Note: </a:t>
            </a:r>
            <a:r>
              <a:rPr lang="en-NZ" sz="900" i="1" dirty="0" smtClean="0">
                <a:solidFill>
                  <a:schemeClr val="tx1"/>
                </a:solidFill>
              </a:rPr>
              <a:t>The top ten reasons are shown). </a:t>
            </a:r>
            <a:r>
              <a:rPr lang="en-NZ" sz="900" i="1" dirty="0">
                <a:solidFill>
                  <a:schemeClr val="tx1"/>
                </a:solidFill>
              </a:rPr>
              <a:t>*Less than .5%</a:t>
            </a:r>
            <a:endParaRPr lang="en-GB" sz="900" i="1" dirty="0">
              <a:solidFill>
                <a:schemeClr val="tx1"/>
              </a:solidFill>
            </a:endParaRPr>
          </a:p>
        </p:txBody>
      </p:sp>
      <p:sp>
        <p:nvSpPr>
          <p:cNvPr id="9" name="Up Arrow 8"/>
          <p:cNvSpPr/>
          <p:nvPr/>
        </p:nvSpPr>
        <p:spPr>
          <a:xfrm>
            <a:off x="8867871" y="3177196"/>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Up Arrow 9"/>
          <p:cNvSpPr/>
          <p:nvPr/>
        </p:nvSpPr>
        <p:spPr>
          <a:xfrm>
            <a:off x="8850467" y="567277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TextBox 6"/>
          <p:cNvSpPr txBox="1"/>
          <p:nvPr/>
        </p:nvSpPr>
        <p:spPr>
          <a:xfrm>
            <a:off x="8640569" y="4151143"/>
            <a:ext cx="583405" cy="200055"/>
          </a:xfrm>
          <a:prstGeom prst="rect">
            <a:avLst/>
          </a:prstGeom>
          <a:noFill/>
        </p:spPr>
        <p:txBody>
          <a:bodyPr wrap="square" rtlCol="0">
            <a:spAutoFit/>
          </a:bodyPr>
          <a:lstStyle/>
          <a:p>
            <a:r>
              <a:rPr lang="en-NZ" sz="700" dirty="0" smtClean="0"/>
              <a:t>(15%)</a:t>
            </a:r>
            <a:endParaRPr lang="en-NZ" sz="700" dirty="0"/>
          </a:p>
        </p:txBody>
      </p:sp>
      <p:sp>
        <p:nvSpPr>
          <p:cNvPr id="8" name="TextBox 7"/>
          <p:cNvSpPr txBox="1"/>
          <p:nvPr/>
        </p:nvSpPr>
        <p:spPr>
          <a:xfrm>
            <a:off x="8685135" y="5097159"/>
            <a:ext cx="583405" cy="200055"/>
          </a:xfrm>
          <a:prstGeom prst="rect">
            <a:avLst/>
          </a:prstGeom>
          <a:noFill/>
        </p:spPr>
        <p:txBody>
          <a:bodyPr wrap="square" rtlCol="0">
            <a:spAutoFit/>
          </a:bodyPr>
          <a:lstStyle/>
          <a:p>
            <a:r>
              <a:rPr lang="en-NZ" sz="700" dirty="0" smtClean="0"/>
              <a:t>(</a:t>
            </a:r>
            <a:r>
              <a:rPr lang="en-NZ" sz="700" dirty="0"/>
              <a:t>6</a:t>
            </a:r>
            <a:r>
              <a:rPr lang="en-NZ" sz="700" dirty="0" smtClean="0"/>
              <a:t>%)</a:t>
            </a:r>
            <a:endParaRPr lang="en-NZ" sz="700" dirty="0"/>
          </a:p>
        </p:txBody>
      </p:sp>
      <p:sp>
        <p:nvSpPr>
          <p:cNvPr id="11" name="TextBox 10"/>
          <p:cNvSpPr txBox="1"/>
          <p:nvPr/>
        </p:nvSpPr>
        <p:spPr>
          <a:xfrm>
            <a:off x="8678685" y="5733756"/>
            <a:ext cx="583405" cy="200055"/>
          </a:xfrm>
          <a:prstGeom prst="rect">
            <a:avLst/>
          </a:prstGeom>
          <a:noFill/>
        </p:spPr>
        <p:txBody>
          <a:bodyPr wrap="square" rtlCol="0">
            <a:spAutoFit/>
          </a:bodyPr>
          <a:lstStyle/>
          <a:p>
            <a:r>
              <a:rPr lang="en-NZ" sz="700" dirty="0" smtClean="0"/>
              <a:t>(8%)</a:t>
            </a:r>
            <a:endParaRPr lang="en-NZ" sz="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dirty="0" smtClean="0">
                <a:solidFill>
                  <a:schemeClr val="accent2">
                    <a:lumMod val="50000"/>
                  </a:schemeClr>
                </a:solidFill>
                <a:latin typeface="+mn-lt"/>
              </a:rPr>
              <a:t>How the survey was carried out</a:t>
            </a:r>
            <a:endParaRPr lang="en-GB" b="1" dirty="0">
              <a:solidFill>
                <a:schemeClr val="accent2">
                  <a:lumMod val="50000"/>
                </a:schemeClr>
              </a:solidFill>
              <a:latin typeface="+mn-lt"/>
            </a:endParaRPr>
          </a:p>
        </p:txBody>
      </p:sp>
      <p:sp>
        <p:nvSpPr>
          <p:cNvPr id="5" name="Rectangle 4"/>
          <p:cNvSpPr>
            <a:spLocks noChangeArrowheads="1"/>
          </p:cNvSpPr>
          <p:nvPr/>
        </p:nvSpPr>
        <p:spPr bwMode="auto">
          <a:xfrm>
            <a:off x="1023938" y="1237828"/>
            <a:ext cx="8120062" cy="5059455"/>
          </a:xfrm>
          <a:prstGeom prst="rect">
            <a:avLst/>
          </a:prstGeom>
          <a:noFill/>
          <a:ln w="9525">
            <a:noFill/>
            <a:miter lim="800000"/>
            <a:headEnd/>
            <a:tailEnd/>
          </a:ln>
          <a:effectLst/>
        </p:spPr>
        <p:txBody>
          <a:bodyPr/>
          <a:lstStyle/>
          <a:p>
            <a:pPr marL="180975" indent="-180975" algn="l" eaLnBrk="1" hangingPunct="1">
              <a:lnSpc>
                <a:spcPct val="114000"/>
              </a:lnSpc>
              <a:spcBef>
                <a:spcPct val="50000"/>
              </a:spcBef>
              <a:buSzPct val="100000"/>
              <a:buFont typeface="Wingdings" pitchFamily="2" charset="2"/>
              <a:buChar char="§"/>
            </a:pPr>
            <a:r>
              <a:rPr lang="en-GB" sz="1100" dirty="0" smtClean="0">
                <a:solidFill>
                  <a:schemeClr val="tx1"/>
                </a:solidFill>
              </a:rPr>
              <a:t>Random </a:t>
            </a:r>
            <a:r>
              <a:rPr lang="en-GB" sz="1100" dirty="0">
                <a:solidFill>
                  <a:schemeClr val="tx1"/>
                </a:solidFill>
              </a:rPr>
              <a:t>telephone </a:t>
            </a:r>
            <a:r>
              <a:rPr lang="en-GB" sz="1100" dirty="0" smtClean="0">
                <a:solidFill>
                  <a:schemeClr val="tx1"/>
                </a:solidFill>
              </a:rPr>
              <a:t>interviewing of New Zealand residents aged 15 years and over. One thousand two hundred and fifty five interviews were carried out from 16 April to 13 May 2012.</a:t>
            </a:r>
          </a:p>
          <a:p>
            <a:pPr marL="180975" indent="-180975" algn="l" eaLnBrk="1" hangingPunct="1">
              <a:lnSpc>
                <a:spcPct val="114000"/>
              </a:lnSpc>
              <a:spcBef>
                <a:spcPct val="50000"/>
              </a:spcBef>
              <a:buSzPct val="100000"/>
              <a:buFont typeface="Wingdings" pitchFamily="2" charset="2"/>
              <a:buChar char="§"/>
            </a:pPr>
            <a:r>
              <a:rPr lang="en-GB" sz="1100" dirty="0" smtClean="0"/>
              <a:t>The methodology is very similar to that used in the benchmark and the previous annual measures, with the exception that additional interviews were carried out in 2011 and 2012 to allow more robust regional analyses.</a:t>
            </a:r>
          </a:p>
          <a:p>
            <a:pPr marL="180975" indent="-180975">
              <a:lnSpc>
                <a:spcPct val="114000"/>
              </a:lnSpc>
              <a:spcBef>
                <a:spcPct val="50000"/>
              </a:spcBef>
              <a:buSzPct val="100000"/>
              <a:buFont typeface="Wingdings" pitchFamily="2" charset="2"/>
              <a:buChar char="§"/>
            </a:pPr>
            <a:r>
              <a:rPr lang="en-US" sz="1100" dirty="0" smtClean="0"/>
              <a:t>The maximum margin of error is +/- 3.0 percentage points at the 95% confidence level (for a stratified random sample).</a:t>
            </a:r>
          </a:p>
          <a:p>
            <a:pPr marL="180975" indent="-180975">
              <a:lnSpc>
                <a:spcPct val="114000"/>
              </a:lnSpc>
              <a:spcBef>
                <a:spcPct val="50000"/>
              </a:spcBef>
              <a:buSzPct val="100000"/>
              <a:buFont typeface="Wingdings" pitchFamily="2" charset="2"/>
              <a:buChar char="§"/>
            </a:pPr>
            <a:r>
              <a:rPr lang="en-US" sz="1100" dirty="0"/>
              <a:t>The overall results have been weighted to 2006 Census figures to adjust for the fact that some regions were ‘oversampled’ this year, and to align the data with Census counts for age and gender.</a:t>
            </a:r>
          </a:p>
          <a:p>
            <a:pPr marL="180975" indent="-180975">
              <a:lnSpc>
                <a:spcPct val="114000"/>
              </a:lnSpc>
              <a:spcBef>
                <a:spcPct val="50000"/>
              </a:spcBef>
              <a:buSzPct val="100000"/>
              <a:buFont typeface="Wingdings" pitchFamily="2" charset="2"/>
              <a:buChar char="§"/>
            </a:pPr>
            <a:r>
              <a:rPr lang="en-US" sz="1100" dirty="0"/>
              <a:t>All differences cited in this report are statistically significant at the 95% confidence level.</a:t>
            </a:r>
          </a:p>
          <a:p>
            <a:pPr algn="l" eaLnBrk="1" hangingPunct="1">
              <a:lnSpc>
                <a:spcPct val="114000"/>
              </a:lnSpc>
              <a:spcBef>
                <a:spcPct val="50000"/>
              </a:spcBef>
              <a:buSzPct val="100000"/>
            </a:pPr>
            <a:endParaRPr lang="en-GB" sz="1300" dirty="0" smtClean="0"/>
          </a:p>
          <a:p>
            <a:pPr marL="180975" indent="-180975">
              <a:lnSpc>
                <a:spcPct val="114000"/>
              </a:lnSpc>
              <a:spcBef>
                <a:spcPct val="50000"/>
              </a:spcBef>
              <a:buSzPct val="100000"/>
              <a:buFont typeface="Wingdings" pitchFamily="2" charset="2"/>
              <a:buChar char="§"/>
            </a:pPr>
            <a:endParaRPr lang="en-GB" sz="1100" dirty="0" smtClean="0"/>
          </a:p>
          <a:p>
            <a:pPr marL="180975" indent="-180975">
              <a:lnSpc>
                <a:spcPct val="114000"/>
              </a:lnSpc>
              <a:spcBef>
                <a:spcPct val="50000"/>
              </a:spcBef>
              <a:buSzPct val="100000"/>
              <a:buFont typeface="Wingdings" pitchFamily="2" charset="2"/>
              <a:buChar char="§"/>
            </a:pPr>
            <a:r>
              <a:rPr lang="en-GB" sz="1100" dirty="0" smtClean="0"/>
              <a:t>Christchurch residents were not interviewed last year. Given the ongoing aftershocks and impact of the earthquakes on Christchurch residents it would have been inappropriate to question them about their awareness of and preparedness for disasters.</a:t>
            </a:r>
            <a:endParaRPr lang="en-GB" sz="1100" dirty="0">
              <a:solidFill>
                <a:schemeClr val="tx1"/>
              </a:solidFill>
            </a:endParaRPr>
          </a:p>
          <a:p>
            <a:pPr marL="180975" indent="-180975">
              <a:lnSpc>
                <a:spcPct val="114000"/>
              </a:lnSpc>
              <a:spcBef>
                <a:spcPct val="50000"/>
              </a:spcBef>
              <a:buSzPct val="100000"/>
              <a:buFont typeface="Wingdings" pitchFamily="2" charset="2"/>
              <a:buChar char="§"/>
            </a:pPr>
            <a:r>
              <a:rPr lang="en-NZ" sz="1100" dirty="0"/>
              <a:t>This year’s survey shows that preparedness in Christchurch has changed </a:t>
            </a:r>
            <a:r>
              <a:rPr lang="en-NZ" sz="1100" dirty="0" smtClean="0"/>
              <a:t>markedly </a:t>
            </a:r>
            <a:r>
              <a:rPr lang="en-NZ" sz="1100" dirty="0"/>
              <a:t>since </a:t>
            </a:r>
            <a:r>
              <a:rPr lang="en-NZ" sz="1100" dirty="0" smtClean="0"/>
              <a:t>Christchurch residents were last surveyed in 2010. To aid comparability with last year’s results (that excluded Christchurch residents)</a:t>
            </a:r>
            <a:r>
              <a:rPr lang="en-US" sz="1100" dirty="0" smtClean="0">
                <a:solidFill>
                  <a:schemeClr val="tx1"/>
                </a:solidFill>
              </a:rPr>
              <a:t> all of this year’s results have been </a:t>
            </a:r>
            <a:r>
              <a:rPr lang="en-US" sz="1100" dirty="0" err="1" smtClean="0">
                <a:solidFill>
                  <a:schemeClr val="tx1"/>
                </a:solidFill>
              </a:rPr>
              <a:t>analysed</a:t>
            </a:r>
            <a:r>
              <a:rPr lang="en-US" sz="1100" dirty="0" smtClean="0">
                <a:solidFill>
                  <a:schemeClr val="tx1"/>
                </a:solidFill>
              </a:rPr>
              <a:t> </a:t>
            </a:r>
            <a:r>
              <a:rPr lang="en-NZ" sz="1100" dirty="0" smtClean="0"/>
              <a:t>both </a:t>
            </a:r>
            <a:r>
              <a:rPr lang="en-NZ" sz="1100" dirty="0"/>
              <a:t>nationally </a:t>
            </a:r>
            <a:r>
              <a:rPr lang="en-NZ" sz="1100" u="sng" dirty="0"/>
              <a:t>and</a:t>
            </a:r>
            <a:r>
              <a:rPr lang="en-NZ" sz="1100" dirty="0"/>
              <a:t> after excluding Christchurch residents from the </a:t>
            </a:r>
            <a:r>
              <a:rPr lang="en-NZ" sz="1100" dirty="0" smtClean="0"/>
              <a:t>data</a:t>
            </a:r>
            <a:r>
              <a:rPr lang="en-US" sz="1100" dirty="0" smtClean="0"/>
              <a:t>.</a:t>
            </a:r>
          </a:p>
          <a:p>
            <a:pPr marL="180975" indent="-180975">
              <a:lnSpc>
                <a:spcPct val="114000"/>
              </a:lnSpc>
              <a:spcBef>
                <a:spcPct val="50000"/>
              </a:spcBef>
              <a:buSzPct val="100000"/>
              <a:buFont typeface="Wingdings" pitchFamily="2" charset="2"/>
              <a:buChar char="§"/>
            </a:pPr>
            <a:r>
              <a:rPr lang="en-NZ" sz="1100" dirty="0"/>
              <a:t>Where a result after excluding Christchurch residents </a:t>
            </a:r>
            <a:r>
              <a:rPr lang="en-NZ" sz="1100" u="sng" dirty="0"/>
              <a:t>differs from </a:t>
            </a:r>
            <a:r>
              <a:rPr lang="en-NZ" sz="1100" u="sng" dirty="0" smtClean="0"/>
              <a:t>this year’s </a:t>
            </a:r>
            <a:r>
              <a:rPr lang="en-NZ" sz="1100" u="sng" dirty="0"/>
              <a:t>national result</a:t>
            </a:r>
            <a:r>
              <a:rPr lang="en-NZ" sz="1100" dirty="0"/>
              <a:t>, the result after excluding Christchurch residents is displayed alongside the national result in </a:t>
            </a:r>
            <a:r>
              <a:rPr lang="en-NZ" sz="1100" dirty="0" smtClean="0"/>
              <a:t>parentheses.</a:t>
            </a:r>
          </a:p>
          <a:p>
            <a:pPr marL="180975" indent="-180975">
              <a:lnSpc>
                <a:spcPct val="114000"/>
              </a:lnSpc>
              <a:spcBef>
                <a:spcPct val="50000"/>
              </a:spcBef>
              <a:buSzPct val="100000"/>
              <a:buFont typeface="Wingdings" pitchFamily="2" charset="2"/>
              <a:buChar char="§"/>
            </a:pPr>
            <a:r>
              <a:rPr lang="en-NZ" sz="1100" dirty="0" smtClean="0"/>
              <a:t>If no result is shown in parentheses, then the national result is identical to the result after Christchurch residents’ responses are removed from the data.</a:t>
            </a:r>
            <a:endParaRPr lang="en-US" sz="1300" dirty="0" smtClean="0"/>
          </a:p>
        </p:txBody>
      </p:sp>
      <p:sp>
        <p:nvSpPr>
          <p:cNvPr id="9" name="Rectangle 15"/>
          <p:cNvSpPr>
            <a:spLocks noChangeArrowheads="1"/>
          </p:cNvSpPr>
          <p:nvPr/>
        </p:nvSpPr>
        <p:spPr bwMode="auto">
          <a:xfrm>
            <a:off x="991817" y="3643658"/>
            <a:ext cx="7638732" cy="338554"/>
          </a:xfrm>
          <a:prstGeom prst="rect">
            <a:avLst/>
          </a:prstGeom>
          <a:noFill/>
          <a:ln w="9525" algn="ctr">
            <a:noFill/>
            <a:miter lim="800000"/>
            <a:headEnd/>
            <a:tailEnd/>
          </a:ln>
          <a:effectLst/>
        </p:spPr>
        <p:txBody>
          <a:bodyPr wrap="square">
            <a:sp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Consideration of the Christchurch earthquakes for this year’s survey </a:t>
            </a:r>
            <a:endParaRPr lang="en-GB"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15"/>
          <p:cNvSpPr>
            <a:spLocks noChangeArrowheads="1"/>
          </p:cNvSpPr>
          <p:nvPr/>
        </p:nvSpPr>
        <p:spPr bwMode="auto">
          <a:xfrm>
            <a:off x="991817" y="915624"/>
            <a:ext cx="4705032" cy="338554"/>
          </a:xfrm>
          <a:prstGeom prst="rect">
            <a:avLst/>
          </a:prstGeom>
          <a:noFill/>
          <a:ln w="9525" algn="ctr">
            <a:noFill/>
            <a:miter lim="800000"/>
            <a:headEnd/>
            <a:tailEnd/>
          </a:ln>
          <a:effectLst/>
        </p:spPr>
        <p:txBody>
          <a:bodyPr wrap="square">
            <a:spAutoFit/>
          </a:bodyPr>
          <a:lstStyle/>
          <a:p>
            <a:pPr algn="l"/>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Methodology</a:t>
            </a:r>
            <a:endParaRPr lang="en-GB"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30456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4307840" y="1473200"/>
            <a:ext cx="4836160" cy="3434080"/>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effective is the advertising?</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66014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05" y="184645"/>
            <a:ext cx="6252846" cy="850106"/>
          </a:xfrm>
        </p:spPr>
        <p:txBody>
          <a:bodyPr>
            <a:noAutofit/>
          </a:bodyPr>
          <a:lstStyle/>
          <a:p>
            <a:r>
              <a:rPr lang="en-NZ" sz="2200" b="1" dirty="0" smtClean="0">
                <a:solidFill>
                  <a:schemeClr val="accent1"/>
                </a:solidFill>
              </a:rPr>
              <a:t>Unprompted awareness:  </a:t>
            </a:r>
            <a:r>
              <a:rPr lang="en-NZ" sz="2200" b="1" dirty="0">
                <a:solidFill>
                  <a:schemeClr val="accent1"/>
                </a:solidFill>
              </a:rPr>
              <a:t>There has been a 5%-point increase in unprompted awareness of disaster preparedness </a:t>
            </a:r>
            <a:r>
              <a:rPr lang="en-NZ" sz="2200" b="1" dirty="0" smtClean="0">
                <a:solidFill>
                  <a:schemeClr val="accent1"/>
                </a:solidFill>
              </a:rPr>
              <a:t>advertising.</a:t>
            </a:r>
            <a:endParaRPr lang="en-NZ" sz="2200" b="1" dirty="0">
              <a:solidFill>
                <a:schemeClr val="accent1"/>
              </a:solidFil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058754041"/>
              </p:ext>
            </p:extLst>
          </p:nvPr>
        </p:nvGraphicFramePr>
        <p:xfrm>
          <a:off x="1019175" y="1363663"/>
          <a:ext cx="5102225" cy="5170487"/>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8"/>
          <p:cNvSpPr>
            <a:spLocks noChangeArrowheads="1"/>
          </p:cNvSpPr>
          <p:nvPr/>
        </p:nvSpPr>
        <p:spPr bwMode="auto">
          <a:xfrm>
            <a:off x="1358900" y="1427163"/>
            <a:ext cx="4108450" cy="600164"/>
          </a:xfrm>
          <a:prstGeom prst="rect">
            <a:avLst/>
          </a:prstGeom>
          <a:noFill/>
          <a:ln w="9525">
            <a:noFill/>
            <a:miter lim="800000"/>
            <a:headEnd/>
            <a:tailEnd/>
          </a:ln>
          <a:effectLst/>
        </p:spPr>
        <p:txBody>
          <a:bodyPr wrap="square">
            <a:spAutoFit/>
          </a:bodyPr>
          <a:lstStyle/>
          <a:p>
            <a:pPr algn="ctr" eaLnBrk="1" hangingPunct="1">
              <a:buFont typeface="Wingdings" pitchFamily="2" charset="2"/>
              <a:buNone/>
            </a:pPr>
            <a:r>
              <a:rPr lang="en-US" sz="1100" dirty="0">
                <a:solidFill>
                  <a:srgbClr val="000000"/>
                </a:solidFill>
              </a:rPr>
              <a:t>Percentage of </a:t>
            </a:r>
            <a:r>
              <a:rPr lang="en-US" sz="1100" dirty="0" err="1">
                <a:solidFill>
                  <a:srgbClr val="000000"/>
                </a:solidFill>
              </a:rPr>
              <a:t>NZers</a:t>
            </a:r>
            <a:r>
              <a:rPr lang="en-US" sz="1100" dirty="0">
                <a:solidFill>
                  <a:srgbClr val="000000"/>
                </a:solidFill>
              </a:rPr>
              <a:t> who have seen, heard, or read </a:t>
            </a:r>
            <a:r>
              <a:rPr lang="en-US" sz="1100" b="1" dirty="0">
                <a:solidFill>
                  <a:srgbClr val="000000"/>
                </a:solidFill>
              </a:rPr>
              <a:t>any</a:t>
            </a:r>
            <a:r>
              <a:rPr lang="en-US" sz="1100" dirty="0">
                <a:solidFill>
                  <a:srgbClr val="000000"/>
                </a:solidFill>
              </a:rPr>
              <a:t> advertising about preparing for a disaster and the </a:t>
            </a:r>
            <a:r>
              <a:rPr lang="en-US" sz="1100" dirty="0" err="1">
                <a:solidFill>
                  <a:schemeClr val="tx1"/>
                </a:solidFill>
              </a:rPr>
              <a:t>ratecard</a:t>
            </a:r>
            <a:r>
              <a:rPr lang="en-US" sz="1100" dirty="0">
                <a:solidFill>
                  <a:schemeClr val="tx1"/>
                </a:solidFill>
              </a:rPr>
              <a:t> value </a:t>
            </a:r>
            <a:r>
              <a:rPr lang="en-US" sz="1100" dirty="0">
                <a:solidFill>
                  <a:srgbClr val="000000"/>
                </a:solidFill>
              </a:rPr>
              <a:t>of the TV advertising.</a:t>
            </a:r>
            <a:endParaRPr lang="en-NZ" sz="1100" dirty="0">
              <a:solidFill>
                <a:srgbClr val="000000"/>
              </a:solidFill>
            </a:endParaRPr>
          </a:p>
        </p:txBody>
      </p:sp>
      <p:sp>
        <p:nvSpPr>
          <p:cNvPr id="10" name="Text Box 13"/>
          <p:cNvSpPr txBox="1">
            <a:spLocks noChangeArrowheads="1"/>
          </p:cNvSpPr>
          <p:nvPr/>
        </p:nvSpPr>
        <p:spPr bwMode="auto">
          <a:xfrm rot="5400000">
            <a:off x="4448176" y="4001645"/>
            <a:ext cx="26162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dirty="0">
                <a:solidFill>
                  <a:schemeClr val="tx1"/>
                </a:solidFill>
              </a:rPr>
              <a:t>Annual </a:t>
            </a:r>
            <a:r>
              <a:rPr lang="en-US" sz="1000" dirty="0" err="1">
                <a:solidFill>
                  <a:schemeClr val="tx1"/>
                </a:solidFill>
              </a:rPr>
              <a:t>ratecard</a:t>
            </a:r>
            <a:r>
              <a:rPr lang="en-US" sz="1000" dirty="0">
                <a:solidFill>
                  <a:schemeClr val="tx1"/>
                </a:solidFill>
              </a:rPr>
              <a:t> value ($ million)*</a:t>
            </a:r>
            <a:endParaRPr lang="en-GB" sz="1000" dirty="0">
              <a:solidFill>
                <a:schemeClr val="tx1"/>
              </a:solidFill>
            </a:endParaRPr>
          </a:p>
        </p:txBody>
      </p:sp>
      <p:sp>
        <p:nvSpPr>
          <p:cNvPr id="11" name="Text Box 11"/>
          <p:cNvSpPr txBox="1">
            <a:spLocks noChangeArrowheads="1"/>
          </p:cNvSpPr>
          <p:nvPr/>
        </p:nvSpPr>
        <p:spPr bwMode="auto">
          <a:xfrm>
            <a:off x="3381966" y="2298146"/>
            <a:ext cx="1819275" cy="214312"/>
          </a:xfrm>
          <a:prstGeom prst="rect">
            <a:avLst/>
          </a:prstGeom>
          <a:noFill/>
          <a:ln w="9525">
            <a:noFill/>
            <a:miter lim="800000"/>
            <a:headEnd/>
            <a:tailEnd/>
          </a:ln>
          <a:effectLst/>
        </p:spPr>
        <p:txBody>
          <a:bodyPr>
            <a:spAutoFit/>
          </a:bodyPr>
          <a:lstStyle/>
          <a:p>
            <a:pPr algn="r" eaLnBrk="1" hangingPunct="1">
              <a:spcBef>
                <a:spcPct val="50000"/>
              </a:spcBef>
            </a:pPr>
            <a:r>
              <a:rPr lang="en-US" sz="800">
                <a:solidFill>
                  <a:schemeClr val="tx1"/>
                </a:solidFill>
                <a:latin typeface="Tahoma" pitchFamily="34" charset="0"/>
              </a:rPr>
              <a:t>*Ratecard value for TV ads</a:t>
            </a:r>
            <a:endParaRPr lang="en-GB" sz="800">
              <a:solidFill>
                <a:schemeClr val="tx1"/>
              </a:solidFill>
              <a:latin typeface="Tahoma" pitchFamily="34" charset="0"/>
            </a:endParaRPr>
          </a:p>
        </p:txBody>
      </p:sp>
      <p:sp>
        <p:nvSpPr>
          <p:cNvPr id="12" name="Line 12"/>
          <p:cNvSpPr>
            <a:spLocks noChangeShapeType="1"/>
          </p:cNvSpPr>
          <p:nvPr/>
        </p:nvSpPr>
        <p:spPr bwMode="auto">
          <a:xfrm>
            <a:off x="3501029" y="2410858"/>
            <a:ext cx="287337"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NZ"/>
          </a:p>
        </p:txBody>
      </p:sp>
      <p:sp>
        <p:nvSpPr>
          <p:cNvPr id="13" name="Text Box 13"/>
          <p:cNvSpPr txBox="1">
            <a:spLocks noChangeArrowheads="1"/>
          </p:cNvSpPr>
          <p:nvPr/>
        </p:nvSpPr>
        <p:spPr bwMode="auto">
          <a:xfrm rot="16200000">
            <a:off x="-177862" y="3953999"/>
            <a:ext cx="26162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dirty="0" smtClean="0"/>
              <a:t>A</a:t>
            </a:r>
            <a:r>
              <a:rPr lang="en-US" sz="1000" dirty="0" smtClean="0">
                <a:solidFill>
                  <a:schemeClr val="tx1"/>
                </a:solidFill>
              </a:rPr>
              <a:t>dvertising recall</a:t>
            </a:r>
            <a:endParaRPr lang="en-GB" sz="1000" dirty="0">
              <a:solidFill>
                <a:schemeClr val="tx1"/>
              </a:solidFill>
            </a:endParaRPr>
          </a:p>
        </p:txBody>
      </p:sp>
      <p:sp>
        <p:nvSpPr>
          <p:cNvPr id="9" name="Rounded Rectangle 8"/>
          <p:cNvSpPr/>
          <p:nvPr/>
        </p:nvSpPr>
        <p:spPr>
          <a:xfrm>
            <a:off x="6135317" y="1986559"/>
            <a:ext cx="2657474" cy="1563153"/>
          </a:xfrm>
          <a:prstGeom prst="roundRect">
            <a:avLst>
              <a:gd name="adj" fmla="val 55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Christchurch residents are just as likely to recall  preparedness advertising as those who live elsewhere in New Zealand.</a:t>
            </a:r>
            <a:endParaRPr lang="en-NZ" sz="1400" dirty="0"/>
          </a:p>
        </p:txBody>
      </p:sp>
      <p:sp>
        <p:nvSpPr>
          <p:cNvPr id="14" name="Text Box 6"/>
          <p:cNvSpPr txBox="1">
            <a:spLocks noChangeArrowheads="1"/>
          </p:cNvSpPr>
          <p:nvPr/>
        </p:nvSpPr>
        <p:spPr bwMode="auto">
          <a:xfrm>
            <a:off x="946960" y="6478035"/>
            <a:ext cx="6602154" cy="369332"/>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Q15 </a:t>
            </a:r>
            <a:r>
              <a:rPr lang="en-GB" sz="900" i="1" dirty="0">
                <a:solidFill>
                  <a:schemeClr val="tx1"/>
                </a:solidFill>
              </a:rPr>
              <a:t>Have you seen, heard or read recently any advertising about preparing for a disaster?</a:t>
            </a:r>
            <a:br>
              <a:rPr lang="en-GB" sz="900" i="1" dirty="0">
                <a:solidFill>
                  <a:schemeClr val="tx1"/>
                </a:solidFill>
              </a:rPr>
            </a:br>
            <a:r>
              <a:rPr lang="en-NZ" sz="900" i="1" dirty="0">
                <a:solidFill>
                  <a:schemeClr val="tx1"/>
                </a:solidFill>
              </a:rPr>
              <a:t>Base: All Respondents: 2007 (n= 1000), 2008 (n= 1016), 2009 (n=1000</a:t>
            </a:r>
            <a:r>
              <a:rPr lang="en-NZ" sz="900" i="1" dirty="0" smtClean="0">
                <a:solidFill>
                  <a:schemeClr val="tx1"/>
                </a:solidFill>
              </a:rPr>
              <a:t>), 2010 (n=1000), 2011 (n=1164), 2012 (n=1255)</a:t>
            </a:r>
            <a:endParaRPr lang="en-GB" sz="900" i="1" dirty="0">
              <a:solidFill>
                <a:schemeClr val="tx1"/>
              </a:solidFill>
            </a:endParaRPr>
          </a:p>
        </p:txBody>
      </p:sp>
      <p:sp>
        <p:nvSpPr>
          <p:cNvPr id="21" name="Rectangle 20"/>
          <p:cNvSpPr/>
          <p:nvPr/>
        </p:nvSpPr>
        <p:spPr>
          <a:xfrm>
            <a:off x="5614988" y="5204716"/>
            <a:ext cx="3509962" cy="1183529"/>
          </a:xfrm>
          <a:prstGeom prst="rect">
            <a:avLst/>
          </a:prstGeom>
        </p:spPr>
        <p:txBody>
          <a:bodyPr wrap="square">
            <a:spAutoFit/>
          </a:bodyPr>
          <a:lstStyle/>
          <a:p>
            <a:pPr marL="0" lvl="1">
              <a:lnSpc>
                <a:spcPct val="114000"/>
              </a:lnSpc>
              <a:spcBef>
                <a:spcPts val="1600"/>
              </a:spcBef>
            </a:pPr>
            <a:r>
              <a:rPr lang="en-US" sz="900" dirty="0" smtClean="0"/>
              <a:t>Note: The decrease in recall in 2011 was likely due to the fact that the March wave of the quarterly Get Ready Get Thru TV advertising was cancelled following the February earthquake</a:t>
            </a:r>
            <a:r>
              <a:rPr lang="en-US" sz="900" dirty="0"/>
              <a:t> </a:t>
            </a:r>
            <a:r>
              <a:rPr lang="en-US" sz="900" dirty="0" smtClean="0"/>
              <a:t>in Christchurch. Furthermore, there was no advertising between July and October 2011, so this year’s </a:t>
            </a:r>
            <a:r>
              <a:rPr lang="en-US" sz="900" dirty="0" err="1" smtClean="0"/>
              <a:t>ratecard</a:t>
            </a:r>
            <a:r>
              <a:rPr lang="en-US" sz="900" dirty="0" smtClean="0"/>
              <a:t> value ($1.3 million) is for the period from 30 October 2011 to 31 June 2012</a:t>
            </a:r>
            <a:r>
              <a:rPr lang="en-US" sz="900" dirty="0"/>
              <a:t>.</a:t>
            </a:r>
            <a:endParaRPr lang="en-US" sz="900" dirty="0" smtClean="0"/>
          </a:p>
        </p:txBody>
      </p:sp>
      <p:sp>
        <p:nvSpPr>
          <p:cNvPr id="15" name="Up Arrow 14"/>
          <p:cNvSpPr/>
          <p:nvPr/>
        </p:nvSpPr>
        <p:spPr>
          <a:xfrm>
            <a:off x="5157115" y="333801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6" name="Group 15"/>
          <p:cNvGrpSpPr/>
          <p:nvPr/>
        </p:nvGrpSpPr>
        <p:grpSpPr>
          <a:xfrm>
            <a:off x="7732188" y="6251378"/>
            <a:ext cx="1411456" cy="338554"/>
            <a:chOff x="4723530" y="6263927"/>
            <a:chExt cx="1411456" cy="338554"/>
          </a:xfrm>
        </p:grpSpPr>
        <p:sp>
          <p:nvSpPr>
            <p:cNvPr id="17" name="Up Arrow 1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 Arrow 1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31899"/>
            <a:ext cx="6408546" cy="1382233"/>
          </a:xfrm>
        </p:spPr>
        <p:txBody>
          <a:bodyPr>
            <a:noAutofit/>
          </a:bodyPr>
          <a:lstStyle/>
          <a:p>
            <a:r>
              <a:rPr lang="en-NZ" sz="2200" b="1" dirty="0" smtClean="0">
                <a:solidFill>
                  <a:schemeClr val="accent1"/>
                </a:solidFill>
              </a:rPr>
              <a:t>There </a:t>
            </a:r>
            <a:r>
              <a:rPr lang="en-NZ" sz="2200" b="1" dirty="0">
                <a:solidFill>
                  <a:schemeClr val="accent1"/>
                </a:solidFill>
              </a:rPr>
              <a:t>has been </a:t>
            </a:r>
            <a:r>
              <a:rPr lang="en-NZ" sz="2200" b="1" dirty="0" smtClean="0">
                <a:solidFill>
                  <a:schemeClr val="accent1"/>
                </a:solidFill>
              </a:rPr>
              <a:t>an </a:t>
            </a:r>
            <a:r>
              <a:rPr lang="en-NZ" sz="2200" b="1" dirty="0">
                <a:solidFill>
                  <a:schemeClr val="accent1"/>
                </a:solidFill>
              </a:rPr>
              <a:t>increase in the proportion of </a:t>
            </a:r>
            <a:r>
              <a:rPr lang="en-NZ" sz="2200" b="1" dirty="0" smtClean="0">
                <a:solidFill>
                  <a:schemeClr val="accent1"/>
                </a:solidFill>
              </a:rPr>
              <a:t>people seeing preparedness advertising</a:t>
            </a:r>
            <a:br>
              <a:rPr lang="en-NZ" sz="2200" b="1" dirty="0" smtClean="0">
                <a:solidFill>
                  <a:schemeClr val="accent1"/>
                </a:solidFill>
              </a:rPr>
            </a:br>
            <a:r>
              <a:rPr lang="en-NZ" sz="2200" b="1" dirty="0" smtClean="0">
                <a:solidFill>
                  <a:schemeClr val="accent1"/>
                </a:solidFill>
              </a:rPr>
              <a:t>on </a:t>
            </a:r>
            <a:r>
              <a:rPr lang="en-NZ" sz="2200" b="1" dirty="0">
                <a:solidFill>
                  <a:schemeClr val="accent1"/>
                </a:solidFill>
              </a:rPr>
              <a:t>TV, and a decrease in the proportion </a:t>
            </a:r>
            <a:r>
              <a:rPr lang="en-NZ" sz="2200" b="1" dirty="0" smtClean="0">
                <a:solidFill>
                  <a:schemeClr val="accent1"/>
                </a:solidFill>
              </a:rPr>
              <a:t>seeing </a:t>
            </a:r>
            <a:r>
              <a:rPr lang="en-NZ" sz="2200" b="1" dirty="0">
                <a:solidFill>
                  <a:schemeClr val="accent1"/>
                </a:solidFill>
              </a:rPr>
              <a:t>advertising in newspapers</a:t>
            </a:r>
            <a:r>
              <a:rPr lang="en-NZ" sz="2200" b="1" dirty="0" smtClean="0">
                <a:solidFill>
                  <a:schemeClr val="accent1"/>
                </a:solidFill>
              </a:rPr>
              <a:t>.</a:t>
            </a:r>
            <a:endParaRPr lang="en-NZ" sz="2200" b="1" dirty="0">
              <a:solidFill>
                <a:schemeClr val="accent1"/>
              </a:solidFill>
            </a:endParaRPr>
          </a:p>
        </p:txBody>
      </p:sp>
      <p:graphicFrame>
        <p:nvGraphicFramePr>
          <p:cNvPr id="5" name="Chart 4"/>
          <p:cNvGraphicFramePr/>
          <p:nvPr>
            <p:extLst>
              <p:ext uri="{D42A27DB-BD31-4B8C-83A1-F6EECF244321}">
                <p14:modId xmlns:p14="http://schemas.microsoft.com/office/powerpoint/2010/main" val="387590800"/>
              </p:ext>
            </p:extLst>
          </p:nvPr>
        </p:nvGraphicFramePr>
        <p:xfrm>
          <a:off x="2552700" y="1626778"/>
          <a:ext cx="6353175" cy="47195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8"/>
          <p:cNvSpPr txBox="1">
            <a:spLocks noChangeArrowheads="1"/>
          </p:cNvSpPr>
          <p:nvPr/>
        </p:nvSpPr>
        <p:spPr bwMode="auto">
          <a:xfrm>
            <a:off x="981075" y="6350169"/>
            <a:ext cx="6134100"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Q16 </a:t>
            </a:r>
            <a:r>
              <a:rPr lang="en-GB" sz="900" i="1" dirty="0">
                <a:solidFill>
                  <a:schemeClr val="tx1"/>
                </a:solidFill>
              </a:rPr>
              <a:t>Where did you see, hear or read the ads?</a:t>
            </a:r>
            <a:r>
              <a:rPr lang="en-GB" sz="900" dirty="0">
                <a:solidFill>
                  <a:schemeClr val="tx1"/>
                </a:solidFill>
              </a:rPr>
              <a:t> </a:t>
            </a:r>
            <a:r>
              <a:rPr lang="en-NZ" sz="900" i="1" dirty="0" smtClean="0">
                <a:solidFill>
                  <a:schemeClr val="tx1"/>
                </a:solidFill>
              </a:rPr>
              <a:t>Base</a:t>
            </a:r>
            <a:r>
              <a:rPr lang="en-NZ" sz="900" i="1" dirty="0">
                <a:solidFill>
                  <a:schemeClr val="tx1"/>
                </a:solidFill>
              </a:rPr>
              <a:t>: </a:t>
            </a:r>
            <a:r>
              <a:rPr lang="en-GB" sz="900" i="1" dirty="0">
                <a:solidFill>
                  <a:schemeClr val="tx1"/>
                </a:solidFill>
              </a:rPr>
              <a:t>Those respondents who stated that they have seen, heard or read advertising about preparing for a disaster, 2007 (n=651), 2008 (n=543), 2009 (n=549</a:t>
            </a:r>
            <a:r>
              <a:rPr lang="en-GB" sz="900" i="1" dirty="0" smtClean="0">
                <a:solidFill>
                  <a:schemeClr val="tx1"/>
                </a:solidFill>
              </a:rPr>
              <a:t>), 2010 (n=659), 2011 (n=713), 2012 (n=797) </a:t>
            </a:r>
            <a:r>
              <a:rPr lang="en-NZ" sz="900" i="1" dirty="0" smtClean="0">
                <a:solidFill>
                  <a:schemeClr val="tx1"/>
                </a:solidFill>
              </a:rPr>
              <a:t>Note</a:t>
            </a:r>
            <a:r>
              <a:rPr lang="en-NZ" sz="900" i="1" dirty="0">
                <a:solidFill>
                  <a:schemeClr val="tx1"/>
                </a:solidFill>
              </a:rPr>
              <a:t>: </a:t>
            </a:r>
            <a:r>
              <a:rPr lang="en-NZ" sz="900" i="1" dirty="0" smtClean="0">
                <a:solidFill>
                  <a:schemeClr val="tx1"/>
                </a:solidFill>
              </a:rPr>
              <a:t>Responses </a:t>
            </a:r>
            <a:r>
              <a:rPr lang="en-NZ" sz="900" i="1" dirty="0">
                <a:solidFill>
                  <a:schemeClr val="tx1"/>
                </a:solidFill>
              </a:rPr>
              <a:t>2% and below not shown.</a:t>
            </a:r>
            <a:endParaRPr lang="en-GB" sz="900" i="1" dirty="0">
              <a:solidFill>
                <a:schemeClr val="tx1"/>
              </a:solidFill>
            </a:endParaRPr>
          </a:p>
        </p:txBody>
      </p:sp>
      <p:sp>
        <p:nvSpPr>
          <p:cNvPr id="7" name="Rounded Rectangle 6"/>
          <p:cNvSpPr/>
          <p:nvPr/>
        </p:nvSpPr>
        <p:spPr>
          <a:xfrm>
            <a:off x="1063257" y="1742707"/>
            <a:ext cx="2892056" cy="3499144"/>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These changes may be due to the following:</a:t>
            </a:r>
          </a:p>
          <a:p>
            <a:endParaRPr lang="en-US" sz="1200" dirty="0" smtClean="0"/>
          </a:p>
          <a:p>
            <a:pPr marL="342900" indent="-342900">
              <a:buAutoNum type="arabicParenR"/>
            </a:pPr>
            <a:r>
              <a:rPr lang="en-US" sz="1200" dirty="0" smtClean="0"/>
              <a:t>MCDEM ran their usual wave of advertising this quarter</a:t>
            </a:r>
            <a:r>
              <a:rPr lang="en-US" sz="1200" dirty="0"/>
              <a:t> </a:t>
            </a:r>
            <a:r>
              <a:rPr lang="en-US" sz="1200" dirty="0" smtClean="0"/>
              <a:t>(the March 2011 wave of advertising was cancelled following the Christchurch earthquake).</a:t>
            </a:r>
          </a:p>
          <a:p>
            <a:pPr marL="342900" indent="-342900">
              <a:buAutoNum type="arabicParenR"/>
            </a:pPr>
            <a:endParaRPr lang="en-US" sz="1200" dirty="0"/>
          </a:p>
          <a:p>
            <a:pPr marL="342900" indent="-342900">
              <a:buAutoNum type="arabicParenR"/>
            </a:pPr>
            <a:r>
              <a:rPr lang="en-US" sz="1200" dirty="0" smtClean="0"/>
              <a:t>There has likely been a decrease in newspaper retail advertising for emergency supplies </a:t>
            </a:r>
            <a:r>
              <a:rPr lang="en-US" sz="1200" dirty="0"/>
              <a:t>(</a:t>
            </a:r>
            <a:r>
              <a:rPr lang="en-US" sz="1200" dirty="0" err="1"/>
              <a:t>eg</a:t>
            </a:r>
            <a:r>
              <a:rPr lang="en-US" sz="1200" dirty="0"/>
              <a:t>, </a:t>
            </a:r>
            <a:r>
              <a:rPr lang="en-US" sz="1200" dirty="0" err="1"/>
              <a:t>Mitre</a:t>
            </a:r>
            <a:r>
              <a:rPr lang="en-US" sz="1200" dirty="0"/>
              <a:t> 10, </a:t>
            </a:r>
            <a:r>
              <a:rPr lang="en-US" sz="1200" dirty="0" smtClean="0"/>
              <a:t>Foodstuffs) compared to mid-2011, the period immediately following the earthquakes.</a:t>
            </a:r>
          </a:p>
        </p:txBody>
      </p:sp>
      <p:sp>
        <p:nvSpPr>
          <p:cNvPr id="8" name="TextBox 7"/>
          <p:cNvSpPr txBox="1"/>
          <p:nvPr/>
        </p:nvSpPr>
        <p:spPr>
          <a:xfrm>
            <a:off x="5225010" y="4068458"/>
            <a:ext cx="457200" cy="246221"/>
          </a:xfrm>
          <a:prstGeom prst="rect">
            <a:avLst/>
          </a:prstGeom>
          <a:noFill/>
        </p:spPr>
        <p:txBody>
          <a:bodyPr wrap="square" rtlCol="0">
            <a:spAutoFit/>
          </a:bodyPr>
          <a:lstStyle/>
          <a:p>
            <a:r>
              <a:rPr lang="en-NZ" sz="1000" dirty="0" smtClean="0">
                <a:solidFill>
                  <a:schemeClr val="bg1"/>
                </a:solidFill>
              </a:rPr>
              <a:t>(15)</a:t>
            </a:r>
            <a:endParaRPr lang="en-NZ" sz="1000" dirty="0">
              <a:solidFill>
                <a:schemeClr val="bg1"/>
              </a:solidFill>
            </a:endParaRPr>
          </a:p>
        </p:txBody>
      </p:sp>
      <p:sp>
        <p:nvSpPr>
          <p:cNvPr id="9" name="TextBox 8"/>
          <p:cNvSpPr txBox="1"/>
          <p:nvPr/>
        </p:nvSpPr>
        <p:spPr>
          <a:xfrm>
            <a:off x="5367885" y="3202350"/>
            <a:ext cx="457200" cy="246221"/>
          </a:xfrm>
          <a:prstGeom prst="rect">
            <a:avLst/>
          </a:prstGeom>
          <a:noFill/>
        </p:spPr>
        <p:txBody>
          <a:bodyPr wrap="square" rtlCol="0">
            <a:spAutoFit/>
          </a:bodyPr>
          <a:lstStyle/>
          <a:p>
            <a:r>
              <a:rPr lang="en-NZ" sz="1000" dirty="0" smtClean="0">
                <a:solidFill>
                  <a:schemeClr val="bg1"/>
                </a:solidFill>
              </a:rPr>
              <a:t>(18)</a:t>
            </a:r>
            <a:endParaRPr lang="en-NZ" sz="1000" dirty="0">
              <a:solidFill>
                <a:schemeClr val="bg1"/>
              </a:solidFill>
            </a:endParaRPr>
          </a:p>
        </p:txBody>
      </p:sp>
      <p:sp>
        <p:nvSpPr>
          <p:cNvPr id="3" name="TextBox 2"/>
          <p:cNvSpPr txBox="1"/>
          <p:nvPr/>
        </p:nvSpPr>
        <p:spPr>
          <a:xfrm>
            <a:off x="6425056" y="3202185"/>
            <a:ext cx="1635420" cy="707886"/>
          </a:xfrm>
          <a:prstGeom prst="rect">
            <a:avLst/>
          </a:prstGeom>
          <a:noFill/>
        </p:spPr>
        <p:txBody>
          <a:bodyPr wrap="square" rtlCol="0">
            <a:spAutoFit/>
          </a:bodyPr>
          <a:lstStyle/>
          <a:p>
            <a:pPr algn="ctr"/>
            <a:r>
              <a:rPr lang="en-NZ" sz="1000" dirty="0" smtClean="0"/>
              <a:t>Awareness is higher in Christchurch for newspaper (33%) and radio (28%) advertising.</a:t>
            </a:r>
            <a:endParaRPr lang="en-NZ" sz="1000" dirty="0"/>
          </a:p>
        </p:txBody>
      </p:sp>
      <p:sp>
        <p:nvSpPr>
          <p:cNvPr id="4" name="TextBox 3"/>
          <p:cNvSpPr txBox="1"/>
          <p:nvPr/>
        </p:nvSpPr>
        <p:spPr>
          <a:xfrm>
            <a:off x="5264879" y="1413100"/>
            <a:ext cx="3063955" cy="307777"/>
          </a:xfrm>
          <a:prstGeom prst="rect">
            <a:avLst/>
          </a:prstGeom>
          <a:noFill/>
        </p:spPr>
        <p:txBody>
          <a:bodyPr wrap="square" rtlCol="0">
            <a:spAutoFit/>
          </a:bodyPr>
          <a:lstStyle/>
          <a:p>
            <a:pPr algn="ctr"/>
            <a:r>
              <a:rPr lang="en-NZ" sz="1400" b="1" dirty="0" smtClean="0"/>
              <a:t>Sources of awareness</a:t>
            </a:r>
            <a:endParaRPr lang="en-NZ" sz="1400" b="1" dirty="0"/>
          </a:p>
        </p:txBody>
      </p:sp>
      <p:sp>
        <p:nvSpPr>
          <p:cNvPr id="10" name="Up Arrow 9"/>
          <p:cNvSpPr/>
          <p:nvPr/>
        </p:nvSpPr>
        <p:spPr>
          <a:xfrm>
            <a:off x="8442575" y="243424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Up Arrow 10"/>
          <p:cNvSpPr/>
          <p:nvPr/>
        </p:nvSpPr>
        <p:spPr>
          <a:xfrm flipV="1">
            <a:off x="5997085" y="3296681"/>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7732188" y="6325809"/>
            <a:ext cx="1411456" cy="338554"/>
            <a:chOff x="4723530" y="6263927"/>
            <a:chExt cx="1411456" cy="338554"/>
          </a:xfrm>
        </p:grpSpPr>
        <p:sp>
          <p:nvSpPr>
            <p:cNvPr id="13" name="Up Arrow 12"/>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Up Arrow 13"/>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extLst>
      <p:ext uri="{BB962C8B-B14F-4D97-AF65-F5344CB8AC3E}">
        <p14:creationId xmlns:p14="http://schemas.microsoft.com/office/powerpoint/2010/main" val="101062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896" y="69298"/>
            <a:ext cx="6247701" cy="1107996"/>
          </a:xfrm>
        </p:spPr>
        <p:txBody>
          <a:bodyPr wrap="square">
            <a:spAutoFit/>
          </a:bodyPr>
          <a:lstStyle/>
          <a:p>
            <a:r>
              <a:rPr lang="en-US" sz="2200" b="1" dirty="0" smtClean="0">
                <a:solidFill>
                  <a:schemeClr val="accent2">
                    <a:lumMod val="50000"/>
                  </a:schemeClr>
                </a:solidFill>
                <a:latin typeface="+mn-lt"/>
                <a:ea typeface="+mn-ea"/>
                <a:cs typeface="+mn-cs"/>
              </a:rPr>
              <a:t>Prompted recognition: 69% of New Zealand residents specifically recall the Get Ready Get Thru television advertising.</a:t>
            </a:r>
            <a:endParaRPr lang="en-NZ" sz="2200" b="1" dirty="0" smtClean="0">
              <a:solidFill>
                <a:schemeClr val="accent2">
                  <a:lumMod val="50000"/>
                </a:schemeClr>
              </a:solidFill>
              <a:latin typeface="+mn-lt"/>
              <a:ea typeface="+mn-ea"/>
              <a:cs typeface="+mn-cs"/>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3215736970"/>
              </p:ext>
            </p:extLst>
          </p:nvPr>
        </p:nvGraphicFramePr>
        <p:xfrm>
          <a:off x="3658858" y="1286140"/>
          <a:ext cx="4959683" cy="44751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3"/>
          <p:cNvSpPr txBox="1">
            <a:spLocks noChangeArrowheads="1"/>
          </p:cNvSpPr>
          <p:nvPr/>
        </p:nvSpPr>
        <p:spPr bwMode="auto">
          <a:xfrm rot="5400000">
            <a:off x="7501652" y="3799466"/>
            <a:ext cx="26162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dirty="0">
                <a:solidFill>
                  <a:schemeClr val="tx1"/>
                </a:solidFill>
              </a:rPr>
              <a:t>Annual </a:t>
            </a:r>
            <a:r>
              <a:rPr lang="en-US" sz="1000" dirty="0" err="1">
                <a:solidFill>
                  <a:schemeClr val="tx1"/>
                </a:solidFill>
              </a:rPr>
              <a:t>ratecard</a:t>
            </a:r>
            <a:r>
              <a:rPr lang="en-US" sz="1000" dirty="0">
                <a:solidFill>
                  <a:schemeClr val="tx1"/>
                </a:solidFill>
              </a:rPr>
              <a:t> value ($ million)*</a:t>
            </a:r>
            <a:endParaRPr lang="en-GB" sz="1000" dirty="0">
              <a:solidFill>
                <a:schemeClr val="tx1"/>
              </a:solidFill>
            </a:endParaRPr>
          </a:p>
        </p:txBody>
      </p:sp>
      <p:sp>
        <p:nvSpPr>
          <p:cNvPr id="6" name="Text Box 9"/>
          <p:cNvSpPr txBox="1">
            <a:spLocks noChangeArrowheads="1"/>
          </p:cNvSpPr>
          <p:nvPr/>
        </p:nvSpPr>
        <p:spPr bwMode="auto">
          <a:xfrm>
            <a:off x="1051074" y="6004288"/>
            <a:ext cx="6466145" cy="784830"/>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Q18. Have you seen any television advertisements for Civil Defence presented by Peter Elliot?  The ads featured emergency services,  public transport, and hospitals. The ads show what services may not be there to help you in an emergency and what you need to do to help you survive a disaster. Peter also directs us to the Yellow Pages for further information as well as telling us to go to the “Get Ready, Get Thru” </a:t>
            </a:r>
            <a:r>
              <a:rPr lang="en-NZ" sz="900" i="1" dirty="0" smtClean="0">
                <a:solidFill>
                  <a:schemeClr val="tx1"/>
                </a:solidFill>
              </a:rPr>
              <a:t>website. Base</a:t>
            </a:r>
            <a:r>
              <a:rPr lang="en-NZ" sz="900" i="1" dirty="0">
                <a:solidFill>
                  <a:schemeClr val="tx1"/>
                </a:solidFill>
              </a:rPr>
              <a:t>: All Respondents: 2007 (n= 1000), 2008 (n= 1016), 2009 (n=1000</a:t>
            </a:r>
            <a:r>
              <a:rPr lang="en-NZ" sz="900" i="1" dirty="0" smtClean="0">
                <a:solidFill>
                  <a:schemeClr val="tx1"/>
                </a:solidFill>
              </a:rPr>
              <a:t>), 2010 (n=1000), 2011 (n=1164), 2012 (n=1255).</a:t>
            </a:r>
            <a:endParaRPr lang="en-GB" sz="900" i="1" dirty="0">
              <a:solidFill>
                <a:schemeClr val="tx1"/>
              </a:solidFill>
            </a:endParaRPr>
          </a:p>
        </p:txBody>
      </p:sp>
      <p:sp>
        <p:nvSpPr>
          <p:cNvPr id="7" name="Text Box 11"/>
          <p:cNvSpPr txBox="1">
            <a:spLocks noChangeArrowheads="1"/>
          </p:cNvSpPr>
          <p:nvPr/>
        </p:nvSpPr>
        <p:spPr bwMode="auto">
          <a:xfrm>
            <a:off x="6393124" y="2164432"/>
            <a:ext cx="1819275" cy="214312"/>
          </a:xfrm>
          <a:prstGeom prst="rect">
            <a:avLst/>
          </a:prstGeom>
          <a:noFill/>
          <a:ln w="9525">
            <a:noFill/>
            <a:miter lim="800000"/>
            <a:headEnd/>
            <a:tailEnd/>
          </a:ln>
          <a:effectLst/>
        </p:spPr>
        <p:txBody>
          <a:bodyPr>
            <a:spAutoFit/>
          </a:bodyPr>
          <a:lstStyle/>
          <a:p>
            <a:pPr algn="r" eaLnBrk="1" hangingPunct="1">
              <a:spcBef>
                <a:spcPct val="50000"/>
              </a:spcBef>
            </a:pPr>
            <a:r>
              <a:rPr lang="en-US" sz="800">
                <a:solidFill>
                  <a:schemeClr val="tx1"/>
                </a:solidFill>
                <a:latin typeface="Tahoma" pitchFamily="34" charset="0"/>
              </a:rPr>
              <a:t>*Ratecard value for TV ads</a:t>
            </a:r>
            <a:endParaRPr lang="en-GB" sz="800">
              <a:solidFill>
                <a:schemeClr val="tx1"/>
              </a:solidFill>
              <a:latin typeface="Tahoma" pitchFamily="34" charset="0"/>
            </a:endParaRPr>
          </a:p>
        </p:txBody>
      </p:sp>
      <p:sp>
        <p:nvSpPr>
          <p:cNvPr id="8" name="Line 12"/>
          <p:cNvSpPr>
            <a:spLocks noChangeShapeType="1"/>
          </p:cNvSpPr>
          <p:nvPr/>
        </p:nvSpPr>
        <p:spPr bwMode="auto">
          <a:xfrm>
            <a:off x="6512187" y="2277144"/>
            <a:ext cx="287337"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en-NZ"/>
          </a:p>
        </p:txBody>
      </p:sp>
      <p:sp>
        <p:nvSpPr>
          <p:cNvPr id="9" name="Text Box 13"/>
          <p:cNvSpPr txBox="1">
            <a:spLocks noChangeArrowheads="1"/>
          </p:cNvSpPr>
          <p:nvPr/>
        </p:nvSpPr>
        <p:spPr bwMode="auto">
          <a:xfrm rot="16200000">
            <a:off x="2442769" y="3612504"/>
            <a:ext cx="2616200" cy="244475"/>
          </a:xfrm>
          <a:prstGeom prst="rect">
            <a:avLst/>
          </a:prstGeom>
          <a:noFill/>
          <a:ln w="9525">
            <a:noFill/>
            <a:miter lim="800000"/>
            <a:headEnd/>
            <a:tailEnd/>
          </a:ln>
          <a:effectLst/>
        </p:spPr>
        <p:txBody>
          <a:bodyPr>
            <a:spAutoFit/>
          </a:bodyPr>
          <a:lstStyle/>
          <a:p>
            <a:pPr algn="ctr" eaLnBrk="1" hangingPunct="1">
              <a:spcBef>
                <a:spcPct val="50000"/>
              </a:spcBef>
            </a:pPr>
            <a:r>
              <a:rPr lang="en-US" sz="1000" dirty="0" smtClean="0">
                <a:solidFill>
                  <a:schemeClr val="tx1"/>
                </a:solidFill>
              </a:rPr>
              <a:t>Prompted TV advertising recall</a:t>
            </a:r>
            <a:endParaRPr lang="en-GB" sz="1000" dirty="0">
              <a:solidFill>
                <a:schemeClr val="tx1"/>
              </a:solidFill>
            </a:endParaRPr>
          </a:p>
        </p:txBody>
      </p:sp>
      <p:sp>
        <p:nvSpPr>
          <p:cNvPr id="10" name="Rounded Rectangle 9"/>
          <p:cNvSpPr/>
          <p:nvPr/>
        </p:nvSpPr>
        <p:spPr>
          <a:xfrm>
            <a:off x="1119963" y="1524001"/>
            <a:ext cx="2381251" cy="1910315"/>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Prompted recall has increased 6%-points since 2011. There is no significant difference in prompted recall between Christchurch residents and those living elsewhere.</a:t>
            </a:r>
            <a:endParaRPr lang="en-NZ" sz="1400" dirty="0"/>
          </a:p>
        </p:txBody>
      </p:sp>
      <p:sp>
        <p:nvSpPr>
          <p:cNvPr id="11" name="Rectangle 10"/>
          <p:cNvSpPr/>
          <p:nvPr/>
        </p:nvSpPr>
        <p:spPr>
          <a:xfrm>
            <a:off x="1143000" y="3656271"/>
            <a:ext cx="2305050" cy="210502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NZ"/>
          </a:p>
        </p:txBody>
      </p:sp>
      <p:sp>
        <p:nvSpPr>
          <p:cNvPr id="12" name="TextBox 11"/>
          <p:cNvSpPr txBox="1"/>
          <p:nvPr/>
        </p:nvSpPr>
        <p:spPr>
          <a:xfrm>
            <a:off x="1123052" y="3717984"/>
            <a:ext cx="2324100" cy="2025170"/>
          </a:xfrm>
          <a:prstGeom prst="rect">
            <a:avLst/>
          </a:prstGeom>
          <a:noFill/>
        </p:spPr>
        <p:txBody>
          <a:bodyPr wrap="square" rtlCol="0">
            <a:spAutoFit/>
          </a:bodyPr>
          <a:lstStyle/>
          <a:p>
            <a:pPr>
              <a:lnSpc>
                <a:spcPct val="114000"/>
              </a:lnSpc>
              <a:spcAft>
                <a:spcPts val="300"/>
              </a:spcAft>
            </a:pPr>
            <a:r>
              <a:rPr lang="en-US" sz="900" dirty="0" smtClean="0"/>
              <a:t>Recall </a:t>
            </a:r>
            <a:r>
              <a:rPr lang="en-US" sz="900" b="1" dirty="0" smtClean="0"/>
              <a:t>lower</a:t>
            </a:r>
            <a:r>
              <a:rPr lang="en-US" sz="900" dirty="0" smtClean="0"/>
              <a:t> among:</a:t>
            </a:r>
          </a:p>
          <a:p>
            <a:pPr marL="180975" indent="-180975">
              <a:lnSpc>
                <a:spcPct val="114000"/>
              </a:lnSpc>
              <a:buFont typeface="Wingdings" pitchFamily="2" charset="2"/>
              <a:buChar char="§"/>
            </a:pPr>
            <a:r>
              <a:rPr lang="en-US" sz="900" dirty="0" smtClean="0"/>
              <a:t>Those for whom English is not a first language (50%, cf. 72% of others)</a:t>
            </a:r>
          </a:p>
          <a:p>
            <a:pPr marL="180975" indent="-180975">
              <a:lnSpc>
                <a:spcPct val="114000"/>
              </a:lnSpc>
              <a:buFont typeface="Wingdings" pitchFamily="2" charset="2"/>
              <a:buChar char="§"/>
            </a:pPr>
            <a:r>
              <a:rPr lang="en-US" sz="900" dirty="0" smtClean="0"/>
              <a:t>Those who have been in NZ for 5 years or less (42%, cf. 71% of others)</a:t>
            </a:r>
          </a:p>
          <a:p>
            <a:pPr marL="180975" indent="-180975">
              <a:lnSpc>
                <a:spcPct val="114000"/>
              </a:lnSpc>
              <a:buFont typeface="Wingdings" pitchFamily="2" charset="2"/>
              <a:buChar char="§"/>
            </a:pPr>
            <a:r>
              <a:rPr lang="en-US" sz="900" dirty="0" smtClean="0"/>
              <a:t>Those who identify with an Asian ethnic group (48%, cf. 71% of others)</a:t>
            </a:r>
          </a:p>
          <a:p>
            <a:pPr marL="180975" indent="-180975">
              <a:lnSpc>
                <a:spcPct val="114000"/>
              </a:lnSpc>
              <a:buFont typeface="Wingdings" pitchFamily="2" charset="2"/>
              <a:buChar char="§"/>
            </a:pPr>
            <a:r>
              <a:rPr lang="en-US" sz="900" dirty="0" smtClean="0"/>
              <a:t>Those over 60 years of age (53%, cf. 73% who are younger)</a:t>
            </a:r>
          </a:p>
          <a:p>
            <a:pPr marL="180975" indent="-180975">
              <a:lnSpc>
                <a:spcPct val="114000"/>
              </a:lnSpc>
              <a:buFont typeface="Wingdings" pitchFamily="2" charset="2"/>
              <a:buChar char="§"/>
            </a:pPr>
            <a:r>
              <a:rPr lang="en-US" sz="900" dirty="0" smtClean="0"/>
              <a:t>Those with a HH income under $40k (60%, cf. 71% of others)</a:t>
            </a:r>
            <a:endParaRPr lang="en-NZ" sz="900" dirty="0"/>
          </a:p>
        </p:txBody>
      </p:sp>
      <p:sp>
        <p:nvSpPr>
          <p:cNvPr id="13" name="Up Arrow 12"/>
          <p:cNvSpPr/>
          <p:nvPr/>
        </p:nvSpPr>
        <p:spPr>
          <a:xfrm>
            <a:off x="8157966" y="2848915"/>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p:cNvGrpSpPr/>
          <p:nvPr/>
        </p:nvGrpSpPr>
        <p:grpSpPr>
          <a:xfrm>
            <a:off x="7647127" y="6147404"/>
            <a:ext cx="1411456" cy="338554"/>
            <a:chOff x="4723530" y="6263927"/>
            <a:chExt cx="1411456" cy="338554"/>
          </a:xfrm>
        </p:grpSpPr>
        <p:sp>
          <p:nvSpPr>
            <p:cNvPr id="15" name="Up Arrow 14"/>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Up Arrow 1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cxnSp>
        <p:nvCxnSpPr>
          <p:cNvPr id="20" name="Straight Connector 19"/>
          <p:cNvCxnSpPr/>
          <p:nvPr/>
        </p:nvCxnSpPr>
        <p:spPr>
          <a:xfrm>
            <a:off x="4457700" y="3637221"/>
            <a:ext cx="3745985" cy="0"/>
          </a:xfrm>
          <a:prstGeom prst="line">
            <a:avLst/>
          </a:prstGeom>
          <a:ln w="19050">
            <a:prstDash val="sysDash"/>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3977882" y="3475296"/>
            <a:ext cx="546493" cy="338554"/>
          </a:xfrm>
          <a:prstGeom prst="rect">
            <a:avLst/>
          </a:prstGeom>
          <a:noFill/>
        </p:spPr>
        <p:txBody>
          <a:bodyPr wrap="square" rtlCol="0">
            <a:spAutoFit/>
          </a:bodyPr>
          <a:lstStyle/>
          <a:p>
            <a:r>
              <a:rPr lang="en-NZ" sz="800" dirty="0" smtClean="0"/>
              <a:t>Norm</a:t>
            </a:r>
          </a:p>
          <a:p>
            <a:r>
              <a:rPr lang="en-NZ" sz="800" dirty="0" smtClean="0"/>
              <a:t>(52%)</a:t>
            </a:r>
            <a:endParaRPr lang="en-NZ"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976" y="1017630"/>
            <a:ext cx="2828924" cy="3722984"/>
          </a:xfrm>
        </p:spPr>
        <p:txBody>
          <a:bodyPr>
            <a:noAutofit/>
          </a:bodyPr>
          <a:lstStyle/>
          <a:p>
            <a:pPr algn="ctr"/>
            <a:r>
              <a:rPr lang="en-NZ" b="1" dirty="0" smtClean="0">
                <a:solidFill>
                  <a:schemeClr val="accent2">
                    <a:lumMod val="50000"/>
                  </a:schemeClr>
                </a:solidFill>
              </a:rPr>
              <a:t>More people think the ads contain new information this wave, and find the ads relevant and believable.</a:t>
            </a:r>
            <a:endParaRPr lang="en-NZ" dirty="0"/>
          </a:p>
        </p:txBody>
      </p:sp>
      <p:graphicFrame>
        <p:nvGraphicFramePr>
          <p:cNvPr id="4" name="Object 4"/>
          <p:cNvGraphicFramePr>
            <a:graphicFrameLocks noChangeAspect="1"/>
          </p:cNvGraphicFramePr>
          <p:nvPr>
            <p:extLst>
              <p:ext uri="{D42A27DB-BD31-4B8C-83A1-F6EECF244321}">
                <p14:modId xmlns:p14="http://schemas.microsoft.com/office/powerpoint/2010/main" val="3136001837"/>
              </p:ext>
            </p:extLst>
          </p:nvPr>
        </p:nvGraphicFramePr>
        <p:xfrm>
          <a:off x="2224723" y="74428"/>
          <a:ext cx="3938587" cy="6468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924561" y="359501"/>
            <a:ext cx="1413510" cy="400110"/>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You </a:t>
            </a:r>
            <a:r>
              <a:rPr lang="en-NZ" sz="1000" b="1" dirty="0"/>
              <a:t>understood </a:t>
            </a:r>
            <a:r>
              <a:rPr lang="en-NZ" sz="1000" dirty="0"/>
              <a:t>the ad’s message</a:t>
            </a:r>
            <a:endParaRPr lang="en-US" sz="1000" dirty="0"/>
          </a:p>
        </p:txBody>
      </p:sp>
      <p:sp>
        <p:nvSpPr>
          <p:cNvPr id="6" name="Text Box 6"/>
          <p:cNvSpPr txBox="1">
            <a:spLocks noChangeArrowheads="1"/>
          </p:cNvSpPr>
          <p:nvPr/>
        </p:nvSpPr>
        <p:spPr bwMode="auto">
          <a:xfrm>
            <a:off x="1000444" y="1152124"/>
            <a:ext cx="1261745" cy="396875"/>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The points made were </a:t>
            </a:r>
            <a:r>
              <a:rPr lang="en-NZ" sz="1000" b="1" dirty="0"/>
              <a:t>believable</a:t>
            </a:r>
            <a:endParaRPr lang="en-US" sz="1000" b="1" dirty="0"/>
          </a:p>
        </p:txBody>
      </p:sp>
      <p:sp>
        <p:nvSpPr>
          <p:cNvPr id="7" name="Text Box 7"/>
          <p:cNvSpPr txBox="1">
            <a:spLocks noChangeArrowheads="1"/>
          </p:cNvSpPr>
          <p:nvPr/>
        </p:nvSpPr>
        <p:spPr bwMode="auto">
          <a:xfrm>
            <a:off x="1002190" y="1959053"/>
            <a:ext cx="1258253" cy="396875"/>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The points made were </a:t>
            </a:r>
            <a:r>
              <a:rPr lang="en-NZ" sz="1000" b="1" dirty="0"/>
              <a:t>relevant</a:t>
            </a:r>
            <a:endParaRPr lang="en-US" sz="1000" b="1" dirty="0"/>
          </a:p>
        </p:txBody>
      </p:sp>
      <p:sp>
        <p:nvSpPr>
          <p:cNvPr id="8" name="Text Box 8"/>
          <p:cNvSpPr txBox="1">
            <a:spLocks noChangeArrowheads="1"/>
          </p:cNvSpPr>
          <p:nvPr/>
        </p:nvSpPr>
        <p:spPr bwMode="auto">
          <a:xfrm>
            <a:off x="1053466" y="2770564"/>
            <a:ext cx="1155700" cy="396875"/>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The information was </a:t>
            </a:r>
            <a:r>
              <a:rPr lang="en-NZ" sz="1000" b="1" dirty="0"/>
              <a:t>helpful</a:t>
            </a:r>
            <a:endParaRPr lang="en-US" sz="1000" b="1" dirty="0"/>
          </a:p>
        </p:txBody>
      </p:sp>
      <p:sp>
        <p:nvSpPr>
          <p:cNvPr id="9" name="Text Box 26"/>
          <p:cNvSpPr txBox="1">
            <a:spLocks noChangeArrowheads="1"/>
          </p:cNvSpPr>
          <p:nvPr/>
        </p:nvSpPr>
        <p:spPr bwMode="auto">
          <a:xfrm>
            <a:off x="909321" y="5230981"/>
            <a:ext cx="1443990" cy="400110"/>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You are getting </a:t>
            </a:r>
            <a:r>
              <a:rPr lang="en-NZ" sz="1000" b="1" dirty="0"/>
              <a:t>fed up</a:t>
            </a:r>
            <a:r>
              <a:rPr lang="en-NZ" sz="1000" dirty="0"/>
              <a:t> seeing them</a:t>
            </a:r>
            <a:endParaRPr lang="en-US" sz="1000" dirty="0"/>
          </a:p>
        </p:txBody>
      </p:sp>
      <p:sp>
        <p:nvSpPr>
          <p:cNvPr id="10" name="Text Box 8"/>
          <p:cNvSpPr txBox="1">
            <a:spLocks noChangeArrowheads="1"/>
          </p:cNvSpPr>
          <p:nvPr/>
        </p:nvSpPr>
        <p:spPr bwMode="auto">
          <a:xfrm>
            <a:off x="910591" y="3580331"/>
            <a:ext cx="1441450" cy="396875"/>
          </a:xfrm>
          <a:prstGeom prst="rect">
            <a:avLst/>
          </a:prstGeom>
          <a:noFill/>
          <a:ln w="9525">
            <a:noFill/>
            <a:miter lim="800000"/>
            <a:headEnd/>
            <a:tailEnd/>
          </a:ln>
        </p:spPr>
        <p:txBody>
          <a:bodyPr>
            <a:spAutoFit/>
          </a:bodyPr>
          <a:lstStyle/>
          <a:p>
            <a:pPr algn="ctr" eaLnBrk="1" hangingPunct="1">
              <a:spcBef>
                <a:spcPct val="50000"/>
              </a:spcBef>
            </a:pPr>
            <a:r>
              <a:rPr lang="en-NZ" sz="1000" dirty="0"/>
              <a:t>You </a:t>
            </a:r>
            <a:r>
              <a:rPr lang="en-NZ" sz="1000" b="1" dirty="0"/>
              <a:t>enjoyed watching</a:t>
            </a:r>
            <a:r>
              <a:rPr lang="en-NZ" sz="1000" dirty="0"/>
              <a:t> the ads</a:t>
            </a:r>
            <a:endParaRPr lang="en-US" sz="1000" dirty="0"/>
          </a:p>
        </p:txBody>
      </p:sp>
      <p:sp>
        <p:nvSpPr>
          <p:cNvPr id="11" name="Text Box 8"/>
          <p:cNvSpPr txBox="1">
            <a:spLocks noChangeArrowheads="1"/>
          </p:cNvSpPr>
          <p:nvPr/>
        </p:nvSpPr>
        <p:spPr bwMode="auto">
          <a:xfrm>
            <a:off x="944881" y="4422963"/>
            <a:ext cx="1372870" cy="396875"/>
          </a:xfrm>
          <a:prstGeom prst="rect">
            <a:avLst/>
          </a:prstGeom>
          <a:noFill/>
          <a:ln w="9525">
            <a:noFill/>
            <a:miter lim="800000"/>
            <a:headEnd/>
            <a:tailEnd/>
          </a:ln>
        </p:spPr>
        <p:txBody>
          <a:bodyPr wrap="square">
            <a:spAutoFit/>
          </a:bodyPr>
          <a:lstStyle/>
          <a:p>
            <a:pPr algn="ctr" eaLnBrk="1" hangingPunct="1">
              <a:spcBef>
                <a:spcPct val="50000"/>
              </a:spcBef>
            </a:pPr>
            <a:r>
              <a:rPr lang="en-NZ" sz="1000" dirty="0"/>
              <a:t>The ads contained </a:t>
            </a:r>
            <a:r>
              <a:rPr lang="en-NZ" sz="1000" b="1" dirty="0"/>
              <a:t>new information</a:t>
            </a:r>
            <a:endParaRPr lang="en-US" sz="1000" b="1" dirty="0"/>
          </a:p>
        </p:txBody>
      </p:sp>
      <p:sp>
        <p:nvSpPr>
          <p:cNvPr id="12" name="Text Box 9"/>
          <p:cNvSpPr txBox="1">
            <a:spLocks noChangeArrowheads="1"/>
          </p:cNvSpPr>
          <p:nvPr/>
        </p:nvSpPr>
        <p:spPr bwMode="auto">
          <a:xfrm>
            <a:off x="1002190" y="6299836"/>
            <a:ext cx="8233409"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Q19 Thinking about these adverts for the Ministry of Civil Defence and Emergency Management, please tell me whether you strongly agree, slightly agree, slightly disagree or strongly disagree with each of these statements? Base: </a:t>
            </a:r>
            <a:r>
              <a:rPr lang="en-GB" sz="900" i="1" dirty="0">
                <a:solidFill>
                  <a:schemeClr val="tx1"/>
                </a:solidFill>
              </a:rPr>
              <a:t>Those respondents who stated that they had seen the Civil Defence TV advertising, 2007 (n=631), 2008 (n=418), 2009 (n=608</a:t>
            </a:r>
            <a:r>
              <a:rPr lang="en-GB" sz="900" i="1" dirty="0" smtClean="0">
                <a:solidFill>
                  <a:schemeClr val="tx1"/>
                </a:solidFill>
              </a:rPr>
              <a:t>), 2010 (n=654), 2011 (n=710), 2012 (n=830).</a:t>
            </a:r>
            <a:endParaRPr lang="en-GB" sz="900" i="1" dirty="0">
              <a:solidFill>
                <a:schemeClr val="tx1"/>
              </a:solidFill>
            </a:endParaRPr>
          </a:p>
        </p:txBody>
      </p:sp>
      <p:grpSp>
        <p:nvGrpSpPr>
          <p:cNvPr id="26" name="Group 25"/>
          <p:cNvGrpSpPr/>
          <p:nvPr/>
        </p:nvGrpSpPr>
        <p:grpSpPr>
          <a:xfrm>
            <a:off x="1129264" y="6057529"/>
            <a:ext cx="4868013" cy="215444"/>
            <a:chOff x="1396683" y="6066155"/>
            <a:chExt cx="4868013" cy="215444"/>
          </a:xfrm>
        </p:grpSpPr>
        <p:sp>
          <p:nvSpPr>
            <p:cNvPr id="14" name="Rectangle 13"/>
            <p:cNvSpPr>
              <a:spLocks noChangeArrowheads="1"/>
            </p:cNvSpPr>
            <p:nvPr/>
          </p:nvSpPr>
          <p:spPr bwMode="auto">
            <a:xfrm>
              <a:off x="5255900" y="6134418"/>
              <a:ext cx="100013" cy="80963"/>
            </a:xfrm>
            <a:prstGeom prst="rect">
              <a:avLst/>
            </a:prstGeom>
            <a:solidFill>
              <a:schemeClr val="accent2"/>
            </a:solidFill>
            <a:ln w="9525">
              <a:solidFill>
                <a:schemeClr val="accent2">
                  <a:lumMod val="50000"/>
                </a:schemeClr>
              </a:solidFill>
              <a:miter lim="800000"/>
              <a:headEnd/>
              <a:tailEnd/>
            </a:ln>
          </p:spPr>
          <p:txBody>
            <a:bodyPr wrap="none" anchor="ctr"/>
            <a:lstStyle/>
            <a:p>
              <a:pPr algn="l" eaLnBrk="1" hangingPunct="1"/>
              <a:endParaRPr lang="en-US" sz="800">
                <a:solidFill>
                  <a:schemeClr val="tx1"/>
                </a:solidFill>
              </a:endParaRPr>
            </a:p>
          </p:txBody>
        </p:sp>
        <p:sp>
          <p:nvSpPr>
            <p:cNvPr id="15" name="Text Box 14"/>
            <p:cNvSpPr txBox="1">
              <a:spLocks noChangeArrowheads="1"/>
            </p:cNvSpPr>
            <p:nvPr/>
          </p:nvSpPr>
          <p:spPr bwMode="auto">
            <a:xfrm>
              <a:off x="5302358" y="6066155"/>
              <a:ext cx="962338" cy="215444"/>
            </a:xfrm>
            <a:prstGeom prst="rect">
              <a:avLst/>
            </a:prstGeom>
            <a:noFill/>
            <a:ln w="9525">
              <a:noFill/>
              <a:miter lim="800000"/>
              <a:headEnd/>
              <a:tailEnd/>
            </a:ln>
          </p:spPr>
          <p:txBody>
            <a:bodyPr wrap="square">
              <a:spAutoFit/>
            </a:bodyPr>
            <a:lstStyle/>
            <a:p>
              <a:pPr algn="l" eaLnBrk="1" hangingPunct="1">
                <a:spcBef>
                  <a:spcPct val="50000"/>
                </a:spcBef>
              </a:pPr>
              <a:r>
                <a:rPr lang="en-US" sz="800" dirty="0">
                  <a:solidFill>
                    <a:schemeClr val="tx1"/>
                  </a:solidFill>
                </a:rPr>
                <a:t>Strongly agree</a:t>
              </a:r>
            </a:p>
          </p:txBody>
        </p:sp>
        <p:sp>
          <p:nvSpPr>
            <p:cNvPr id="16" name="Rectangle 15"/>
            <p:cNvSpPr>
              <a:spLocks noChangeArrowheads="1"/>
            </p:cNvSpPr>
            <p:nvPr/>
          </p:nvSpPr>
          <p:spPr bwMode="auto">
            <a:xfrm>
              <a:off x="4349436" y="6134418"/>
              <a:ext cx="107950" cy="80963"/>
            </a:xfrm>
            <a:prstGeom prst="rect">
              <a:avLst/>
            </a:prstGeom>
            <a:solidFill>
              <a:schemeClr val="accent2">
                <a:lumMod val="50000"/>
              </a:schemeClr>
            </a:solidFill>
            <a:ln w="9525">
              <a:solidFill>
                <a:schemeClr val="accent3">
                  <a:lumMod val="10000"/>
                </a:schemeClr>
              </a:solidFill>
              <a:miter lim="800000"/>
              <a:headEnd/>
              <a:tailEnd/>
            </a:ln>
          </p:spPr>
          <p:txBody>
            <a:bodyPr wrap="none" anchor="ctr"/>
            <a:lstStyle/>
            <a:p>
              <a:pPr algn="l" eaLnBrk="1" hangingPunct="1"/>
              <a:endParaRPr lang="en-US" sz="800">
                <a:solidFill>
                  <a:schemeClr val="tx1"/>
                </a:solidFill>
              </a:endParaRPr>
            </a:p>
          </p:txBody>
        </p:sp>
        <p:sp>
          <p:nvSpPr>
            <p:cNvPr id="17" name="Text Box 16"/>
            <p:cNvSpPr txBox="1">
              <a:spLocks noChangeArrowheads="1"/>
            </p:cNvSpPr>
            <p:nvPr/>
          </p:nvSpPr>
          <p:spPr bwMode="auto">
            <a:xfrm>
              <a:off x="4400868" y="6066155"/>
              <a:ext cx="877889" cy="214313"/>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Slightly agree</a:t>
              </a:r>
            </a:p>
          </p:txBody>
        </p:sp>
        <p:sp>
          <p:nvSpPr>
            <p:cNvPr id="18" name="Rectangle 17"/>
            <p:cNvSpPr>
              <a:spLocks noChangeArrowheads="1"/>
            </p:cNvSpPr>
            <p:nvPr/>
          </p:nvSpPr>
          <p:spPr bwMode="auto">
            <a:xfrm>
              <a:off x="3309622" y="6136005"/>
              <a:ext cx="100013" cy="77788"/>
            </a:xfrm>
            <a:prstGeom prst="rect">
              <a:avLst/>
            </a:prstGeom>
            <a:solidFill>
              <a:schemeClr val="accent4"/>
            </a:solidFill>
            <a:ln w="9525">
              <a:solidFill>
                <a:schemeClr val="accent4">
                  <a:lumMod val="50000"/>
                </a:schemeClr>
              </a:solidFill>
              <a:miter lim="800000"/>
              <a:headEnd/>
              <a:tailEnd/>
            </a:ln>
          </p:spPr>
          <p:txBody>
            <a:bodyPr wrap="none" anchor="ctr"/>
            <a:lstStyle/>
            <a:p>
              <a:pPr algn="l" eaLnBrk="1" hangingPunct="1"/>
              <a:endParaRPr lang="en-US" sz="800">
                <a:solidFill>
                  <a:schemeClr val="tx1"/>
                </a:solidFill>
              </a:endParaRPr>
            </a:p>
          </p:txBody>
        </p:sp>
        <p:sp>
          <p:nvSpPr>
            <p:cNvPr id="19" name="Text Box 18"/>
            <p:cNvSpPr txBox="1">
              <a:spLocks noChangeArrowheads="1"/>
            </p:cNvSpPr>
            <p:nvPr/>
          </p:nvSpPr>
          <p:spPr bwMode="auto">
            <a:xfrm>
              <a:off x="3355603" y="6066155"/>
              <a:ext cx="1023935" cy="215444"/>
            </a:xfrm>
            <a:prstGeom prst="rect">
              <a:avLst/>
            </a:prstGeom>
            <a:noFill/>
            <a:ln w="9525">
              <a:noFill/>
              <a:miter lim="800000"/>
              <a:headEnd/>
              <a:tailEnd/>
            </a:ln>
          </p:spPr>
          <p:txBody>
            <a:bodyPr wrap="square">
              <a:spAutoFit/>
            </a:bodyPr>
            <a:lstStyle/>
            <a:p>
              <a:pPr algn="l" eaLnBrk="1" hangingPunct="1">
                <a:spcBef>
                  <a:spcPct val="50000"/>
                </a:spcBef>
              </a:pPr>
              <a:r>
                <a:rPr lang="en-US" sz="800" dirty="0">
                  <a:solidFill>
                    <a:schemeClr val="tx1"/>
                  </a:solidFill>
                </a:rPr>
                <a:t>Slightly disagree</a:t>
              </a:r>
            </a:p>
          </p:txBody>
        </p:sp>
        <p:sp>
          <p:nvSpPr>
            <p:cNvPr id="20" name="Rectangle 19"/>
            <p:cNvSpPr>
              <a:spLocks noChangeArrowheads="1"/>
            </p:cNvSpPr>
            <p:nvPr/>
          </p:nvSpPr>
          <p:spPr bwMode="auto">
            <a:xfrm>
              <a:off x="2231709" y="6136005"/>
              <a:ext cx="111125" cy="76200"/>
            </a:xfrm>
            <a:prstGeom prst="rect">
              <a:avLst/>
            </a:prstGeom>
            <a:solidFill>
              <a:schemeClr val="accent5"/>
            </a:solidFill>
            <a:ln w="9525">
              <a:solidFill>
                <a:schemeClr val="accent5">
                  <a:lumMod val="50000"/>
                </a:schemeClr>
              </a:solidFill>
              <a:miter lim="800000"/>
              <a:headEnd/>
              <a:tailEnd/>
            </a:ln>
          </p:spPr>
          <p:txBody>
            <a:bodyPr wrap="none" anchor="ctr"/>
            <a:lstStyle/>
            <a:p>
              <a:pPr algn="l" eaLnBrk="1" hangingPunct="1"/>
              <a:endParaRPr lang="en-US" sz="800">
                <a:solidFill>
                  <a:schemeClr val="tx1"/>
                </a:solidFill>
              </a:endParaRPr>
            </a:p>
          </p:txBody>
        </p:sp>
        <p:sp>
          <p:nvSpPr>
            <p:cNvPr id="21" name="Text Box 20"/>
            <p:cNvSpPr txBox="1">
              <a:spLocks noChangeArrowheads="1"/>
            </p:cNvSpPr>
            <p:nvPr/>
          </p:nvSpPr>
          <p:spPr bwMode="auto">
            <a:xfrm>
              <a:off x="2293354" y="6066155"/>
              <a:ext cx="1036639" cy="214313"/>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Strongly disagree</a:t>
              </a:r>
            </a:p>
          </p:txBody>
        </p:sp>
        <p:sp>
          <p:nvSpPr>
            <p:cNvPr id="23" name="Rectangle 22"/>
            <p:cNvSpPr>
              <a:spLocks noChangeArrowheads="1"/>
            </p:cNvSpPr>
            <p:nvPr/>
          </p:nvSpPr>
          <p:spPr bwMode="auto">
            <a:xfrm>
              <a:off x="1396683" y="6136005"/>
              <a:ext cx="98425" cy="77788"/>
            </a:xfrm>
            <a:prstGeom prst="rect">
              <a:avLst/>
            </a:prstGeom>
            <a:solidFill>
              <a:schemeClr val="bg1">
                <a:lumMod val="50000"/>
              </a:schemeClr>
            </a:solidFill>
            <a:ln w="9525">
              <a:solidFill>
                <a:schemeClr val="tx1"/>
              </a:solidFill>
              <a:miter lim="800000"/>
              <a:headEnd/>
              <a:tailEnd/>
            </a:ln>
          </p:spPr>
          <p:txBody>
            <a:bodyPr wrap="none" anchor="ctr"/>
            <a:lstStyle/>
            <a:p>
              <a:pPr algn="l" eaLnBrk="1" hangingPunct="1"/>
              <a:endParaRPr lang="en-US" sz="800">
                <a:solidFill>
                  <a:schemeClr val="tx1"/>
                </a:solidFill>
              </a:endParaRPr>
            </a:p>
          </p:txBody>
        </p:sp>
        <p:sp>
          <p:nvSpPr>
            <p:cNvPr id="24" name="Text Box 23"/>
            <p:cNvSpPr txBox="1">
              <a:spLocks noChangeArrowheads="1"/>
            </p:cNvSpPr>
            <p:nvPr/>
          </p:nvSpPr>
          <p:spPr bwMode="auto">
            <a:xfrm>
              <a:off x="1444939" y="6066155"/>
              <a:ext cx="804863" cy="214313"/>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Don’t know</a:t>
              </a:r>
            </a:p>
          </p:txBody>
        </p:sp>
      </p:grpSp>
      <p:sp>
        <p:nvSpPr>
          <p:cNvPr id="27" name="Text Box 5"/>
          <p:cNvSpPr txBox="1">
            <a:spLocks noChangeArrowheads="1"/>
          </p:cNvSpPr>
          <p:nvPr/>
        </p:nvSpPr>
        <p:spPr bwMode="auto">
          <a:xfrm>
            <a:off x="5864093" y="178858"/>
            <a:ext cx="312737" cy="784830"/>
          </a:xfrm>
          <a:prstGeom prst="rect">
            <a:avLst/>
          </a:prstGeom>
          <a:noFill/>
          <a:ln w="9525">
            <a:noFill/>
            <a:miter lim="800000"/>
            <a:headEnd/>
            <a:tailEnd/>
          </a:ln>
        </p:spPr>
        <p:txBody>
          <a:bodyPr>
            <a:spAutoFit/>
          </a:bodyPr>
          <a:lstStyle/>
          <a:p>
            <a:pPr eaLnBrk="1" hangingPunct="1"/>
            <a:r>
              <a:rPr lang="en-NZ" sz="750" dirty="0">
                <a:solidFill>
                  <a:schemeClr val="tx1"/>
                </a:solidFill>
              </a:rPr>
              <a:t>98</a:t>
            </a:r>
          </a:p>
          <a:p>
            <a:pPr eaLnBrk="1" hangingPunct="1"/>
            <a:r>
              <a:rPr lang="en-NZ" sz="750" dirty="0">
                <a:solidFill>
                  <a:schemeClr val="tx1"/>
                </a:solidFill>
              </a:rPr>
              <a:t>97</a:t>
            </a:r>
          </a:p>
          <a:p>
            <a:pPr eaLnBrk="1" hangingPunct="1"/>
            <a:r>
              <a:rPr lang="en-NZ" sz="750" dirty="0" smtClean="0">
                <a:solidFill>
                  <a:schemeClr val="tx1"/>
                </a:solidFill>
              </a:rPr>
              <a:t>98</a:t>
            </a:r>
          </a:p>
          <a:p>
            <a:pPr eaLnBrk="1" hangingPunct="1"/>
            <a:r>
              <a:rPr lang="en-NZ" sz="750" dirty="0" smtClean="0">
                <a:solidFill>
                  <a:schemeClr val="tx1"/>
                </a:solidFill>
              </a:rPr>
              <a:t>99</a:t>
            </a:r>
          </a:p>
          <a:p>
            <a:pPr eaLnBrk="1" hangingPunct="1"/>
            <a:r>
              <a:rPr lang="en-US" sz="750" dirty="0" smtClean="0"/>
              <a:t>98</a:t>
            </a:r>
          </a:p>
          <a:p>
            <a:pPr eaLnBrk="1" hangingPunct="1"/>
            <a:r>
              <a:rPr lang="en-US" sz="750" dirty="0" smtClean="0">
                <a:solidFill>
                  <a:schemeClr val="tx1"/>
                </a:solidFill>
              </a:rPr>
              <a:t>99</a:t>
            </a:r>
            <a:endParaRPr lang="en-US" sz="750" dirty="0">
              <a:solidFill>
                <a:schemeClr val="tx1"/>
              </a:solidFill>
            </a:endParaRPr>
          </a:p>
        </p:txBody>
      </p:sp>
      <p:sp>
        <p:nvSpPr>
          <p:cNvPr id="28" name="Text Box 5"/>
          <p:cNvSpPr txBox="1">
            <a:spLocks noChangeArrowheads="1"/>
          </p:cNvSpPr>
          <p:nvPr/>
        </p:nvSpPr>
        <p:spPr bwMode="auto">
          <a:xfrm>
            <a:off x="5864093" y="987045"/>
            <a:ext cx="312737" cy="784830"/>
          </a:xfrm>
          <a:prstGeom prst="rect">
            <a:avLst/>
          </a:prstGeom>
          <a:noFill/>
          <a:ln w="9525">
            <a:noFill/>
            <a:miter lim="800000"/>
            <a:headEnd/>
            <a:tailEnd/>
          </a:ln>
        </p:spPr>
        <p:txBody>
          <a:bodyPr>
            <a:spAutoFit/>
          </a:bodyPr>
          <a:lstStyle/>
          <a:p>
            <a:pPr eaLnBrk="1" hangingPunct="1"/>
            <a:r>
              <a:rPr lang="en-NZ" sz="750" dirty="0">
                <a:solidFill>
                  <a:schemeClr val="tx1"/>
                </a:solidFill>
              </a:rPr>
              <a:t>97</a:t>
            </a:r>
          </a:p>
          <a:p>
            <a:pPr eaLnBrk="1" hangingPunct="1"/>
            <a:r>
              <a:rPr lang="en-NZ" sz="750" dirty="0">
                <a:solidFill>
                  <a:schemeClr val="tx1"/>
                </a:solidFill>
              </a:rPr>
              <a:t>96</a:t>
            </a:r>
          </a:p>
          <a:p>
            <a:pPr eaLnBrk="1" hangingPunct="1"/>
            <a:r>
              <a:rPr lang="en-NZ" sz="750" dirty="0" smtClean="0">
                <a:solidFill>
                  <a:schemeClr val="tx1"/>
                </a:solidFill>
              </a:rPr>
              <a:t>96</a:t>
            </a:r>
          </a:p>
          <a:p>
            <a:pPr eaLnBrk="1" hangingPunct="1"/>
            <a:r>
              <a:rPr lang="en-NZ" sz="750" dirty="0" smtClean="0">
                <a:solidFill>
                  <a:schemeClr val="tx1"/>
                </a:solidFill>
              </a:rPr>
              <a:t>96</a:t>
            </a:r>
          </a:p>
          <a:p>
            <a:pPr eaLnBrk="1" hangingPunct="1"/>
            <a:r>
              <a:rPr lang="en-US" sz="750" dirty="0" smtClean="0"/>
              <a:t>96</a:t>
            </a:r>
          </a:p>
          <a:p>
            <a:pPr eaLnBrk="1" hangingPunct="1"/>
            <a:r>
              <a:rPr lang="en-US" sz="750" dirty="0" smtClean="0">
                <a:solidFill>
                  <a:schemeClr val="tx1"/>
                </a:solidFill>
              </a:rPr>
              <a:t>98</a:t>
            </a:r>
            <a:endParaRPr lang="en-US" sz="750" dirty="0">
              <a:solidFill>
                <a:schemeClr val="tx1"/>
              </a:solidFill>
            </a:endParaRPr>
          </a:p>
        </p:txBody>
      </p:sp>
      <p:sp>
        <p:nvSpPr>
          <p:cNvPr id="29" name="Text Box 5"/>
          <p:cNvSpPr txBox="1">
            <a:spLocks noChangeArrowheads="1"/>
          </p:cNvSpPr>
          <p:nvPr/>
        </p:nvSpPr>
        <p:spPr bwMode="auto">
          <a:xfrm>
            <a:off x="5864092" y="1795232"/>
            <a:ext cx="312738" cy="784830"/>
          </a:xfrm>
          <a:prstGeom prst="rect">
            <a:avLst/>
          </a:prstGeom>
          <a:noFill/>
          <a:ln w="9525">
            <a:noFill/>
            <a:miter lim="800000"/>
            <a:headEnd/>
            <a:tailEnd/>
          </a:ln>
        </p:spPr>
        <p:txBody>
          <a:bodyPr>
            <a:spAutoFit/>
          </a:bodyPr>
          <a:lstStyle/>
          <a:p>
            <a:pPr eaLnBrk="1" hangingPunct="1"/>
            <a:r>
              <a:rPr lang="en-NZ" sz="750" dirty="0">
                <a:solidFill>
                  <a:schemeClr val="tx1"/>
                </a:solidFill>
              </a:rPr>
              <a:t>91</a:t>
            </a:r>
          </a:p>
          <a:p>
            <a:pPr eaLnBrk="1" hangingPunct="1"/>
            <a:r>
              <a:rPr lang="en-NZ" sz="750" dirty="0">
                <a:solidFill>
                  <a:schemeClr val="tx1"/>
                </a:solidFill>
              </a:rPr>
              <a:t>92</a:t>
            </a:r>
          </a:p>
          <a:p>
            <a:pPr eaLnBrk="1" hangingPunct="1"/>
            <a:r>
              <a:rPr lang="en-NZ" sz="750" dirty="0" smtClean="0">
                <a:solidFill>
                  <a:schemeClr val="tx1"/>
                </a:solidFill>
              </a:rPr>
              <a:t>94</a:t>
            </a:r>
          </a:p>
          <a:p>
            <a:pPr eaLnBrk="1" hangingPunct="1"/>
            <a:r>
              <a:rPr lang="en-NZ" sz="750" dirty="0" smtClean="0">
                <a:solidFill>
                  <a:schemeClr val="tx1"/>
                </a:solidFill>
              </a:rPr>
              <a:t>92</a:t>
            </a:r>
          </a:p>
          <a:p>
            <a:pPr eaLnBrk="1" hangingPunct="1"/>
            <a:r>
              <a:rPr lang="en-US" sz="750" dirty="0" smtClean="0"/>
              <a:t>89</a:t>
            </a:r>
          </a:p>
          <a:p>
            <a:pPr eaLnBrk="1" hangingPunct="1"/>
            <a:r>
              <a:rPr lang="en-US" sz="750" dirty="0" smtClean="0">
                <a:solidFill>
                  <a:schemeClr val="tx1"/>
                </a:solidFill>
              </a:rPr>
              <a:t>95</a:t>
            </a:r>
            <a:endParaRPr lang="en-US" sz="750" dirty="0">
              <a:solidFill>
                <a:schemeClr val="tx1"/>
              </a:solidFill>
            </a:endParaRPr>
          </a:p>
        </p:txBody>
      </p:sp>
      <p:sp>
        <p:nvSpPr>
          <p:cNvPr id="30" name="Text Box 5"/>
          <p:cNvSpPr txBox="1">
            <a:spLocks noChangeArrowheads="1"/>
          </p:cNvSpPr>
          <p:nvPr/>
        </p:nvSpPr>
        <p:spPr bwMode="auto">
          <a:xfrm>
            <a:off x="5864092" y="2603419"/>
            <a:ext cx="312738" cy="784830"/>
          </a:xfrm>
          <a:prstGeom prst="rect">
            <a:avLst/>
          </a:prstGeom>
          <a:noFill/>
          <a:ln w="9525">
            <a:noFill/>
            <a:miter lim="800000"/>
            <a:headEnd/>
            <a:tailEnd/>
          </a:ln>
        </p:spPr>
        <p:txBody>
          <a:bodyPr>
            <a:spAutoFit/>
          </a:bodyPr>
          <a:lstStyle/>
          <a:p>
            <a:pPr eaLnBrk="1" hangingPunct="1"/>
            <a:r>
              <a:rPr lang="en-NZ" sz="750" dirty="0">
                <a:solidFill>
                  <a:schemeClr val="tx1"/>
                </a:solidFill>
              </a:rPr>
              <a:t>92</a:t>
            </a:r>
          </a:p>
          <a:p>
            <a:pPr eaLnBrk="1" hangingPunct="1"/>
            <a:r>
              <a:rPr lang="en-NZ" sz="750" dirty="0">
                <a:solidFill>
                  <a:schemeClr val="tx1"/>
                </a:solidFill>
              </a:rPr>
              <a:t>92</a:t>
            </a:r>
          </a:p>
          <a:p>
            <a:pPr eaLnBrk="1" hangingPunct="1"/>
            <a:r>
              <a:rPr lang="en-NZ" sz="750" dirty="0" smtClean="0">
                <a:solidFill>
                  <a:schemeClr val="tx1"/>
                </a:solidFill>
              </a:rPr>
              <a:t>95</a:t>
            </a:r>
          </a:p>
          <a:p>
            <a:pPr eaLnBrk="1" hangingPunct="1"/>
            <a:r>
              <a:rPr lang="en-NZ" sz="750" dirty="0" smtClean="0">
                <a:solidFill>
                  <a:schemeClr val="tx1"/>
                </a:solidFill>
              </a:rPr>
              <a:t>92</a:t>
            </a:r>
          </a:p>
          <a:p>
            <a:pPr eaLnBrk="1" hangingPunct="1"/>
            <a:r>
              <a:rPr lang="en-US" sz="750" dirty="0" smtClean="0"/>
              <a:t>94</a:t>
            </a:r>
          </a:p>
          <a:p>
            <a:pPr eaLnBrk="1" hangingPunct="1"/>
            <a:r>
              <a:rPr lang="en-US" sz="750" dirty="0" smtClean="0">
                <a:solidFill>
                  <a:schemeClr val="tx1"/>
                </a:solidFill>
              </a:rPr>
              <a:t>96</a:t>
            </a:r>
            <a:endParaRPr lang="en-US" sz="750" dirty="0">
              <a:solidFill>
                <a:schemeClr val="tx1"/>
              </a:solidFill>
            </a:endParaRPr>
          </a:p>
        </p:txBody>
      </p:sp>
      <p:sp>
        <p:nvSpPr>
          <p:cNvPr id="31" name="Text Box 5"/>
          <p:cNvSpPr txBox="1">
            <a:spLocks noChangeArrowheads="1"/>
          </p:cNvSpPr>
          <p:nvPr/>
        </p:nvSpPr>
        <p:spPr bwMode="auto">
          <a:xfrm>
            <a:off x="5864092" y="3411606"/>
            <a:ext cx="312738" cy="784830"/>
          </a:xfrm>
          <a:prstGeom prst="rect">
            <a:avLst/>
          </a:prstGeom>
          <a:noFill/>
          <a:ln w="9525">
            <a:noFill/>
            <a:miter lim="800000"/>
            <a:headEnd/>
            <a:tailEnd/>
          </a:ln>
        </p:spPr>
        <p:txBody>
          <a:bodyPr>
            <a:spAutoFit/>
          </a:bodyPr>
          <a:lstStyle/>
          <a:p>
            <a:pPr eaLnBrk="1" hangingPunct="1"/>
            <a:r>
              <a:rPr lang="en-NZ" sz="750" dirty="0">
                <a:solidFill>
                  <a:schemeClr val="tx1"/>
                </a:solidFill>
              </a:rPr>
              <a:t>81</a:t>
            </a:r>
          </a:p>
          <a:p>
            <a:pPr eaLnBrk="1" hangingPunct="1"/>
            <a:r>
              <a:rPr lang="en-NZ" sz="750" dirty="0">
                <a:solidFill>
                  <a:schemeClr val="tx1"/>
                </a:solidFill>
              </a:rPr>
              <a:t>80</a:t>
            </a:r>
          </a:p>
          <a:p>
            <a:pPr eaLnBrk="1" hangingPunct="1"/>
            <a:r>
              <a:rPr lang="en-NZ" sz="750" dirty="0" smtClean="0">
                <a:solidFill>
                  <a:schemeClr val="tx1"/>
                </a:solidFill>
              </a:rPr>
              <a:t>85</a:t>
            </a:r>
          </a:p>
          <a:p>
            <a:pPr eaLnBrk="1" hangingPunct="1"/>
            <a:r>
              <a:rPr lang="en-NZ" sz="750" dirty="0" smtClean="0">
                <a:solidFill>
                  <a:schemeClr val="tx1"/>
                </a:solidFill>
              </a:rPr>
              <a:t>79</a:t>
            </a:r>
          </a:p>
          <a:p>
            <a:pPr eaLnBrk="1" hangingPunct="1"/>
            <a:r>
              <a:rPr lang="en-US" sz="750" dirty="0" smtClean="0"/>
              <a:t>77</a:t>
            </a:r>
          </a:p>
          <a:p>
            <a:pPr eaLnBrk="1" hangingPunct="1"/>
            <a:r>
              <a:rPr lang="en-US" sz="750" dirty="0" smtClean="0"/>
              <a:t>81</a:t>
            </a:r>
            <a:endParaRPr lang="en-US" sz="750" dirty="0">
              <a:solidFill>
                <a:schemeClr val="tx1"/>
              </a:solidFill>
            </a:endParaRPr>
          </a:p>
        </p:txBody>
      </p:sp>
      <p:sp>
        <p:nvSpPr>
          <p:cNvPr id="32" name="Text Box 5"/>
          <p:cNvSpPr txBox="1">
            <a:spLocks noChangeArrowheads="1"/>
          </p:cNvSpPr>
          <p:nvPr/>
        </p:nvSpPr>
        <p:spPr bwMode="auto">
          <a:xfrm>
            <a:off x="5864093" y="4219793"/>
            <a:ext cx="312737" cy="784830"/>
          </a:xfrm>
          <a:prstGeom prst="rect">
            <a:avLst/>
          </a:prstGeom>
          <a:noFill/>
          <a:ln w="9525">
            <a:noFill/>
            <a:miter lim="800000"/>
            <a:headEnd/>
            <a:tailEnd/>
          </a:ln>
        </p:spPr>
        <p:txBody>
          <a:bodyPr>
            <a:spAutoFit/>
          </a:bodyPr>
          <a:lstStyle/>
          <a:p>
            <a:pPr eaLnBrk="1" hangingPunct="1"/>
            <a:r>
              <a:rPr lang="en-NZ" sz="750" dirty="0">
                <a:solidFill>
                  <a:schemeClr val="tx1"/>
                </a:solidFill>
              </a:rPr>
              <a:t>64</a:t>
            </a:r>
          </a:p>
          <a:p>
            <a:pPr eaLnBrk="1" hangingPunct="1"/>
            <a:r>
              <a:rPr lang="en-NZ" sz="750" dirty="0">
                <a:solidFill>
                  <a:schemeClr val="tx1"/>
                </a:solidFill>
              </a:rPr>
              <a:t>53</a:t>
            </a:r>
          </a:p>
          <a:p>
            <a:pPr eaLnBrk="1" hangingPunct="1"/>
            <a:r>
              <a:rPr lang="en-NZ" sz="750" dirty="0" smtClean="0">
                <a:solidFill>
                  <a:schemeClr val="tx1"/>
                </a:solidFill>
              </a:rPr>
              <a:t>70</a:t>
            </a:r>
          </a:p>
          <a:p>
            <a:pPr eaLnBrk="1" hangingPunct="1"/>
            <a:r>
              <a:rPr lang="en-NZ" sz="750" dirty="0" smtClean="0">
                <a:solidFill>
                  <a:schemeClr val="tx1"/>
                </a:solidFill>
              </a:rPr>
              <a:t>57</a:t>
            </a:r>
          </a:p>
          <a:p>
            <a:pPr eaLnBrk="1" hangingPunct="1"/>
            <a:r>
              <a:rPr lang="en-US" sz="750" dirty="0" smtClean="0"/>
              <a:t>58</a:t>
            </a:r>
          </a:p>
          <a:p>
            <a:pPr eaLnBrk="1" hangingPunct="1"/>
            <a:r>
              <a:rPr lang="en-US" sz="750" dirty="0" smtClean="0"/>
              <a:t>65</a:t>
            </a:r>
            <a:endParaRPr lang="en-US" sz="750" dirty="0">
              <a:solidFill>
                <a:schemeClr val="tx1"/>
              </a:solidFill>
            </a:endParaRPr>
          </a:p>
        </p:txBody>
      </p:sp>
      <p:sp>
        <p:nvSpPr>
          <p:cNvPr id="33" name="Text Box 5"/>
          <p:cNvSpPr txBox="1">
            <a:spLocks noChangeArrowheads="1"/>
          </p:cNvSpPr>
          <p:nvPr/>
        </p:nvSpPr>
        <p:spPr bwMode="auto">
          <a:xfrm>
            <a:off x="5864093" y="5027980"/>
            <a:ext cx="312737" cy="784830"/>
          </a:xfrm>
          <a:prstGeom prst="rect">
            <a:avLst/>
          </a:prstGeom>
          <a:noFill/>
          <a:ln w="9525">
            <a:noFill/>
            <a:miter lim="800000"/>
            <a:headEnd/>
            <a:tailEnd/>
          </a:ln>
        </p:spPr>
        <p:txBody>
          <a:bodyPr>
            <a:spAutoFit/>
          </a:bodyPr>
          <a:lstStyle/>
          <a:p>
            <a:pPr eaLnBrk="1" hangingPunct="1"/>
            <a:r>
              <a:rPr lang="en-NZ" sz="750" dirty="0">
                <a:solidFill>
                  <a:schemeClr val="tx1"/>
                </a:solidFill>
              </a:rPr>
              <a:t>20</a:t>
            </a:r>
          </a:p>
          <a:p>
            <a:pPr eaLnBrk="1" hangingPunct="1"/>
            <a:r>
              <a:rPr lang="en-NZ" sz="750" dirty="0">
                <a:solidFill>
                  <a:schemeClr val="tx1"/>
                </a:solidFill>
              </a:rPr>
              <a:t>16</a:t>
            </a:r>
          </a:p>
          <a:p>
            <a:pPr eaLnBrk="1" hangingPunct="1"/>
            <a:r>
              <a:rPr lang="en-NZ" sz="750" dirty="0" smtClean="0">
                <a:solidFill>
                  <a:schemeClr val="tx1"/>
                </a:solidFill>
              </a:rPr>
              <a:t>22</a:t>
            </a:r>
          </a:p>
          <a:p>
            <a:pPr eaLnBrk="1" hangingPunct="1"/>
            <a:r>
              <a:rPr lang="en-NZ" sz="750" dirty="0" smtClean="0">
                <a:solidFill>
                  <a:schemeClr val="tx1"/>
                </a:solidFill>
              </a:rPr>
              <a:t>18</a:t>
            </a:r>
          </a:p>
          <a:p>
            <a:pPr eaLnBrk="1" hangingPunct="1"/>
            <a:r>
              <a:rPr lang="en-US" sz="750" dirty="0" smtClean="0"/>
              <a:t>20</a:t>
            </a:r>
          </a:p>
          <a:p>
            <a:pPr eaLnBrk="1" hangingPunct="1"/>
            <a:r>
              <a:rPr lang="en-US" sz="750" dirty="0" smtClean="0">
                <a:solidFill>
                  <a:schemeClr val="tx1"/>
                </a:solidFill>
              </a:rPr>
              <a:t>22</a:t>
            </a:r>
            <a:endParaRPr lang="en-US" sz="750" dirty="0">
              <a:solidFill>
                <a:schemeClr val="tx1"/>
              </a:solidFill>
            </a:endParaRPr>
          </a:p>
        </p:txBody>
      </p:sp>
      <p:sp>
        <p:nvSpPr>
          <p:cNvPr id="34" name="Text Box 5"/>
          <p:cNvSpPr txBox="1">
            <a:spLocks noChangeArrowheads="1"/>
          </p:cNvSpPr>
          <p:nvPr/>
        </p:nvSpPr>
        <p:spPr bwMode="auto">
          <a:xfrm>
            <a:off x="5682803" y="20120"/>
            <a:ext cx="654050" cy="214312"/>
          </a:xfrm>
          <a:prstGeom prst="rect">
            <a:avLst/>
          </a:prstGeom>
          <a:noFill/>
          <a:ln w="9525">
            <a:noFill/>
            <a:miter lim="800000"/>
            <a:headEnd/>
            <a:tailEnd/>
          </a:ln>
        </p:spPr>
        <p:txBody>
          <a:bodyPr>
            <a:spAutoFit/>
          </a:bodyPr>
          <a:lstStyle/>
          <a:p>
            <a:pPr eaLnBrk="1" hangingPunct="1"/>
            <a:r>
              <a:rPr lang="en-US" sz="800" dirty="0">
                <a:solidFill>
                  <a:schemeClr val="tx1"/>
                </a:solidFill>
              </a:rPr>
              <a:t>% agree</a:t>
            </a:r>
          </a:p>
        </p:txBody>
      </p:sp>
      <p:sp>
        <p:nvSpPr>
          <p:cNvPr id="3" name="TextBox 2"/>
          <p:cNvSpPr txBox="1"/>
          <p:nvPr/>
        </p:nvSpPr>
        <p:spPr>
          <a:xfrm>
            <a:off x="5977793" y="4791458"/>
            <a:ext cx="431597" cy="207749"/>
          </a:xfrm>
          <a:prstGeom prst="rect">
            <a:avLst/>
          </a:prstGeom>
          <a:noFill/>
        </p:spPr>
        <p:txBody>
          <a:bodyPr wrap="square" rtlCol="0">
            <a:spAutoFit/>
          </a:bodyPr>
          <a:lstStyle/>
          <a:p>
            <a:r>
              <a:rPr lang="en-NZ" sz="750" dirty="0" smtClean="0"/>
              <a:t>(66)</a:t>
            </a:r>
            <a:endParaRPr lang="en-NZ" sz="750" dirty="0"/>
          </a:p>
        </p:txBody>
      </p:sp>
      <p:sp>
        <p:nvSpPr>
          <p:cNvPr id="13" name="Up Arrow 12"/>
          <p:cNvSpPr/>
          <p:nvPr/>
        </p:nvSpPr>
        <p:spPr>
          <a:xfrm>
            <a:off x="6124321" y="241562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Up Arrow 35"/>
          <p:cNvSpPr/>
          <p:nvPr/>
        </p:nvSpPr>
        <p:spPr>
          <a:xfrm>
            <a:off x="6124321" y="160748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Up Arrow 36"/>
          <p:cNvSpPr/>
          <p:nvPr/>
        </p:nvSpPr>
        <p:spPr>
          <a:xfrm>
            <a:off x="6289055" y="484364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5" name="Group 34"/>
          <p:cNvGrpSpPr/>
          <p:nvPr/>
        </p:nvGrpSpPr>
        <p:grpSpPr>
          <a:xfrm>
            <a:off x="7636495" y="5956515"/>
            <a:ext cx="1411456" cy="338554"/>
            <a:chOff x="4723530" y="6263927"/>
            <a:chExt cx="1411456" cy="338554"/>
          </a:xfrm>
        </p:grpSpPr>
        <p:sp>
          <p:nvSpPr>
            <p:cNvPr id="38" name="Up Arrow 37"/>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Up Arrow 38"/>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11030457"/>
              </p:ext>
            </p:extLst>
          </p:nvPr>
        </p:nvGraphicFramePr>
        <p:xfrm>
          <a:off x="962024" y="352424"/>
          <a:ext cx="5143501" cy="61245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4"/>
          <p:cNvSpPr txBox="1">
            <a:spLocks noChangeArrowheads="1"/>
          </p:cNvSpPr>
          <p:nvPr/>
        </p:nvSpPr>
        <p:spPr bwMode="auto">
          <a:xfrm>
            <a:off x="942975" y="6396335"/>
            <a:ext cx="4781550" cy="461665"/>
          </a:xfrm>
          <a:prstGeom prst="rect">
            <a:avLst/>
          </a:prstGeom>
          <a:noFill/>
          <a:ln w="9525">
            <a:noFill/>
            <a:miter lim="800000"/>
            <a:headEnd/>
            <a:tailEnd/>
          </a:ln>
        </p:spPr>
        <p:txBody>
          <a:bodyPr wrap="square">
            <a:spAutoFit/>
          </a:bodyPr>
          <a:lstStyle/>
          <a:p>
            <a:pPr algn="l" eaLnBrk="1" hangingPunct="1"/>
            <a:r>
              <a:rPr lang="en-NZ" sz="800" i="1" dirty="0">
                <a:solidFill>
                  <a:schemeClr val="tx1"/>
                </a:solidFill>
              </a:rPr>
              <a:t>Q20 What if anything have you done as a result of seeing the ads? Have you…</a:t>
            </a:r>
          </a:p>
          <a:p>
            <a:pPr algn="l" eaLnBrk="1" hangingPunct="1"/>
            <a:r>
              <a:rPr lang="en-NZ" sz="800" i="1" dirty="0">
                <a:solidFill>
                  <a:schemeClr val="tx1"/>
                </a:solidFill>
              </a:rPr>
              <a:t>Base: </a:t>
            </a:r>
            <a:r>
              <a:rPr lang="en-GB" sz="800" i="1" dirty="0">
                <a:solidFill>
                  <a:schemeClr val="tx1"/>
                </a:solidFill>
              </a:rPr>
              <a:t>Those respondents who stated that they had seen the Civil Defence TV advertising, 2007 </a:t>
            </a:r>
            <a:r>
              <a:rPr lang="en-GB" sz="800" i="1" dirty="0" smtClean="0">
                <a:solidFill>
                  <a:schemeClr val="tx1"/>
                </a:solidFill>
              </a:rPr>
              <a:t>(n=631), </a:t>
            </a:r>
            <a:r>
              <a:rPr lang="en-GB" sz="800" i="1" dirty="0">
                <a:solidFill>
                  <a:schemeClr val="tx1"/>
                </a:solidFill>
              </a:rPr>
              <a:t>2008 </a:t>
            </a:r>
            <a:r>
              <a:rPr lang="en-GB" sz="800" i="1" dirty="0" smtClean="0">
                <a:solidFill>
                  <a:schemeClr val="tx1"/>
                </a:solidFill>
              </a:rPr>
              <a:t>(n=518</a:t>
            </a:r>
            <a:r>
              <a:rPr lang="en-GB" sz="800" i="1" dirty="0">
                <a:solidFill>
                  <a:schemeClr val="tx1"/>
                </a:solidFill>
              </a:rPr>
              <a:t>), 2009 (n=608</a:t>
            </a:r>
            <a:r>
              <a:rPr lang="en-GB" sz="800" i="1" dirty="0" smtClean="0">
                <a:solidFill>
                  <a:schemeClr val="tx1"/>
                </a:solidFill>
              </a:rPr>
              <a:t>), 2010 (n=654), 2011 (n=710), 2012 (n=830).</a:t>
            </a:r>
            <a:endParaRPr lang="en-GB" sz="800" i="1" dirty="0">
              <a:solidFill>
                <a:schemeClr val="tx1"/>
              </a:solidFill>
            </a:endParaRPr>
          </a:p>
        </p:txBody>
      </p:sp>
      <p:sp>
        <p:nvSpPr>
          <p:cNvPr id="12" name="TextBox 11"/>
          <p:cNvSpPr txBox="1"/>
          <p:nvPr/>
        </p:nvSpPr>
        <p:spPr>
          <a:xfrm>
            <a:off x="5638800" y="930846"/>
            <a:ext cx="3505199" cy="3293209"/>
          </a:xfrm>
          <a:prstGeom prst="rect">
            <a:avLst/>
          </a:prstGeom>
          <a:noFill/>
        </p:spPr>
        <p:txBody>
          <a:bodyPr wrap="square" rtlCol="0">
            <a:spAutoFit/>
          </a:bodyPr>
          <a:lstStyle/>
          <a:p>
            <a:pPr algn="ctr"/>
            <a:r>
              <a:rPr lang="en-NZ" sz="2600" b="1" dirty="0" smtClean="0">
                <a:solidFill>
                  <a:schemeClr val="accent1"/>
                </a:solidFill>
              </a:rPr>
              <a:t>Most people who have seen the ads (88%) have done something or thought about doing something as </a:t>
            </a:r>
            <a:r>
              <a:rPr lang="en-NZ" sz="2600" b="1" dirty="0">
                <a:solidFill>
                  <a:schemeClr val="accent1"/>
                </a:solidFill>
              </a:rPr>
              <a:t>a </a:t>
            </a:r>
            <a:r>
              <a:rPr lang="en-NZ" sz="2600" b="1" dirty="0" smtClean="0">
                <a:solidFill>
                  <a:schemeClr val="accent1"/>
                </a:solidFill>
              </a:rPr>
              <a:t>result (up from 81% in 2011 and 2010).</a:t>
            </a:r>
            <a:endParaRPr lang="en-NZ" sz="2600" b="1" dirty="0">
              <a:solidFill>
                <a:schemeClr val="accent1"/>
              </a:solidFill>
            </a:endParaRPr>
          </a:p>
        </p:txBody>
      </p:sp>
      <p:sp>
        <p:nvSpPr>
          <p:cNvPr id="14" name="TextBox 13"/>
          <p:cNvSpPr txBox="1"/>
          <p:nvPr/>
        </p:nvSpPr>
        <p:spPr>
          <a:xfrm>
            <a:off x="4107205" y="2665918"/>
            <a:ext cx="457200" cy="215444"/>
          </a:xfrm>
          <a:prstGeom prst="rect">
            <a:avLst/>
          </a:prstGeom>
          <a:noFill/>
        </p:spPr>
        <p:txBody>
          <a:bodyPr wrap="square" rtlCol="0">
            <a:spAutoFit/>
          </a:bodyPr>
          <a:lstStyle/>
          <a:p>
            <a:r>
              <a:rPr lang="en-NZ" sz="800" dirty="0" smtClean="0">
                <a:solidFill>
                  <a:schemeClr val="bg1"/>
                </a:solidFill>
              </a:rPr>
              <a:t>(48)</a:t>
            </a:r>
            <a:endParaRPr lang="en-NZ" sz="800" dirty="0">
              <a:solidFill>
                <a:schemeClr val="bg1"/>
              </a:solidFill>
            </a:endParaRPr>
          </a:p>
        </p:txBody>
      </p:sp>
      <p:sp>
        <p:nvSpPr>
          <p:cNvPr id="15" name="TextBox 14"/>
          <p:cNvSpPr txBox="1"/>
          <p:nvPr/>
        </p:nvSpPr>
        <p:spPr>
          <a:xfrm>
            <a:off x="3143250" y="5037643"/>
            <a:ext cx="457200" cy="215444"/>
          </a:xfrm>
          <a:prstGeom prst="rect">
            <a:avLst/>
          </a:prstGeom>
          <a:noFill/>
        </p:spPr>
        <p:txBody>
          <a:bodyPr wrap="square" rtlCol="0">
            <a:spAutoFit/>
          </a:bodyPr>
          <a:lstStyle/>
          <a:p>
            <a:r>
              <a:rPr lang="en-NZ" sz="800" dirty="0" smtClean="0">
                <a:solidFill>
                  <a:schemeClr val="bg1"/>
                </a:solidFill>
              </a:rPr>
              <a:t>(9)</a:t>
            </a:r>
            <a:endParaRPr lang="en-NZ" sz="800" dirty="0">
              <a:solidFill>
                <a:schemeClr val="bg1"/>
              </a:solidFill>
            </a:endParaRPr>
          </a:p>
        </p:txBody>
      </p:sp>
      <p:sp>
        <p:nvSpPr>
          <p:cNvPr id="16" name="Rounded Rectangle 15"/>
          <p:cNvSpPr/>
          <p:nvPr/>
        </p:nvSpPr>
        <p:spPr>
          <a:xfrm>
            <a:off x="5838826" y="4395565"/>
            <a:ext cx="3200398" cy="1548035"/>
          </a:xfrm>
          <a:prstGeom prst="roundRect">
            <a:avLst>
              <a:gd name="adj" fmla="val 55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Three quarters of New Zealand residents who have seen </a:t>
            </a:r>
            <a:r>
              <a:rPr lang="en-US" sz="1100" dirty="0"/>
              <a:t>the ads (75%) </a:t>
            </a:r>
            <a:r>
              <a:rPr lang="en-US" sz="1100" dirty="0" smtClean="0"/>
              <a:t>have gone </a:t>
            </a:r>
            <a:r>
              <a:rPr lang="en-US" sz="1100" u="sng" dirty="0" smtClean="0"/>
              <a:t>beyond</a:t>
            </a:r>
            <a:r>
              <a:rPr lang="en-US" sz="1100" dirty="0" smtClean="0"/>
              <a:t> thinking about preparing, and have taken at least one of the following actions as a result: talked to family/friends, made a survival kit, made a survival plan, visited the Get Ready Get Thru website, or visited other disaster preparation websites.</a:t>
            </a:r>
            <a:endParaRPr lang="en-NZ" sz="1100" dirty="0"/>
          </a:p>
        </p:txBody>
      </p:sp>
      <p:sp>
        <p:nvSpPr>
          <p:cNvPr id="17" name="Up Arrow 16"/>
          <p:cNvSpPr/>
          <p:nvPr/>
        </p:nvSpPr>
        <p:spPr>
          <a:xfrm>
            <a:off x="4697882" y="272990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 Arrow 17"/>
          <p:cNvSpPr/>
          <p:nvPr/>
        </p:nvSpPr>
        <p:spPr>
          <a:xfrm>
            <a:off x="5326532" y="113923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Up Arrow 18"/>
          <p:cNvSpPr/>
          <p:nvPr/>
        </p:nvSpPr>
        <p:spPr>
          <a:xfrm flipV="1">
            <a:off x="3707282" y="589986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Box 19"/>
          <p:cNvSpPr txBox="1"/>
          <p:nvPr/>
        </p:nvSpPr>
        <p:spPr>
          <a:xfrm>
            <a:off x="1304925" y="148017"/>
            <a:ext cx="4419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smtClean="0">
                <a:ln>
                  <a:noFill/>
                </a:ln>
                <a:solidFill>
                  <a:srgbClr val="000000"/>
                </a:solidFill>
                <a:effectLst/>
                <a:uLnTx/>
                <a:uFillTx/>
                <a:ea typeface="+mj-ea"/>
                <a:cs typeface="+mj-cs"/>
              </a:rPr>
              <a:t>Action taken</a:t>
            </a:r>
            <a:r>
              <a:rPr kumimoji="0" lang="en-NZ" sz="1200" b="1" i="0" u="none" strike="noStrike" kern="0" cap="none" spc="0" normalizeH="0" noProof="0" dirty="0" smtClean="0">
                <a:ln>
                  <a:noFill/>
                </a:ln>
                <a:solidFill>
                  <a:srgbClr val="000000"/>
                </a:solidFill>
                <a:effectLst/>
                <a:uLnTx/>
                <a:uFillTx/>
                <a:ea typeface="+mj-ea"/>
                <a:cs typeface="+mj-cs"/>
              </a:rPr>
              <a:t> as a result of seeing the ads</a:t>
            </a:r>
            <a:endParaRPr kumimoji="0" lang="en-NZ" sz="1200" b="1" i="0" u="none" strike="noStrike" kern="0" cap="none" spc="0" normalizeH="0" baseline="0" noProof="0" dirty="0">
              <a:ln>
                <a:noFill/>
              </a:ln>
              <a:solidFill>
                <a:srgbClr val="000000"/>
              </a:solidFill>
              <a:effectLst/>
              <a:uLnTx/>
              <a:uFillTx/>
            </a:endParaRPr>
          </a:p>
        </p:txBody>
      </p:sp>
      <p:grpSp>
        <p:nvGrpSpPr>
          <p:cNvPr id="13" name="Group 12"/>
          <p:cNvGrpSpPr/>
          <p:nvPr/>
        </p:nvGrpSpPr>
        <p:grpSpPr>
          <a:xfrm>
            <a:off x="7732188" y="6219479"/>
            <a:ext cx="1411456" cy="338554"/>
            <a:chOff x="4723530" y="6263927"/>
            <a:chExt cx="1411456" cy="338554"/>
          </a:xfrm>
        </p:grpSpPr>
        <p:sp>
          <p:nvSpPr>
            <p:cNvPr id="21" name="Up Arrow 20"/>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Up Arrow 21"/>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05" y="147339"/>
            <a:ext cx="6247701" cy="769441"/>
          </a:xfrm>
        </p:spPr>
        <p:txBody>
          <a:bodyPr wrap="square">
            <a:spAutoFit/>
          </a:bodyPr>
          <a:lstStyle/>
          <a:p>
            <a:r>
              <a:rPr lang="en-US" sz="2200" b="1" dirty="0" smtClean="0">
                <a:solidFill>
                  <a:schemeClr val="accent2">
                    <a:lumMod val="50000"/>
                  </a:schemeClr>
                </a:solidFill>
                <a:latin typeface="+mn-lt"/>
                <a:ea typeface="+mn-ea"/>
                <a:cs typeface="+mn-cs"/>
              </a:rPr>
              <a:t>The tagline has become more familiar throughout the campaign.</a:t>
            </a:r>
            <a:endParaRPr lang="en-NZ" sz="2200" b="1" dirty="0" smtClean="0">
              <a:solidFill>
                <a:schemeClr val="accent2">
                  <a:lumMod val="50000"/>
                </a:schemeClr>
              </a:solidFill>
              <a:latin typeface="+mn-lt"/>
              <a:ea typeface="+mn-ea"/>
              <a:cs typeface="+mn-cs"/>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675015476"/>
              </p:ext>
            </p:extLst>
          </p:nvPr>
        </p:nvGraphicFramePr>
        <p:xfrm>
          <a:off x="1762126" y="1304924"/>
          <a:ext cx="4586288" cy="48291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3"/>
          <p:cNvSpPr txBox="1">
            <a:spLocks noChangeArrowheads="1"/>
          </p:cNvSpPr>
          <p:nvPr/>
        </p:nvSpPr>
        <p:spPr bwMode="auto">
          <a:xfrm rot="16200000">
            <a:off x="-155638" y="3448764"/>
            <a:ext cx="3562350" cy="246221"/>
          </a:xfrm>
          <a:prstGeom prst="rect">
            <a:avLst/>
          </a:prstGeom>
          <a:noFill/>
          <a:ln w="9525">
            <a:noFill/>
            <a:miter lim="800000"/>
            <a:headEnd/>
            <a:tailEnd/>
          </a:ln>
          <a:effectLst/>
        </p:spPr>
        <p:txBody>
          <a:bodyPr wrap="square">
            <a:spAutoFit/>
          </a:bodyPr>
          <a:lstStyle/>
          <a:p>
            <a:pPr algn="ctr" eaLnBrk="1" hangingPunct="1">
              <a:spcBef>
                <a:spcPct val="50000"/>
              </a:spcBef>
            </a:pPr>
            <a:r>
              <a:rPr lang="en-US" sz="1000" dirty="0" smtClean="0">
                <a:solidFill>
                  <a:schemeClr val="tx1"/>
                </a:solidFill>
              </a:rPr>
              <a:t>Prompted recall of Get Ready Get Thru tagline</a:t>
            </a:r>
            <a:endParaRPr lang="en-GB" sz="1000" dirty="0">
              <a:solidFill>
                <a:schemeClr val="tx1"/>
              </a:solidFill>
            </a:endParaRPr>
          </a:p>
        </p:txBody>
      </p:sp>
      <p:sp>
        <p:nvSpPr>
          <p:cNvPr id="8" name="Text Box 6"/>
          <p:cNvSpPr txBox="1">
            <a:spLocks noChangeArrowheads="1"/>
          </p:cNvSpPr>
          <p:nvPr/>
        </p:nvSpPr>
        <p:spPr bwMode="auto">
          <a:xfrm>
            <a:off x="942975" y="6479143"/>
            <a:ext cx="7246938" cy="369332"/>
          </a:xfrm>
          <a:prstGeom prst="rect">
            <a:avLst/>
          </a:prstGeom>
          <a:noFill/>
          <a:ln w="9525">
            <a:noFill/>
            <a:miter lim="800000"/>
            <a:headEnd/>
            <a:tailEnd/>
          </a:ln>
        </p:spPr>
        <p:txBody>
          <a:bodyPr>
            <a:spAutoFit/>
          </a:bodyPr>
          <a:lstStyle/>
          <a:p>
            <a:pPr algn="l" eaLnBrk="1" hangingPunct="1"/>
            <a:r>
              <a:rPr lang="en-NZ" sz="900" i="1" dirty="0">
                <a:solidFill>
                  <a:schemeClr val="tx1"/>
                </a:solidFill>
              </a:rPr>
              <a:t>Q21. Before I mentioned it earlier, had you previously heard of the tag line “Get Ready, Get Thru”? </a:t>
            </a:r>
          </a:p>
          <a:p>
            <a:pPr algn="l" eaLnBrk="1" hangingPunct="1"/>
            <a:r>
              <a:rPr lang="en-NZ" sz="900" i="1" dirty="0">
                <a:solidFill>
                  <a:schemeClr val="tx1"/>
                </a:solidFill>
              </a:rPr>
              <a:t>Base: All Respondents: 2007 (n= 1000), 2008 (n= 1016), 2009 (n=1000</a:t>
            </a:r>
            <a:r>
              <a:rPr lang="en-NZ" sz="900" i="1" dirty="0" smtClean="0">
                <a:solidFill>
                  <a:schemeClr val="tx1"/>
                </a:solidFill>
              </a:rPr>
              <a:t>), 2010 (n=1000), 2011 (n=1164), 2012 (n=1255)</a:t>
            </a:r>
            <a:endParaRPr lang="en-GB" sz="900" i="1" dirty="0">
              <a:solidFill>
                <a:schemeClr val="tx1"/>
              </a:solidFill>
            </a:endParaRPr>
          </a:p>
        </p:txBody>
      </p:sp>
      <p:sp>
        <p:nvSpPr>
          <p:cNvPr id="9" name="Rounded Rectangle 8"/>
          <p:cNvSpPr/>
          <p:nvPr/>
        </p:nvSpPr>
        <p:spPr>
          <a:xfrm>
            <a:off x="4533899" y="1304925"/>
            <a:ext cx="3076576" cy="1171575"/>
          </a:xfrm>
          <a:prstGeom prst="roundRect">
            <a:avLst>
              <a:gd name="adj" fmla="val 92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400" dirty="0" smtClean="0"/>
              <a:t>More than half of New Zealand residents (59%) recall the ‘Get Ready, Get Thru’ tagline.</a:t>
            </a:r>
            <a:endParaRPr lang="en-NZ" sz="1400" dirty="0"/>
          </a:p>
        </p:txBody>
      </p:sp>
      <p:sp>
        <p:nvSpPr>
          <p:cNvPr id="12" name="Rectangle 11"/>
          <p:cNvSpPr/>
          <p:nvPr/>
        </p:nvSpPr>
        <p:spPr>
          <a:xfrm>
            <a:off x="6181726" y="2952752"/>
            <a:ext cx="2847974" cy="12504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NZ" dirty="0"/>
          </a:p>
        </p:txBody>
      </p:sp>
      <p:sp>
        <p:nvSpPr>
          <p:cNvPr id="13" name="TextBox 12"/>
          <p:cNvSpPr txBox="1"/>
          <p:nvPr/>
        </p:nvSpPr>
        <p:spPr>
          <a:xfrm>
            <a:off x="6181726" y="2981326"/>
            <a:ext cx="2847974" cy="1221873"/>
          </a:xfrm>
          <a:prstGeom prst="rect">
            <a:avLst/>
          </a:prstGeom>
          <a:noFill/>
        </p:spPr>
        <p:txBody>
          <a:bodyPr wrap="square" rtlCol="0">
            <a:spAutoFit/>
          </a:bodyPr>
          <a:lstStyle/>
          <a:p>
            <a:pPr>
              <a:lnSpc>
                <a:spcPct val="114000"/>
              </a:lnSpc>
              <a:spcAft>
                <a:spcPts val="300"/>
              </a:spcAft>
            </a:pPr>
            <a:r>
              <a:rPr lang="en-US" sz="1000" dirty="0" smtClean="0"/>
              <a:t>The tagline is particularly familiar to:</a:t>
            </a:r>
          </a:p>
          <a:p>
            <a:pPr marL="171450" indent="-171450">
              <a:lnSpc>
                <a:spcPct val="114000"/>
              </a:lnSpc>
              <a:spcAft>
                <a:spcPts val="300"/>
              </a:spcAft>
              <a:buFont typeface="Wingdings" pitchFamily="2" charset="2"/>
              <a:buChar char="§"/>
            </a:pPr>
            <a:r>
              <a:rPr lang="en-US" sz="1000" dirty="0" smtClean="0"/>
              <a:t>young people aged 15 to 29 (75%, cf. 53% of those aged 30 years or over)</a:t>
            </a:r>
          </a:p>
          <a:p>
            <a:pPr marL="171450" indent="-171450">
              <a:lnSpc>
                <a:spcPct val="114000"/>
              </a:lnSpc>
              <a:spcAft>
                <a:spcPts val="300"/>
              </a:spcAft>
              <a:buFont typeface="Wingdings" pitchFamily="2" charset="2"/>
              <a:buChar char="§"/>
            </a:pPr>
            <a:r>
              <a:rPr lang="en-US" sz="1000" dirty="0"/>
              <a:t>p</a:t>
            </a:r>
            <a:r>
              <a:rPr lang="en-US" sz="1000" dirty="0" smtClean="0"/>
              <a:t>eople from middle (65%, $60-$100k) and higher income households (66%, over $100k, cf. 46%, $40k or less)</a:t>
            </a:r>
          </a:p>
        </p:txBody>
      </p:sp>
      <p:sp>
        <p:nvSpPr>
          <p:cNvPr id="10" name="TextBox 9"/>
          <p:cNvSpPr txBox="1"/>
          <p:nvPr/>
        </p:nvSpPr>
        <p:spPr>
          <a:xfrm>
            <a:off x="5462587" y="3246944"/>
            <a:ext cx="528638" cy="246221"/>
          </a:xfrm>
          <a:prstGeom prst="rect">
            <a:avLst/>
          </a:prstGeom>
          <a:noFill/>
        </p:spPr>
        <p:txBody>
          <a:bodyPr wrap="square" rtlCol="0">
            <a:spAutoFit/>
          </a:bodyPr>
          <a:lstStyle/>
          <a:p>
            <a:r>
              <a:rPr lang="en-NZ" sz="1000" dirty="0" smtClean="0"/>
              <a:t>(58%)</a:t>
            </a:r>
            <a:endParaRPr lang="en-NZ" sz="1000" dirty="0"/>
          </a:p>
        </p:txBody>
      </p:sp>
      <p:sp>
        <p:nvSpPr>
          <p:cNvPr id="11" name="Up Arrow 10"/>
          <p:cNvSpPr/>
          <p:nvPr/>
        </p:nvSpPr>
        <p:spPr>
          <a:xfrm>
            <a:off x="5897881" y="307280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4" name="Group 13"/>
          <p:cNvGrpSpPr/>
          <p:nvPr/>
        </p:nvGrpSpPr>
        <p:grpSpPr>
          <a:xfrm>
            <a:off x="7732188" y="6219479"/>
            <a:ext cx="1411456" cy="338554"/>
            <a:chOff x="4723530" y="6263927"/>
            <a:chExt cx="1411456" cy="338554"/>
          </a:xfrm>
        </p:grpSpPr>
        <p:sp>
          <p:nvSpPr>
            <p:cNvPr id="15" name="Up Arrow 14"/>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Up Arrow 1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5" y="131496"/>
            <a:ext cx="6247701" cy="769441"/>
          </a:xfrm>
        </p:spPr>
        <p:txBody>
          <a:bodyPr wrap="square">
            <a:spAutoFit/>
          </a:bodyPr>
          <a:lstStyle/>
          <a:p>
            <a:r>
              <a:rPr lang="en-US" sz="2200" b="1" dirty="0" smtClean="0">
                <a:solidFill>
                  <a:schemeClr val="accent2">
                    <a:lumMod val="50000"/>
                  </a:schemeClr>
                </a:solidFill>
                <a:latin typeface="+mn-lt"/>
                <a:ea typeface="+mn-ea"/>
                <a:cs typeface="+mn-cs"/>
              </a:rPr>
              <a:t>Half of New Zealand residents (49%) are aware of the getthru.govt.nz website.</a:t>
            </a:r>
            <a:endParaRPr lang="en-NZ" sz="2200" b="1" dirty="0">
              <a:solidFill>
                <a:schemeClr val="accent2">
                  <a:lumMod val="50000"/>
                </a:schemeClr>
              </a:solidFill>
              <a:latin typeface="+mn-lt"/>
              <a:ea typeface="+mn-ea"/>
              <a:cs typeface="+mn-cs"/>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3045531552"/>
              </p:ext>
            </p:extLst>
          </p:nvPr>
        </p:nvGraphicFramePr>
        <p:xfrm>
          <a:off x="1293813" y="1276349"/>
          <a:ext cx="4554537" cy="49530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952500" y="6488668"/>
            <a:ext cx="7246938" cy="369332"/>
          </a:xfrm>
          <a:prstGeom prst="rect">
            <a:avLst/>
          </a:prstGeom>
          <a:noFill/>
          <a:ln w="9525">
            <a:noFill/>
            <a:miter lim="800000"/>
            <a:headEnd/>
            <a:tailEnd/>
          </a:ln>
        </p:spPr>
        <p:txBody>
          <a:bodyPr>
            <a:spAutoFit/>
          </a:bodyPr>
          <a:lstStyle/>
          <a:p>
            <a:pPr algn="l" eaLnBrk="1" hangingPunct="1"/>
            <a:r>
              <a:rPr lang="en-NZ" sz="900" i="1" dirty="0">
                <a:solidFill>
                  <a:schemeClr val="tx1"/>
                </a:solidFill>
              </a:rPr>
              <a:t>Q22 And had you also previously heard </a:t>
            </a:r>
            <a:r>
              <a:rPr lang="en-NZ" sz="900" i="1" dirty="0" smtClean="0">
                <a:solidFill>
                  <a:schemeClr val="tx1"/>
                </a:solidFill>
              </a:rPr>
              <a:t>of the </a:t>
            </a:r>
            <a:r>
              <a:rPr lang="en-NZ" sz="900" i="1" dirty="0">
                <a:solidFill>
                  <a:schemeClr val="tx1"/>
                </a:solidFill>
              </a:rPr>
              <a:t>website ‘getthru.govt.nz’?</a:t>
            </a:r>
          </a:p>
          <a:p>
            <a:pPr algn="l" eaLnBrk="1" hangingPunct="1"/>
            <a:r>
              <a:rPr lang="en-NZ" sz="900" i="1" dirty="0">
                <a:solidFill>
                  <a:schemeClr val="tx1"/>
                </a:solidFill>
              </a:rPr>
              <a:t>Base: All Respondents: 2007 (n= 1000), 2008 (n= 1016), 2009 (n=1000</a:t>
            </a:r>
            <a:r>
              <a:rPr lang="en-NZ" sz="900" i="1" dirty="0" smtClean="0">
                <a:solidFill>
                  <a:schemeClr val="tx1"/>
                </a:solidFill>
              </a:rPr>
              <a:t>), 2010 (n=1000), 2011 (n=1164), 2012 (n=1255)</a:t>
            </a:r>
            <a:endParaRPr lang="en-GB" sz="900" i="1" dirty="0">
              <a:solidFill>
                <a:schemeClr val="tx1"/>
              </a:solidFill>
            </a:endParaRPr>
          </a:p>
        </p:txBody>
      </p:sp>
      <p:sp>
        <p:nvSpPr>
          <p:cNvPr id="6" name="Text Box 13"/>
          <p:cNvSpPr txBox="1">
            <a:spLocks noChangeArrowheads="1"/>
          </p:cNvSpPr>
          <p:nvPr/>
        </p:nvSpPr>
        <p:spPr bwMode="auto">
          <a:xfrm rot="16200000">
            <a:off x="-555688" y="3496389"/>
            <a:ext cx="3562350" cy="246221"/>
          </a:xfrm>
          <a:prstGeom prst="rect">
            <a:avLst/>
          </a:prstGeom>
          <a:noFill/>
          <a:ln w="9525">
            <a:noFill/>
            <a:miter lim="800000"/>
            <a:headEnd/>
            <a:tailEnd/>
          </a:ln>
          <a:effectLst/>
        </p:spPr>
        <p:txBody>
          <a:bodyPr wrap="square">
            <a:spAutoFit/>
          </a:bodyPr>
          <a:lstStyle/>
          <a:p>
            <a:pPr algn="ctr" eaLnBrk="1" hangingPunct="1">
              <a:spcBef>
                <a:spcPct val="50000"/>
              </a:spcBef>
            </a:pPr>
            <a:r>
              <a:rPr lang="en-US" sz="1000" dirty="0" smtClean="0">
                <a:solidFill>
                  <a:schemeClr val="tx1"/>
                </a:solidFill>
              </a:rPr>
              <a:t> Prompted recall of getthru.govt.nz</a:t>
            </a:r>
            <a:endParaRPr lang="en-GB" sz="1000" dirty="0">
              <a:solidFill>
                <a:schemeClr val="tx1"/>
              </a:solidFill>
            </a:endParaRPr>
          </a:p>
        </p:txBody>
      </p:sp>
      <p:sp>
        <p:nvSpPr>
          <p:cNvPr id="7" name="Rectangle 6"/>
          <p:cNvSpPr/>
          <p:nvPr/>
        </p:nvSpPr>
        <p:spPr>
          <a:xfrm>
            <a:off x="4972049" y="1866899"/>
            <a:ext cx="3790950" cy="13978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NZ"/>
          </a:p>
        </p:txBody>
      </p:sp>
      <p:sp>
        <p:nvSpPr>
          <p:cNvPr id="8" name="TextBox 7"/>
          <p:cNvSpPr txBox="1"/>
          <p:nvPr/>
        </p:nvSpPr>
        <p:spPr>
          <a:xfrm>
            <a:off x="4999433" y="1962149"/>
            <a:ext cx="3774281" cy="1183401"/>
          </a:xfrm>
          <a:prstGeom prst="rect">
            <a:avLst/>
          </a:prstGeom>
          <a:noFill/>
        </p:spPr>
        <p:txBody>
          <a:bodyPr wrap="square" rtlCol="0">
            <a:spAutoFit/>
          </a:bodyPr>
          <a:lstStyle/>
          <a:p>
            <a:pPr>
              <a:lnSpc>
                <a:spcPct val="114000"/>
              </a:lnSpc>
              <a:spcAft>
                <a:spcPts val="300"/>
              </a:spcAft>
            </a:pPr>
            <a:r>
              <a:rPr lang="en-US" sz="1000" dirty="0" smtClean="0"/>
              <a:t>Awareness of the website is </a:t>
            </a:r>
            <a:r>
              <a:rPr lang="en-US" sz="1000" b="1" dirty="0" smtClean="0"/>
              <a:t>lower</a:t>
            </a:r>
            <a:r>
              <a:rPr lang="en-US" sz="1000" dirty="0" smtClean="0"/>
              <a:t> among:</a:t>
            </a:r>
          </a:p>
          <a:p>
            <a:pPr marL="180975" indent="-180975">
              <a:lnSpc>
                <a:spcPct val="114000"/>
              </a:lnSpc>
              <a:buFont typeface="Wingdings" pitchFamily="2" charset="2"/>
              <a:buChar char="§"/>
            </a:pPr>
            <a:r>
              <a:rPr lang="en-US" sz="1000" dirty="0" smtClean="0"/>
              <a:t>those </a:t>
            </a:r>
            <a:r>
              <a:rPr lang="en-US" sz="1000" dirty="0"/>
              <a:t>aged 40 years or over </a:t>
            </a:r>
            <a:r>
              <a:rPr lang="en-US" sz="1000" dirty="0" smtClean="0"/>
              <a:t>(41%, </a:t>
            </a:r>
            <a:r>
              <a:rPr lang="en-US" sz="1000" dirty="0"/>
              <a:t>cf. </a:t>
            </a:r>
            <a:r>
              <a:rPr lang="en-US" sz="1000" dirty="0" smtClean="0"/>
              <a:t>59% </a:t>
            </a:r>
            <a:r>
              <a:rPr lang="en-US" sz="1000" dirty="0"/>
              <a:t>of those under </a:t>
            </a:r>
            <a:r>
              <a:rPr lang="en-US" sz="1000" dirty="0" smtClean="0"/>
              <a:t>40)</a:t>
            </a:r>
          </a:p>
          <a:p>
            <a:pPr marL="180975" indent="-180975">
              <a:lnSpc>
                <a:spcPct val="114000"/>
              </a:lnSpc>
              <a:buFont typeface="Wingdings" pitchFamily="2" charset="2"/>
              <a:buChar char="§"/>
            </a:pPr>
            <a:r>
              <a:rPr lang="en-US" sz="1000" dirty="0" smtClean="0"/>
              <a:t>those who have lived in New Zealand for five years or less (34%, cf. 50% of those who have lived in NZ longer or were born in NZ)</a:t>
            </a:r>
          </a:p>
        </p:txBody>
      </p:sp>
      <p:sp>
        <p:nvSpPr>
          <p:cNvPr id="9" name="Up Arrow 8"/>
          <p:cNvSpPr/>
          <p:nvPr/>
        </p:nvSpPr>
        <p:spPr>
          <a:xfrm>
            <a:off x="5393056" y="3512985"/>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4972049" y="3655859"/>
            <a:ext cx="528638" cy="246221"/>
          </a:xfrm>
          <a:prstGeom prst="rect">
            <a:avLst/>
          </a:prstGeom>
          <a:noFill/>
        </p:spPr>
        <p:txBody>
          <a:bodyPr wrap="square" rtlCol="0">
            <a:spAutoFit/>
          </a:bodyPr>
          <a:lstStyle/>
          <a:p>
            <a:r>
              <a:rPr lang="en-NZ" sz="1000" dirty="0" smtClean="0"/>
              <a:t>(48%)</a:t>
            </a:r>
            <a:endParaRPr lang="en-NZ" sz="1000" dirty="0"/>
          </a:p>
        </p:txBody>
      </p:sp>
      <p:grpSp>
        <p:nvGrpSpPr>
          <p:cNvPr id="11" name="Group 10"/>
          <p:cNvGrpSpPr/>
          <p:nvPr/>
        </p:nvGrpSpPr>
        <p:grpSpPr>
          <a:xfrm>
            <a:off x="7732188" y="6219479"/>
            <a:ext cx="1411456" cy="338554"/>
            <a:chOff x="4723530" y="6263927"/>
            <a:chExt cx="1411456" cy="338554"/>
          </a:xfrm>
        </p:grpSpPr>
        <p:sp>
          <p:nvSpPr>
            <p:cNvPr id="12" name="Up Arrow 11"/>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Up Arrow 12"/>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962025" y="6321594"/>
            <a:ext cx="6610350"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Q17. What do you think the ads were trying to tell you? Base: </a:t>
            </a:r>
            <a:r>
              <a:rPr lang="en-GB" sz="900" i="1" dirty="0">
                <a:solidFill>
                  <a:schemeClr val="tx1"/>
                </a:solidFill>
              </a:rPr>
              <a:t>Those respondents who stated that they have seen or heard advertising about preparing for a disaster, 2009 (</a:t>
            </a:r>
            <a:r>
              <a:rPr lang="en-GB" sz="900" i="1" dirty="0" smtClean="0">
                <a:solidFill>
                  <a:schemeClr val="tx1"/>
                </a:solidFill>
              </a:rPr>
              <a:t>n=549), 2010 (n=659), 2011 (n=713), 2012 (n=797).</a:t>
            </a:r>
            <a:br>
              <a:rPr lang="en-GB" sz="900" i="1" dirty="0" smtClean="0">
                <a:solidFill>
                  <a:schemeClr val="tx1"/>
                </a:solidFill>
              </a:rPr>
            </a:br>
            <a:r>
              <a:rPr lang="en-NZ" sz="900" i="1" dirty="0" smtClean="0">
                <a:solidFill>
                  <a:schemeClr val="tx1"/>
                </a:solidFill>
              </a:rPr>
              <a:t>Note: </a:t>
            </a:r>
            <a:r>
              <a:rPr lang="en-NZ" sz="900" i="1" dirty="0" smtClean="0"/>
              <a:t>The top ten messages are shown.</a:t>
            </a:r>
            <a:endParaRPr lang="en-GB" sz="900" i="1" dirty="0">
              <a:solidFill>
                <a:schemeClr val="tx1"/>
              </a:solidFil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652455020"/>
              </p:ext>
            </p:extLst>
          </p:nvPr>
        </p:nvGraphicFramePr>
        <p:xfrm>
          <a:off x="1038225" y="762000"/>
          <a:ext cx="5581650" cy="5524499"/>
        </p:xfrm>
        <a:graphic>
          <a:graphicData uri="http://schemas.openxmlformats.org/drawingml/2006/chart">
            <c:chart xmlns:c="http://schemas.openxmlformats.org/drawingml/2006/chart" xmlns:r="http://schemas.openxmlformats.org/officeDocument/2006/relationships" r:id="rId2"/>
          </a:graphicData>
        </a:graphic>
      </p:graphicFrame>
      <p:sp>
        <p:nvSpPr>
          <p:cNvPr id="14" name="Up Arrow 13"/>
          <p:cNvSpPr/>
          <p:nvPr/>
        </p:nvSpPr>
        <p:spPr>
          <a:xfrm>
            <a:off x="4459606" y="178117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Up Arrow 14"/>
          <p:cNvSpPr/>
          <p:nvPr/>
        </p:nvSpPr>
        <p:spPr>
          <a:xfrm>
            <a:off x="4133850" y="327659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Up Arrow 15"/>
          <p:cNvSpPr/>
          <p:nvPr/>
        </p:nvSpPr>
        <p:spPr>
          <a:xfrm>
            <a:off x="4029075" y="526732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Up Arrow 16"/>
          <p:cNvSpPr/>
          <p:nvPr/>
        </p:nvSpPr>
        <p:spPr>
          <a:xfrm>
            <a:off x="3876675" y="575309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5238749" y="1217459"/>
            <a:ext cx="528638" cy="215444"/>
          </a:xfrm>
          <a:prstGeom prst="rect">
            <a:avLst/>
          </a:prstGeom>
          <a:noFill/>
        </p:spPr>
        <p:txBody>
          <a:bodyPr wrap="square" rtlCol="0">
            <a:spAutoFit/>
          </a:bodyPr>
          <a:lstStyle/>
          <a:p>
            <a:r>
              <a:rPr lang="en-NZ" sz="800" dirty="0" smtClean="0"/>
              <a:t>(81)</a:t>
            </a:r>
            <a:endParaRPr lang="en-NZ" sz="800" dirty="0"/>
          </a:p>
        </p:txBody>
      </p:sp>
      <p:sp>
        <p:nvSpPr>
          <p:cNvPr id="19" name="TextBox 18"/>
          <p:cNvSpPr txBox="1"/>
          <p:nvPr/>
        </p:nvSpPr>
        <p:spPr>
          <a:xfrm>
            <a:off x="3793331" y="1711552"/>
            <a:ext cx="528638" cy="215444"/>
          </a:xfrm>
          <a:prstGeom prst="rect">
            <a:avLst/>
          </a:prstGeom>
          <a:noFill/>
        </p:spPr>
        <p:txBody>
          <a:bodyPr wrap="square" rtlCol="0">
            <a:spAutoFit/>
          </a:bodyPr>
          <a:lstStyle/>
          <a:p>
            <a:r>
              <a:rPr lang="en-NZ" sz="800" dirty="0" smtClean="0"/>
              <a:t>(24)</a:t>
            </a:r>
            <a:endParaRPr lang="en-NZ" sz="800" dirty="0"/>
          </a:p>
        </p:txBody>
      </p:sp>
      <p:sp>
        <p:nvSpPr>
          <p:cNvPr id="2" name="Title 1"/>
          <p:cNvSpPr>
            <a:spLocks noGrp="1"/>
          </p:cNvSpPr>
          <p:nvPr>
            <p:ph type="title"/>
          </p:nvPr>
        </p:nvSpPr>
        <p:spPr>
          <a:xfrm>
            <a:off x="5581650" y="1021893"/>
            <a:ext cx="3486149" cy="4052212"/>
          </a:xfrm>
        </p:spPr>
        <p:txBody>
          <a:bodyPr>
            <a:noAutofit/>
          </a:bodyPr>
          <a:lstStyle/>
          <a:p>
            <a:pPr algn="ctr"/>
            <a:r>
              <a:rPr lang="en-NZ" sz="2600" b="1" dirty="0">
                <a:solidFill>
                  <a:schemeClr val="accent1"/>
                </a:solidFill>
              </a:rPr>
              <a:t>Other than ‘be prepared’ the main messages taken from the ads are </a:t>
            </a:r>
            <a:r>
              <a:rPr lang="en-NZ" sz="2600" b="1" dirty="0" smtClean="0">
                <a:solidFill>
                  <a:schemeClr val="accent1"/>
                </a:solidFill>
              </a:rPr>
              <a:t>‘telling us </a:t>
            </a:r>
            <a:r>
              <a:rPr lang="en-NZ" sz="2600" b="1" dirty="0">
                <a:solidFill>
                  <a:schemeClr val="accent1"/>
                </a:solidFill>
              </a:rPr>
              <a:t>how to </a:t>
            </a:r>
            <a:r>
              <a:rPr lang="en-NZ" sz="2600" b="1" dirty="0" smtClean="0">
                <a:solidFill>
                  <a:schemeClr val="accent1"/>
                </a:solidFill>
              </a:rPr>
              <a:t>prepare’, ‘make </a:t>
            </a:r>
            <a:r>
              <a:rPr lang="en-NZ" sz="2600" b="1" dirty="0">
                <a:solidFill>
                  <a:schemeClr val="accent1"/>
                </a:solidFill>
              </a:rPr>
              <a:t>sure </a:t>
            </a:r>
            <a:r>
              <a:rPr lang="en-NZ" sz="2600" b="1" dirty="0" smtClean="0">
                <a:solidFill>
                  <a:schemeClr val="accent1"/>
                </a:solidFill>
              </a:rPr>
              <a:t>you have supplies’, and ‘disasters </a:t>
            </a:r>
            <a:r>
              <a:rPr lang="en-NZ" sz="2600" b="1" dirty="0">
                <a:solidFill>
                  <a:schemeClr val="accent1"/>
                </a:solidFill>
              </a:rPr>
              <a:t>can strike at any </a:t>
            </a:r>
            <a:r>
              <a:rPr lang="en-NZ" sz="2600" b="1" dirty="0" smtClean="0">
                <a:solidFill>
                  <a:schemeClr val="accent1"/>
                </a:solidFill>
              </a:rPr>
              <a:t>time’.</a:t>
            </a:r>
            <a:endParaRPr lang="en-NZ" sz="2600" b="1" dirty="0">
              <a:solidFill>
                <a:schemeClr val="accent1"/>
              </a:solidFill>
            </a:endParaRPr>
          </a:p>
        </p:txBody>
      </p:sp>
      <p:sp>
        <p:nvSpPr>
          <p:cNvPr id="20" name="TextBox 19"/>
          <p:cNvSpPr txBox="1"/>
          <p:nvPr/>
        </p:nvSpPr>
        <p:spPr>
          <a:xfrm>
            <a:off x="1347787" y="415491"/>
            <a:ext cx="4419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smtClean="0">
                <a:ln>
                  <a:noFill/>
                </a:ln>
                <a:solidFill>
                  <a:srgbClr val="000000"/>
                </a:solidFill>
                <a:effectLst/>
                <a:uLnTx/>
                <a:uFillTx/>
                <a:ea typeface="+mj-ea"/>
                <a:cs typeface="+mj-cs"/>
              </a:rPr>
              <a:t>Advertising message take-out</a:t>
            </a:r>
            <a:endParaRPr kumimoji="0" lang="en-NZ" sz="1200" b="1" i="0" u="none" strike="noStrike" kern="0" cap="none" spc="0" normalizeH="0" baseline="0" noProof="0" dirty="0">
              <a:ln>
                <a:noFill/>
              </a:ln>
              <a:solidFill>
                <a:srgbClr val="000000"/>
              </a:solidFill>
              <a:effectLst/>
              <a:uLnTx/>
              <a:uFillTx/>
            </a:endParaRPr>
          </a:p>
        </p:txBody>
      </p:sp>
      <p:grpSp>
        <p:nvGrpSpPr>
          <p:cNvPr id="12" name="Group 11"/>
          <p:cNvGrpSpPr/>
          <p:nvPr/>
        </p:nvGrpSpPr>
        <p:grpSpPr>
          <a:xfrm>
            <a:off x="7732188" y="6219479"/>
            <a:ext cx="1411456" cy="338554"/>
            <a:chOff x="4723530" y="6263927"/>
            <a:chExt cx="1411456" cy="338554"/>
          </a:xfrm>
        </p:grpSpPr>
        <p:sp>
          <p:nvSpPr>
            <p:cNvPr id="13" name="Up Arrow 12"/>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Up Arrow 20"/>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97151158"/>
              </p:ext>
            </p:extLst>
          </p:nvPr>
        </p:nvGraphicFramePr>
        <p:xfrm>
          <a:off x="1028701" y="453592"/>
          <a:ext cx="5124449" cy="58710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30"/>
          <p:cNvSpPr txBox="1">
            <a:spLocks noChangeArrowheads="1"/>
          </p:cNvSpPr>
          <p:nvPr/>
        </p:nvSpPr>
        <p:spPr bwMode="auto">
          <a:xfrm>
            <a:off x="962024" y="6340475"/>
            <a:ext cx="6353176"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Q22a  Other than </a:t>
            </a:r>
            <a:r>
              <a:rPr lang="en-NZ" sz="900" i="1" dirty="0" smtClean="0">
                <a:solidFill>
                  <a:schemeClr val="tx1"/>
                </a:solidFill>
              </a:rPr>
              <a:t>in any </a:t>
            </a:r>
            <a:r>
              <a:rPr lang="en-NZ" sz="900" i="1" dirty="0">
                <a:solidFill>
                  <a:schemeClr val="tx1"/>
                </a:solidFill>
              </a:rPr>
              <a:t>advertising, where else have you seen or heard other messages </a:t>
            </a:r>
            <a:r>
              <a:rPr lang="en-NZ" sz="900" i="1" dirty="0" smtClean="0">
                <a:solidFill>
                  <a:schemeClr val="tx1"/>
                </a:solidFill>
              </a:rPr>
              <a:t>or information </a:t>
            </a:r>
            <a:r>
              <a:rPr lang="en-NZ" sz="900" i="1" dirty="0">
                <a:solidFill>
                  <a:schemeClr val="tx1"/>
                </a:solidFill>
              </a:rPr>
              <a:t>about disasters? Base: </a:t>
            </a:r>
            <a:r>
              <a:rPr lang="en-GB" sz="900" i="1" dirty="0">
                <a:solidFill>
                  <a:schemeClr val="tx1"/>
                </a:solidFill>
              </a:rPr>
              <a:t>All Respondents, </a:t>
            </a:r>
            <a:r>
              <a:rPr lang="en-GB" sz="900" i="1" dirty="0" smtClean="0">
                <a:solidFill>
                  <a:schemeClr val="tx1"/>
                </a:solidFill>
              </a:rPr>
              <a:t>2009 (n </a:t>
            </a:r>
            <a:r>
              <a:rPr lang="en-GB" sz="900" i="1" dirty="0">
                <a:solidFill>
                  <a:schemeClr val="tx1"/>
                </a:solidFill>
              </a:rPr>
              <a:t>= 1000</a:t>
            </a:r>
            <a:r>
              <a:rPr lang="en-GB" sz="900" i="1" dirty="0" smtClean="0">
                <a:solidFill>
                  <a:schemeClr val="tx1"/>
                </a:solidFill>
              </a:rPr>
              <a:t>), 2010 (n=1000), 2011 (n=1164), 2012 (n=1255)</a:t>
            </a:r>
            <a:br>
              <a:rPr lang="en-GB" sz="900" i="1" dirty="0" smtClean="0">
                <a:solidFill>
                  <a:schemeClr val="tx1"/>
                </a:solidFill>
              </a:rPr>
            </a:br>
            <a:r>
              <a:rPr lang="en-NZ" sz="900" i="1" dirty="0" smtClean="0">
                <a:solidFill>
                  <a:schemeClr val="tx1"/>
                </a:solidFill>
              </a:rPr>
              <a:t>Note: The top ten sources are shown.</a:t>
            </a:r>
            <a:endParaRPr lang="en-GB" sz="900" i="1" dirty="0">
              <a:solidFill>
                <a:schemeClr val="tx1"/>
              </a:solidFill>
            </a:endParaRPr>
          </a:p>
        </p:txBody>
      </p:sp>
      <p:sp>
        <p:nvSpPr>
          <p:cNvPr id="6" name="Rounded Rectangle 5"/>
          <p:cNvSpPr/>
          <p:nvPr/>
        </p:nvSpPr>
        <p:spPr>
          <a:xfrm>
            <a:off x="5686425" y="4772893"/>
            <a:ext cx="3362325" cy="1485031"/>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There was a significant </a:t>
            </a:r>
            <a:r>
              <a:rPr lang="en-US" sz="1200" u="sng" dirty="0" smtClean="0"/>
              <a:t>increase</a:t>
            </a:r>
            <a:r>
              <a:rPr lang="en-US" sz="1200" dirty="0" smtClean="0"/>
              <a:t> in awareness of such messages in the months following the Christchurch earthquakes. Non-advertising preparedness messages in the media have probably reduced since mid-2011.</a:t>
            </a:r>
            <a:endParaRPr lang="en-NZ" sz="1200" dirty="0"/>
          </a:p>
        </p:txBody>
      </p:sp>
      <p:sp>
        <p:nvSpPr>
          <p:cNvPr id="7" name="TextBox 6"/>
          <p:cNvSpPr txBox="1"/>
          <p:nvPr/>
        </p:nvSpPr>
        <p:spPr>
          <a:xfrm>
            <a:off x="1323975" y="176592"/>
            <a:ext cx="4419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smtClean="0">
                <a:ln>
                  <a:noFill/>
                </a:ln>
                <a:solidFill>
                  <a:srgbClr val="000000"/>
                </a:solidFill>
                <a:effectLst/>
                <a:uLnTx/>
                <a:uFillTx/>
                <a:ea typeface="+mj-ea"/>
                <a:cs typeface="+mj-cs"/>
              </a:rPr>
              <a:t>Sources of </a:t>
            </a:r>
            <a:r>
              <a:rPr kumimoji="0" lang="en-NZ" sz="1200" b="1" i="0" u="sng" strike="noStrike" kern="0" cap="none" spc="0" normalizeH="0" baseline="0" noProof="0" dirty="0" smtClean="0">
                <a:ln>
                  <a:noFill/>
                </a:ln>
                <a:solidFill>
                  <a:srgbClr val="000000"/>
                </a:solidFill>
                <a:effectLst/>
                <a:uLnTx/>
                <a:uFillTx/>
                <a:ea typeface="+mj-ea"/>
                <a:cs typeface="+mj-cs"/>
              </a:rPr>
              <a:t>non-advertising</a:t>
            </a:r>
            <a:r>
              <a:rPr kumimoji="0" lang="en-NZ" sz="1200" b="1" i="0" u="none" strike="noStrike" kern="0" cap="none" spc="0" normalizeH="0" baseline="0" noProof="0" dirty="0" smtClean="0">
                <a:ln>
                  <a:noFill/>
                </a:ln>
                <a:solidFill>
                  <a:srgbClr val="000000"/>
                </a:solidFill>
                <a:effectLst/>
                <a:uLnTx/>
                <a:uFillTx/>
                <a:ea typeface="+mj-ea"/>
                <a:cs typeface="+mj-cs"/>
              </a:rPr>
              <a:t> preparedness messages</a:t>
            </a:r>
            <a:endParaRPr kumimoji="0" lang="en-NZ" sz="1200" b="1" i="0" u="none" strike="noStrike" kern="0" cap="none" spc="0" normalizeH="0" baseline="0" noProof="0" dirty="0">
              <a:ln>
                <a:noFill/>
              </a:ln>
              <a:solidFill>
                <a:srgbClr val="000000"/>
              </a:solidFill>
              <a:effectLst/>
              <a:uLnTx/>
              <a:uFillTx/>
            </a:endParaRPr>
          </a:p>
        </p:txBody>
      </p:sp>
      <p:sp>
        <p:nvSpPr>
          <p:cNvPr id="13" name="Up Arrow 12"/>
          <p:cNvSpPr/>
          <p:nvPr/>
        </p:nvSpPr>
        <p:spPr>
          <a:xfrm flipV="1">
            <a:off x="5297806" y="1003601"/>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Up Arrow 13"/>
          <p:cNvSpPr/>
          <p:nvPr/>
        </p:nvSpPr>
        <p:spPr>
          <a:xfrm flipV="1">
            <a:off x="4602481" y="1984676"/>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Up Arrow 14"/>
          <p:cNvSpPr/>
          <p:nvPr/>
        </p:nvSpPr>
        <p:spPr>
          <a:xfrm>
            <a:off x="4092893" y="244792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672456" y="828675"/>
            <a:ext cx="3357244" cy="3896594"/>
          </a:xfrm>
        </p:spPr>
        <p:txBody>
          <a:bodyPr>
            <a:noAutofit/>
          </a:bodyPr>
          <a:lstStyle/>
          <a:p>
            <a:pPr algn="ctr"/>
            <a:r>
              <a:rPr lang="en-NZ" sz="2400" b="1" dirty="0" smtClean="0">
                <a:solidFill>
                  <a:schemeClr val="accent1"/>
                </a:solidFill>
              </a:rPr>
              <a:t>There have been decreases in awareness of </a:t>
            </a:r>
            <a:r>
              <a:rPr lang="en-NZ" sz="2400" b="1" u="sng" dirty="0" smtClean="0">
                <a:solidFill>
                  <a:schemeClr val="accent1"/>
                </a:solidFill>
              </a:rPr>
              <a:t>non-advertising</a:t>
            </a:r>
            <a:r>
              <a:rPr lang="en-NZ" sz="2400" b="1" dirty="0" smtClean="0">
                <a:solidFill>
                  <a:schemeClr val="accent1"/>
                </a:solidFill>
              </a:rPr>
              <a:t> disaster preparedness messages in some mainstream media sources, such as on TV and in daily newspapers.</a:t>
            </a:r>
            <a:endParaRPr lang="en-NZ" sz="2400" b="1" dirty="0">
              <a:solidFill>
                <a:schemeClr val="accent1"/>
              </a:solidFill>
            </a:endParaRPr>
          </a:p>
        </p:txBody>
      </p:sp>
      <p:sp>
        <p:nvSpPr>
          <p:cNvPr id="16" name="TextBox 15"/>
          <p:cNvSpPr txBox="1"/>
          <p:nvPr/>
        </p:nvSpPr>
        <p:spPr>
          <a:xfrm>
            <a:off x="4659631" y="905404"/>
            <a:ext cx="528638" cy="215444"/>
          </a:xfrm>
          <a:prstGeom prst="rect">
            <a:avLst/>
          </a:prstGeom>
          <a:noFill/>
        </p:spPr>
        <p:txBody>
          <a:bodyPr wrap="square" rtlCol="0">
            <a:spAutoFit/>
          </a:bodyPr>
          <a:lstStyle/>
          <a:p>
            <a:r>
              <a:rPr lang="en-NZ" sz="800" dirty="0" smtClean="0"/>
              <a:t>(34)</a:t>
            </a:r>
            <a:endParaRPr lang="en-NZ" sz="800" dirty="0"/>
          </a:p>
        </p:txBody>
      </p:sp>
      <p:sp>
        <p:nvSpPr>
          <p:cNvPr id="17" name="TextBox 16"/>
          <p:cNvSpPr txBox="1"/>
          <p:nvPr/>
        </p:nvSpPr>
        <p:spPr>
          <a:xfrm>
            <a:off x="3730943" y="5801254"/>
            <a:ext cx="528638" cy="215444"/>
          </a:xfrm>
          <a:prstGeom prst="rect">
            <a:avLst/>
          </a:prstGeom>
          <a:noFill/>
        </p:spPr>
        <p:txBody>
          <a:bodyPr wrap="square" rtlCol="0">
            <a:spAutoFit/>
          </a:bodyPr>
          <a:lstStyle/>
          <a:p>
            <a:r>
              <a:rPr lang="en-NZ" sz="800" dirty="0" smtClean="0"/>
              <a:t>(16)</a:t>
            </a:r>
            <a:endParaRPr lang="en-NZ" sz="800" dirty="0"/>
          </a:p>
        </p:txBody>
      </p:sp>
      <p:sp>
        <p:nvSpPr>
          <p:cNvPr id="18" name="TextBox 17"/>
          <p:cNvSpPr txBox="1"/>
          <p:nvPr/>
        </p:nvSpPr>
        <p:spPr>
          <a:xfrm>
            <a:off x="3478531" y="3343804"/>
            <a:ext cx="528638" cy="215444"/>
          </a:xfrm>
          <a:prstGeom prst="rect">
            <a:avLst/>
          </a:prstGeom>
          <a:noFill/>
        </p:spPr>
        <p:txBody>
          <a:bodyPr wrap="square" rtlCol="0">
            <a:spAutoFit/>
          </a:bodyPr>
          <a:lstStyle/>
          <a:p>
            <a:r>
              <a:rPr lang="en-NZ" sz="800" dirty="0" smtClean="0"/>
              <a:t>(8)</a:t>
            </a:r>
            <a:endParaRPr lang="en-NZ" sz="800" dirty="0"/>
          </a:p>
        </p:txBody>
      </p:sp>
      <p:sp>
        <p:nvSpPr>
          <p:cNvPr id="19" name="TextBox 18"/>
          <p:cNvSpPr txBox="1"/>
          <p:nvPr/>
        </p:nvSpPr>
        <p:spPr>
          <a:xfrm>
            <a:off x="3431381" y="4334404"/>
            <a:ext cx="528638" cy="215444"/>
          </a:xfrm>
          <a:prstGeom prst="rect">
            <a:avLst/>
          </a:prstGeom>
          <a:noFill/>
        </p:spPr>
        <p:txBody>
          <a:bodyPr wrap="square" rtlCol="0">
            <a:spAutoFit/>
          </a:bodyPr>
          <a:lstStyle/>
          <a:p>
            <a:r>
              <a:rPr lang="en-NZ" sz="800" dirty="0" smtClean="0"/>
              <a:t>(9)</a:t>
            </a:r>
            <a:endParaRPr lang="en-NZ" sz="800" dirty="0"/>
          </a:p>
        </p:txBody>
      </p:sp>
      <p:sp>
        <p:nvSpPr>
          <p:cNvPr id="20" name="TextBox 19"/>
          <p:cNvSpPr txBox="1"/>
          <p:nvPr/>
        </p:nvSpPr>
        <p:spPr>
          <a:xfrm>
            <a:off x="3431381" y="3839104"/>
            <a:ext cx="528638" cy="215444"/>
          </a:xfrm>
          <a:prstGeom prst="rect">
            <a:avLst/>
          </a:prstGeom>
          <a:noFill/>
        </p:spPr>
        <p:txBody>
          <a:bodyPr wrap="square" rtlCol="0">
            <a:spAutoFit/>
          </a:bodyPr>
          <a:lstStyle/>
          <a:p>
            <a:r>
              <a:rPr lang="en-NZ" sz="800" dirty="0" smtClean="0"/>
              <a:t>(7)</a:t>
            </a:r>
            <a:endParaRPr lang="en-NZ" sz="800" dirty="0"/>
          </a:p>
        </p:txBody>
      </p:sp>
      <p:grpSp>
        <p:nvGrpSpPr>
          <p:cNvPr id="21" name="Group 20"/>
          <p:cNvGrpSpPr/>
          <p:nvPr/>
        </p:nvGrpSpPr>
        <p:grpSpPr>
          <a:xfrm>
            <a:off x="7777907" y="6327314"/>
            <a:ext cx="1411456" cy="338554"/>
            <a:chOff x="4723530" y="6263927"/>
            <a:chExt cx="1411456" cy="338554"/>
          </a:xfrm>
        </p:grpSpPr>
        <p:sp>
          <p:nvSpPr>
            <p:cNvPr id="22" name="Up Arrow 21"/>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Up Arrow 22"/>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23273" y="1350335"/>
            <a:ext cx="7676707" cy="2204322"/>
          </a:xfrm>
          <a:prstGeom prst="roundRect">
            <a:avLst>
              <a:gd name="adj" fmla="val 435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1"/>
          <p:cNvSpPr txBox="1">
            <a:spLocks/>
          </p:cNvSpPr>
          <p:nvPr/>
        </p:nvSpPr>
        <p:spPr>
          <a:xfrm>
            <a:off x="995678" y="42532"/>
            <a:ext cx="6247701" cy="850106"/>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Century Gothic" pitchFamily="34" charset="0"/>
                <a:ea typeface="+mj-ea"/>
                <a:cs typeface="+mj-cs"/>
              </a:rPr>
              <a:t>Executive summary</a:t>
            </a:r>
            <a:endParaRPr kumimoji="0" lang="en-NZ" sz="2800" b="1" i="0" u="none" strike="noStrike" kern="1200" cap="none" spc="0" normalizeH="0" baseline="0" noProof="0" dirty="0">
              <a:ln>
                <a:noFill/>
              </a:ln>
              <a:solidFill>
                <a:schemeClr val="accent1"/>
              </a:solidFill>
              <a:effectLst/>
              <a:uLnTx/>
              <a:uFillTx/>
              <a:latin typeface="Century Gothic" pitchFamily="34" charset="0"/>
              <a:ea typeface="+mj-ea"/>
              <a:cs typeface="+mj-cs"/>
            </a:endParaRPr>
          </a:p>
        </p:txBody>
      </p:sp>
      <p:sp>
        <p:nvSpPr>
          <p:cNvPr id="5" name="Rectangle 15"/>
          <p:cNvSpPr>
            <a:spLocks noChangeArrowheads="1"/>
          </p:cNvSpPr>
          <p:nvPr/>
        </p:nvSpPr>
        <p:spPr bwMode="auto">
          <a:xfrm>
            <a:off x="1009968" y="895383"/>
            <a:ext cx="5231344" cy="369332"/>
          </a:xfrm>
          <a:prstGeom prst="rect">
            <a:avLst/>
          </a:prstGeom>
          <a:noFill/>
          <a:ln w="9525" algn="ctr">
            <a:noFill/>
            <a:miter lim="800000"/>
            <a:headEnd/>
            <a:tailEnd/>
          </a:ln>
          <a:effectLst/>
        </p:spPr>
        <p:txBody>
          <a:bodyPr wrap="square">
            <a:spAutoFit/>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 Zealand’s state of preparedness</a:t>
            </a:r>
          </a:p>
        </p:txBody>
      </p:sp>
      <p:sp>
        <p:nvSpPr>
          <p:cNvPr id="6" name="TextBox 5"/>
          <p:cNvSpPr txBox="1"/>
          <p:nvPr/>
        </p:nvSpPr>
        <p:spPr>
          <a:xfrm>
            <a:off x="1123274" y="1384700"/>
            <a:ext cx="7676707" cy="2108269"/>
          </a:xfrm>
          <a:prstGeom prst="rect">
            <a:avLst/>
          </a:prstGeom>
          <a:noFill/>
        </p:spPr>
        <p:txBody>
          <a:bodyPr wrap="square" rtlCol="0">
            <a:spAutoFit/>
          </a:bodyPr>
          <a:lstStyle/>
          <a:p>
            <a:pPr>
              <a:lnSpc>
                <a:spcPct val="150000"/>
              </a:lnSpc>
              <a:spcAft>
                <a:spcPts val="600"/>
              </a:spcAft>
            </a:pPr>
            <a:r>
              <a:rPr lang="en-NZ" sz="1200" dirty="0"/>
              <a:t>Last year’s survey, carried out approximately three months after the February 2011 Christchurch earthquake, illustrated a significant shift in New Zealand residents’ preparedness for disasters. The proportion of people fully prepared </a:t>
            </a:r>
            <a:r>
              <a:rPr lang="en-NZ" sz="1200" dirty="0" smtClean="0"/>
              <a:t>increased </a:t>
            </a:r>
            <a:r>
              <a:rPr lang="en-NZ" sz="1200" dirty="0"/>
              <a:t>from 11% in 2010 to 18% in 2011. </a:t>
            </a:r>
          </a:p>
          <a:p>
            <a:pPr>
              <a:lnSpc>
                <a:spcPct val="150000"/>
              </a:lnSpc>
              <a:spcAft>
                <a:spcPts val="600"/>
              </a:spcAft>
            </a:pPr>
            <a:r>
              <a:rPr lang="en-NZ" sz="1200" dirty="0"/>
              <a:t>Christchurch residents were not </a:t>
            </a:r>
            <a:r>
              <a:rPr lang="en-NZ" sz="1200" dirty="0" smtClean="0"/>
              <a:t>interviewed last year </a:t>
            </a:r>
            <a:r>
              <a:rPr lang="en-NZ" sz="1200" dirty="0"/>
              <a:t>as it would have been inappropriate to question them about their awareness of and preparedness for disasters at that time. Christchurch residents </a:t>
            </a:r>
            <a:r>
              <a:rPr lang="en-NZ" sz="1200" u="sng" dirty="0"/>
              <a:t>were</a:t>
            </a:r>
            <a:r>
              <a:rPr lang="en-NZ" sz="1200" dirty="0"/>
              <a:t> interviewed this year, and </a:t>
            </a:r>
            <a:r>
              <a:rPr lang="en-NZ" sz="1200" dirty="0" smtClean="0"/>
              <a:t>this survey </a:t>
            </a:r>
            <a:r>
              <a:rPr lang="en-NZ" sz="1200" dirty="0"/>
              <a:t>demonstrates a diverging pattern of results for those living inside and outside Christchurch</a:t>
            </a:r>
            <a:r>
              <a:rPr lang="en-NZ" sz="1200" dirty="0" smtClean="0"/>
              <a:t>.</a:t>
            </a:r>
            <a:endParaRPr lang="en-NZ" sz="1200" dirty="0"/>
          </a:p>
        </p:txBody>
      </p:sp>
      <p:sp>
        <p:nvSpPr>
          <p:cNvPr id="8" name="TextBox 7"/>
          <p:cNvSpPr txBox="1"/>
          <p:nvPr/>
        </p:nvSpPr>
        <p:spPr>
          <a:xfrm>
            <a:off x="1070109" y="3618608"/>
            <a:ext cx="7676707" cy="3016210"/>
          </a:xfrm>
          <a:prstGeom prst="rect">
            <a:avLst/>
          </a:prstGeom>
          <a:noFill/>
        </p:spPr>
        <p:txBody>
          <a:bodyPr wrap="square" rtlCol="0">
            <a:spAutoFit/>
          </a:bodyPr>
          <a:lstStyle/>
          <a:p>
            <a:pPr marL="171450" indent="-171450">
              <a:lnSpc>
                <a:spcPct val="150000"/>
              </a:lnSpc>
              <a:spcAft>
                <a:spcPts val="600"/>
              </a:spcAft>
              <a:buFont typeface="Wingdings" pitchFamily="2" charset="2"/>
              <a:buChar char="§"/>
            </a:pPr>
            <a:r>
              <a:rPr lang="en-NZ" sz="1200" b="1" dirty="0" smtClean="0"/>
              <a:t>Sixteen percent of </a:t>
            </a:r>
            <a:r>
              <a:rPr lang="en-NZ" sz="1200" b="1" dirty="0"/>
              <a:t>all New Zealand residents are </a:t>
            </a:r>
            <a:r>
              <a:rPr lang="en-NZ" sz="1200" b="1" u="sng" dirty="0"/>
              <a:t>fully prepared</a:t>
            </a:r>
            <a:r>
              <a:rPr lang="en-NZ" sz="1200" b="1" dirty="0"/>
              <a:t> for an emergency</a:t>
            </a:r>
            <a:r>
              <a:rPr lang="en-NZ" sz="1200" dirty="0"/>
              <a:t>. Being fully prepared means having an emergency survival plan that includes what to do when away from home, having emergency survival items and water, and regularly updating these items. </a:t>
            </a:r>
          </a:p>
          <a:p>
            <a:pPr marL="446088" lvl="1" indent="-265113">
              <a:lnSpc>
                <a:spcPct val="150000"/>
              </a:lnSpc>
              <a:spcAft>
                <a:spcPts val="600"/>
              </a:spcAft>
              <a:buFont typeface="Century Gothic" pitchFamily="34" charset="0"/>
              <a:buChar char="–"/>
            </a:pPr>
            <a:r>
              <a:rPr lang="en-NZ" sz="1200" dirty="0" smtClean="0"/>
              <a:t>Preparedness </a:t>
            </a:r>
            <a:r>
              <a:rPr lang="en-NZ" sz="1200" dirty="0"/>
              <a:t>has decreased </a:t>
            </a:r>
            <a:r>
              <a:rPr lang="en-NZ" sz="1200" dirty="0" smtClean="0"/>
              <a:t>since </a:t>
            </a:r>
            <a:r>
              <a:rPr lang="en-NZ" sz="1200" dirty="0"/>
              <a:t>2011 for those living outside Christchurch – 14% of those living outside Christchurch are fully prepared for an emergency (down from 18% in 2011). Although there has been a decrease in preparedness for those living outside Christchurch, this result is still higher than in </a:t>
            </a:r>
            <a:r>
              <a:rPr lang="en-NZ" sz="1200" dirty="0" smtClean="0"/>
              <a:t>2010, </a:t>
            </a:r>
            <a:r>
              <a:rPr lang="en-NZ" sz="1200" dirty="0"/>
              <a:t>when just 11% of all New Zealand residents were fully prepared.</a:t>
            </a:r>
          </a:p>
          <a:p>
            <a:pPr marL="446088" lvl="1" indent="-265113">
              <a:lnSpc>
                <a:spcPct val="150000"/>
              </a:lnSpc>
              <a:spcAft>
                <a:spcPts val="600"/>
              </a:spcAft>
              <a:buFont typeface="Century Gothic" pitchFamily="34" charset="0"/>
              <a:buChar char="–"/>
            </a:pPr>
            <a:r>
              <a:rPr lang="en-NZ" sz="1200" dirty="0" smtClean="0"/>
              <a:t>Christchurch </a:t>
            </a:r>
            <a:r>
              <a:rPr lang="en-NZ" sz="1200" dirty="0"/>
              <a:t>residents’ preparedness has increased markedly since they were last interviewed for this research in 2010 – 40% of Christchurch residents </a:t>
            </a:r>
            <a:r>
              <a:rPr lang="en-NZ" sz="1200" dirty="0" smtClean="0"/>
              <a:t>are now </a:t>
            </a:r>
            <a:r>
              <a:rPr lang="en-NZ" sz="1200" dirty="0"/>
              <a:t>fully prepared for an emergency (up from 15% </a:t>
            </a:r>
            <a:r>
              <a:rPr lang="en-NZ" sz="1200" dirty="0" smtClean="0"/>
              <a:t>of Christchurch residents in </a:t>
            </a:r>
            <a:r>
              <a:rPr lang="en-NZ" sz="1200" dirty="0"/>
              <a:t>2010).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Attitudes and awareness</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82839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Up Arrow 56"/>
          <p:cNvSpPr/>
          <p:nvPr/>
        </p:nvSpPr>
        <p:spPr>
          <a:xfrm>
            <a:off x="7898109" y="4434632"/>
            <a:ext cx="194015" cy="37116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normAutofit/>
          </a:bodyPr>
          <a:lstStyle/>
          <a:p>
            <a:r>
              <a:rPr lang="en-NZ" b="1" dirty="0" smtClean="0">
                <a:solidFill>
                  <a:schemeClr val="accent1"/>
                </a:solidFill>
              </a:rPr>
              <a:t>Attitudes toward disasters</a:t>
            </a:r>
            <a:endParaRPr lang="en-NZ" b="1"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43493494"/>
              </p:ext>
            </p:extLst>
          </p:nvPr>
        </p:nvGraphicFramePr>
        <p:xfrm>
          <a:off x="2599619" y="923925"/>
          <a:ext cx="3917950" cy="50672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7"/>
          <p:cNvSpPr txBox="1">
            <a:spLocks noChangeArrowheads="1"/>
          </p:cNvSpPr>
          <p:nvPr/>
        </p:nvSpPr>
        <p:spPr bwMode="auto">
          <a:xfrm>
            <a:off x="1180013" y="1323446"/>
            <a:ext cx="1776412" cy="553998"/>
          </a:xfrm>
          <a:prstGeom prst="rect">
            <a:avLst/>
          </a:prstGeom>
          <a:noFill/>
          <a:ln w="9525">
            <a:noFill/>
            <a:miter lim="800000"/>
            <a:headEnd/>
            <a:tailEnd/>
          </a:ln>
        </p:spPr>
        <p:txBody>
          <a:bodyPr>
            <a:spAutoFit/>
          </a:bodyPr>
          <a:lstStyle/>
          <a:p>
            <a:pPr algn="ctr" eaLnBrk="1" hangingPunct="1">
              <a:spcBef>
                <a:spcPct val="50000"/>
              </a:spcBef>
            </a:pPr>
            <a:r>
              <a:rPr lang="en-NZ" sz="1000" dirty="0">
                <a:solidFill>
                  <a:schemeClr val="tx1"/>
                </a:solidFill>
              </a:rPr>
              <a:t>In a disaster there will be someone there to help you</a:t>
            </a:r>
            <a:endParaRPr lang="en-US" sz="1000" dirty="0">
              <a:solidFill>
                <a:schemeClr val="tx1"/>
              </a:solidFill>
            </a:endParaRPr>
          </a:p>
        </p:txBody>
      </p:sp>
      <p:sp>
        <p:nvSpPr>
          <p:cNvPr id="7" name="Text Box 8"/>
          <p:cNvSpPr txBox="1">
            <a:spLocks noChangeArrowheads="1"/>
          </p:cNvSpPr>
          <p:nvPr/>
        </p:nvSpPr>
        <p:spPr bwMode="auto">
          <a:xfrm>
            <a:off x="1226050" y="2479468"/>
            <a:ext cx="1720850" cy="553998"/>
          </a:xfrm>
          <a:prstGeom prst="rect">
            <a:avLst/>
          </a:prstGeom>
          <a:noFill/>
          <a:ln w="9525">
            <a:noFill/>
            <a:miter lim="800000"/>
            <a:headEnd/>
            <a:tailEnd/>
          </a:ln>
        </p:spPr>
        <p:txBody>
          <a:bodyPr>
            <a:spAutoFit/>
          </a:bodyPr>
          <a:lstStyle/>
          <a:p>
            <a:pPr algn="ctr" eaLnBrk="1" hangingPunct="1">
              <a:spcBef>
                <a:spcPct val="50000"/>
              </a:spcBef>
            </a:pPr>
            <a:r>
              <a:rPr lang="en-NZ" sz="1000" dirty="0">
                <a:solidFill>
                  <a:schemeClr val="tx1"/>
                </a:solidFill>
              </a:rPr>
              <a:t>In a disaster, emergency services would be there to help you</a:t>
            </a:r>
            <a:endParaRPr lang="en-US" sz="1000" dirty="0">
              <a:solidFill>
                <a:schemeClr val="tx1"/>
              </a:solidFill>
            </a:endParaRPr>
          </a:p>
        </p:txBody>
      </p:sp>
      <p:sp>
        <p:nvSpPr>
          <p:cNvPr id="8" name="Text Box 26"/>
          <p:cNvSpPr txBox="1">
            <a:spLocks noChangeArrowheads="1"/>
          </p:cNvSpPr>
          <p:nvPr/>
        </p:nvSpPr>
        <p:spPr bwMode="auto">
          <a:xfrm>
            <a:off x="1180013" y="4841594"/>
            <a:ext cx="1766887" cy="553998"/>
          </a:xfrm>
          <a:prstGeom prst="rect">
            <a:avLst/>
          </a:prstGeom>
          <a:noFill/>
          <a:ln w="9525">
            <a:noFill/>
            <a:miter lim="800000"/>
            <a:headEnd/>
            <a:tailEnd/>
          </a:ln>
        </p:spPr>
        <p:txBody>
          <a:bodyPr>
            <a:spAutoFit/>
          </a:bodyPr>
          <a:lstStyle/>
          <a:p>
            <a:pPr algn="ctr" eaLnBrk="1" hangingPunct="1">
              <a:spcBef>
                <a:spcPct val="50000"/>
              </a:spcBef>
            </a:pPr>
            <a:r>
              <a:rPr lang="en-US" sz="1000" dirty="0">
                <a:solidFill>
                  <a:schemeClr val="tx1"/>
                </a:solidFill>
              </a:rPr>
              <a:t>It’s my responsibility to look after myself &amp; family in a disaster</a:t>
            </a:r>
          </a:p>
        </p:txBody>
      </p:sp>
      <p:sp>
        <p:nvSpPr>
          <p:cNvPr id="9" name="Text Box 8"/>
          <p:cNvSpPr txBox="1">
            <a:spLocks noChangeArrowheads="1"/>
          </p:cNvSpPr>
          <p:nvPr/>
        </p:nvSpPr>
        <p:spPr bwMode="auto">
          <a:xfrm>
            <a:off x="1180013" y="3678325"/>
            <a:ext cx="1766887" cy="553998"/>
          </a:xfrm>
          <a:prstGeom prst="rect">
            <a:avLst/>
          </a:prstGeom>
          <a:noFill/>
          <a:ln w="9525">
            <a:noFill/>
            <a:miter lim="800000"/>
            <a:headEnd/>
            <a:tailEnd/>
          </a:ln>
        </p:spPr>
        <p:txBody>
          <a:bodyPr>
            <a:spAutoFit/>
          </a:bodyPr>
          <a:lstStyle/>
          <a:p>
            <a:pPr algn="ctr" eaLnBrk="1" hangingPunct="1">
              <a:spcBef>
                <a:spcPct val="50000"/>
              </a:spcBef>
            </a:pPr>
            <a:r>
              <a:rPr lang="en-NZ" sz="1000" dirty="0">
                <a:solidFill>
                  <a:schemeClr val="tx1"/>
                </a:solidFill>
              </a:rPr>
              <a:t>There will always be adequate warning before disaster hits</a:t>
            </a:r>
            <a:endParaRPr lang="en-US" sz="1000" dirty="0">
              <a:solidFill>
                <a:schemeClr val="tx1"/>
              </a:solidFill>
            </a:endParaRPr>
          </a:p>
        </p:txBody>
      </p:sp>
      <p:grpSp>
        <p:nvGrpSpPr>
          <p:cNvPr id="3" name="Group 11"/>
          <p:cNvGrpSpPr>
            <a:grpSpLocks/>
          </p:cNvGrpSpPr>
          <p:nvPr/>
        </p:nvGrpSpPr>
        <p:grpSpPr bwMode="auto">
          <a:xfrm>
            <a:off x="1608798" y="6061765"/>
            <a:ext cx="4973638" cy="225424"/>
            <a:chOff x="84" y="3768"/>
            <a:chExt cx="3133" cy="142"/>
          </a:xfrm>
        </p:grpSpPr>
        <p:sp>
          <p:nvSpPr>
            <p:cNvPr id="11" name="Rectangle 13"/>
            <p:cNvSpPr>
              <a:spLocks noChangeArrowheads="1"/>
            </p:cNvSpPr>
            <p:nvPr/>
          </p:nvSpPr>
          <p:spPr bwMode="auto">
            <a:xfrm>
              <a:off x="2544" y="3811"/>
              <a:ext cx="63" cy="51"/>
            </a:xfrm>
            <a:prstGeom prst="rect">
              <a:avLst/>
            </a:prstGeom>
            <a:solidFill>
              <a:schemeClr val="accent3">
                <a:lumMod val="75000"/>
              </a:schemeClr>
            </a:solidFill>
            <a:ln w="9525">
              <a:solidFill>
                <a:schemeClr val="accent2">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2" name="Text Box 14"/>
            <p:cNvSpPr txBox="1">
              <a:spLocks noChangeArrowheads="1"/>
            </p:cNvSpPr>
            <p:nvPr/>
          </p:nvSpPr>
          <p:spPr bwMode="auto">
            <a:xfrm>
              <a:off x="2595" y="3768"/>
              <a:ext cx="622" cy="136"/>
            </a:xfrm>
            <a:prstGeom prst="rect">
              <a:avLst/>
            </a:prstGeom>
            <a:noFill/>
            <a:ln w="9525">
              <a:noFill/>
              <a:miter lim="800000"/>
              <a:headEnd/>
              <a:tailEnd/>
            </a:ln>
          </p:spPr>
          <p:txBody>
            <a:bodyPr wrap="square">
              <a:spAutoFit/>
            </a:bodyPr>
            <a:lstStyle/>
            <a:p>
              <a:pPr algn="l" eaLnBrk="1" hangingPunct="1">
                <a:spcBef>
                  <a:spcPct val="50000"/>
                </a:spcBef>
              </a:pPr>
              <a:r>
                <a:rPr lang="en-US" sz="800" dirty="0">
                  <a:solidFill>
                    <a:schemeClr val="tx1"/>
                  </a:solidFill>
                </a:rPr>
                <a:t>Strongly agree</a:t>
              </a:r>
            </a:p>
          </p:txBody>
        </p:sp>
        <p:sp>
          <p:nvSpPr>
            <p:cNvPr id="13" name="Rectangle 15"/>
            <p:cNvSpPr>
              <a:spLocks noChangeArrowheads="1"/>
            </p:cNvSpPr>
            <p:nvPr/>
          </p:nvSpPr>
          <p:spPr bwMode="auto">
            <a:xfrm>
              <a:off x="1973" y="3811"/>
              <a:ext cx="68" cy="51"/>
            </a:xfrm>
            <a:prstGeom prst="rect">
              <a:avLst/>
            </a:prstGeom>
            <a:solidFill>
              <a:schemeClr val="accent1">
                <a:lumMod val="75000"/>
              </a:schemeClr>
            </a:solidFill>
            <a:ln w="9525">
              <a:solidFill>
                <a:schemeClr val="accent1">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4" name="Text Box 16"/>
            <p:cNvSpPr txBox="1">
              <a:spLocks noChangeArrowheads="1"/>
            </p:cNvSpPr>
            <p:nvPr/>
          </p:nvSpPr>
          <p:spPr bwMode="auto">
            <a:xfrm>
              <a:off x="2038" y="3768"/>
              <a:ext cx="553" cy="135"/>
            </a:xfrm>
            <a:prstGeom prst="rect">
              <a:avLst/>
            </a:prstGeom>
            <a:noFill/>
            <a:ln w="9525">
              <a:noFill/>
              <a:miter lim="800000"/>
              <a:headEnd/>
              <a:tailEnd/>
            </a:ln>
          </p:spPr>
          <p:txBody>
            <a:bodyPr>
              <a:spAutoFit/>
            </a:bodyPr>
            <a:lstStyle/>
            <a:p>
              <a:pPr algn="l" eaLnBrk="1" hangingPunct="1">
                <a:spcBef>
                  <a:spcPct val="50000"/>
                </a:spcBef>
              </a:pPr>
              <a:r>
                <a:rPr lang="en-US" sz="800">
                  <a:solidFill>
                    <a:schemeClr val="tx1"/>
                  </a:solidFill>
                </a:rPr>
                <a:t>Slightly agree</a:t>
              </a:r>
            </a:p>
          </p:txBody>
        </p:sp>
        <p:sp>
          <p:nvSpPr>
            <p:cNvPr id="15" name="Rectangle 17"/>
            <p:cNvSpPr>
              <a:spLocks noChangeArrowheads="1"/>
            </p:cNvSpPr>
            <p:nvPr/>
          </p:nvSpPr>
          <p:spPr bwMode="auto">
            <a:xfrm>
              <a:off x="1318" y="3812"/>
              <a:ext cx="63" cy="49"/>
            </a:xfrm>
            <a:prstGeom prst="rect">
              <a:avLst/>
            </a:prstGeom>
            <a:solidFill>
              <a:schemeClr val="accent4"/>
            </a:solidFill>
            <a:ln w="9525">
              <a:solidFill>
                <a:schemeClr val="accent4">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6" name="Text Box 18"/>
            <p:cNvSpPr txBox="1">
              <a:spLocks noChangeArrowheads="1"/>
            </p:cNvSpPr>
            <p:nvPr/>
          </p:nvSpPr>
          <p:spPr bwMode="auto">
            <a:xfrm>
              <a:off x="1385" y="3768"/>
              <a:ext cx="653" cy="136"/>
            </a:xfrm>
            <a:prstGeom prst="rect">
              <a:avLst/>
            </a:prstGeom>
            <a:noFill/>
            <a:ln w="9525">
              <a:noFill/>
              <a:miter lim="800000"/>
              <a:headEnd/>
              <a:tailEnd/>
            </a:ln>
          </p:spPr>
          <p:txBody>
            <a:bodyPr wrap="square">
              <a:spAutoFit/>
            </a:bodyPr>
            <a:lstStyle/>
            <a:p>
              <a:pPr algn="l" eaLnBrk="1" hangingPunct="1">
                <a:spcBef>
                  <a:spcPct val="50000"/>
                </a:spcBef>
              </a:pPr>
              <a:r>
                <a:rPr lang="en-US" sz="800" dirty="0">
                  <a:solidFill>
                    <a:schemeClr val="tx1"/>
                  </a:solidFill>
                </a:rPr>
                <a:t>Slightly disagree</a:t>
              </a:r>
            </a:p>
          </p:txBody>
        </p:sp>
        <p:sp>
          <p:nvSpPr>
            <p:cNvPr id="17" name="Rectangle 19"/>
            <p:cNvSpPr>
              <a:spLocks noChangeArrowheads="1"/>
            </p:cNvSpPr>
            <p:nvPr/>
          </p:nvSpPr>
          <p:spPr bwMode="auto">
            <a:xfrm>
              <a:off x="639" y="3812"/>
              <a:ext cx="70" cy="48"/>
            </a:xfrm>
            <a:prstGeom prst="rect">
              <a:avLst/>
            </a:prstGeom>
            <a:solidFill>
              <a:schemeClr val="accent5"/>
            </a:solidFill>
            <a:ln w="9525">
              <a:solidFill>
                <a:schemeClr val="accent5">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8" name="Text Box 20"/>
            <p:cNvSpPr txBox="1">
              <a:spLocks noChangeArrowheads="1"/>
            </p:cNvSpPr>
            <p:nvPr/>
          </p:nvSpPr>
          <p:spPr bwMode="auto">
            <a:xfrm>
              <a:off x="699" y="3775"/>
              <a:ext cx="653" cy="135"/>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Strongly disagree</a:t>
              </a:r>
            </a:p>
          </p:txBody>
        </p:sp>
        <p:sp>
          <p:nvSpPr>
            <p:cNvPr id="19" name="Rectangle 21"/>
            <p:cNvSpPr>
              <a:spLocks noChangeArrowheads="1"/>
            </p:cNvSpPr>
            <p:nvPr/>
          </p:nvSpPr>
          <p:spPr bwMode="auto">
            <a:xfrm>
              <a:off x="84" y="3769"/>
              <a:ext cx="3029" cy="134"/>
            </a:xfrm>
            <a:prstGeom prst="rect">
              <a:avLst/>
            </a:prstGeom>
            <a:noFill/>
            <a:ln w="9525">
              <a:solidFill>
                <a:schemeClr val="tx1"/>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20" name="Rectangle 22"/>
            <p:cNvSpPr>
              <a:spLocks noChangeArrowheads="1"/>
            </p:cNvSpPr>
            <p:nvPr/>
          </p:nvSpPr>
          <p:spPr bwMode="auto">
            <a:xfrm>
              <a:off x="113" y="3812"/>
              <a:ext cx="62" cy="49"/>
            </a:xfrm>
            <a:prstGeom prst="rect">
              <a:avLst/>
            </a:prstGeom>
            <a:solidFill>
              <a:schemeClr val="bg1">
                <a:lumMod val="85000"/>
              </a:schemeClr>
            </a:solidFill>
            <a:ln w="9525">
              <a:solidFill>
                <a:schemeClr val="bg1">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21" name="Text Box 23"/>
            <p:cNvSpPr txBox="1">
              <a:spLocks noChangeArrowheads="1"/>
            </p:cNvSpPr>
            <p:nvPr/>
          </p:nvSpPr>
          <p:spPr bwMode="auto">
            <a:xfrm>
              <a:off x="176" y="3768"/>
              <a:ext cx="507" cy="135"/>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Don’t know</a:t>
              </a:r>
            </a:p>
          </p:txBody>
        </p:sp>
      </p:grpSp>
      <p:sp>
        <p:nvSpPr>
          <p:cNvPr id="22" name="Text Box 5"/>
          <p:cNvSpPr txBox="1">
            <a:spLocks noChangeArrowheads="1"/>
          </p:cNvSpPr>
          <p:nvPr/>
        </p:nvSpPr>
        <p:spPr bwMode="auto">
          <a:xfrm>
            <a:off x="6281674" y="1000643"/>
            <a:ext cx="344487" cy="1131079"/>
          </a:xfrm>
          <a:prstGeom prst="rect">
            <a:avLst/>
          </a:prstGeom>
          <a:noFill/>
          <a:ln w="9525">
            <a:noFill/>
            <a:miter lim="800000"/>
            <a:headEnd/>
            <a:tailEnd/>
          </a:ln>
        </p:spPr>
        <p:txBody>
          <a:bodyPr>
            <a:spAutoFit/>
          </a:bodyPr>
          <a:lstStyle/>
          <a:p>
            <a:pPr eaLnBrk="1" hangingPunct="1">
              <a:spcBef>
                <a:spcPts val="300"/>
              </a:spcBef>
            </a:pPr>
            <a:r>
              <a:rPr lang="en-NZ" sz="750" dirty="0">
                <a:solidFill>
                  <a:schemeClr val="tx1"/>
                </a:solidFill>
              </a:rPr>
              <a:t>61</a:t>
            </a:r>
          </a:p>
          <a:p>
            <a:pPr eaLnBrk="1" hangingPunct="1">
              <a:spcBef>
                <a:spcPts val="300"/>
              </a:spcBef>
            </a:pPr>
            <a:r>
              <a:rPr lang="en-NZ" sz="750" dirty="0">
                <a:solidFill>
                  <a:schemeClr val="tx1"/>
                </a:solidFill>
              </a:rPr>
              <a:t>67</a:t>
            </a:r>
          </a:p>
          <a:p>
            <a:pPr eaLnBrk="1" hangingPunct="1">
              <a:spcBef>
                <a:spcPts val="300"/>
              </a:spcBef>
            </a:pPr>
            <a:r>
              <a:rPr lang="en-NZ" sz="750" dirty="0">
                <a:solidFill>
                  <a:schemeClr val="tx1"/>
                </a:solidFill>
              </a:rPr>
              <a:t>71</a:t>
            </a:r>
          </a:p>
          <a:p>
            <a:pPr eaLnBrk="1" hangingPunct="1">
              <a:spcBef>
                <a:spcPts val="300"/>
              </a:spcBef>
            </a:pPr>
            <a:r>
              <a:rPr lang="en-NZ" sz="750" dirty="0" smtClean="0">
                <a:solidFill>
                  <a:schemeClr val="tx1"/>
                </a:solidFill>
              </a:rPr>
              <a:t>76</a:t>
            </a:r>
          </a:p>
          <a:p>
            <a:pPr eaLnBrk="1" hangingPunct="1">
              <a:spcBef>
                <a:spcPts val="300"/>
              </a:spcBef>
            </a:pPr>
            <a:r>
              <a:rPr lang="en-NZ" sz="750" dirty="0" smtClean="0">
                <a:solidFill>
                  <a:schemeClr val="tx1"/>
                </a:solidFill>
              </a:rPr>
              <a:t>64</a:t>
            </a:r>
          </a:p>
          <a:p>
            <a:pPr eaLnBrk="1" hangingPunct="1">
              <a:spcBef>
                <a:spcPts val="300"/>
              </a:spcBef>
            </a:pPr>
            <a:r>
              <a:rPr lang="en-US" sz="750" dirty="0" smtClean="0"/>
              <a:t>74</a:t>
            </a:r>
          </a:p>
          <a:p>
            <a:pPr eaLnBrk="1" hangingPunct="1">
              <a:spcBef>
                <a:spcPts val="300"/>
              </a:spcBef>
            </a:pPr>
            <a:r>
              <a:rPr lang="en-US" sz="750" dirty="0" smtClean="0">
                <a:solidFill>
                  <a:schemeClr val="tx1"/>
                </a:solidFill>
              </a:rPr>
              <a:t>73</a:t>
            </a:r>
            <a:endParaRPr lang="en-US" sz="750" dirty="0">
              <a:solidFill>
                <a:schemeClr val="tx1"/>
              </a:solidFill>
            </a:endParaRPr>
          </a:p>
        </p:txBody>
      </p:sp>
      <p:sp>
        <p:nvSpPr>
          <p:cNvPr id="23" name="Text Box 5"/>
          <p:cNvSpPr txBox="1">
            <a:spLocks noChangeArrowheads="1"/>
          </p:cNvSpPr>
          <p:nvPr/>
        </p:nvSpPr>
        <p:spPr bwMode="auto">
          <a:xfrm>
            <a:off x="6103232" y="796374"/>
            <a:ext cx="654050" cy="214312"/>
          </a:xfrm>
          <a:prstGeom prst="rect">
            <a:avLst/>
          </a:prstGeom>
          <a:noFill/>
          <a:ln w="9525">
            <a:noFill/>
            <a:miter lim="800000"/>
            <a:headEnd/>
            <a:tailEnd/>
          </a:ln>
        </p:spPr>
        <p:txBody>
          <a:bodyPr>
            <a:spAutoFit/>
          </a:bodyPr>
          <a:lstStyle/>
          <a:p>
            <a:pPr eaLnBrk="1" hangingPunct="1"/>
            <a:r>
              <a:rPr lang="en-US" sz="800" dirty="0">
                <a:solidFill>
                  <a:schemeClr val="tx1"/>
                </a:solidFill>
                <a:latin typeface="Tahoma" pitchFamily="34" charset="0"/>
              </a:rPr>
              <a:t>% </a:t>
            </a:r>
            <a:r>
              <a:rPr lang="en-US" sz="800" dirty="0">
                <a:solidFill>
                  <a:schemeClr val="tx1"/>
                </a:solidFill>
              </a:rPr>
              <a:t>agree</a:t>
            </a:r>
          </a:p>
        </p:txBody>
      </p:sp>
      <p:sp>
        <p:nvSpPr>
          <p:cNvPr id="24" name="Text Box 5"/>
          <p:cNvSpPr txBox="1">
            <a:spLocks noChangeArrowheads="1"/>
          </p:cNvSpPr>
          <p:nvPr/>
        </p:nvSpPr>
        <p:spPr bwMode="auto">
          <a:xfrm>
            <a:off x="6281674" y="2182069"/>
            <a:ext cx="344487" cy="1131079"/>
          </a:xfrm>
          <a:prstGeom prst="rect">
            <a:avLst/>
          </a:prstGeom>
          <a:noFill/>
          <a:ln w="9525">
            <a:noFill/>
            <a:miter lim="800000"/>
            <a:headEnd/>
            <a:tailEnd/>
          </a:ln>
        </p:spPr>
        <p:txBody>
          <a:bodyPr>
            <a:spAutoFit/>
          </a:bodyPr>
          <a:lstStyle/>
          <a:p>
            <a:pPr eaLnBrk="1" hangingPunct="1">
              <a:spcBef>
                <a:spcPts val="300"/>
              </a:spcBef>
            </a:pPr>
            <a:r>
              <a:rPr lang="en-NZ" sz="750" dirty="0">
                <a:solidFill>
                  <a:schemeClr val="tx1"/>
                </a:solidFill>
              </a:rPr>
              <a:t>65</a:t>
            </a:r>
          </a:p>
          <a:p>
            <a:pPr eaLnBrk="1" hangingPunct="1">
              <a:spcBef>
                <a:spcPts val="300"/>
              </a:spcBef>
            </a:pPr>
            <a:r>
              <a:rPr lang="en-NZ" sz="750" dirty="0">
                <a:solidFill>
                  <a:schemeClr val="tx1"/>
                </a:solidFill>
              </a:rPr>
              <a:t>70</a:t>
            </a:r>
          </a:p>
          <a:p>
            <a:pPr eaLnBrk="1" hangingPunct="1">
              <a:spcBef>
                <a:spcPts val="300"/>
              </a:spcBef>
            </a:pPr>
            <a:r>
              <a:rPr lang="en-NZ" sz="750" dirty="0">
                <a:solidFill>
                  <a:schemeClr val="tx1"/>
                </a:solidFill>
              </a:rPr>
              <a:t>75</a:t>
            </a:r>
          </a:p>
          <a:p>
            <a:pPr eaLnBrk="1" hangingPunct="1">
              <a:spcBef>
                <a:spcPts val="300"/>
              </a:spcBef>
            </a:pPr>
            <a:r>
              <a:rPr lang="en-NZ" sz="750" dirty="0" smtClean="0">
                <a:solidFill>
                  <a:schemeClr val="tx1"/>
                </a:solidFill>
              </a:rPr>
              <a:t>77</a:t>
            </a:r>
          </a:p>
          <a:p>
            <a:pPr eaLnBrk="1" hangingPunct="1">
              <a:spcBef>
                <a:spcPts val="300"/>
              </a:spcBef>
            </a:pPr>
            <a:r>
              <a:rPr lang="en-NZ" sz="750" dirty="0" smtClean="0">
                <a:solidFill>
                  <a:schemeClr val="tx1"/>
                </a:solidFill>
              </a:rPr>
              <a:t>65</a:t>
            </a:r>
          </a:p>
          <a:p>
            <a:pPr eaLnBrk="1" hangingPunct="1">
              <a:spcBef>
                <a:spcPts val="300"/>
              </a:spcBef>
            </a:pPr>
            <a:r>
              <a:rPr lang="en-US" sz="750" dirty="0" smtClean="0"/>
              <a:t>75</a:t>
            </a:r>
          </a:p>
          <a:p>
            <a:pPr eaLnBrk="1" hangingPunct="1">
              <a:spcBef>
                <a:spcPts val="300"/>
              </a:spcBef>
            </a:pPr>
            <a:r>
              <a:rPr lang="en-US" sz="750" dirty="0" smtClean="0">
                <a:solidFill>
                  <a:schemeClr val="tx1"/>
                </a:solidFill>
              </a:rPr>
              <a:t>75</a:t>
            </a:r>
            <a:endParaRPr lang="en-US" sz="750" dirty="0">
              <a:solidFill>
                <a:schemeClr val="tx1"/>
              </a:solidFill>
            </a:endParaRPr>
          </a:p>
        </p:txBody>
      </p:sp>
      <p:sp>
        <p:nvSpPr>
          <p:cNvPr id="25" name="Text Box 5"/>
          <p:cNvSpPr txBox="1">
            <a:spLocks noChangeArrowheads="1"/>
          </p:cNvSpPr>
          <p:nvPr/>
        </p:nvSpPr>
        <p:spPr bwMode="auto">
          <a:xfrm>
            <a:off x="6281674" y="3408641"/>
            <a:ext cx="356965" cy="1131079"/>
          </a:xfrm>
          <a:prstGeom prst="rect">
            <a:avLst/>
          </a:prstGeom>
          <a:noFill/>
          <a:ln w="9525">
            <a:noFill/>
            <a:miter lim="800000"/>
            <a:headEnd/>
            <a:tailEnd/>
          </a:ln>
        </p:spPr>
        <p:txBody>
          <a:bodyPr wrap="square">
            <a:spAutoFit/>
          </a:bodyPr>
          <a:lstStyle/>
          <a:p>
            <a:pPr eaLnBrk="1" hangingPunct="1">
              <a:spcBef>
                <a:spcPts val="300"/>
              </a:spcBef>
            </a:pPr>
            <a:r>
              <a:rPr lang="en-NZ" sz="750" dirty="0">
                <a:solidFill>
                  <a:schemeClr val="tx1"/>
                </a:solidFill>
              </a:rPr>
              <a:t>25</a:t>
            </a:r>
          </a:p>
          <a:p>
            <a:pPr eaLnBrk="1" hangingPunct="1">
              <a:spcBef>
                <a:spcPts val="300"/>
              </a:spcBef>
            </a:pPr>
            <a:r>
              <a:rPr lang="en-NZ" sz="750" dirty="0">
                <a:solidFill>
                  <a:schemeClr val="tx1"/>
                </a:solidFill>
              </a:rPr>
              <a:t>31</a:t>
            </a:r>
          </a:p>
          <a:p>
            <a:pPr eaLnBrk="1" hangingPunct="1">
              <a:spcBef>
                <a:spcPts val="300"/>
              </a:spcBef>
            </a:pPr>
            <a:r>
              <a:rPr lang="en-NZ" sz="750" dirty="0">
                <a:solidFill>
                  <a:schemeClr val="tx1"/>
                </a:solidFill>
              </a:rPr>
              <a:t>30</a:t>
            </a:r>
          </a:p>
          <a:p>
            <a:pPr eaLnBrk="1" hangingPunct="1">
              <a:spcBef>
                <a:spcPts val="300"/>
              </a:spcBef>
            </a:pPr>
            <a:r>
              <a:rPr lang="en-NZ" sz="750" dirty="0" smtClean="0">
                <a:solidFill>
                  <a:schemeClr val="tx1"/>
                </a:solidFill>
              </a:rPr>
              <a:t>38</a:t>
            </a:r>
          </a:p>
          <a:p>
            <a:pPr eaLnBrk="1" hangingPunct="1">
              <a:spcBef>
                <a:spcPts val="300"/>
              </a:spcBef>
            </a:pPr>
            <a:r>
              <a:rPr lang="en-NZ" sz="750" dirty="0" smtClean="0">
                <a:solidFill>
                  <a:schemeClr val="tx1"/>
                </a:solidFill>
              </a:rPr>
              <a:t>36</a:t>
            </a:r>
          </a:p>
          <a:p>
            <a:pPr eaLnBrk="1" hangingPunct="1">
              <a:spcBef>
                <a:spcPts val="300"/>
              </a:spcBef>
            </a:pPr>
            <a:r>
              <a:rPr lang="en-US" sz="750" dirty="0" smtClean="0"/>
              <a:t>28</a:t>
            </a:r>
          </a:p>
          <a:p>
            <a:pPr eaLnBrk="1" hangingPunct="1">
              <a:spcBef>
                <a:spcPts val="300"/>
              </a:spcBef>
            </a:pPr>
            <a:r>
              <a:rPr lang="en-US" sz="750" dirty="0" smtClean="0">
                <a:solidFill>
                  <a:schemeClr val="tx1"/>
                </a:solidFill>
              </a:rPr>
              <a:t>36</a:t>
            </a:r>
            <a:endParaRPr lang="en-US" sz="750" dirty="0">
              <a:solidFill>
                <a:schemeClr val="tx1"/>
              </a:solidFill>
            </a:endParaRPr>
          </a:p>
        </p:txBody>
      </p:sp>
      <p:sp>
        <p:nvSpPr>
          <p:cNvPr id="26" name="Text Box 5"/>
          <p:cNvSpPr txBox="1">
            <a:spLocks noChangeArrowheads="1"/>
          </p:cNvSpPr>
          <p:nvPr/>
        </p:nvSpPr>
        <p:spPr bwMode="auto">
          <a:xfrm>
            <a:off x="6281674" y="4628010"/>
            <a:ext cx="354271" cy="1131079"/>
          </a:xfrm>
          <a:prstGeom prst="rect">
            <a:avLst/>
          </a:prstGeom>
          <a:noFill/>
          <a:ln w="9525">
            <a:noFill/>
            <a:miter lim="800000"/>
            <a:headEnd/>
            <a:tailEnd/>
          </a:ln>
        </p:spPr>
        <p:txBody>
          <a:bodyPr wrap="square">
            <a:spAutoFit/>
          </a:bodyPr>
          <a:lstStyle/>
          <a:p>
            <a:pPr eaLnBrk="1" hangingPunct="1">
              <a:spcBef>
                <a:spcPts val="300"/>
              </a:spcBef>
            </a:pPr>
            <a:r>
              <a:rPr lang="en-NZ" sz="750" dirty="0">
                <a:solidFill>
                  <a:schemeClr val="tx1"/>
                </a:solidFill>
              </a:rPr>
              <a:t>94</a:t>
            </a:r>
          </a:p>
          <a:p>
            <a:pPr eaLnBrk="1" hangingPunct="1">
              <a:spcBef>
                <a:spcPts val="300"/>
              </a:spcBef>
            </a:pPr>
            <a:r>
              <a:rPr lang="en-NZ" sz="750" dirty="0">
                <a:solidFill>
                  <a:schemeClr val="tx1"/>
                </a:solidFill>
              </a:rPr>
              <a:t>97</a:t>
            </a:r>
          </a:p>
          <a:p>
            <a:pPr eaLnBrk="1" hangingPunct="1">
              <a:spcBef>
                <a:spcPts val="300"/>
              </a:spcBef>
            </a:pPr>
            <a:r>
              <a:rPr lang="en-NZ" sz="750" dirty="0">
                <a:solidFill>
                  <a:schemeClr val="tx1"/>
                </a:solidFill>
              </a:rPr>
              <a:t>98</a:t>
            </a:r>
          </a:p>
          <a:p>
            <a:pPr eaLnBrk="1" hangingPunct="1">
              <a:spcBef>
                <a:spcPts val="300"/>
              </a:spcBef>
            </a:pPr>
            <a:r>
              <a:rPr lang="en-US" sz="750" dirty="0" smtClean="0">
                <a:solidFill>
                  <a:schemeClr val="tx1"/>
                </a:solidFill>
              </a:rPr>
              <a:t>98</a:t>
            </a:r>
          </a:p>
          <a:p>
            <a:pPr eaLnBrk="1" hangingPunct="1">
              <a:spcBef>
                <a:spcPts val="300"/>
              </a:spcBef>
            </a:pPr>
            <a:r>
              <a:rPr lang="en-US" sz="750" dirty="0" smtClean="0">
                <a:solidFill>
                  <a:schemeClr val="tx1"/>
                </a:solidFill>
              </a:rPr>
              <a:t>99</a:t>
            </a:r>
          </a:p>
          <a:p>
            <a:pPr eaLnBrk="1" hangingPunct="1">
              <a:spcBef>
                <a:spcPts val="300"/>
              </a:spcBef>
            </a:pPr>
            <a:r>
              <a:rPr lang="en-US" sz="750" dirty="0" smtClean="0"/>
              <a:t>98</a:t>
            </a:r>
          </a:p>
          <a:p>
            <a:pPr eaLnBrk="1" hangingPunct="1">
              <a:spcBef>
                <a:spcPts val="300"/>
              </a:spcBef>
            </a:pPr>
            <a:r>
              <a:rPr lang="en-US" sz="750" dirty="0" smtClean="0">
                <a:solidFill>
                  <a:schemeClr val="tx1"/>
                </a:solidFill>
              </a:rPr>
              <a:t>98</a:t>
            </a:r>
            <a:endParaRPr lang="en-US" sz="750" dirty="0">
              <a:solidFill>
                <a:schemeClr val="tx1"/>
              </a:solidFill>
            </a:endParaRPr>
          </a:p>
        </p:txBody>
      </p:sp>
      <p:sp>
        <p:nvSpPr>
          <p:cNvPr id="28" name="Line 11"/>
          <p:cNvSpPr>
            <a:spLocks noChangeShapeType="1"/>
          </p:cNvSpPr>
          <p:nvPr/>
        </p:nvSpPr>
        <p:spPr bwMode="auto">
          <a:xfrm>
            <a:off x="978561" y="2141247"/>
            <a:ext cx="5603875" cy="0"/>
          </a:xfrm>
          <a:prstGeom prst="line">
            <a:avLst/>
          </a:prstGeom>
          <a:noFill/>
          <a:ln w="12700">
            <a:solidFill>
              <a:srgbClr val="808080"/>
            </a:solidFill>
            <a:prstDash val="dash"/>
            <a:round/>
            <a:headEnd/>
            <a:tailEnd/>
          </a:ln>
        </p:spPr>
        <p:txBody>
          <a:bodyPr/>
          <a:lstStyle/>
          <a:p>
            <a:endParaRPr lang="en-NZ"/>
          </a:p>
        </p:txBody>
      </p:sp>
      <p:sp>
        <p:nvSpPr>
          <p:cNvPr id="34" name="Text Box 7"/>
          <p:cNvSpPr txBox="1">
            <a:spLocks noChangeArrowheads="1"/>
          </p:cNvSpPr>
          <p:nvPr/>
        </p:nvSpPr>
        <p:spPr bwMode="auto">
          <a:xfrm>
            <a:off x="2197442" y="1000643"/>
            <a:ext cx="1522412" cy="1131079"/>
          </a:xfrm>
          <a:prstGeom prst="rect">
            <a:avLst/>
          </a:prstGeom>
          <a:noFill/>
          <a:ln w="9525">
            <a:noFill/>
            <a:miter lim="800000"/>
            <a:headEnd/>
            <a:tailEnd/>
          </a:ln>
        </p:spPr>
        <p:txBody>
          <a:bodyPr>
            <a:spAutoFit/>
          </a:bodyPr>
          <a:lstStyle/>
          <a:p>
            <a:pPr algn="r" eaLnBrk="1" hangingPunct="1">
              <a:spcBef>
                <a:spcPts val="300"/>
              </a:spcBef>
            </a:pPr>
            <a:r>
              <a:rPr lang="en-US" sz="750" dirty="0">
                <a:solidFill>
                  <a:schemeClr val="tx1"/>
                </a:solidFill>
              </a:rPr>
              <a:t>Benchmark</a:t>
            </a:r>
          </a:p>
          <a:p>
            <a:pPr algn="r" eaLnBrk="1" hangingPunct="1">
              <a:spcBef>
                <a:spcPts val="300"/>
              </a:spcBef>
            </a:pPr>
            <a:r>
              <a:rPr lang="en-US" sz="750" dirty="0">
                <a:solidFill>
                  <a:schemeClr val="tx1"/>
                </a:solidFill>
              </a:rPr>
              <a:t>2007</a:t>
            </a:r>
          </a:p>
          <a:p>
            <a:pPr algn="r" eaLnBrk="1" hangingPunct="1">
              <a:spcBef>
                <a:spcPts val="300"/>
              </a:spcBef>
            </a:pPr>
            <a:r>
              <a:rPr lang="en-US" sz="750" dirty="0">
                <a:solidFill>
                  <a:schemeClr val="tx1"/>
                </a:solidFill>
              </a:rPr>
              <a:t>2008</a:t>
            </a:r>
          </a:p>
          <a:p>
            <a:pPr algn="r" eaLnBrk="1" hangingPunct="1">
              <a:spcBef>
                <a:spcPts val="300"/>
              </a:spcBef>
            </a:pPr>
            <a:r>
              <a:rPr lang="en-US" sz="750" dirty="0" smtClean="0">
                <a:solidFill>
                  <a:schemeClr val="tx1"/>
                </a:solidFill>
              </a:rPr>
              <a:t>2009</a:t>
            </a:r>
          </a:p>
          <a:p>
            <a:pPr algn="r" eaLnBrk="1" hangingPunct="1">
              <a:spcBef>
                <a:spcPts val="300"/>
              </a:spcBef>
            </a:pPr>
            <a:r>
              <a:rPr lang="en-US" sz="750" dirty="0" smtClean="0">
                <a:solidFill>
                  <a:schemeClr val="tx1"/>
                </a:solidFill>
              </a:rPr>
              <a:t>2010</a:t>
            </a:r>
          </a:p>
          <a:p>
            <a:pPr algn="r" eaLnBrk="1" hangingPunct="1">
              <a:spcBef>
                <a:spcPts val="300"/>
              </a:spcBef>
            </a:pPr>
            <a:r>
              <a:rPr lang="en-US" sz="750" dirty="0" smtClean="0"/>
              <a:t>2011</a:t>
            </a:r>
          </a:p>
          <a:p>
            <a:pPr algn="r" eaLnBrk="1" hangingPunct="1">
              <a:spcBef>
                <a:spcPts val="300"/>
              </a:spcBef>
            </a:pPr>
            <a:r>
              <a:rPr lang="en-US" sz="750" dirty="0" smtClean="0">
                <a:solidFill>
                  <a:schemeClr val="tx1"/>
                </a:solidFill>
              </a:rPr>
              <a:t>2012</a:t>
            </a:r>
          </a:p>
        </p:txBody>
      </p:sp>
      <p:sp>
        <p:nvSpPr>
          <p:cNvPr id="37" name="Text Box 9"/>
          <p:cNvSpPr txBox="1">
            <a:spLocks noChangeArrowheads="1"/>
          </p:cNvSpPr>
          <p:nvPr/>
        </p:nvSpPr>
        <p:spPr bwMode="auto">
          <a:xfrm>
            <a:off x="951604" y="6374801"/>
            <a:ext cx="6173816"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Q2 On a scale of strongly agree, slightly agree, slightly disagree and strongly disagree, how much do you agree or disagree with the following statements? Base: All Respondents: Benchmark (n=1001), 2007 (n= 1000), 2008 (n=1016), 2009 (n=1000</a:t>
            </a:r>
            <a:r>
              <a:rPr lang="en-NZ" sz="900" i="1" dirty="0" smtClean="0">
                <a:solidFill>
                  <a:schemeClr val="tx1"/>
                </a:solidFill>
              </a:rPr>
              <a:t>), 2010 (n=1000), 2011 (n=1164), 2012 (n=1255)</a:t>
            </a:r>
            <a:endParaRPr lang="en-GB" sz="900" i="1" dirty="0">
              <a:solidFill>
                <a:schemeClr val="tx1"/>
              </a:solidFill>
            </a:endParaRPr>
          </a:p>
        </p:txBody>
      </p:sp>
      <p:sp>
        <p:nvSpPr>
          <p:cNvPr id="40" name="TextBox 39"/>
          <p:cNvSpPr txBox="1"/>
          <p:nvPr/>
        </p:nvSpPr>
        <p:spPr>
          <a:xfrm>
            <a:off x="7062079" y="1520349"/>
            <a:ext cx="1966206" cy="1323439"/>
          </a:xfrm>
          <a:prstGeom prst="rect">
            <a:avLst/>
          </a:prstGeom>
          <a:noFill/>
        </p:spPr>
        <p:txBody>
          <a:bodyPr wrap="square" rtlCol="0">
            <a:spAutoFit/>
          </a:bodyPr>
          <a:lstStyle/>
          <a:p>
            <a:pPr algn="ctr"/>
            <a:r>
              <a:rPr lang="en-US" sz="1000" dirty="0" smtClean="0"/>
              <a:t>Last year, following media coverage of responses to the Christchurch earthquakes, the results suggested greater confidence that someone will be there to help. This has carried through into 2012.</a:t>
            </a:r>
            <a:endParaRPr lang="en-NZ" sz="1000" dirty="0"/>
          </a:p>
        </p:txBody>
      </p:sp>
      <p:sp>
        <p:nvSpPr>
          <p:cNvPr id="41" name="TextBox 40"/>
          <p:cNvSpPr txBox="1"/>
          <p:nvPr/>
        </p:nvSpPr>
        <p:spPr>
          <a:xfrm>
            <a:off x="6972014" y="3583075"/>
            <a:ext cx="2023641" cy="861774"/>
          </a:xfrm>
          <a:prstGeom prst="rect">
            <a:avLst/>
          </a:prstGeom>
          <a:noFill/>
        </p:spPr>
        <p:txBody>
          <a:bodyPr wrap="square" rtlCol="0">
            <a:spAutoFit/>
          </a:bodyPr>
          <a:lstStyle/>
          <a:p>
            <a:pPr algn="ctr"/>
            <a:r>
              <a:rPr lang="en-US" sz="1000" dirty="0" smtClean="0"/>
              <a:t>Relative to last year there has been a small decrease in the proportion of people who appreciate that a disaster could strike at any time.</a:t>
            </a:r>
            <a:endParaRPr lang="en-NZ" sz="1000" dirty="0"/>
          </a:p>
        </p:txBody>
      </p:sp>
      <p:sp>
        <p:nvSpPr>
          <p:cNvPr id="42" name="Right Brace 41"/>
          <p:cNvSpPr/>
          <p:nvPr/>
        </p:nvSpPr>
        <p:spPr>
          <a:xfrm>
            <a:off x="6867240" y="1117827"/>
            <a:ext cx="104775" cy="2105025"/>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NZ"/>
          </a:p>
        </p:txBody>
      </p:sp>
      <p:sp>
        <p:nvSpPr>
          <p:cNvPr id="43" name="Right Brace 42"/>
          <p:cNvSpPr/>
          <p:nvPr/>
        </p:nvSpPr>
        <p:spPr>
          <a:xfrm>
            <a:off x="6867240" y="3455722"/>
            <a:ext cx="104775" cy="1028700"/>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NZ"/>
          </a:p>
        </p:txBody>
      </p:sp>
      <p:sp>
        <p:nvSpPr>
          <p:cNvPr id="48" name="Text Box 7"/>
          <p:cNvSpPr txBox="1">
            <a:spLocks noChangeArrowheads="1"/>
          </p:cNvSpPr>
          <p:nvPr/>
        </p:nvSpPr>
        <p:spPr bwMode="auto">
          <a:xfrm>
            <a:off x="2197442" y="2170340"/>
            <a:ext cx="1522412" cy="1131079"/>
          </a:xfrm>
          <a:prstGeom prst="rect">
            <a:avLst/>
          </a:prstGeom>
          <a:noFill/>
          <a:ln w="9525">
            <a:noFill/>
            <a:miter lim="800000"/>
            <a:headEnd/>
            <a:tailEnd/>
          </a:ln>
        </p:spPr>
        <p:txBody>
          <a:bodyPr>
            <a:spAutoFit/>
          </a:bodyPr>
          <a:lstStyle/>
          <a:p>
            <a:pPr algn="r" eaLnBrk="1" hangingPunct="1">
              <a:spcBef>
                <a:spcPts val="300"/>
              </a:spcBef>
            </a:pPr>
            <a:r>
              <a:rPr lang="en-US" sz="750" dirty="0">
                <a:solidFill>
                  <a:schemeClr val="tx1"/>
                </a:solidFill>
              </a:rPr>
              <a:t>Benchmark</a:t>
            </a:r>
          </a:p>
          <a:p>
            <a:pPr algn="r" eaLnBrk="1" hangingPunct="1">
              <a:spcBef>
                <a:spcPts val="300"/>
              </a:spcBef>
            </a:pPr>
            <a:r>
              <a:rPr lang="en-US" sz="750" dirty="0">
                <a:solidFill>
                  <a:schemeClr val="tx1"/>
                </a:solidFill>
              </a:rPr>
              <a:t>2007</a:t>
            </a:r>
          </a:p>
          <a:p>
            <a:pPr algn="r" eaLnBrk="1" hangingPunct="1">
              <a:spcBef>
                <a:spcPts val="300"/>
              </a:spcBef>
            </a:pPr>
            <a:r>
              <a:rPr lang="en-US" sz="750" dirty="0">
                <a:solidFill>
                  <a:schemeClr val="tx1"/>
                </a:solidFill>
              </a:rPr>
              <a:t>2008</a:t>
            </a:r>
          </a:p>
          <a:p>
            <a:pPr algn="r" eaLnBrk="1" hangingPunct="1">
              <a:spcBef>
                <a:spcPts val="300"/>
              </a:spcBef>
            </a:pPr>
            <a:r>
              <a:rPr lang="en-US" sz="750" dirty="0" smtClean="0">
                <a:solidFill>
                  <a:schemeClr val="tx1"/>
                </a:solidFill>
              </a:rPr>
              <a:t>2009</a:t>
            </a:r>
          </a:p>
          <a:p>
            <a:pPr algn="r" eaLnBrk="1" hangingPunct="1">
              <a:spcBef>
                <a:spcPts val="300"/>
              </a:spcBef>
            </a:pPr>
            <a:r>
              <a:rPr lang="en-US" sz="750" dirty="0" smtClean="0">
                <a:solidFill>
                  <a:schemeClr val="tx1"/>
                </a:solidFill>
              </a:rPr>
              <a:t>2010</a:t>
            </a:r>
          </a:p>
          <a:p>
            <a:pPr algn="r" eaLnBrk="1" hangingPunct="1">
              <a:spcBef>
                <a:spcPts val="300"/>
              </a:spcBef>
            </a:pPr>
            <a:r>
              <a:rPr lang="en-US" sz="750" dirty="0" smtClean="0"/>
              <a:t>2011</a:t>
            </a:r>
          </a:p>
          <a:p>
            <a:pPr algn="r" eaLnBrk="1" hangingPunct="1">
              <a:spcBef>
                <a:spcPts val="300"/>
              </a:spcBef>
            </a:pPr>
            <a:r>
              <a:rPr lang="en-US" sz="750" dirty="0" smtClean="0">
                <a:solidFill>
                  <a:schemeClr val="tx1"/>
                </a:solidFill>
              </a:rPr>
              <a:t>2012</a:t>
            </a:r>
          </a:p>
        </p:txBody>
      </p:sp>
      <p:sp>
        <p:nvSpPr>
          <p:cNvPr id="49" name="Text Box 7"/>
          <p:cNvSpPr txBox="1">
            <a:spLocks noChangeArrowheads="1"/>
          </p:cNvSpPr>
          <p:nvPr/>
        </p:nvSpPr>
        <p:spPr bwMode="auto">
          <a:xfrm>
            <a:off x="2197442" y="3414058"/>
            <a:ext cx="1522412" cy="1131079"/>
          </a:xfrm>
          <a:prstGeom prst="rect">
            <a:avLst/>
          </a:prstGeom>
          <a:noFill/>
          <a:ln w="9525">
            <a:noFill/>
            <a:miter lim="800000"/>
            <a:headEnd/>
            <a:tailEnd/>
          </a:ln>
        </p:spPr>
        <p:txBody>
          <a:bodyPr>
            <a:spAutoFit/>
          </a:bodyPr>
          <a:lstStyle/>
          <a:p>
            <a:pPr algn="r" eaLnBrk="1" hangingPunct="1">
              <a:spcBef>
                <a:spcPts val="300"/>
              </a:spcBef>
            </a:pPr>
            <a:r>
              <a:rPr lang="en-US" sz="750" dirty="0">
                <a:solidFill>
                  <a:schemeClr val="tx1"/>
                </a:solidFill>
              </a:rPr>
              <a:t>Benchmark</a:t>
            </a:r>
          </a:p>
          <a:p>
            <a:pPr algn="r" eaLnBrk="1" hangingPunct="1">
              <a:spcBef>
                <a:spcPts val="300"/>
              </a:spcBef>
            </a:pPr>
            <a:r>
              <a:rPr lang="en-US" sz="750" dirty="0">
                <a:solidFill>
                  <a:schemeClr val="tx1"/>
                </a:solidFill>
              </a:rPr>
              <a:t>2007</a:t>
            </a:r>
          </a:p>
          <a:p>
            <a:pPr algn="r" eaLnBrk="1" hangingPunct="1">
              <a:spcBef>
                <a:spcPts val="300"/>
              </a:spcBef>
            </a:pPr>
            <a:r>
              <a:rPr lang="en-US" sz="750" dirty="0">
                <a:solidFill>
                  <a:schemeClr val="tx1"/>
                </a:solidFill>
              </a:rPr>
              <a:t>2008</a:t>
            </a:r>
          </a:p>
          <a:p>
            <a:pPr algn="r" eaLnBrk="1" hangingPunct="1">
              <a:spcBef>
                <a:spcPts val="300"/>
              </a:spcBef>
            </a:pPr>
            <a:r>
              <a:rPr lang="en-US" sz="750" dirty="0" smtClean="0">
                <a:solidFill>
                  <a:schemeClr val="tx1"/>
                </a:solidFill>
              </a:rPr>
              <a:t>2009</a:t>
            </a:r>
          </a:p>
          <a:p>
            <a:pPr algn="r" eaLnBrk="1" hangingPunct="1">
              <a:spcBef>
                <a:spcPts val="300"/>
              </a:spcBef>
            </a:pPr>
            <a:r>
              <a:rPr lang="en-US" sz="750" dirty="0" smtClean="0">
                <a:solidFill>
                  <a:schemeClr val="tx1"/>
                </a:solidFill>
              </a:rPr>
              <a:t>2010</a:t>
            </a:r>
          </a:p>
          <a:p>
            <a:pPr algn="r" eaLnBrk="1" hangingPunct="1">
              <a:spcBef>
                <a:spcPts val="300"/>
              </a:spcBef>
            </a:pPr>
            <a:r>
              <a:rPr lang="en-US" sz="750" dirty="0" smtClean="0"/>
              <a:t>2011</a:t>
            </a:r>
          </a:p>
          <a:p>
            <a:pPr algn="r" eaLnBrk="1" hangingPunct="1">
              <a:spcBef>
                <a:spcPts val="300"/>
              </a:spcBef>
            </a:pPr>
            <a:r>
              <a:rPr lang="en-US" sz="750" dirty="0" smtClean="0">
                <a:solidFill>
                  <a:schemeClr val="tx1"/>
                </a:solidFill>
              </a:rPr>
              <a:t>2012</a:t>
            </a:r>
          </a:p>
        </p:txBody>
      </p:sp>
      <p:sp>
        <p:nvSpPr>
          <p:cNvPr id="50" name="Text Box 7"/>
          <p:cNvSpPr txBox="1">
            <a:spLocks noChangeArrowheads="1"/>
          </p:cNvSpPr>
          <p:nvPr/>
        </p:nvSpPr>
        <p:spPr bwMode="auto">
          <a:xfrm>
            <a:off x="2197442" y="4608961"/>
            <a:ext cx="1522412" cy="1131079"/>
          </a:xfrm>
          <a:prstGeom prst="rect">
            <a:avLst/>
          </a:prstGeom>
          <a:noFill/>
          <a:ln w="9525">
            <a:noFill/>
            <a:miter lim="800000"/>
            <a:headEnd/>
            <a:tailEnd/>
          </a:ln>
        </p:spPr>
        <p:txBody>
          <a:bodyPr>
            <a:spAutoFit/>
          </a:bodyPr>
          <a:lstStyle/>
          <a:p>
            <a:pPr algn="r" eaLnBrk="1" hangingPunct="1">
              <a:spcBef>
                <a:spcPts val="300"/>
              </a:spcBef>
            </a:pPr>
            <a:r>
              <a:rPr lang="en-US" sz="750" dirty="0">
                <a:solidFill>
                  <a:schemeClr val="tx1"/>
                </a:solidFill>
              </a:rPr>
              <a:t>Benchmark</a:t>
            </a:r>
          </a:p>
          <a:p>
            <a:pPr algn="r" eaLnBrk="1" hangingPunct="1">
              <a:spcBef>
                <a:spcPts val="300"/>
              </a:spcBef>
            </a:pPr>
            <a:r>
              <a:rPr lang="en-US" sz="750" dirty="0">
                <a:solidFill>
                  <a:schemeClr val="tx1"/>
                </a:solidFill>
              </a:rPr>
              <a:t>2007</a:t>
            </a:r>
          </a:p>
          <a:p>
            <a:pPr algn="r" eaLnBrk="1" hangingPunct="1">
              <a:spcBef>
                <a:spcPts val="300"/>
              </a:spcBef>
            </a:pPr>
            <a:r>
              <a:rPr lang="en-US" sz="750" dirty="0">
                <a:solidFill>
                  <a:schemeClr val="tx1"/>
                </a:solidFill>
              </a:rPr>
              <a:t>2008</a:t>
            </a:r>
          </a:p>
          <a:p>
            <a:pPr algn="r" eaLnBrk="1" hangingPunct="1">
              <a:spcBef>
                <a:spcPts val="300"/>
              </a:spcBef>
            </a:pPr>
            <a:r>
              <a:rPr lang="en-US" sz="750" dirty="0" smtClean="0">
                <a:solidFill>
                  <a:schemeClr val="tx1"/>
                </a:solidFill>
              </a:rPr>
              <a:t>2009</a:t>
            </a:r>
          </a:p>
          <a:p>
            <a:pPr algn="r" eaLnBrk="1" hangingPunct="1">
              <a:spcBef>
                <a:spcPts val="300"/>
              </a:spcBef>
            </a:pPr>
            <a:r>
              <a:rPr lang="en-US" sz="750" dirty="0" smtClean="0">
                <a:solidFill>
                  <a:schemeClr val="tx1"/>
                </a:solidFill>
              </a:rPr>
              <a:t>2010</a:t>
            </a:r>
          </a:p>
          <a:p>
            <a:pPr algn="r" eaLnBrk="1" hangingPunct="1">
              <a:spcBef>
                <a:spcPts val="300"/>
              </a:spcBef>
            </a:pPr>
            <a:r>
              <a:rPr lang="en-US" sz="750" dirty="0" smtClean="0"/>
              <a:t>2011</a:t>
            </a:r>
          </a:p>
          <a:p>
            <a:pPr algn="r" eaLnBrk="1" hangingPunct="1">
              <a:spcBef>
                <a:spcPts val="300"/>
              </a:spcBef>
            </a:pPr>
            <a:r>
              <a:rPr lang="en-US" sz="750" dirty="0" smtClean="0">
                <a:solidFill>
                  <a:schemeClr val="tx1"/>
                </a:solidFill>
              </a:rPr>
              <a:t>2012</a:t>
            </a:r>
          </a:p>
        </p:txBody>
      </p:sp>
      <p:sp>
        <p:nvSpPr>
          <p:cNvPr id="51" name="Line 11"/>
          <p:cNvSpPr>
            <a:spLocks noChangeShapeType="1"/>
          </p:cNvSpPr>
          <p:nvPr/>
        </p:nvSpPr>
        <p:spPr bwMode="auto">
          <a:xfrm>
            <a:off x="978561" y="3360447"/>
            <a:ext cx="5603875" cy="0"/>
          </a:xfrm>
          <a:prstGeom prst="line">
            <a:avLst/>
          </a:prstGeom>
          <a:noFill/>
          <a:ln w="12700">
            <a:solidFill>
              <a:srgbClr val="808080"/>
            </a:solidFill>
            <a:prstDash val="dash"/>
            <a:round/>
            <a:headEnd/>
            <a:tailEnd/>
          </a:ln>
        </p:spPr>
        <p:txBody>
          <a:bodyPr/>
          <a:lstStyle/>
          <a:p>
            <a:endParaRPr lang="en-NZ"/>
          </a:p>
        </p:txBody>
      </p:sp>
      <p:sp>
        <p:nvSpPr>
          <p:cNvPr id="52" name="Line 11"/>
          <p:cNvSpPr>
            <a:spLocks noChangeShapeType="1"/>
          </p:cNvSpPr>
          <p:nvPr/>
        </p:nvSpPr>
        <p:spPr bwMode="auto">
          <a:xfrm>
            <a:off x="978561" y="4589911"/>
            <a:ext cx="5603875" cy="0"/>
          </a:xfrm>
          <a:prstGeom prst="line">
            <a:avLst/>
          </a:prstGeom>
          <a:noFill/>
          <a:ln w="12700">
            <a:solidFill>
              <a:srgbClr val="808080"/>
            </a:solidFill>
            <a:prstDash val="dash"/>
            <a:round/>
            <a:headEnd/>
            <a:tailEnd/>
          </a:ln>
        </p:spPr>
        <p:txBody>
          <a:bodyPr/>
          <a:lstStyle/>
          <a:p>
            <a:endParaRPr lang="en-NZ"/>
          </a:p>
        </p:txBody>
      </p:sp>
      <p:sp>
        <p:nvSpPr>
          <p:cNvPr id="54" name="Up Arrow 53"/>
          <p:cNvSpPr/>
          <p:nvPr/>
        </p:nvSpPr>
        <p:spPr>
          <a:xfrm>
            <a:off x="6727217" y="438743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6392126" y="3093377"/>
            <a:ext cx="373326" cy="207749"/>
          </a:xfrm>
          <a:prstGeom prst="rect">
            <a:avLst/>
          </a:prstGeom>
          <a:noFill/>
        </p:spPr>
        <p:txBody>
          <a:bodyPr wrap="square" rtlCol="0">
            <a:spAutoFit/>
          </a:bodyPr>
          <a:lstStyle/>
          <a:p>
            <a:r>
              <a:rPr lang="en-NZ" sz="750" dirty="0" smtClean="0"/>
              <a:t>(74)</a:t>
            </a:r>
            <a:endParaRPr lang="en-NZ" sz="750" dirty="0"/>
          </a:p>
        </p:txBody>
      </p:sp>
      <p:sp>
        <p:nvSpPr>
          <p:cNvPr id="55" name="TextBox 54"/>
          <p:cNvSpPr txBox="1"/>
          <p:nvPr/>
        </p:nvSpPr>
        <p:spPr>
          <a:xfrm>
            <a:off x="6407904" y="4323209"/>
            <a:ext cx="373326" cy="207749"/>
          </a:xfrm>
          <a:prstGeom prst="rect">
            <a:avLst/>
          </a:prstGeom>
          <a:noFill/>
        </p:spPr>
        <p:txBody>
          <a:bodyPr wrap="square" rtlCol="0">
            <a:spAutoFit/>
          </a:bodyPr>
          <a:lstStyle/>
          <a:p>
            <a:r>
              <a:rPr lang="en-NZ" sz="750" dirty="0" smtClean="0"/>
              <a:t>(38)</a:t>
            </a:r>
            <a:endParaRPr lang="en-NZ" sz="750" dirty="0"/>
          </a:p>
        </p:txBody>
      </p:sp>
      <p:sp>
        <p:nvSpPr>
          <p:cNvPr id="56" name="Rounded Rectangle 55"/>
          <p:cNvSpPr/>
          <p:nvPr/>
        </p:nvSpPr>
        <p:spPr>
          <a:xfrm>
            <a:off x="6971236" y="4658593"/>
            <a:ext cx="2043398" cy="1628596"/>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Christchurch residents are much more likely to appreciate that there will not often be adequate warning before disaster hits (84% </a:t>
            </a:r>
            <a:r>
              <a:rPr lang="en-US" sz="1000" u="sng" dirty="0" smtClean="0"/>
              <a:t>disagree</a:t>
            </a:r>
            <a:r>
              <a:rPr lang="en-US" sz="1000" dirty="0" smtClean="0"/>
              <a:t> with this statement, compared to just 60% who live elsewhere in New Zealand).</a:t>
            </a:r>
            <a:endParaRPr lang="en-NZ" sz="1000" dirty="0"/>
          </a:p>
        </p:txBody>
      </p:sp>
      <p:grpSp>
        <p:nvGrpSpPr>
          <p:cNvPr id="44" name="Group 43"/>
          <p:cNvGrpSpPr/>
          <p:nvPr/>
        </p:nvGrpSpPr>
        <p:grpSpPr>
          <a:xfrm>
            <a:off x="1640697" y="5606218"/>
            <a:ext cx="1411456" cy="338554"/>
            <a:chOff x="4723530" y="6263927"/>
            <a:chExt cx="1411456" cy="338554"/>
          </a:xfrm>
        </p:grpSpPr>
        <p:sp>
          <p:nvSpPr>
            <p:cNvPr id="45" name="Up Arrow 44"/>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Up Arrow 4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TextBox 46"/>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6"/>
          <p:cNvSpPr txBox="1">
            <a:spLocks noChangeArrowheads="1"/>
          </p:cNvSpPr>
          <p:nvPr/>
        </p:nvSpPr>
        <p:spPr bwMode="auto">
          <a:xfrm>
            <a:off x="990600" y="6350169"/>
            <a:ext cx="6165112"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Q3 How important is it that you are prepared for a disaster?  Is it… Q5. How well prepared for a disaster do you feel you are?  Do you feel you are… Base: All Respondents: Benchmark (n=1001), 2007 (n= 1000), 2008 (n= 1016), 2009 (n=1000</a:t>
            </a:r>
            <a:r>
              <a:rPr lang="en-NZ" sz="900" i="1" dirty="0" smtClean="0">
                <a:solidFill>
                  <a:schemeClr val="tx1"/>
                </a:solidFill>
              </a:rPr>
              <a:t>), 2010 (n=1000), 2011 (n=1164), 2012 (n=1255).</a:t>
            </a:r>
            <a:endParaRPr lang="en-GB" sz="900" i="1" dirty="0">
              <a:solidFill>
                <a:schemeClr val="tx1"/>
              </a:solidFill>
            </a:endParaRPr>
          </a:p>
        </p:txBody>
      </p:sp>
      <p:sp>
        <p:nvSpPr>
          <p:cNvPr id="49" name="Rectangle 2"/>
          <p:cNvSpPr>
            <a:spLocks noGrp="1" noChangeArrowheads="1"/>
          </p:cNvSpPr>
          <p:nvPr>
            <p:ph type="title"/>
          </p:nvPr>
        </p:nvSpPr>
        <p:spPr>
          <a:xfrm>
            <a:off x="1043305" y="224514"/>
            <a:ext cx="6247701" cy="850106"/>
          </a:xfrm>
        </p:spPr>
        <p:txBody>
          <a:bodyPr>
            <a:noAutofit/>
          </a:bodyPr>
          <a:lstStyle/>
          <a:p>
            <a:pPr>
              <a:lnSpc>
                <a:spcPct val="90000"/>
              </a:lnSpc>
            </a:pPr>
            <a:r>
              <a:rPr lang="en-NZ" sz="2200" b="1" dirty="0" smtClean="0">
                <a:solidFill>
                  <a:schemeClr val="accent1"/>
                </a:solidFill>
              </a:rPr>
              <a:t>The importance of preparing for a disaster, and self-rated preparedness, remain consistent with last year.</a:t>
            </a:r>
            <a:endParaRPr lang="en-GB" sz="2200" b="1" dirty="0">
              <a:solidFill>
                <a:schemeClr val="accent1"/>
              </a:solidFill>
            </a:endParaRPr>
          </a:p>
        </p:txBody>
      </p:sp>
      <p:sp>
        <p:nvSpPr>
          <p:cNvPr id="34" name="Rounded Rectangle 33"/>
          <p:cNvSpPr/>
          <p:nvPr/>
        </p:nvSpPr>
        <p:spPr>
          <a:xfrm>
            <a:off x="6837670" y="1260610"/>
            <a:ext cx="2065545" cy="2760699"/>
          </a:xfrm>
          <a:prstGeom prst="roundRect">
            <a:avLst>
              <a:gd name="adj" fmla="val 621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NZ"/>
          </a:p>
        </p:txBody>
      </p:sp>
      <p:sp>
        <p:nvSpPr>
          <p:cNvPr id="35" name="TextBox 34"/>
          <p:cNvSpPr txBox="1"/>
          <p:nvPr/>
        </p:nvSpPr>
        <p:spPr>
          <a:xfrm>
            <a:off x="7042074" y="3407587"/>
            <a:ext cx="1562986" cy="276999"/>
          </a:xfrm>
          <a:prstGeom prst="rect">
            <a:avLst/>
          </a:prstGeom>
          <a:noFill/>
        </p:spPr>
        <p:txBody>
          <a:bodyPr wrap="square" rtlCol="0">
            <a:spAutoFit/>
          </a:bodyPr>
          <a:lstStyle/>
          <a:p>
            <a:pPr algn="ctr"/>
            <a:r>
              <a:rPr lang="en-US" sz="1200" b="1" dirty="0" smtClean="0">
                <a:solidFill>
                  <a:schemeClr val="bg1"/>
                </a:solidFill>
              </a:rPr>
              <a:t>2011 – 62%</a:t>
            </a:r>
            <a:endParaRPr lang="en-NZ" sz="1200" b="1" dirty="0">
              <a:solidFill>
                <a:schemeClr val="bg1"/>
              </a:solidFill>
            </a:endParaRPr>
          </a:p>
        </p:txBody>
      </p:sp>
      <p:sp>
        <p:nvSpPr>
          <p:cNvPr id="36" name="TextBox 35"/>
          <p:cNvSpPr txBox="1"/>
          <p:nvPr/>
        </p:nvSpPr>
        <p:spPr>
          <a:xfrm>
            <a:off x="7042074" y="3151238"/>
            <a:ext cx="1562986" cy="276999"/>
          </a:xfrm>
          <a:prstGeom prst="rect">
            <a:avLst/>
          </a:prstGeom>
          <a:noFill/>
        </p:spPr>
        <p:txBody>
          <a:bodyPr wrap="square" rtlCol="0">
            <a:spAutoFit/>
          </a:bodyPr>
          <a:lstStyle/>
          <a:p>
            <a:pPr algn="ctr"/>
            <a:r>
              <a:rPr lang="en-US" sz="1200" b="1" dirty="0" smtClean="0">
                <a:solidFill>
                  <a:schemeClr val="bg1"/>
                </a:solidFill>
              </a:rPr>
              <a:t>2010 – 54%</a:t>
            </a:r>
            <a:endParaRPr lang="en-NZ" sz="1200" b="1" dirty="0">
              <a:solidFill>
                <a:schemeClr val="bg1"/>
              </a:solidFill>
            </a:endParaRPr>
          </a:p>
        </p:txBody>
      </p:sp>
      <p:sp>
        <p:nvSpPr>
          <p:cNvPr id="38" name="TextBox 37"/>
          <p:cNvSpPr txBox="1"/>
          <p:nvPr/>
        </p:nvSpPr>
        <p:spPr>
          <a:xfrm>
            <a:off x="7042074" y="2894889"/>
            <a:ext cx="1562986" cy="276999"/>
          </a:xfrm>
          <a:prstGeom prst="rect">
            <a:avLst/>
          </a:prstGeom>
          <a:noFill/>
        </p:spPr>
        <p:txBody>
          <a:bodyPr wrap="square" rtlCol="0">
            <a:spAutoFit/>
          </a:bodyPr>
          <a:lstStyle/>
          <a:p>
            <a:pPr algn="ctr"/>
            <a:r>
              <a:rPr lang="en-US" sz="1200" b="1" dirty="0" smtClean="0">
                <a:solidFill>
                  <a:schemeClr val="bg1"/>
                </a:solidFill>
              </a:rPr>
              <a:t>2009 – 52%</a:t>
            </a:r>
            <a:endParaRPr lang="en-NZ" sz="1200" b="1" dirty="0">
              <a:solidFill>
                <a:schemeClr val="bg1"/>
              </a:solidFill>
            </a:endParaRPr>
          </a:p>
        </p:txBody>
      </p:sp>
      <p:sp>
        <p:nvSpPr>
          <p:cNvPr id="39" name="TextBox 38"/>
          <p:cNvSpPr txBox="1"/>
          <p:nvPr/>
        </p:nvSpPr>
        <p:spPr>
          <a:xfrm>
            <a:off x="7042074" y="2638540"/>
            <a:ext cx="1562986" cy="276999"/>
          </a:xfrm>
          <a:prstGeom prst="rect">
            <a:avLst/>
          </a:prstGeom>
          <a:noFill/>
        </p:spPr>
        <p:txBody>
          <a:bodyPr wrap="square" rtlCol="0">
            <a:spAutoFit/>
          </a:bodyPr>
          <a:lstStyle/>
          <a:p>
            <a:pPr algn="ctr"/>
            <a:r>
              <a:rPr lang="en-US" sz="1200" b="1" dirty="0" smtClean="0">
                <a:solidFill>
                  <a:schemeClr val="bg1"/>
                </a:solidFill>
              </a:rPr>
              <a:t>2008 – 56%</a:t>
            </a:r>
            <a:endParaRPr lang="en-NZ" sz="1200" b="1" dirty="0">
              <a:solidFill>
                <a:schemeClr val="bg1"/>
              </a:solidFill>
            </a:endParaRPr>
          </a:p>
        </p:txBody>
      </p:sp>
      <p:sp>
        <p:nvSpPr>
          <p:cNvPr id="40" name="TextBox 39"/>
          <p:cNvSpPr txBox="1"/>
          <p:nvPr/>
        </p:nvSpPr>
        <p:spPr>
          <a:xfrm>
            <a:off x="7042074" y="2382191"/>
            <a:ext cx="1562986" cy="276999"/>
          </a:xfrm>
          <a:prstGeom prst="rect">
            <a:avLst/>
          </a:prstGeom>
          <a:noFill/>
        </p:spPr>
        <p:txBody>
          <a:bodyPr wrap="square" rtlCol="0">
            <a:spAutoFit/>
          </a:bodyPr>
          <a:lstStyle/>
          <a:p>
            <a:pPr algn="ctr"/>
            <a:r>
              <a:rPr lang="en-US" sz="1200" b="1" dirty="0" smtClean="0">
                <a:solidFill>
                  <a:schemeClr val="bg1"/>
                </a:solidFill>
              </a:rPr>
              <a:t>2007 – 54%</a:t>
            </a:r>
            <a:endParaRPr lang="en-NZ" sz="1200" b="1" dirty="0">
              <a:solidFill>
                <a:schemeClr val="bg1"/>
              </a:solidFill>
            </a:endParaRPr>
          </a:p>
        </p:txBody>
      </p:sp>
      <p:sp>
        <p:nvSpPr>
          <p:cNvPr id="44" name="TextBox 43"/>
          <p:cNvSpPr txBox="1"/>
          <p:nvPr/>
        </p:nvSpPr>
        <p:spPr>
          <a:xfrm>
            <a:off x="7042074" y="2125842"/>
            <a:ext cx="1562986" cy="276999"/>
          </a:xfrm>
          <a:prstGeom prst="rect">
            <a:avLst/>
          </a:prstGeom>
          <a:noFill/>
        </p:spPr>
        <p:txBody>
          <a:bodyPr wrap="square" rtlCol="0">
            <a:spAutoFit/>
          </a:bodyPr>
          <a:lstStyle/>
          <a:p>
            <a:pPr algn="ctr"/>
            <a:r>
              <a:rPr lang="en-US" sz="1200" b="1" dirty="0" smtClean="0">
                <a:solidFill>
                  <a:schemeClr val="bg1"/>
                </a:solidFill>
              </a:rPr>
              <a:t>2006 – 54%</a:t>
            </a:r>
            <a:endParaRPr lang="en-NZ" sz="1200" b="1" dirty="0">
              <a:solidFill>
                <a:schemeClr val="bg1"/>
              </a:solidFill>
            </a:endParaRPr>
          </a:p>
        </p:txBody>
      </p:sp>
      <p:sp>
        <p:nvSpPr>
          <p:cNvPr id="47" name="TextBox 46"/>
          <p:cNvSpPr txBox="1"/>
          <p:nvPr/>
        </p:nvSpPr>
        <p:spPr>
          <a:xfrm>
            <a:off x="6743700" y="1311335"/>
            <a:ext cx="2159515" cy="830997"/>
          </a:xfrm>
          <a:prstGeom prst="rect">
            <a:avLst/>
          </a:prstGeom>
          <a:noFill/>
        </p:spPr>
        <p:txBody>
          <a:bodyPr wrap="square" rtlCol="0">
            <a:spAutoFit/>
          </a:bodyPr>
          <a:lstStyle/>
          <a:p>
            <a:pPr algn="ctr"/>
            <a:r>
              <a:rPr lang="en-US" sz="1200" b="1" dirty="0" smtClean="0">
                <a:solidFill>
                  <a:schemeClr val="bg1"/>
                </a:solidFill>
              </a:rPr>
              <a:t>% of those who say it’s important who also say they are very or quite prepared </a:t>
            </a:r>
            <a:endParaRPr lang="en-NZ" sz="1200" b="1" dirty="0">
              <a:solidFill>
                <a:schemeClr val="bg1"/>
              </a:solidFill>
            </a:endParaRPr>
          </a:p>
        </p:txBody>
      </p:sp>
      <p:sp>
        <p:nvSpPr>
          <p:cNvPr id="51" name="TextBox 50"/>
          <p:cNvSpPr txBox="1"/>
          <p:nvPr/>
        </p:nvSpPr>
        <p:spPr>
          <a:xfrm>
            <a:off x="7043849" y="3663935"/>
            <a:ext cx="1562986" cy="276999"/>
          </a:xfrm>
          <a:prstGeom prst="rect">
            <a:avLst/>
          </a:prstGeom>
          <a:noFill/>
        </p:spPr>
        <p:txBody>
          <a:bodyPr wrap="square" rtlCol="0">
            <a:spAutoFit/>
          </a:bodyPr>
          <a:lstStyle/>
          <a:p>
            <a:pPr algn="ctr"/>
            <a:r>
              <a:rPr lang="en-US" sz="1200" b="1" dirty="0" smtClean="0">
                <a:solidFill>
                  <a:schemeClr val="bg1"/>
                </a:solidFill>
              </a:rPr>
              <a:t>2012 – 60%</a:t>
            </a:r>
            <a:endParaRPr lang="en-NZ" sz="1200" b="1" dirty="0">
              <a:solidFill>
                <a:schemeClr val="bg1"/>
              </a:solidFill>
            </a:endParaRPr>
          </a:p>
        </p:txBody>
      </p:sp>
      <p:grpSp>
        <p:nvGrpSpPr>
          <p:cNvPr id="7" name="Group 6"/>
          <p:cNvGrpSpPr/>
          <p:nvPr/>
        </p:nvGrpSpPr>
        <p:grpSpPr>
          <a:xfrm>
            <a:off x="1200150" y="1135062"/>
            <a:ext cx="5640388" cy="5050632"/>
            <a:chOff x="1200150" y="1135062"/>
            <a:chExt cx="5640388" cy="5050632"/>
          </a:xfrm>
        </p:grpSpPr>
        <p:graphicFrame>
          <p:nvGraphicFramePr>
            <p:cNvPr id="5" name="Object 4"/>
            <p:cNvGraphicFramePr>
              <a:graphicFrameLocks noChangeAspect="1"/>
            </p:cNvGraphicFramePr>
            <p:nvPr>
              <p:extLst>
                <p:ext uri="{D42A27DB-BD31-4B8C-83A1-F6EECF244321}">
                  <p14:modId xmlns:p14="http://schemas.microsoft.com/office/powerpoint/2010/main" val="350711483"/>
                </p:ext>
              </p:extLst>
            </p:nvPr>
          </p:nvGraphicFramePr>
          <p:xfrm>
            <a:off x="1200150" y="1400175"/>
            <a:ext cx="5059361" cy="427672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11"/>
            <p:cNvGrpSpPr>
              <a:grpSpLocks/>
            </p:cNvGrpSpPr>
            <p:nvPr/>
          </p:nvGrpSpPr>
          <p:grpSpPr bwMode="auto">
            <a:xfrm>
              <a:off x="1887538" y="5815807"/>
              <a:ext cx="4953000" cy="369887"/>
              <a:chOff x="617" y="3618"/>
              <a:chExt cx="3120" cy="233"/>
            </a:xfrm>
          </p:grpSpPr>
          <p:sp>
            <p:nvSpPr>
              <p:cNvPr id="10" name="Text Box 14"/>
              <p:cNvSpPr txBox="1">
                <a:spLocks noChangeArrowheads="1"/>
              </p:cNvSpPr>
              <p:nvPr/>
            </p:nvSpPr>
            <p:spPr bwMode="auto">
              <a:xfrm>
                <a:off x="2821" y="3626"/>
                <a:ext cx="916" cy="212"/>
              </a:xfrm>
              <a:prstGeom prst="rect">
                <a:avLst/>
              </a:prstGeom>
              <a:noFill/>
              <a:ln w="9525">
                <a:noFill/>
                <a:miter lim="800000"/>
                <a:headEnd/>
                <a:tailEnd/>
              </a:ln>
            </p:spPr>
            <p:txBody>
              <a:bodyPr>
                <a:spAutoFit/>
              </a:bodyPr>
              <a:lstStyle/>
              <a:p>
                <a:pPr algn="l" eaLnBrk="1" hangingPunct="1">
                  <a:spcBef>
                    <a:spcPct val="50000"/>
                  </a:spcBef>
                </a:pPr>
                <a:r>
                  <a:rPr lang="en-US" sz="800">
                    <a:solidFill>
                      <a:schemeClr val="tx1"/>
                    </a:solidFill>
                  </a:rPr>
                  <a:t>Very important/</a:t>
                </a:r>
                <a:br>
                  <a:rPr lang="en-US" sz="800">
                    <a:solidFill>
                      <a:schemeClr val="tx1"/>
                    </a:solidFill>
                  </a:rPr>
                </a:br>
                <a:r>
                  <a:rPr lang="en-US" sz="800">
                    <a:solidFill>
                      <a:schemeClr val="tx1"/>
                    </a:solidFill>
                  </a:rPr>
                  <a:t>prepared</a:t>
                </a:r>
              </a:p>
            </p:txBody>
          </p:sp>
          <p:grpSp>
            <p:nvGrpSpPr>
              <p:cNvPr id="4" name="Group 13"/>
              <p:cNvGrpSpPr>
                <a:grpSpLocks/>
              </p:cNvGrpSpPr>
              <p:nvPr/>
            </p:nvGrpSpPr>
            <p:grpSpPr bwMode="auto">
              <a:xfrm>
                <a:off x="617" y="3618"/>
                <a:ext cx="2820" cy="233"/>
                <a:chOff x="141" y="3618"/>
                <a:chExt cx="2820" cy="233"/>
              </a:xfrm>
            </p:grpSpPr>
            <p:sp>
              <p:nvSpPr>
                <p:cNvPr id="12" name="Text Box 16"/>
                <p:cNvSpPr txBox="1">
                  <a:spLocks noChangeArrowheads="1"/>
                </p:cNvSpPr>
                <p:nvPr/>
              </p:nvSpPr>
              <p:spPr bwMode="auto">
                <a:xfrm>
                  <a:off x="1704" y="3628"/>
                  <a:ext cx="891" cy="212"/>
                </a:xfrm>
                <a:prstGeom prst="rect">
                  <a:avLst/>
                </a:prstGeom>
                <a:noFill/>
                <a:ln w="9525">
                  <a:noFill/>
                  <a:miter lim="800000"/>
                  <a:headEnd/>
                  <a:tailEnd/>
                </a:ln>
              </p:spPr>
              <p:txBody>
                <a:bodyPr>
                  <a:spAutoFit/>
                </a:bodyPr>
                <a:lstStyle/>
                <a:p>
                  <a:pPr algn="l" eaLnBrk="1" hangingPunct="1">
                    <a:spcBef>
                      <a:spcPct val="50000"/>
                    </a:spcBef>
                  </a:pPr>
                  <a:r>
                    <a:rPr lang="en-US" sz="800">
                      <a:solidFill>
                        <a:schemeClr val="tx1"/>
                      </a:solidFill>
                    </a:rPr>
                    <a:t>Quite important/</a:t>
                  </a:r>
                  <a:br>
                    <a:rPr lang="en-US" sz="800">
                      <a:solidFill>
                        <a:schemeClr val="tx1"/>
                      </a:solidFill>
                    </a:rPr>
                  </a:br>
                  <a:r>
                    <a:rPr lang="en-US" sz="800">
                      <a:solidFill>
                        <a:schemeClr val="tx1"/>
                      </a:solidFill>
                    </a:rPr>
                    <a:t>prepared</a:t>
                  </a:r>
                </a:p>
              </p:txBody>
            </p:sp>
            <p:sp>
              <p:nvSpPr>
                <p:cNvPr id="13" name="Text Box 18"/>
                <p:cNvSpPr txBox="1">
                  <a:spLocks noChangeArrowheads="1"/>
                </p:cNvSpPr>
                <p:nvPr/>
              </p:nvSpPr>
              <p:spPr bwMode="auto">
                <a:xfrm>
                  <a:off x="951" y="3628"/>
                  <a:ext cx="956" cy="212"/>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Not that important/</a:t>
                  </a:r>
                  <a:br>
                    <a:rPr lang="en-US" sz="800" dirty="0">
                      <a:solidFill>
                        <a:schemeClr val="tx1"/>
                      </a:solidFill>
                    </a:rPr>
                  </a:br>
                  <a:r>
                    <a:rPr lang="en-US" sz="800" dirty="0">
                      <a:solidFill>
                        <a:schemeClr val="tx1"/>
                      </a:solidFill>
                    </a:rPr>
                    <a:t>prepared</a:t>
                  </a:r>
                </a:p>
              </p:txBody>
            </p:sp>
            <p:sp>
              <p:nvSpPr>
                <p:cNvPr id="14" name="Text Box 20"/>
                <p:cNvSpPr txBox="1">
                  <a:spLocks noChangeArrowheads="1"/>
                </p:cNvSpPr>
                <p:nvPr/>
              </p:nvSpPr>
              <p:spPr bwMode="auto">
                <a:xfrm>
                  <a:off x="212" y="3628"/>
                  <a:ext cx="995" cy="212"/>
                </a:xfrm>
                <a:prstGeom prst="rect">
                  <a:avLst/>
                </a:prstGeom>
                <a:noFill/>
                <a:ln w="9525">
                  <a:noFill/>
                  <a:miter lim="800000"/>
                  <a:headEnd/>
                  <a:tailEnd/>
                </a:ln>
              </p:spPr>
              <p:txBody>
                <a:bodyPr>
                  <a:spAutoFit/>
                </a:bodyPr>
                <a:lstStyle/>
                <a:p>
                  <a:pPr algn="l" eaLnBrk="1" hangingPunct="1">
                    <a:spcBef>
                      <a:spcPct val="50000"/>
                    </a:spcBef>
                  </a:pPr>
                  <a:r>
                    <a:rPr lang="en-US" sz="800" dirty="0">
                      <a:solidFill>
                        <a:schemeClr val="tx1"/>
                      </a:solidFill>
                    </a:rPr>
                    <a:t>Not at all important/</a:t>
                  </a:r>
                  <a:br>
                    <a:rPr lang="en-US" sz="800" dirty="0">
                      <a:solidFill>
                        <a:schemeClr val="tx1"/>
                      </a:solidFill>
                    </a:rPr>
                  </a:br>
                  <a:r>
                    <a:rPr lang="en-US" sz="800" dirty="0">
                      <a:solidFill>
                        <a:schemeClr val="tx1"/>
                      </a:solidFill>
                    </a:rPr>
                    <a:t>prepared</a:t>
                  </a:r>
                </a:p>
              </p:txBody>
            </p:sp>
            <p:sp>
              <p:nvSpPr>
                <p:cNvPr id="15" name="Rectangle 21"/>
                <p:cNvSpPr>
                  <a:spLocks noChangeArrowheads="1"/>
                </p:cNvSpPr>
                <p:nvPr/>
              </p:nvSpPr>
              <p:spPr bwMode="auto">
                <a:xfrm>
                  <a:off x="141" y="3618"/>
                  <a:ext cx="2820" cy="233"/>
                </a:xfrm>
                <a:prstGeom prst="rect">
                  <a:avLst/>
                </a:prstGeom>
                <a:noFill/>
                <a:ln w="9525">
                  <a:solidFill>
                    <a:schemeClr val="tx1"/>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6" name="Rectangle 13"/>
                <p:cNvSpPr>
                  <a:spLocks noChangeArrowheads="1"/>
                </p:cNvSpPr>
                <p:nvPr/>
              </p:nvSpPr>
              <p:spPr bwMode="auto">
                <a:xfrm>
                  <a:off x="2302" y="3709"/>
                  <a:ext cx="63" cy="51"/>
                </a:xfrm>
                <a:prstGeom prst="rect">
                  <a:avLst/>
                </a:prstGeom>
                <a:solidFill>
                  <a:schemeClr val="accent2"/>
                </a:solidFill>
                <a:ln w="9525">
                  <a:solidFill>
                    <a:schemeClr val="accent1"/>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7" name="Rectangle 15"/>
                <p:cNvSpPr>
                  <a:spLocks noChangeArrowheads="1"/>
                </p:cNvSpPr>
                <p:nvPr/>
              </p:nvSpPr>
              <p:spPr bwMode="auto">
                <a:xfrm>
                  <a:off x="1645" y="3709"/>
                  <a:ext cx="68" cy="51"/>
                </a:xfrm>
                <a:prstGeom prst="rect">
                  <a:avLst/>
                </a:prstGeom>
                <a:solidFill>
                  <a:schemeClr val="accent2">
                    <a:lumMod val="50000"/>
                  </a:schemeClr>
                </a:solidFill>
                <a:ln w="9525">
                  <a:solidFill>
                    <a:schemeClr val="accent3">
                      <a:lumMod val="1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8" name="Rectangle 17"/>
                <p:cNvSpPr>
                  <a:spLocks noChangeArrowheads="1"/>
                </p:cNvSpPr>
                <p:nvPr/>
              </p:nvSpPr>
              <p:spPr bwMode="auto">
                <a:xfrm>
                  <a:off x="923" y="3710"/>
                  <a:ext cx="63" cy="49"/>
                </a:xfrm>
                <a:prstGeom prst="rect">
                  <a:avLst/>
                </a:prstGeom>
                <a:solidFill>
                  <a:schemeClr val="accent4"/>
                </a:solidFill>
                <a:ln w="9525">
                  <a:solidFill>
                    <a:schemeClr val="accent4">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sp>
              <p:nvSpPr>
                <p:cNvPr id="19" name="Rectangle 19"/>
                <p:cNvSpPr>
                  <a:spLocks noChangeArrowheads="1"/>
                </p:cNvSpPr>
                <p:nvPr/>
              </p:nvSpPr>
              <p:spPr bwMode="auto">
                <a:xfrm>
                  <a:off x="177" y="3710"/>
                  <a:ext cx="70" cy="48"/>
                </a:xfrm>
                <a:prstGeom prst="rect">
                  <a:avLst/>
                </a:prstGeom>
                <a:solidFill>
                  <a:schemeClr val="accent5"/>
                </a:solidFill>
                <a:ln w="9525">
                  <a:solidFill>
                    <a:schemeClr val="accent5">
                      <a:lumMod val="50000"/>
                    </a:schemeClr>
                  </a:solidFill>
                  <a:miter lim="800000"/>
                  <a:headEnd/>
                  <a:tailEnd/>
                </a:ln>
              </p:spPr>
              <p:txBody>
                <a:bodyPr wrap="none" anchor="ctr"/>
                <a:lstStyle/>
                <a:p>
                  <a:pPr algn="l" eaLnBrk="1" hangingPunct="1"/>
                  <a:endParaRPr lang="en-US" sz="800">
                    <a:solidFill>
                      <a:schemeClr val="tx1"/>
                    </a:solidFill>
                    <a:latin typeface="Tahoma" pitchFamily="34" charset="0"/>
                  </a:endParaRPr>
                </a:p>
              </p:txBody>
            </p:sp>
          </p:grpSp>
        </p:grpSp>
        <p:sp>
          <p:nvSpPr>
            <p:cNvPr id="21" name="Text Box 5"/>
            <p:cNvSpPr txBox="1">
              <a:spLocks noChangeArrowheads="1"/>
            </p:cNvSpPr>
            <p:nvPr/>
          </p:nvSpPr>
          <p:spPr bwMode="auto">
            <a:xfrm>
              <a:off x="5684837" y="1135062"/>
              <a:ext cx="963613" cy="338554"/>
            </a:xfrm>
            <a:prstGeom prst="rect">
              <a:avLst/>
            </a:prstGeom>
            <a:noFill/>
            <a:ln w="9525">
              <a:noFill/>
              <a:miter lim="800000"/>
              <a:headEnd/>
              <a:tailEnd/>
            </a:ln>
          </p:spPr>
          <p:txBody>
            <a:bodyPr wrap="square">
              <a:spAutoFit/>
            </a:bodyPr>
            <a:lstStyle/>
            <a:p>
              <a:pPr algn="ctr" eaLnBrk="1" hangingPunct="1"/>
              <a:r>
                <a:rPr lang="en-US" sz="800" dirty="0">
                  <a:solidFill>
                    <a:schemeClr val="tx1"/>
                  </a:solidFill>
                </a:rPr>
                <a:t>% </a:t>
              </a:r>
              <a:r>
                <a:rPr lang="en-US" sz="800" dirty="0" smtClean="0">
                  <a:solidFill>
                    <a:schemeClr val="tx1"/>
                  </a:solidFill>
                </a:rPr>
                <a:t>important/</a:t>
              </a:r>
              <a:br>
                <a:rPr lang="en-US" sz="800" dirty="0" smtClean="0">
                  <a:solidFill>
                    <a:schemeClr val="tx1"/>
                  </a:solidFill>
                </a:rPr>
              </a:br>
              <a:r>
                <a:rPr lang="en-US" sz="800" dirty="0" smtClean="0">
                  <a:solidFill>
                    <a:schemeClr val="tx1"/>
                  </a:solidFill>
                </a:rPr>
                <a:t>prepared</a:t>
              </a:r>
              <a:endParaRPr lang="en-US" sz="800" dirty="0">
                <a:solidFill>
                  <a:schemeClr val="tx1"/>
                </a:solidFill>
              </a:endParaRPr>
            </a:p>
          </p:txBody>
        </p:sp>
        <p:sp>
          <p:nvSpPr>
            <p:cNvPr id="22" name="Text Box 5"/>
            <p:cNvSpPr txBox="1">
              <a:spLocks noChangeArrowheads="1"/>
            </p:cNvSpPr>
            <p:nvPr/>
          </p:nvSpPr>
          <p:spPr bwMode="auto">
            <a:xfrm>
              <a:off x="5936049" y="1518316"/>
              <a:ext cx="426262" cy="492443"/>
            </a:xfrm>
            <a:prstGeom prst="rect">
              <a:avLst/>
            </a:prstGeom>
            <a:noFill/>
            <a:ln w="9525">
              <a:noFill/>
              <a:miter lim="800000"/>
              <a:headEnd/>
              <a:tailEnd/>
            </a:ln>
          </p:spPr>
          <p:txBody>
            <a:bodyPr wrap="square">
              <a:spAutoFit/>
            </a:bodyPr>
            <a:lstStyle/>
            <a:p>
              <a:pPr algn="ctr" eaLnBrk="1" hangingPunct="1"/>
              <a:r>
                <a:rPr lang="en-NZ" sz="800" dirty="0">
                  <a:solidFill>
                    <a:schemeClr val="tx1"/>
                  </a:solidFill>
                </a:rPr>
                <a:t>94</a:t>
              </a: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NZ" sz="800" dirty="0">
                  <a:solidFill>
                    <a:schemeClr val="tx1"/>
                  </a:solidFill>
                </a:rPr>
                <a:t>52</a:t>
              </a:r>
              <a:endParaRPr lang="en-US" sz="800" dirty="0">
                <a:solidFill>
                  <a:schemeClr val="tx1"/>
                </a:solidFill>
              </a:endParaRPr>
            </a:p>
          </p:txBody>
        </p:sp>
        <p:sp>
          <p:nvSpPr>
            <p:cNvPr id="23" name="Text Box 5"/>
            <p:cNvSpPr txBox="1">
              <a:spLocks noChangeArrowheads="1"/>
            </p:cNvSpPr>
            <p:nvPr/>
          </p:nvSpPr>
          <p:spPr bwMode="auto">
            <a:xfrm>
              <a:off x="5992811" y="2086049"/>
              <a:ext cx="312738" cy="492443"/>
            </a:xfrm>
            <a:prstGeom prst="rect">
              <a:avLst/>
            </a:prstGeom>
            <a:noFill/>
            <a:ln w="9525">
              <a:noFill/>
              <a:miter lim="800000"/>
              <a:headEnd/>
              <a:tailEnd/>
            </a:ln>
          </p:spPr>
          <p:txBody>
            <a:bodyPr>
              <a:spAutoFit/>
            </a:bodyPr>
            <a:lstStyle/>
            <a:p>
              <a:pPr algn="ctr" eaLnBrk="1" hangingPunct="1"/>
              <a:r>
                <a:rPr lang="en-NZ" sz="800" dirty="0">
                  <a:solidFill>
                    <a:schemeClr val="tx1"/>
                  </a:solidFill>
                </a:rPr>
                <a:t>93</a:t>
              </a: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NZ" sz="800" dirty="0">
                  <a:solidFill>
                    <a:schemeClr val="tx1"/>
                  </a:solidFill>
                </a:rPr>
                <a:t>52</a:t>
              </a:r>
              <a:endParaRPr lang="en-US" sz="800" dirty="0">
                <a:solidFill>
                  <a:schemeClr val="tx1"/>
                </a:solidFill>
              </a:endParaRPr>
            </a:p>
          </p:txBody>
        </p:sp>
        <p:sp>
          <p:nvSpPr>
            <p:cNvPr id="24" name="Text Box 5"/>
            <p:cNvSpPr txBox="1">
              <a:spLocks noChangeArrowheads="1"/>
            </p:cNvSpPr>
            <p:nvPr/>
          </p:nvSpPr>
          <p:spPr bwMode="auto">
            <a:xfrm>
              <a:off x="5992811" y="2659690"/>
              <a:ext cx="312738" cy="492443"/>
            </a:xfrm>
            <a:prstGeom prst="rect">
              <a:avLst/>
            </a:prstGeom>
            <a:noFill/>
            <a:ln w="9525">
              <a:noFill/>
              <a:miter lim="800000"/>
              <a:headEnd/>
              <a:tailEnd/>
            </a:ln>
          </p:spPr>
          <p:txBody>
            <a:bodyPr>
              <a:spAutoFit/>
            </a:bodyPr>
            <a:lstStyle/>
            <a:p>
              <a:pPr algn="ctr" eaLnBrk="1" hangingPunct="1"/>
              <a:r>
                <a:rPr lang="en-NZ" sz="800" dirty="0">
                  <a:solidFill>
                    <a:schemeClr val="tx1"/>
                  </a:solidFill>
                </a:rPr>
                <a:t>95</a:t>
              </a: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NZ" sz="800" dirty="0" smtClean="0">
                  <a:solidFill>
                    <a:schemeClr val="tx1"/>
                  </a:solidFill>
                </a:rPr>
                <a:t>54</a:t>
              </a:r>
              <a:endParaRPr lang="en-US" sz="800" dirty="0">
                <a:solidFill>
                  <a:schemeClr val="tx1"/>
                </a:solidFill>
              </a:endParaRPr>
            </a:p>
          </p:txBody>
        </p:sp>
        <p:sp>
          <p:nvSpPr>
            <p:cNvPr id="25" name="Line 11"/>
            <p:cNvSpPr>
              <a:spLocks noChangeShapeType="1"/>
            </p:cNvSpPr>
            <p:nvPr/>
          </p:nvSpPr>
          <p:spPr bwMode="auto">
            <a:xfrm>
              <a:off x="1314471" y="2030008"/>
              <a:ext cx="4854536" cy="0"/>
            </a:xfrm>
            <a:prstGeom prst="line">
              <a:avLst/>
            </a:prstGeom>
            <a:noFill/>
            <a:ln w="12700">
              <a:solidFill>
                <a:srgbClr val="808080"/>
              </a:solidFill>
              <a:prstDash val="dash"/>
              <a:round/>
              <a:headEnd/>
              <a:tailEnd/>
            </a:ln>
          </p:spPr>
          <p:txBody>
            <a:bodyPr/>
            <a:lstStyle/>
            <a:p>
              <a:endParaRPr lang="en-NZ"/>
            </a:p>
          </p:txBody>
        </p:sp>
        <p:sp>
          <p:nvSpPr>
            <p:cNvPr id="37" name="Text Box 5"/>
            <p:cNvSpPr txBox="1">
              <a:spLocks noChangeArrowheads="1"/>
            </p:cNvSpPr>
            <p:nvPr/>
          </p:nvSpPr>
          <p:spPr bwMode="auto">
            <a:xfrm>
              <a:off x="5992812" y="3220484"/>
              <a:ext cx="312737" cy="492443"/>
            </a:xfrm>
            <a:prstGeom prst="rect">
              <a:avLst/>
            </a:prstGeom>
            <a:noFill/>
            <a:ln w="9525">
              <a:noFill/>
              <a:miter lim="800000"/>
              <a:headEnd/>
              <a:tailEnd/>
            </a:ln>
          </p:spPr>
          <p:txBody>
            <a:bodyPr wrap="square">
              <a:spAutoFit/>
            </a:bodyPr>
            <a:lstStyle/>
            <a:p>
              <a:pPr algn="ctr" eaLnBrk="1" hangingPunct="1"/>
              <a:r>
                <a:rPr lang="en-NZ" sz="800" dirty="0">
                  <a:solidFill>
                    <a:schemeClr val="tx1"/>
                  </a:solidFill>
                </a:rPr>
                <a:t>95</a:t>
              </a: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NZ" sz="800" dirty="0" smtClean="0">
                  <a:solidFill>
                    <a:schemeClr val="tx1"/>
                  </a:solidFill>
                </a:rPr>
                <a:t>50</a:t>
              </a:r>
              <a:endParaRPr lang="en-US" sz="800" dirty="0">
                <a:solidFill>
                  <a:schemeClr val="tx1"/>
                </a:solidFill>
              </a:endParaRPr>
            </a:p>
          </p:txBody>
        </p:sp>
        <p:sp>
          <p:nvSpPr>
            <p:cNvPr id="41" name="Text Box 5"/>
            <p:cNvSpPr txBox="1">
              <a:spLocks noChangeArrowheads="1"/>
            </p:cNvSpPr>
            <p:nvPr/>
          </p:nvSpPr>
          <p:spPr bwMode="auto">
            <a:xfrm>
              <a:off x="5992812" y="3776516"/>
              <a:ext cx="312737" cy="492443"/>
            </a:xfrm>
            <a:prstGeom prst="rect">
              <a:avLst/>
            </a:prstGeom>
            <a:noFill/>
            <a:ln w="9525">
              <a:noFill/>
              <a:miter lim="800000"/>
              <a:headEnd/>
              <a:tailEnd/>
            </a:ln>
          </p:spPr>
          <p:txBody>
            <a:bodyPr>
              <a:spAutoFit/>
            </a:bodyPr>
            <a:lstStyle/>
            <a:p>
              <a:pPr algn="ctr" eaLnBrk="1" hangingPunct="1"/>
              <a:r>
                <a:rPr lang="en-NZ" sz="800" dirty="0">
                  <a:solidFill>
                    <a:schemeClr val="tx1"/>
                  </a:solidFill>
                </a:rPr>
                <a:t>95</a:t>
              </a: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NZ" sz="800" dirty="0" smtClean="0">
                  <a:solidFill>
                    <a:schemeClr val="tx1"/>
                  </a:solidFill>
                </a:rPr>
                <a:t>52</a:t>
              </a:r>
              <a:endParaRPr lang="en-US" sz="800" dirty="0">
                <a:solidFill>
                  <a:schemeClr val="tx1"/>
                </a:solidFill>
              </a:endParaRPr>
            </a:p>
          </p:txBody>
        </p:sp>
        <p:cxnSp>
          <p:nvCxnSpPr>
            <p:cNvPr id="45" name="Straight Connector 44"/>
            <p:cNvCxnSpPr/>
            <p:nvPr/>
          </p:nvCxnSpPr>
          <p:spPr>
            <a:xfrm flipV="1">
              <a:off x="4149725" y="1479550"/>
              <a:ext cx="0" cy="39497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Text Box 5"/>
            <p:cNvSpPr txBox="1">
              <a:spLocks noChangeArrowheads="1"/>
            </p:cNvSpPr>
            <p:nvPr/>
          </p:nvSpPr>
          <p:spPr bwMode="auto">
            <a:xfrm>
              <a:off x="5992812" y="4344841"/>
              <a:ext cx="312737" cy="492443"/>
            </a:xfrm>
            <a:prstGeom prst="rect">
              <a:avLst/>
            </a:prstGeom>
            <a:noFill/>
            <a:ln w="9525">
              <a:noFill/>
              <a:miter lim="800000"/>
              <a:headEnd/>
              <a:tailEnd/>
            </a:ln>
          </p:spPr>
          <p:txBody>
            <a:bodyPr>
              <a:spAutoFit/>
            </a:bodyPr>
            <a:lstStyle/>
            <a:p>
              <a:pPr algn="ctr" eaLnBrk="1" hangingPunct="1"/>
              <a:r>
                <a:rPr lang="en-NZ" sz="800" dirty="0" smtClean="0">
                  <a:solidFill>
                    <a:schemeClr val="tx1"/>
                  </a:solidFill>
                </a:rPr>
                <a:t>96</a:t>
              </a:r>
              <a:endParaRPr lang="en-NZ" sz="800" dirty="0">
                <a:solidFill>
                  <a:schemeClr val="tx1"/>
                </a:solidFill>
              </a:endParaRP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US" sz="800" dirty="0" smtClean="0"/>
                <a:t>60</a:t>
              </a:r>
              <a:endParaRPr lang="en-US" sz="800" dirty="0">
                <a:solidFill>
                  <a:schemeClr val="tx1"/>
                </a:solidFill>
              </a:endParaRPr>
            </a:p>
          </p:txBody>
        </p:sp>
        <p:sp>
          <p:nvSpPr>
            <p:cNvPr id="52" name="Text Box 5"/>
            <p:cNvSpPr txBox="1">
              <a:spLocks noChangeArrowheads="1"/>
            </p:cNvSpPr>
            <p:nvPr/>
          </p:nvSpPr>
          <p:spPr bwMode="auto">
            <a:xfrm>
              <a:off x="5992812" y="4917987"/>
              <a:ext cx="312737" cy="492443"/>
            </a:xfrm>
            <a:prstGeom prst="rect">
              <a:avLst/>
            </a:prstGeom>
            <a:noFill/>
            <a:ln w="9525">
              <a:noFill/>
              <a:miter lim="800000"/>
              <a:headEnd/>
              <a:tailEnd/>
            </a:ln>
          </p:spPr>
          <p:txBody>
            <a:bodyPr>
              <a:spAutoFit/>
            </a:bodyPr>
            <a:lstStyle/>
            <a:p>
              <a:pPr algn="ctr" eaLnBrk="1" hangingPunct="1"/>
              <a:r>
                <a:rPr lang="en-NZ" sz="800" dirty="0" smtClean="0">
                  <a:solidFill>
                    <a:schemeClr val="tx1"/>
                  </a:solidFill>
                </a:rPr>
                <a:t>96</a:t>
              </a:r>
              <a:endParaRPr lang="en-NZ" sz="800" dirty="0">
                <a:solidFill>
                  <a:schemeClr val="tx1"/>
                </a:solidFill>
              </a:endParaRPr>
            </a:p>
            <a:p>
              <a:pPr algn="ctr" eaLnBrk="1" hangingPunct="1"/>
              <a:endParaRPr lang="en-US" sz="500" dirty="0" smtClean="0">
                <a:solidFill>
                  <a:schemeClr val="tx1"/>
                </a:solidFill>
              </a:endParaRPr>
            </a:p>
            <a:p>
              <a:pPr algn="ctr" eaLnBrk="1" hangingPunct="1"/>
              <a:endParaRPr lang="en-NZ" sz="500" dirty="0">
                <a:solidFill>
                  <a:schemeClr val="tx1"/>
                </a:solidFill>
              </a:endParaRPr>
            </a:p>
            <a:p>
              <a:pPr algn="ctr" eaLnBrk="1" hangingPunct="1"/>
              <a:r>
                <a:rPr lang="en-US" sz="800" dirty="0" smtClean="0"/>
                <a:t>59</a:t>
              </a:r>
              <a:endParaRPr lang="en-US" sz="800" dirty="0">
                <a:solidFill>
                  <a:schemeClr val="tx1"/>
                </a:solidFill>
              </a:endParaRPr>
            </a:p>
          </p:txBody>
        </p:sp>
        <p:sp>
          <p:nvSpPr>
            <p:cNvPr id="6" name="TextBox 5"/>
            <p:cNvSpPr txBox="1"/>
            <p:nvPr/>
          </p:nvSpPr>
          <p:spPr>
            <a:xfrm>
              <a:off x="6126901" y="5193735"/>
              <a:ext cx="452545" cy="215444"/>
            </a:xfrm>
            <a:prstGeom prst="rect">
              <a:avLst/>
            </a:prstGeom>
            <a:noFill/>
          </p:spPr>
          <p:txBody>
            <a:bodyPr wrap="square" rtlCol="0">
              <a:spAutoFit/>
            </a:bodyPr>
            <a:lstStyle/>
            <a:p>
              <a:r>
                <a:rPr lang="en-NZ" sz="800" dirty="0" smtClean="0"/>
                <a:t>(56)</a:t>
              </a:r>
              <a:endParaRPr lang="en-NZ" sz="800" dirty="0"/>
            </a:p>
          </p:txBody>
        </p:sp>
        <p:sp>
          <p:nvSpPr>
            <p:cNvPr id="53" name="Line 11"/>
            <p:cNvSpPr>
              <a:spLocks noChangeShapeType="1"/>
            </p:cNvSpPr>
            <p:nvPr/>
          </p:nvSpPr>
          <p:spPr bwMode="auto">
            <a:xfrm>
              <a:off x="1314471" y="2597542"/>
              <a:ext cx="4854536" cy="0"/>
            </a:xfrm>
            <a:prstGeom prst="line">
              <a:avLst/>
            </a:prstGeom>
            <a:noFill/>
            <a:ln w="12700">
              <a:solidFill>
                <a:srgbClr val="808080"/>
              </a:solidFill>
              <a:prstDash val="dash"/>
              <a:round/>
              <a:headEnd/>
              <a:tailEnd/>
            </a:ln>
          </p:spPr>
          <p:txBody>
            <a:bodyPr/>
            <a:lstStyle/>
            <a:p>
              <a:endParaRPr lang="en-NZ"/>
            </a:p>
          </p:txBody>
        </p:sp>
        <p:sp>
          <p:nvSpPr>
            <p:cNvPr id="54" name="Line 11"/>
            <p:cNvSpPr>
              <a:spLocks noChangeShapeType="1"/>
            </p:cNvSpPr>
            <p:nvPr/>
          </p:nvSpPr>
          <p:spPr bwMode="auto">
            <a:xfrm>
              <a:off x="1314471" y="3161658"/>
              <a:ext cx="4854536" cy="0"/>
            </a:xfrm>
            <a:prstGeom prst="line">
              <a:avLst/>
            </a:prstGeom>
            <a:noFill/>
            <a:ln w="12700">
              <a:solidFill>
                <a:srgbClr val="808080"/>
              </a:solidFill>
              <a:prstDash val="dash"/>
              <a:round/>
              <a:headEnd/>
              <a:tailEnd/>
            </a:ln>
          </p:spPr>
          <p:txBody>
            <a:bodyPr/>
            <a:lstStyle/>
            <a:p>
              <a:endParaRPr lang="en-NZ"/>
            </a:p>
          </p:txBody>
        </p:sp>
        <p:sp>
          <p:nvSpPr>
            <p:cNvPr id="55" name="Line 11"/>
            <p:cNvSpPr>
              <a:spLocks noChangeShapeType="1"/>
            </p:cNvSpPr>
            <p:nvPr/>
          </p:nvSpPr>
          <p:spPr bwMode="auto">
            <a:xfrm>
              <a:off x="1314471" y="3731977"/>
              <a:ext cx="4854536" cy="0"/>
            </a:xfrm>
            <a:prstGeom prst="line">
              <a:avLst/>
            </a:prstGeom>
            <a:noFill/>
            <a:ln w="12700">
              <a:solidFill>
                <a:srgbClr val="808080"/>
              </a:solidFill>
              <a:prstDash val="dash"/>
              <a:round/>
              <a:headEnd/>
              <a:tailEnd/>
            </a:ln>
          </p:spPr>
          <p:txBody>
            <a:bodyPr/>
            <a:lstStyle/>
            <a:p>
              <a:endParaRPr lang="en-NZ"/>
            </a:p>
          </p:txBody>
        </p:sp>
        <p:sp>
          <p:nvSpPr>
            <p:cNvPr id="57" name="Line 11"/>
            <p:cNvSpPr>
              <a:spLocks noChangeShapeType="1"/>
            </p:cNvSpPr>
            <p:nvPr/>
          </p:nvSpPr>
          <p:spPr bwMode="auto">
            <a:xfrm>
              <a:off x="1314471" y="4298717"/>
              <a:ext cx="4854536" cy="0"/>
            </a:xfrm>
            <a:prstGeom prst="line">
              <a:avLst/>
            </a:prstGeom>
            <a:noFill/>
            <a:ln w="12700">
              <a:solidFill>
                <a:srgbClr val="808080"/>
              </a:solidFill>
              <a:prstDash val="dash"/>
              <a:round/>
              <a:headEnd/>
              <a:tailEnd/>
            </a:ln>
          </p:spPr>
          <p:txBody>
            <a:bodyPr/>
            <a:lstStyle/>
            <a:p>
              <a:endParaRPr lang="en-NZ"/>
            </a:p>
          </p:txBody>
        </p:sp>
        <p:sp>
          <p:nvSpPr>
            <p:cNvPr id="58" name="Line 11"/>
            <p:cNvSpPr>
              <a:spLocks noChangeShapeType="1"/>
            </p:cNvSpPr>
            <p:nvPr/>
          </p:nvSpPr>
          <p:spPr bwMode="auto">
            <a:xfrm>
              <a:off x="1314471" y="4856334"/>
              <a:ext cx="4854536" cy="0"/>
            </a:xfrm>
            <a:prstGeom prst="line">
              <a:avLst/>
            </a:prstGeom>
            <a:noFill/>
            <a:ln w="12700">
              <a:solidFill>
                <a:srgbClr val="808080"/>
              </a:solidFill>
              <a:prstDash val="dash"/>
              <a:round/>
              <a:headEnd/>
              <a:tailEnd/>
            </a:ln>
          </p:spPr>
          <p:txBody>
            <a:bodyPr/>
            <a:lstStyle/>
            <a:p>
              <a:endParaRPr lang="en-NZ"/>
            </a:p>
          </p:txBody>
        </p:sp>
      </p:grpSp>
      <p:sp>
        <p:nvSpPr>
          <p:cNvPr id="60" name="Rounded Rectangle 59"/>
          <p:cNvSpPr/>
          <p:nvPr/>
        </p:nvSpPr>
        <p:spPr>
          <a:xfrm>
            <a:off x="6837670" y="4221000"/>
            <a:ext cx="2065545" cy="1801182"/>
          </a:xfrm>
          <a:prstGeom prst="roundRect">
            <a:avLst>
              <a:gd name="adj" fmla="val 784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Christchurch residents are more likely than others to say they are prepared - 86% say they are quite or very prepared, compared to 56% who live elsewhere.</a:t>
            </a:r>
            <a:endParaRPr lang="en-NZ" sz="1200" dirty="0"/>
          </a:p>
        </p:txBody>
      </p:sp>
      <p:grpSp>
        <p:nvGrpSpPr>
          <p:cNvPr id="43" name="Group 42"/>
          <p:cNvGrpSpPr/>
          <p:nvPr/>
        </p:nvGrpSpPr>
        <p:grpSpPr>
          <a:xfrm>
            <a:off x="7732188" y="6219479"/>
            <a:ext cx="1411456" cy="338554"/>
            <a:chOff x="4723530" y="6263927"/>
            <a:chExt cx="1411456" cy="338554"/>
          </a:xfrm>
        </p:grpSpPr>
        <p:sp>
          <p:nvSpPr>
            <p:cNvPr id="50" name="Up Arrow 49"/>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Up Arrow 5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TextBox 5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1063256" y="93656"/>
            <a:ext cx="6321632" cy="788847"/>
          </a:xfrm>
          <a:prstGeom prst="rect">
            <a:avLst/>
          </a:prstGeom>
        </p:spPr>
        <p:txBody>
          <a:bodyPr>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NZ" sz="2200" b="1" i="0" u="none" strike="noStrike" kern="0" cap="none" spc="0" normalizeH="0" baseline="0" noProof="0" dirty="0" smtClean="0">
                <a:ln>
                  <a:noFill/>
                </a:ln>
                <a:solidFill>
                  <a:schemeClr val="accent2">
                    <a:lumMod val="50000"/>
                  </a:schemeClr>
                </a:solidFill>
                <a:effectLst/>
                <a:uLnTx/>
                <a:uFillTx/>
                <a:latin typeface="+mn-lt"/>
              </a:rPr>
              <a:t>Awareness remains high that earthquakes</a:t>
            </a:r>
            <a:r>
              <a:rPr kumimoji="0" lang="en-NZ" sz="2200" b="1" i="0" u="none" strike="noStrike" kern="0" cap="none" spc="0" normalizeH="0" noProof="0" dirty="0" smtClean="0">
                <a:ln>
                  <a:noFill/>
                </a:ln>
                <a:solidFill>
                  <a:schemeClr val="accent2">
                    <a:lumMod val="50000"/>
                  </a:schemeClr>
                </a:solidFill>
                <a:effectLst/>
                <a:uLnTx/>
                <a:uFillTx/>
                <a:latin typeface="+mn-lt"/>
              </a:rPr>
              <a:t> can occur in New Zealand.</a:t>
            </a:r>
            <a:endParaRPr kumimoji="0" lang="en-GB" sz="2200" b="1" i="0" u="none" strike="noStrike" kern="0" cap="none" spc="0" normalizeH="0" baseline="0" noProof="0" dirty="0">
              <a:ln>
                <a:noFill/>
              </a:ln>
              <a:solidFill>
                <a:schemeClr val="accent2">
                  <a:lumMod val="50000"/>
                </a:schemeClr>
              </a:solidFill>
              <a:effectLst/>
              <a:uLnTx/>
              <a:uFillTx/>
              <a:latin typeface="+mn-lt"/>
            </a:endParaRPr>
          </a:p>
        </p:txBody>
      </p:sp>
      <p:sp>
        <p:nvSpPr>
          <p:cNvPr id="14" name="Text Box 6"/>
          <p:cNvSpPr txBox="1">
            <a:spLocks noChangeArrowheads="1"/>
          </p:cNvSpPr>
          <p:nvPr/>
        </p:nvSpPr>
        <p:spPr bwMode="auto">
          <a:xfrm>
            <a:off x="955040" y="6195833"/>
            <a:ext cx="5902960" cy="646331"/>
          </a:xfrm>
          <a:prstGeom prst="rect">
            <a:avLst/>
          </a:prstGeom>
          <a:noFill/>
          <a:ln w="9525">
            <a:noFill/>
            <a:miter lim="800000"/>
            <a:headEnd/>
            <a:tailEnd/>
          </a:ln>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NZ" sz="900" b="0" i="1" u="none" strike="noStrike" kern="0" cap="none" spc="0" normalizeH="0" baseline="0" noProof="0" dirty="0">
                <a:ln>
                  <a:noFill/>
                </a:ln>
                <a:solidFill>
                  <a:srgbClr val="000000"/>
                </a:solidFill>
                <a:effectLst/>
                <a:uLnTx/>
                <a:uFillTx/>
              </a:rPr>
              <a:t>Q1 First I’d like to ask about the types of major disasters that could happen in New Zealand.  What types of disasters can you think of that could happen in New Zealand in your lifetime? Base: All Respondents: Benchmark (n= 1001), 2007 (n= 1000), 2008 (n= 1016), 2009 (n=1000</a:t>
            </a:r>
            <a:r>
              <a:rPr kumimoji="0" lang="en-NZ" sz="900" b="0" i="1" u="none" strike="noStrike" kern="0" cap="none" spc="0" normalizeH="0" baseline="0" noProof="0" dirty="0" smtClean="0">
                <a:ln>
                  <a:noFill/>
                </a:ln>
                <a:solidFill>
                  <a:srgbClr val="000000"/>
                </a:solidFill>
                <a:effectLst/>
                <a:uLnTx/>
                <a:uFillTx/>
              </a:rPr>
              <a:t>), 2010 (n=1000), 2011 (n=1164), 2012 (n=1255). Note</a:t>
            </a:r>
            <a:r>
              <a:rPr kumimoji="0" lang="en-NZ" sz="900" b="0" i="1" u="none" strike="noStrike" kern="0" cap="none" spc="0" normalizeH="0" baseline="0" noProof="0" dirty="0">
                <a:ln>
                  <a:noFill/>
                </a:ln>
                <a:solidFill>
                  <a:srgbClr val="000000"/>
                </a:solidFill>
                <a:effectLst/>
                <a:uLnTx/>
                <a:uFillTx/>
              </a:rPr>
              <a:t>: Only the top </a:t>
            </a:r>
            <a:r>
              <a:rPr kumimoji="0" lang="en-NZ" sz="900" b="0" i="1" u="none" strike="noStrike" kern="0" cap="none" spc="0" normalizeH="0" baseline="0" noProof="0" dirty="0" smtClean="0">
                <a:ln>
                  <a:noFill/>
                </a:ln>
                <a:solidFill>
                  <a:srgbClr val="000000"/>
                </a:solidFill>
                <a:effectLst/>
                <a:uLnTx/>
                <a:uFillTx/>
              </a:rPr>
              <a:t>six disasters </a:t>
            </a:r>
            <a:r>
              <a:rPr kumimoji="0" lang="en-NZ" sz="900" b="0" i="1" u="none" strike="noStrike" kern="0" cap="none" spc="0" normalizeH="0" baseline="0" noProof="0" dirty="0">
                <a:ln>
                  <a:noFill/>
                </a:ln>
                <a:solidFill>
                  <a:srgbClr val="000000"/>
                </a:solidFill>
                <a:effectLst/>
                <a:uLnTx/>
                <a:uFillTx/>
              </a:rPr>
              <a:t>for </a:t>
            </a:r>
            <a:r>
              <a:rPr kumimoji="0" lang="en-NZ" sz="900" b="0" i="1" u="none" strike="noStrike" kern="0" cap="none" spc="0" normalizeH="0" baseline="0" noProof="0" dirty="0" smtClean="0">
                <a:ln>
                  <a:noFill/>
                </a:ln>
                <a:solidFill>
                  <a:srgbClr val="000000"/>
                </a:solidFill>
                <a:effectLst/>
                <a:uLnTx/>
                <a:uFillTx/>
              </a:rPr>
              <a:t>2012 </a:t>
            </a:r>
            <a:r>
              <a:rPr kumimoji="0" lang="en-NZ" sz="900" b="0" i="1" u="none" strike="noStrike" kern="0" cap="none" spc="0" normalizeH="0" baseline="0" noProof="0" dirty="0">
                <a:ln>
                  <a:noFill/>
                </a:ln>
                <a:solidFill>
                  <a:srgbClr val="000000"/>
                </a:solidFill>
                <a:effectLst/>
                <a:uLnTx/>
                <a:uFillTx/>
              </a:rPr>
              <a:t>are shown.</a:t>
            </a:r>
            <a:endParaRPr kumimoji="0" lang="en-GB" sz="900" b="0" i="1" u="none" strike="noStrike" kern="0" cap="none" spc="0" normalizeH="0" baseline="0" noProof="0" dirty="0">
              <a:ln>
                <a:noFill/>
              </a:ln>
              <a:solidFill>
                <a:srgbClr val="000000"/>
              </a:solidFill>
              <a:effectLst/>
              <a:uLnTx/>
              <a:uFillTx/>
            </a:endParaRPr>
          </a:p>
        </p:txBody>
      </p:sp>
      <p:graphicFrame>
        <p:nvGraphicFramePr>
          <p:cNvPr id="15" name="Object 5"/>
          <p:cNvGraphicFramePr>
            <a:graphicFrameLocks noChangeAspect="1"/>
          </p:cNvGraphicFramePr>
          <p:nvPr>
            <p:extLst>
              <p:ext uri="{D42A27DB-BD31-4B8C-83A1-F6EECF244321}">
                <p14:modId xmlns:p14="http://schemas.microsoft.com/office/powerpoint/2010/main" val="4016520891"/>
              </p:ext>
            </p:extLst>
          </p:nvPr>
        </p:nvGraphicFramePr>
        <p:xfrm>
          <a:off x="1321221" y="1196214"/>
          <a:ext cx="5882219" cy="4949408"/>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775098" y="1009931"/>
            <a:ext cx="4167961"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smtClean="0">
                <a:ln>
                  <a:noFill/>
                </a:ln>
                <a:solidFill>
                  <a:srgbClr val="000000"/>
                </a:solidFill>
                <a:effectLst/>
                <a:uLnTx/>
                <a:uFillTx/>
                <a:ea typeface="+mj-ea"/>
                <a:cs typeface="+mj-cs"/>
              </a:rPr>
              <a:t>Possible disasters in New</a:t>
            </a:r>
            <a:r>
              <a:rPr kumimoji="0" lang="en-NZ" sz="1200" b="1" i="0" u="none" strike="noStrike" kern="0" cap="none" spc="0" normalizeH="0" noProof="0" dirty="0" smtClean="0">
                <a:ln>
                  <a:noFill/>
                </a:ln>
                <a:solidFill>
                  <a:srgbClr val="000000"/>
                </a:solidFill>
                <a:effectLst/>
                <a:uLnTx/>
                <a:uFillTx/>
                <a:ea typeface="+mj-ea"/>
                <a:cs typeface="+mj-cs"/>
              </a:rPr>
              <a:t> Zealand in</a:t>
            </a:r>
            <a:r>
              <a:rPr kumimoji="0" lang="en-NZ" sz="1200" b="1" i="0" u="none" strike="noStrike" kern="0" cap="none" spc="0" normalizeH="0" baseline="0" noProof="0" dirty="0" smtClean="0">
                <a:ln>
                  <a:noFill/>
                </a:ln>
                <a:solidFill>
                  <a:srgbClr val="000000"/>
                </a:solidFill>
                <a:effectLst/>
                <a:uLnTx/>
                <a:uFillTx/>
                <a:ea typeface="+mj-ea"/>
                <a:cs typeface="+mj-cs"/>
              </a:rPr>
              <a:t> your lifetime</a:t>
            </a:r>
            <a:endParaRPr kumimoji="0" lang="en-NZ" sz="1200" b="1" i="0" u="none" strike="noStrike" kern="0" cap="none" spc="0" normalizeH="0" baseline="0" noProof="0" dirty="0">
              <a:ln>
                <a:noFill/>
              </a:ln>
              <a:solidFill>
                <a:srgbClr val="000000"/>
              </a:solidFill>
              <a:effectLst/>
              <a:uLnTx/>
              <a:uFillTx/>
            </a:endParaRPr>
          </a:p>
        </p:txBody>
      </p:sp>
      <p:sp>
        <p:nvSpPr>
          <p:cNvPr id="6" name="TextBox 5"/>
          <p:cNvSpPr txBox="1"/>
          <p:nvPr/>
        </p:nvSpPr>
        <p:spPr>
          <a:xfrm>
            <a:off x="7091680" y="2425803"/>
            <a:ext cx="1625600" cy="553998"/>
          </a:xfrm>
          <a:prstGeom prst="rect">
            <a:avLst/>
          </a:prstGeom>
          <a:noFill/>
        </p:spPr>
        <p:txBody>
          <a:bodyPr wrap="square" rtlCol="0">
            <a:spAutoFit/>
          </a:bodyPr>
          <a:lstStyle/>
          <a:p>
            <a:pPr algn="ctr"/>
            <a:r>
              <a:rPr lang="en-US" sz="1000" dirty="0" smtClean="0"/>
              <a:t>Awareness of tsunami increased in 2010 and has remained high.</a:t>
            </a:r>
            <a:endParaRPr lang="en-NZ" sz="1000" dirty="0"/>
          </a:p>
        </p:txBody>
      </p:sp>
      <p:sp>
        <p:nvSpPr>
          <p:cNvPr id="19" name="TextBox 18"/>
          <p:cNvSpPr txBox="1"/>
          <p:nvPr/>
        </p:nvSpPr>
        <p:spPr>
          <a:xfrm>
            <a:off x="7091680" y="4531619"/>
            <a:ext cx="1767648" cy="1323439"/>
          </a:xfrm>
          <a:prstGeom prst="rect">
            <a:avLst/>
          </a:prstGeom>
          <a:noFill/>
        </p:spPr>
        <p:txBody>
          <a:bodyPr wrap="square" rtlCol="0">
            <a:spAutoFit/>
          </a:bodyPr>
          <a:lstStyle/>
          <a:p>
            <a:pPr algn="ctr"/>
            <a:r>
              <a:rPr lang="en-US" sz="1000" dirty="0" smtClean="0"/>
              <a:t>Fewer people mention hurricanes, cyclones and storms this year, although Christchurch residents are much more likely than average to mention these (49%, cf. 38% on average)</a:t>
            </a:r>
            <a:endParaRPr lang="en-NZ" sz="1000" dirty="0"/>
          </a:p>
        </p:txBody>
      </p:sp>
      <p:cxnSp>
        <p:nvCxnSpPr>
          <p:cNvPr id="20" name="Straight Arrow Connector 19"/>
          <p:cNvCxnSpPr/>
          <p:nvPr/>
        </p:nvCxnSpPr>
        <p:spPr>
          <a:xfrm flipH="1">
            <a:off x="6462468" y="2743197"/>
            <a:ext cx="629212"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6222151" y="1974285"/>
            <a:ext cx="452545" cy="215444"/>
          </a:xfrm>
          <a:prstGeom prst="rect">
            <a:avLst/>
          </a:prstGeom>
          <a:noFill/>
        </p:spPr>
        <p:txBody>
          <a:bodyPr wrap="square" rtlCol="0">
            <a:spAutoFit/>
          </a:bodyPr>
          <a:lstStyle/>
          <a:p>
            <a:r>
              <a:rPr lang="en-NZ" sz="750" dirty="0" smtClean="0"/>
              <a:t>(98)</a:t>
            </a:r>
            <a:endParaRPr lang="en-NZ" sz="750" dirty="0"/>
          </a:p>
        </p:txBody>
      </p:sp>
      <p:sp>
        <p:nvSpPr>
          <p:cNvPr id="16" name="TextBox 15"/>
          <p:cNvSpPr txBox="1"/>
          <p:nvPr/>
        </p:nvSpPr>
        <p:spPr>
          <a:xfrm>
            <a:off x="4963853" y="3460185"/>
            <a:ext cx="452545" cy="215444"/>
          </a:xfrm>
          <a:prstGeom prst="rect">
            <a:avLst/>
          </a:prstGeom>
          <a:noFill/>
        </p:spPr>
        <p:txBody>
          <a:bodyPr wrap="square" rtlCol="0">
            <a:spAutoFit/>
          </a:bodyPr>
          <a:lstStyle/>
          <a:p>
            <a:r>
              <a:rPr lang="en-NZ" sz="750" dirty="0" smtClean="0"/>
              <a:t>(55)</a:t>
            </a:r>
            <a:endParaRPr lang="en-NZ" sz="750" dirty="0"/>
          </a:p>
        </p:txBody>
      </p:sp>
      <p:sp>
        <p:nvSpPr>
          <p:cNvPr id="21" name="TextBox 20"/>
          <p:cNvSpPr txBox="1"/>
          <p:nvPr/>
        </p:nvSpPr>
        <p:spPr>
          <a:xfrm>
            <a:off x="4623280" y="4222185"/>
            <a:ext cx="452545" cy="215444"/>
          </a:xfrm>
          <a:prstGeom prst="rect">
            <a:avLst/>
          </a:prstGeom>
          <a:noFill/>
        </p:spPr>
        <p:txBody>
          <a:bodyPr wrap="square" rtlCol="0">
            <a:spAutoFit/>
          </a:bodyPr>
          <a:lstStyle/>
          <a:p>
            <a:r>
              <a:rPr lang="en-NZ" sz="750" dirty="0" smtClean="0"/>
              <a:t>(46)</a:t>
            </a:r>
            <a:endParaRPr lang="en-NZ" sz="750" dirty="0"/>
          </a:p>
        </p:txBody>
      </p:sp>
      <p:sp>
        <p:nvSpPr>
          <p:cNvPr id="22" name="TextBox 21"/>
          <p:cNvSpPr txBox="1"/>
          <p:nvPr/>
        </p:nvSpPr>
        <p:spPr>
          <a:xfrm>
            <a:off x="4408860" y="4977894"/>
            <a:ext cx="452545" cy="215444"/>
          </a:xfrm>
          <a:prstGeom prst="rect">
            <a:avLst/>
          </a:prstGeom>
          <a:noFill/>
        </p:spPr>
        <p:txBody>
          <a:bodyPr wrap="square" rtlCol="0">
            <a:spAutoFit/>
          </a:bodyPr>
          <a:lstStyle/>
          <a:p>
            <a:r>
              <a:rPr lang="en-NZ" sz="750" dirty="0" smtClean="0"/>
              <a:t>(37)</a:t>
            </a:r>
            <a:endParaRPr lang="en-NZ" sz="750" dirty="0"/>
          </a:p>
        </p:txBody>
      </p:sp>
      <p:sp>
        <p:nvSpPr>
          <p:cNvPr id="18" name="Up Arrow 17"/>
          <p:cNvSpPr/>
          <p:nvPr/>
        </p:nvSpPr>
        <p:spPr>
          <a:xfrm flipV="1">
            <a:off x="5179492" y="4307441"/>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Up Arrow 22"/>
          <p:cNvSpPr/>
          <p:nvPr/>
        </p:nvSpPr>
        <p:spPr>
          <a:xfrm flipV="1">
            <a:off x="4945974" y="5063150"/>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4" name="Group 23"/>
          <p:cNvGrpSpPr/>
          <p:nvPr/>
        </p:nvGrpSpPr>
        <p:grpSpPr>
          <a:xfrm>
            <a:off x="7732188" y="6219479"/>
            <a:ext cx="1411456" cy="338554"/>
            <a:chOff x="4723530" y="6263927"/>
            <a:chExt cx="1411456" cy="338554"/>
          </a:xfrm>
        </p:grpSpPr>
        <p:sp>
          <p:nvSpPr>
            <p:cNvPr id="25" name="Up Arrow 24"/>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Up Arrow 25"/>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extLst>
      <p:ext uri="{BB962C8B-B14F-4D97-AF65-F5344CB8AC3E}">
        <p14:creationId xmlns:p14="http://schemas.microsoft.com/office/powerpoint/2010/main" val="143799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724" y="1033153"/>
            <a:ext cx="3724275" cy="2376797"/>
          </a:xfrm>
        </p:spPr>
        <p:txBody>
          <a:bodyPr>
            <a:normAutofit/>
          </a:bodyPr>
          <a:lstStyle/>
          <a:p>
            <a:pPr algn="ctr"/>
            <a:r>
              <a:rPr lang="en-US" sz="2600" b="1" dirty="0" smtClean="0">
                <a:solidFill>
                  <a:schemeClr val="accent1"/>
                </a:solidFill>
              </a:rPr>
              <a:t>There is now greater awareness that a wide range of services may help following a disaster.</a:t>
            </a:r>
            <a:endParaRPr lang="en-NZ" sz="2600" b="1" dirty="0">
              <a:solidFill>
                <a:schemeClr val="accent1"/>
              </a:solidFill>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056936174"/>
              </p:ext>
            </p:extLst>
          </p:nvPr>
        </p:nvGraphicFramePr>
        <p:xfrm>
          <a:off x="996530" y="469342"/>
          <a:ext cx="4550254" cy="58100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9"/>
          <p:cNvSpPr txBox="1">
            <a:spLocks noChangeArrowheads="1"/>
          </p:cNvSpPr>
          <p:nvPr/>
        </p:nvSpPr>
        <p:spPr bwMode="auto">
          <a:xfrm>
            <a:off x="962025" y="6332577"/>
            <a:ext cx="6153150"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Q7. Now I’d like you to imagine that there has been a disaster in the town, city or rural area where you live. What groups or individuals do you think would be able to help you following a disaster? Base: All Respondents: 2007 (n= 1000), 2008 (n=1016), 2009 (n=1000</a:t>
            </a:r>
            <a:r>
              <a:rPr lang="en-NZ" sz="900" i="1" dirty="0" smtClean="0">
                <a:solidFill>
                  <a:schemeClr val="tx1"/>
                </a:solidFill>
              </a:rPr>
              <a:t>), 2010 (n=1000), 2011 (n=1164), 2012 (n=1255)</a:t>
            </a:r>
            <a:endParaRPr lang="en-GB" sz="900" i="1" dirty="0">
              <a:solidFill>
                <a:schemeClr val="tx1"/>
              </a:solidFill>
            </a:endParaRPr>
          </a:p>
        </p:txBody>
      </p:sp>
      <p:sp>
        <p:nvSpPr>
          <p:cNvPr id="6" name="Rounded Rectangle 5"/>
          <p:cNvSpPr/>
          <p:nvPr/>
        </p:nvSpPr>
        <p:spPr>
          <a:xfrm>
            <a:off x="5772149" y="3748313"/>
            <a:ext cx="3154263" cy="2082829"/>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Christchurch residents in  particular are likely to </a:t>
            </a:r>
            <a:r>
              <a:rPr lang="en-US" sz="1400" dirty="0" err="1" smtClean="0"/>
              <a:t>recognise</a:t>
            </a:r>
            <a:r>
              <a:rPr lang="en-US" sz="1400" dirty="0" smtClean="0"/>
              <a:t> that their </a:t>
            </a:r>
            <a:r>
              <a:rPr lang="en-US" sz="1400" dirty="0" err="1" smtClean="0"/>
              <a:t>neighbours</a:t>
            </a:r>
            <a:r>
              <a:rPr lang="en-US" sz="1400" dirty="0" smtClean="0"/>
              <a:t> (97%), the police (89%), the ambulance service (86%), hospitals (86%), and the army (86%) may help following a disaster.</a:t>
            </a:r>
            <a:endParaRPr lang="en-NZ" sz="1400" dirty="0"/>
          </a:p>
        </p:txBody>
      </p:sp>
      <p:sp>
        <p:nvSpPr>
          <p:cNvPr id="7" name="TextBox 6"/>
          <p:cNvSpPr txBox="1"/>
          <p:nvPr/>
        </p:nvSpPr>
        <p:spPr>
          <a:xfrm>
            <a:off x="1076325" y="165519"/>
            <a:ext cx="469582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400" b="1" i="0" u="none" strike="noStrike" kern="0" cap="none" spc="0" normalizeH="0" baseline="0" noProof="0" dirty="0" smtClean="0">
                <a:ln>
                  <a:noFill/>
                </a:ln>
                <a:solidFill>
                  <a:srgbClr val="000000"/>
                </a:solidFill>
                <a:effectLst/>
                <a:uLnTx/>
                <a:uFillTx/>
                <a:ea typeface="+mj-ea"/>
                <a:cs typeface="+mj-cs"/>
              </a:rPr>
              <a:t>Who would be able to help following a disaster?</a:t>
            </a:r>
            <a:endParaRPr kumimoji="0" lang="en-NZ" sz="1400" b="1" i="0" u="none" strike="noStrike" kern="0" cap="none" spc="0" normalizeH="0" baseline="0" noProof="0" dirty="0">
              <a:ln>
                <a:noFill/>
              </a:ln>
              <a:solidFill>
                <a:srgbClr val="000000"/>
              </a:solidFill>
              <a:effectLst/>
              <a:uLnTx/>
              <a:uFillTx/>
            </a:endParaRPr>
          </a:p>
        </p:txBody>
      </p:sp>
      <p:sp>
        <p:nvSpPr>
          <p:cNvPr id="14" name="Up Arrow 13"/>
          <p:cNvSpPr/>
          <p:nvPr/>
        </p:nvSpPr>
        <p:spPr>
          <a:xfrm>
            <a:off x="5217392" y="112323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Up Arrow 15"/>
          <p:cNvSpPr/>
          <p:nvPr/>
        </p:nvSpPr>
        <p:spPr>
          <a:xfrm>
            <a:off x="5184250" y="249838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Up Arrow 16"/>
          <p:cNvSpPr/>
          <p:nvPr/>
        </p:nvSpPr>
        <p:spPr>
          <a:xfrm>
            <a:off x="5047275" y="319304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 Arrow 17"/>
          <p:cNvSpPr/>
          <p:nvPr/>
        </p:nvSpPr>
        <p:spPr>
          <a:xfrm>
            <a:off x="4966813" y="388068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Up Arrow 19"/>
          <p:cNvSpPr/>
          <p:nvPr/>
        </p:nvSpPr>
        <p:spPr>
          <a:xfrm>
            <a:off x="4736441" y="457534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Up Arrow 20"/>
          <p:cNvSpPr/>
          <p:nvPr/>
        </p:nvSpPr>
        <p:spPr>
          <a:xfrm>
            <a:off x="4803426" y="527000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p:cNvSpPr txBox="1"/>
          <p:nvPr/>
        </p:nvSpPr>
        <p:spPr>
          <a:xfrm>
            <a:off x="4691057" y="1063095"/>
            <a:ext cx="373326" cy="207749"/>
          </a:xfrm>
          <a:prstGeom prst="rect">
            <a:avLst/>
          </a:prstGeom>
          <a:noFill/>
        </p:spPr>
        <p:txBody>
          <a:bodyPr wrap="square" rtlCol="0">
            <a:spAutoFit/>
          </a:bodyPr>
          <a:lstStyle/>
          <a:p>
            <a:r>
              <a:rPr lang="en-NZ" sz="750" dirty="0" smtClean="0">
                <a:solidFill>
                  <a:schemeClr val="bg1"/>
                </a:solidFill>
              </a:rPr>
              <a:t>(86)</a:t>
            </a:r>
            <a:endParaRPr lang="en-NZ" sz="750" dirty="0">
              <a:solidFill>
                <a:schemeClr val="bg1"/>
              </a:solidFill>
            </a:endParaRPr>
          </a:p>
        </p:txBody>
      </p:sp>
      <p:sp>
        <p:nvSpPr>
          <p:cNvPr id="23" name="TextBox 22"/>
          <p:cNvSpPr txBox="1"/>
          <p:nvPr/>
        </p:nvSpPr>
        <p:spPr>
          <a:xfrm>
            <a:off x="4643122" y="2429741"/>
            <a:ext cx="373326" cy="207749"/>
          </a:xfrm>
          <a:prstGeom prst="rect">
            <a:avLst/>
          </a:prstGeom>
          <a:noFill/>
        </p:spPr>
        <p:txBody>
          <a:bodyPr wrap="square" rtlCol="0">
            <a:spAutoFit/>
          </a:bodyPr>
          <a:lstStyle/>
          <a:p>
            <a:r>
              <a:rPr lang="en-NZ" sz="750" dirty="0" smtClean="0">
                <a:solidFill>
                  <a:schemeClr val="bg1"/>
                </a:solidFill>
              </a:rPr>
              <a:t>(84)</a:t>
            </a:r>
            <a:endParaRPr lang="en-NZ" sz="750" dirty="0">
              <a:solidFill>
                <a:schemeClr val="bg1"/>
              </a:solidFill>
            </a:endParaRPr>
          </a:p>
        </p:txBody>
      </p:sp>
      <p:sp>
        <p:nvSpPr>
          <p:cNvPr id="24" name="TextBox 23"/>
          <p:cNvSpPr txBox="1"/>
          <p:nvPr/>
        </p:nvSpPr>
        <p:spPr>
          <a:xfrm>
            <a:off x="4520563" y="3117742"/>
            <a:ext cx="373326" cy="207749"/>
          </a:xfrm>
          <a:prstGeom prst="rect">
            <a:avLst/>
          </a:prstGeom>
          <a:noFill/>
        </p:spPr>
        <p:txBody>
          <a:bodyPr wrap="square" rtlCol="0">
            <a:spAutoFit/>
          </a:bodyPr>
          <a:lstStyle/>
          <a:p>
            <a:r>
              <a:rPr lang="en-NZ" sz="750" dirty="0" smtClean="0">
                <a:solidFill>
                  <a:schemeClr val="bg1"/>
                </a:solidFill>
              </a:rPr>
              <a:t>(80)</a:t>
            </a:r>
            <a:endParaRPr lang="en-NZ" sz="750" dirty="0">
              <a:solidFill>
                <a:schemeClr val="bg1"/>
              </a:solidFill>
            </a:endParaRPr>
          </a:p>
        </p:txBody>
      </p:sp>
      <p:sp>
        <p:nvSpPr>
          <p:cNvPr id="25" name="TextBox 24"/>
          <p:cNvSpPr txBox="1"/>
          <p:nvPr/>
        </p:nvSpPr>
        <p:spPr>
          <a:xfrm>
            <a:off x="4408834" y="3804433"/>
            <a:ext cx="373326" cy="207749"/>
          </a:xfrm>
          <a:prstGeom prst="rect">
            <a:avLst/>
          </a:prstGeom>
          <a:noFill/>
        </p:spPr>
        <p:txBody>
          <a:bodyPr wrap="square" rtlCol="0">
            <a:spAutoFit/>
          </a:bodyPr>
          <a:lstStyle/>
          <a:p>
            <a:r>
              <a:rPr lang="en-NZ" sz="750" dirty="0" smtClean="0">
                <a:solidFill>
                  <a:schemeClr val="bg1"/>
                </a:solidFill>
              </a:rPr>
              <a:t>(76)</a:t>
            </a:r>
            <a:endParaRPr lang="en-NZ" sz="750" dirty="0">
              <a:solidFill>
                <a:schemeClr val="bg1"/>
              </a:solidFill>
            </a:endParaRPr>
          </a:p>
        </p:txBody>
      </p:sp>
      <p:sp>
        <p:nvSpPr>
          <p:cNvPr id="26" name="TextBox 25"/>
          <p:cNvSpPr txBox="1"/>
          <p:nvPr/>
        </p:nvSpPr>
        <p:spPr>
          <a:xfrm>
            <a:off x="4272622" y="5181285"/>
            <a:ext cx="373326" cy="207749"/>
          </a:xfrm>
          <a:prstGeom prst="rect">
            <a:avLst/>
          </a:prstGeom>
          <a:noFill/>
        </p:spPr>
        <p:txBody>
          <a:bodyPr wrap="square" rtlCol="0">
            <a:spAutoFit/>
          </a:bodyPr>
          <a:lstStyle/>
          <a:p>
            <a:r>
              <a:rPr lang="en-NZ" sz="750" dirty="0" smtClean="0">
                <a:solidFill>
                  <a:schemeClr val="bg1"/>
                </a:solidFill>
              </a:rPr>
              <a:t>(71)</a:t>
            </a:r>
            <a:endParaRPr lang="en-NZ" sz="750" dirty="0">
              <a:solidFill>
                <a:schemeClr val="bg1"/>
              </a:solidFill>
            </a:endParaRPr>
          </a:p>
        </p:txBody>
      </p:sp>
      <p:sp>
        <p:nvSpPr>
          <p:cNvPr id="27" name="TextBox 26"/>
          <p:cNvSpPr txBox="1"/>
          <p:nvPr/>
        </p:nvSpPr>
        <p:spPr>
          <a:xfrm>
            <a:off x="4193596" y="4496149"/>
            <a:ext cx="373326" cy="207749"/>
          </a:xfrm>
          <a:prstGeom prst="rect">
            <a:avLst/>
          </a:prstGeom>
          <a:noFill/>
        </p:spPr>
        <p:txBody>
          <a:bodyPr wrap="square" rtlCol="0">
            <a:spAutoFit/>
          </a:bodyPr>
          <a:lstStyle/>
          <a:p>
            <a:r>
              <a:rPr lang="en-NZ" sz="750" dirty="0" smtClean="0">
                <a:solidFill>
                  <a:schemeClr val="bg1"/>
                </a:solidFill>
              </a:rPr>
              <a:t>(68)</a:t>
            </a:r>
            <a:endParaRPr lang="en-NZ" sz="750" dirty="0">
              <a:solidFill>
                <a:schemeClr val="bg1"/>
              </a:solidFill>
            </a:endParaRPr>
          </a:p>
        </p:txBody>
      </p:sp>
      <p:sp>
        <p:nvSpPr>
          <p:cNvPr id="28" name="TextBox 27"/>
          <p:cNvSpPr txBox="1"/>
          <p:nvPr/>
        </p:nvSpPr>
        <p:spPr>
          <a:xfrm>
            <a:off x="3693849" y="5876610"/>
            <a:ext cx="373326" cy="207749"/>
          </a:xfrm>
          <a:prstGeom prst="rect">
            <a:avLst/>
          </a:prstGeom>
          <a:noFill/>
        </p:spPr>
        <p:txBody>
          <a:bodyPr wrap="square" rtlCol="0">
            <a:spAutoFit/>
          </a:bodyPr>
          <a:lstStyle/>
          <a:p>
            <a:r>
              <a:rPr lang="en-NZ" sz="750" dirty="0" smtClean="0">
                <a:solidFill>
                  <a:schemeClr val="bg1"/>
                </a:solidFill>
              </a:rPr>
              <a:t>(50)</a:t>
            </a:r>
            <a:endParaRPr lang="en-NZ" sz="750" dirty="0">
              <a:solidFill>
                <a:schemeClr val="bg1"/>
              </a:solidFill>
            </a:endParaRPr>
          </a:p>
        </p:txBody>
      </p:sp>
      <p:grpSp>
        <p:nvGrpSpPr>
          <p:cNvPr id="29" name="Group 28"/>
          <p:cNvGrpSpPr/>
          <p:nvPr/>
        </p:nvGrpSpPr>
        <p:grpSpPr>
          <a:xfrm>
            <a:off x="7732188" y="6219479"/>
            <a:ext cx="1411456" cy="338554"/>
            <a:chOff x="4723530" y="6263927"/>
            <a:chExt cx="1411456" cy="338554"/>
          </a:xfrm>
        </p:grpSpPr>
        <p:sp>
          <p:nvSpPr>
            <p:cNvPr id="30" name="Up Arrow 29"/>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Up Arrow 30"/>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31"/>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0" y="820818"/>
            <a:ext cx="3543300" cy="3227308"/>
          </a:xfrm>
        </p:spPr>
        <p:txBody>
          <a:bodyPr>
            <a:noAutofit/>
          </a:bodyPr>
          <a:lstStyle/>
          <a:p>
            <a:pPr algn="ctr"/>
            <a:r>
              <a:rPr lang="en-US" sz="2400" b="1" dirty="0" smtClean="0">
                <a:solidFill>
                  <a:schemeClr val="accent1"/>
                </a:solidFill>
              </a:rPr>
              <a:t>Throughout the course of the research more New Zealand residents have become aware that mobile phone services may be disrupted following a disaster.</a:t>
            </a:r>
            <a:endParaRPr lang="en-NZ" sz="2400" b="1" dirty="0">
              <a:solidFill>
                <a:schemeClr val="accent1"/>
              </a:solidFil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3230196368"/>
              </p:ext>
            </p:extLst>
          </p:nvPr>
        </p:nvGraphicFramePr>
        <p:xfrm>
          <a:off x="954836" y="445827"/>
          <a:ext cx="5064964" cy="58660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9"/>
          <p:cNvSpPr txBox="1">
            <a:spLocks noChangeArrowheads="1"/>
          </p:cNvSpPr>
          <p:nvPr/>
        </p:nvSpPr>
        <p:spPr bwMode="auto">
          <a:xfrm>
            <a:off x="952500" y="6312069"/>
            <a:ext cx="6075621"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Q8 Still imagining there had been a disaster, some of the normal services may not be available.  Which of the following household utilities or infrastructure services do you think could be disrupted? Base: All Respondents: 2007 (n= 1000), 2008 (n=1016), 2009 (n=1000</a:t>
            </a:r>
            <a:r>
              <a:rPr lang="en-NZ" sz="900" i="1" dirty="0" smtClean="0">
                <a:solidFill>
                  <a:schemeClr val="tx1"/>
                </a:solidFill>
              </a:rPr>
              <a:t>), 2010 (n=1000), 2011 (n=1164), 2012 (n=1255).</a:t>
            </a:r>
            <a:endParaRPr lang="en-GB" sz="900" i="1" dirty="0">
              <a:solidFill>
                <a:schemeClr val="tx1"/>
              </a:solidFill>
            </a:endParaRPr>
          </a:p>
        </p:txBody>
      </p:sp>
      <p:sp>
        <p:nvSpPr>
          <p:cNvPr id="9" name="TextBox 8"/>
          <p:cNvSpPr txBox="1"/>
          <p:nvPr/>
        </p:nvSpPr>
        <p:spPr>
          <a:xfrm>
            <a:off x="1295400" y="159303"/>
            <a:ext cx="378081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400" b="1" i="0" u="none" strike="noStrike" kern="0" cap="none" spc="0" normalizeH="0" baseline="0" noProof="0" dirty="0" smtClean="0">
                <a:ln>
                  <a:noFill/>
                </a:ln>
                <a:solidFill>
                  <a:srgbClr val="000000"/>
                </a:solidFill>
                <a:effectLst/>
                <a:uLnTx/>
                <a:uFillTx/>
                <a:ea typeface="+mj-ea"/>
                <a:cs typeface="+mj-cs"/>
              </a:rPr>
              <a:t>Which services could be disrupted?</a:t>
            </a:r>
            <a:endParaRPr kumimoji="0" lang="en-NZ" sz="1400" b="1" i="0" u="none" strike="noStrike" kern="0" cap="none" spc="0" normalizeH="0" baseline="0" noProof="0" dirty="0">
              <a:ln>
                <a:noFill/>
              </a:ln>
              <a:solidFill>
                <a:srgbClr val="000000"/>
              </a:solidFill>
              <a:effectLst/>
              <a:uLnTx/>
              <a:uFillTx/>
            </a:endParaRPr>
          </a:p>
        </p:txBody>
      </p:sp>
      <p:sp>
        <p:nvSpPr>
          <p:cNvPr id="12" name="Up Arrow 11"/>
          <p:cNvSpPr/>
          <p:nvPr/>
        </p:nvSpPr>
        <p:spPr>
          <a:xfrm>
            <a:off x="5057163" y="5270157"/>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4686910" y="1734416"/>
            <a:ext cx="373326" cy="207749"/>
          </a:xfrm>
          <a:prstGeom prst="rect">
            <a:avLst/>
          </a:prstGeom>
          <a:noFill/>
        </p:spPr>
        <p:txBody>
          <a:bodyPr wrap="square" rtlCol="0">
            <a:spAutoFit/>
          </a:bodyPr>
          <a:lstStyle/>
          <a:p>
            <a:r>
              <a:rPr lang="en-NZ" sz="750" dirty="0" smtClean="0">
                <a:solidFill>
                  <a:schemeClr val="bg1"/>
                </a:solidFill>
              </a:rPr>
              <a:t>(93)</a:t>
            </a:r>
            <a:endParaRPr lang="en-NZ" sz="750" dirty="0">
              <a:solidFill>
                <a:schemeClr val="bg1"/>
              </a:solidFill>
            </a:endParaRPr>
          </a:p>
        </p:txBody>
      </p:sp>
      <p:sp>
        <p:nvSpPr>
          <p:cNvPr id="14" name="TextBox 13"/>
          <p:cNvSpPr txBox="1"/>
          <p:nvPr/>
        </p:nvSpPr>
        <p:spPr>
          <a:xfrm>
            <a:off x="4631079" y="4506191"/>
            <a:ext cx="373326" cy="207749"/>
          </a:xfrm>
          <a:prstGeom prst="rect">
            <a:avLst/>
          </a:prstGeom>
          <a:noFill/>
        </p:spPr>
        <p:txBody>
          <a:bodyPr wrap="square" rtlCol="0">
            <a:spAutoFit/>
          </a:bodyPr>
          <a:lstStyle/>
          <a:p>
            <a:r>
              <a:rPr lang="en-NZ" sz="750" dirty="0" smtClean="0">
                <a:solidFill>
                  <a:schemeClr val="bg1"/>
                </a:solidFill>
              </a:rPr>
              <a:t>(89)</a:t>
            </a:r>
            <a:endParaRPr lang="en-NZ" sz="750" dirty="0">
              <a:solidFill>
                <a:schemeClr val="bg1"/>
              </a:solidFill>
            </a:endParaRPr>
          </a:p>
        </p:txBody>
      </p:sp>
      <p:sp>
        <p:nvSpPr>
          <p:cNvPr id="15" name="TextBox 14"/>
          <p:cNvSpPr txBox="1"/>
          <p:nvPr/>
        </p:nvSpPr>
        <p:spPr>
          <a:xfrm>
            <a:off x="4276803" y="5896841"/>
            <a:ext cx="373326" cy="207749"/>
          </a:xfrm>
          <a:prstGeom prst="rect">
            <a:avLst/>
          </a:prstGeom>
          <a:noFill/>
        </p:spPr>
        <p:txBody>
          <a:bodyPr wrap="square" rtlCol="0">
            <a:spAutoFit/>
          </a:bodyPr>
          <a:lstStyle/>
          <a:p>
            <a:r>
              <a:rPr lang="en-NZ" sz="750" dirty="0" smtClean="0">
                <a:solidFill>
                  <a:schemeClr val="bg1"/>
                </a:solidFill>
              </a:rPr>
              <a:t>(73)</a:t>
            </a:r>
            <a:endParaRPr lang="en-NZ" sz="750" dirty="0">
              <a:solidFill>
                <a:schemeClr val="bg1"/>
              </a:solidFill>
            </a:endParaRPr>
          </a:p>
        </p:txBody>
      </p:sp>
      <p:sp>
        <p:nvSpPr>
          <p:cNvPr id="16" name="Rounded Rectangle 15"/>
          <p:cNvSpPr/>
          <p:nvPr/>
        </p:nvSpPr>
        <p:spPr>
          <a:xfrm>
            <a:off x="6000750" y="4012236"/>
            <a:ext cx="2849462" cy="2082829"/>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More people are aware of potential gas service disruptions this wave  (up from 78% in 2011 to 85% this wave).</a:t>
            </a:r>
          </a:p>
          <a:p>
            <a:pPr algn="ctr"/>
            <a:endParaRPr lang="en-US" sz="1200" dirty="0"/>
          </a:p>
          <a:p>
            <a:pPr algn="ctr"/>
            <a:r>
              <a:rPr lang="en-US" sz="1200" dirty="0" smtClean="0"/>
              <a:t>Christchurch residents are particularly likely to say that sewerage (98%) and mobile phone services (93%) may be disrupted.</a:t>
            </a:r>
            <a:endParaRPr lang="en-NZ" sz="1200" dirty="0"/>
          </a:p>
        </p:txBody>
      </p:sp>
      <p:sp>
        <p:nvSpPr>
          <p:cNvPr id="17" name="TextBox 13"/>
          <p:cNvSpPr txBox="1"/>
          <p:nvPr/>
        </p:nvSpPr>
        <p:spPr>
          <a:xfrm>
            <a:off x="4526304" y="5204382"/>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(86)</a:t>
            </a:r>
            <a:endParaRPr lang="en-NZ" sz="750" dirty="0">
              <a:solidFill>
                <a:schemeClr val="bg1"/>
              </a:solidFill>
            </a:endParaRPr>
          </a:p>
        </p:txBody>
      </p:sp>
      <p:grpSp>
        <p:nvGrpSpPr>
          <p:cNvPr id="18" name="Group 17"/>
          <p:cNvGrpSpPr/>
          <p:nvPr/>
        </p:nvGrpSpPr>
        <p:grpSpPr>
          <a:xfrm>
            <a:off x="7732188" y="6219479"/>
            <a:ext cx="1411456" cy="338554"/>
            <a:chOff x="4723530" y="6263927"/>
            <a:chExt cx="1411456" cy="338554"/>
          </a:xfrm>
        </p:grpSpPr>
        <p:sp>
          <p:nvSpPr>
            <p:cNvPr id="19" name="Up Arrow 18"/>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Up Arrow 19"/>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600" y="1036262"/>
            <a:ext cx="3628675" cy="4031037"/>
          </a:xfrm>
        </p:spPr>
        <p:txBody>
          <a:bodyPr>
            <a:noAutofit/>
          </a:bodyPr>
          <a:lstStyle/>
          <a:p>
            <a:pPr algn="ctr"/>
            <a:r>
              <a:rPr lang="en-NZ" b="1" dirty="0" smtClean="0">
                <a:solidFill>
                  <a:schemeClr val="accent1"/>
                </a:solidFill>
              </a:rPr>
              <a:t>The most common places people will look for preparedness information prior to a disaster are the Yellow Pages, the internet, and a Civil Defence website.</a:t>
            </a:r>
            <a:endParaRPr lang="en-NZ" b="1" dirty="0">
              <a:solidFill>
                <a:schemeClr val="accent1"/>
              </a:solidFill>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1623671585"/>
              </p:ext>
            </p:extLst>
          </p:nvPr>
        </p:nvGraphicFramePr>
        <p:xfrm>
          <a:off x="933452" y="381000"/>
          <a:ext cx="4562474" cy="59531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942976" y="6312069"/>
            <a:ext cx="6000750"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Q12 Before a disaster, where can you get information about how to prepare for a disaster?</a:t>
            </a:r>
          </a:p>
          <a:p>
            <a:pPr algn="l" eaLnBrk="1" hangingPunct="1"/>
            <a:r>
              <a:rPr lang="en-NZ" sz="900" i="1" dirty="0">
                <a:solidFill>
                  <a:schemeClr val="tx1"/>
                </a:solidFill>
              </a:rPr>
              <a:t>Base: All Respondents: Benchmark (n= 1001), 2007 (n= 1000), 2008 (n= 1016), 2009 (n=1000</a:t>
            </a:r>
            <a:r>
              <a:rPr lang="en-NZ" sz="900" i="1" dirty="0" smtClean="0">
                <a:solidFill>
                  <a:schemeClr val="tx1"/>
                </a:solidFill>
              </a:rPr>
              <a:t>), 2010 (n=1000), 2011 (n=1164), 2012 (n=1255). Note</a:t>
            </a:r>
            <a:r>
              <a:rPr lang="en-NZ" sz="900" i="1" dirty="0">
                <a:solidFill>
                  <a:schemeClr val="tx1"/>
                </a:solidFill>
              </a:rPr>
              <a:t>: </a:t>
            </a:r>
            <a:r>
              <a:rPr lang="en-NZ" sz="900" i="1" dirty="0" smtClean="0">
                <a:solidFill>
                  <a:schemeClr val="tx1"/>
                </a:solidFill>
              </a:rPr>
              <a:t>The </a:t>
            </a:r>
            <a:r>
              <a:rPr lang="en-NZ" sz="900" i="1" dirty="0">
                <a:solidFill>
                  <a:schemeClr val="tx1"/>
                </a:solidFill>
              </a:rPr>
              <a:t>top </a:t>
            </a:r>
            <a:r>
              <a:rPr lang="en-NZ" sz="900" i="1" dirty="0" smtClean="0"/>
              <a:t>eight</a:t>
            </a:r>
            <a:r>
              <a:rPr lang="en-NZ" sz="900" i="1" dirty="0" smtClean="0">
                <a:solidFill>
                  <a:schemeClr val="tx1"/>
                </a:solidFill>
              </a:rPr>
              <a:t> </a:t>
            </a:r>
            <a:r>
              <a:rPr lang="en-NZ" sz="900" i="1" dirty="0">
                <a:solidFill>
                  <a:schemeClr val="tx1"/>
                </a:solidFill>
              </a:rPr>
              <a:t>results for </a:t>
            </a:r>
            <a:r>
              <a:rPr lang="en-NZ" sz="900" i="1" dirty="0" smtClean="0">
                <a:solidFill>
                  <a:schemeClr val="tx1"/>
                </a:solidFill>
              </a:rPr>
              <a:t>2012 </a:t>
            </a:r>
            <a:r>
              <a:rPr lang="en-NZ" sz="900" i="1" dirty="0">
                <a:solidFill>
                  <a:schemeClr val="tx1"/>
                </a:solidFill>
              </a:rPr>
              <a:t>are shown.</a:t>
            </a:r>
            <a:endParaRPr lang="en-GB" sz="900" i="1" dirty="0">
              <a:solidFill>
                <a:schemeClr val="tx1"/>
              </a:solidFill>
            </a:endParaRPr>
          </a:p>
        </p:txBody>
      </p:sp>
      <p:sp>
        <p:nvSpPr>
          <p:cNvPr id="9" name="Rectangle 8"/>
          <p:cNvSpPr/>
          <p:nvPr/>
        </p:nvSpPr>
        <p:spPr>
          <a:xfrm>
            <a:off x="1533890" y="108406"/>
            <a:ext cx="3397084" cy="307777"/>
          </a:xfrm>
          <a:prstGeom prst="rect">
            <a:avLst/>
          </a:prstGeom>
        </p:spPr>
        <p:txBody>
          <a:bodyPr wrap="none">
            <a:spAutoFit/>
          </a:bodyPr>
          <a:lstStyle/>
          <a:p>
            <a:r>
              <a:rPr lang="en-NZ" sz="1400" b="1" dirty="0"/>
              <a:t>Finding information before a disaster.</a:t>
            </a:r>
          </a:p>
        </p:txBody>
      </p:sp>
      <p:sp>
        <p:nvSpPr>
          <p:cNvPr id="10" name="Up Arrow 9"/>
          <p:cNvSpPr/>
          <p:nvPr/>
        </p:nvSpPr>
        <p:spPr>
          <a:xfrm>
            <a:off x="4276113" y="1745907"/>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3"/>
          <p:cNvSpPr txBox="1"/>
          <p:nvPr/>
        </p:nvSpPr>
        <p:spPr>
          <a:xfrm>
            <a:off x="4032300" y="975282"/>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(50)</a:t>
            </a:r>
            <a:endParaRPr lang="en-NZ" sz="750" dirty="0">
              <a:solidFill>
                <a:schemeClr val="bg1"/>
              </a:solidFill>
            </a:endParaRPr>
          </a:p>
        </p:txBody>
      </p:sp>
      <p:sp>
        <p:nvSpPr>
          <p:cNvPr id="12" name="TextBox 13"/>
          <p:cNvSpPr txBox="1"/>
          <p:nvPr/>
        </p:nvSpPr>
        <p:spPr>
          <a:xfrm>
            <a:off x="3716124" y="1676239"/>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(41)</a:t>
            </a:r>
            <a:endParaRPr lang="en-NZ" sz="750" dirty="0">
              <a:solidFill>
                <a:schemeClr val="bg1"/>
              </a:solidFill>
            </a:endParaRPr>
          </a:p>
        </p:txBody>
      </p:sp>
      <p:sp>
        <p:nvSpPr>
          <p:cNvPr id="13" name="TextBox 13"/>
          <p:cNvSpPr txBox="1"/>
          <p:nvPr/>
        </p:nvSpPr>
        <p:spPr>
          <a:xfrm>
            <a:off x="3241957" y="309546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(29)</a:t>
            </a:r>
            <a:endParaRPr lang="en-NZ" sz="750" dirty="0">
              <a:solidFill>
                <a:schemeClr val="bg1"/>
              </a:solidFill>
            </a:endParaRPr>
          </a:p>
        </p:txBody>
      </p:sp>
      <p:sp>
        <p:nvSpPr>
          <p:cNvPr id="14" name="TextBox 13"/>
          <p:cNvSpPr txBox="1"/>
          <p:nvPr/>
        </p:nvSpPr>
        <p:spPr>
          <a:xfrm>
            <a:off x="2699032" y="380031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(11)</a:t>
            </a:r>
            <a:endParaRPr lang="en-NZ" sz="750" dirty="0">
              <a:solidFill>
                <a:schemeClr val="bg1"/>
              </a:solidFill>
            </a:endParaRPr>
          </a:p>
        </p:txBody>
      </p:sp>
      <p:sp>
        <p:nvSpPr>
          <p:cNvPr id="15" name="TextBox 14"/>
          <p:cNvSpPr txBox="1"/>
          <p:nvPr/>
        </p:nvSpPr>
        <p:spPr>
          <a:xfrm>
            <a:off x="2628981" y="5935530"/>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(9)</a:t>
            </a:r>
            <a:endParaRPr lang="en-NZ" sz="750" dirty="0">
              <a:solidFill>
                <a:schemeClr val="bg1"/>
              </a:solidFill>
            </a:endParaRPr>
          </a:p>
        </p:txBody>
      </p:sp>
      <p:grpSp>
        <p:nvGrpSpPr>
          <p:cNvPr id="16" name="Group 15"/>
          <p:cNvGrpSpPr/>
          <p:nvPr/>
        </p:nvGrpSpPr>
        <p:grpSpPr>
          <a:xfrm>
            <a:off x="7732188" y="6219479"/>
            <a:ext cx="1411456" cy="338554"/>
            <a:chOff x="4723530" y="6263927"/>
            <a:chExt cx="1411456" cy="338554"/>
          </a:xfrm>
        </p:grpSpPr>
        <p:sp>
          <p:nvSpPr>
            <p:cNvPr id="17" name="Up Arrow 1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 Arrow 1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extLst>
              <p:ext uri="{D42A27DB-BD31-4B8C-83A1-F6EECF244321}">
                <p14:modId xmlns:p14="http://schemas.microsoft.com/office/powerpoint/2010/main" val="1139464554"/>
              </p:ext>
            </p:extLst>
          </p:nvPr>
        </p:nvGraphicFramePr>
        <p:xfrm>
          <a:off x="990601" y="574845"/>
          <a:ext cx="5188605"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448165" y="108406"/>
            <a:ext cx="3962944" cy="307777"/>
          </a:xfrm>
          <a:prstGeom prst="rect">
            <a:avLst/>
          </a:prstGeom>
        </p:spPr>
        <p:txBody>
          <a:bodyPr wrap="none">
            <a:spAutoFit/>
          </a:bodyPr>
          <a:lstStyle/>
          <a:p>
            <a:r>
              <a:rPr lang="en-NZ" sz="1400" b="1" dirty="0" smtClean="0"/>
              <a:t>How to prepare for a disaster (unprompted)</a:t>
            </a:r>
            <a:endParaRPr lang="en-NZ" sz="1400" b="1" dirty="0"/>
          </a:p>
        </p:txBody>
      </p:sp>
      <p:sp>
        <p:nvSpPr>
          <p:cNvPr id="10" name="Up Arrow 9"/>
          <p:cNvSpPr/>
          <p:nvPr/>
        </p:nvSpPr>
        <p:spPr>
          <a:xfrm>
            <a:off x="5781063" y="936282"/>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6" name="Group 15"/>
          <p:cNvGrpSpPr/>
          <p:nvPr/>
        </p:nvGrpSpPr>
        <p:grpSpPr>
          <a:xfrm>
            <a:off x="7732188" y="6219479"/>
            <a:ext cx="1411456" cy="338554"/>
            <a:chOff x="4723530" y="6263927"/>
            <a:chExt cx="1411456" cy="338554"/>
          </a:xfrm>
        </p:grpSpPr>
        <p:sp>
          <p:nvSpPr>
            <p:cNvPr id="17" name="Up Arrow 1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 Arrow 1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
        <p:nvSpPr>
          <p:cNvPr id="20" name="Text Box 6"/>
          <p:cNvSpPr txBox="1">
            <a:spLocks noChangeArrowheads="1"/>
          </p:cNvSpPr>
          <p:nvPr/>
        </p:nvSpPr>
        <p:spPr bwMode="auto">
          <a:xfrm>
            <a:off x="942976" y="6483519"/>
            <a:ext cx="6000750" cy="369332"/>
          </a:xfrm>
          <a:prstGeom prst="rect">
            <a:avLst/>
          </a:prstGeom>
          <a:noFill/>
          <a:ln w="9525">
            <a:noFill/>
            <a:miter lim="800000"/>
            <a:headEnd/>
            <a:tailEnd/>
          </a:ln>
        </p:spPr>
        <p:txBody>
          <a:bodyPr wrap="square">
            <a:spAutoFit/>
          </a:bodyPr>
          <a:lstStyle/>
          <a:p>
            <a:r>
              <a:rPr lang="en-NZ" sz="900" i="1" dirty="0" smtClean="0">
                <a:solidFill>
                  <a:schemeClr val="tx1"/>
                </a:solidFill>
              </a:rPr>
              <a:t>Q6a </a:t>
            </a:r>
            <a:r>
              <a:rPr lang="en-NZ" sz="900" i="1" dirty="0"/>
              <a:t>What things do you think households should do to prepare for a disaster? </a:t>
            </a:r>
          </a:p>
          <a:p>
            <a:pPr algn="l" eaLnBrk="1" hangingPunct="1"/>
            <a:r>
              <a:rPr lang="en-NZ" sz="900" i="1" dirty="0" smtClean="0">
                <a:solidFill>
                  <a:schemeClr val="tx1"/>
                </a:solidFill>
              </a:rPr>
              <a:t>Base</a:t>
            </a:r>
            <a:r>
              <a:rPr lang="en-NZ" sz="900" i="1" dirty="0">
                <a:solidFill>
                  <a:schemeClr val="tx1"/>
                </a:solidFill>
              </a:rPr>
              <a:t>: All Respondents: Benchmark </a:t>
            </a:r>
            <a:r>
              <a:rPr lang="en-NZ" sz="900" i="1" dirty="0" smtClean="0">
                <a:solidFill>
                  <a:schemeClr val="tx1"/>
                </a:solidFill>
              </a:rPr>
              <a:t>2009 </a:t>
            </a:r>
            <a:r>
              <a:rPr lang="en-NZ" sz="900" i="1" dirty="0">
                <a:solidFill>
                  <a:schemeClr val="tx1"/>
                </a:solidFill>
              </a:rPr>
              <a:t>(n=1000</a:t>
            </a:r>
            <a:r>
              <a:rPr lang="en-NZ" sz="900" i="1" dirty="0" smtClean="0">
                <a:solidFill>
                  <a:schemeClr val="tx1"/>
                </a:solidFill>
              </a:rPr>
              <a:t>), 2010 (n=1000), 2011 (n=1164), 2012 (n=1255).</a:t>
            </a:r>
            <a:endParaRPr lang="en-GB" sz="900" i="1" dirty="0">
              <a:solidFill>
                <a:schemeClr val="tx1"/>
              </a:solidFill>
            </a:endParaRPr>
          </a:p>
        </p:txBody>
      </p:sp>
      <p:sp>
        <p:nvSpPr>
          <p:cNvPr id="21" name="TextBox 13"/>
          <p:cNvSpPr txBox="1"/>
          <p:nvPr/>
        </p:nvSpPr>
        <p:spPr>
          <a:xfrm>
            <a:off x="5233971" y="86661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t>(82)</a:t>
            </a:r>
            <a:endParaRPr lang="en-NZ" sz="750" dirty="0"/>
          </a:p>
        </p:txBody>
      </p:sp>
      <p:sp>
        <p:nvSpPr>
          <p:cNvPr id="22" name="TextBox 13"/>
          <p:cNvSpPr txBox="1"/>
          <p:nvPr/>
        </p:nvSpPr>
        <p:spPr>
          <a:xfrm>
            <a:off x="5047308" y="138096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t>(74)</a:t>
            </a:r>
            <a:endParaRPr lang="en-NZ" sz="750" dirty="0"/>
          </a:p>
        </p:txBody>
      </p:sp>
      <p:sp>
        <p:nvSpPr>
          <p:cNvPr id="23" name="TextBox 13"/>
          <p:cNvSpPr txBox="1"/>
          <p:nvPr/>
        </p:nvSpPr>
        <p:spPr>
          <a:xfrm>
            <a:off x="4256733" y="189531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t>(45)</a:t>
            </a:r>
            <a:endParaRPr lang="en-NZ" sz="750" dirty="0"/>
          </a:p>
        </p:txBody>
      </p:sp>
      <p:sp>
        <p:nvSpPr>
          <p:cNvPr id="2" name="Title 1"/>
          <p:cNvSpPr>
            <a:spLocks noGrp="1"/>
          </p:cNvSpPr>
          <p:nvPr>
            <p:ph type="title"/>
          </p:nvPr>
        </p:nvSpPr>
        <p:spPr>
          <a:xfrm>
            <a:off x="5934075" y="993432"/>
            <a:ext cx="3190520" cy="4521543"/>
          </a:xfrm>
        </p:spPr>
        <p:txBody>
          <a:bodyPr>
            <a:noAutofit/>
          </a:bodyPr>
          <a:lstStyle/>
          <a:p>
            <a:pPr algn="ctr"/>
            <a:r>
              <a:rPr lang="en-NZ" sz="2600" b="1" dirty="0" smtClean="0">
                <a:solidFill>
                  <a:schemeClr val="accent1"/>
                </a:solidFill>
              </a:rPr>
              <a:t>Most New Zealand residents mention that to prepare for disaster they need a supply of survival items, and food and water. Under half mention that they need a survival plan.</a:t>
            </a:r>
            <a:endParaRPr lang="en-NZ" sz="2600" b="1" dirty="0">
              <a:solidFill>
                <a:schemeClr val="accent1"/>
              </a:solidFill>
            </a:endParaRPr>
          </a:p>
        </p:txBody>
      </p:sp>
    </p:spTree>
    <p:extLst>
      <p:ext uri="{BB962C8B-B14F-4D97-AF65-F5344CB8AC3E}">
        <p14:creationId xmlns:p14="http://schemas.microsoft.com/office/powerpoint/2010/main" val="3691390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Action</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66014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p:cNvGraphicFramePr>
            <a:graphicFrameLocks noChangeAspect="1"/>
          </p:cNvGraphicFramePr>
          <p:nvPr>
            <p:extLst>
              <p:ext uri="{D42A27DB-BD31-4B8C-83A1-F6EECF244321}">
                <p14:modId xmlns:p14="http://schemas.microsoft.com/office/powerpoint/2010/main" val="2840199390"/>
              </p:ext>
            </p:extLst>
          </p:nvPr>
        </p:nvGraphicFramePr>
        <p:xfrm>
          <a:off x="473901" y="397770"/>
          <a:ext cx="5507800" cy="59566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938542" y="6292962"/>
            <a:ext cx="6481763"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Q9b Now imagine that there is a strong earthquake in your area, what actions should people take during and immediately following a strong earthquake? Base: All Respondents: Benchmark (n= 1001), 2007 (n= 1000), 2008 (n= 1016), 2009 (n=1000</a:t>
            </a:r>
            <a:r>
              <a:rPr lang="en-NZ" sz="900" i="1" dirty="0" smtClean="0">
                <a:solidFill>
                  <a:schemeClr val="tx1"/>
                </a:solidFill>
              </a:rPr>
              <a:t>), 2010 (n=1000), 2011 (n=1164), 2012 (n=1255). Note</a:t>
            </a:r>
            <a:r>
              <a:rPr lang="en-NZ" sz="900" i="1" dirty="0">
                <a:solidFill>
                  <a:schemeClr val="tx1"/>
                </a:solidFill>
              </a:rPr>
              <a:t>: </a:t>
            </a:r>
            <a:r>
              <a:rPr lang="en-NZ" sz="900" i="1" dirty="0" smtClean="0">
                <a:solidFill>
                  <a:schemeClr val="tx1"/>
                </a:solidFill>
              </a:rPr>
              <a:t>The </a:t>
            </a:r>
            <a:r>
              <a:rPr lang="en-NZ" sz="900" i="1" dirty="0">
                <a:solidFill>
                  <a:schemeClr val="tx1"/>
                </a:solidFill>
              </a:rPr>
              <a:t>top </a:t>
            </a:r>
            <a:r>
              <a:rPr lang="en-NZ" sz="900" i="1" dirty="0" smtClean="0">
                <a:solidFill>
                  <a:schemeClr val="tx1"/>
                </a:solidFill>
              </a:rPr>
              <a:t>eight </a:t>
            </a:r>
            <a:r>
              <a:rPr lang="en-NZ" sz="900" i="1" dirty="0">
                <a:solidFill>
                  <a:schemeClr val="tx1"/>
                </a:solidFill>
              </a:rPr>
              <a:t>results for </a:t>
            </a:r>
            <a:r>
              <a:rPr lang="en-NZ" sz="900" i="1" dirty="0" smtClean="0">
                <a:solidFill>
                  <a:schemeClr val="tx1"/>
                </a:solidFill>
              </a:rPr>
              <a:t>2012 shown</a:t>
            </a:r>
            <a:r>
              <a:rPr lang="en-NZ" sz="900" i="1" dirty="0">
                <a:solidFill>
                  <a:schemeClr val="tx1"/>
                </a:solidFill>
              </a:rPr>
              <a:t>.</a:t>
            </a:r>
            <a:endParaRPr lang="en-GB" sz="900" i="1" dirty="0">
              <a:solidFill>
                <a:schemeClr val="tx1"/>
              </a:solidFill>
            </a:endParaRPr>
          </a:p>
        </p:txBody>
      </p:sp>
      <p:sp>
        <p:nvSpPr>
          <p:cNvPr id="9" name="Rounded Rectangle 8"/>
          <p:cNvSpPr/>
          <p:nvPr/>
        </p:nvSpPr>
        <p:spPr>
          <a:xfrm>
            <a:off x="5981700" y="4372357"/>
            <a:ext cx="2962275" cy="1533525"/>
          </a:xfrm>
          <a:prstGeom prst="roundRect">
            <a:avLst>
              <a:gd name="adj" fmla="val 28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Christchurch residents are more likely than others to say ‘drop, cover, and hold’(18%, cf. 9% who live elsewhere in New Zealand).</a:t>
            </a:r>
          </a:p>
          <a:p>
            <a:pPr algn="ctr"/>
            <a:endParaRPr lang="en-US" sz="1000" dirty="0"/>
          </a:p>
          <a:p>
            <a:pPr algn="ctr"/>
            <a:r>
              <a:rPr lang="en-US" sz="1000" dirty="0" smtClean="0"/>
              <a:t>The increase in the proportion of people saying ‘go outside/into the open’ needs to be addressed in campaign messaging. </a:t>
            </a:r>
            <a:endParaRPr lang="en-NZ" sz="1000" dirty="0"/>
          </a:p>
        </p:txBody>
      </p:sp>
      <p:sp>
        <p:nvSpPr>
          <p:cNvPr id="4" name="Rectangle 3"/>
          <p:cNvSpPr/>
          <p:nvPr/>
        </p:nvSpPr>
        <p:spPr>
          <a:xfrm>
            <a:off x="1195573" y="73737"/>
            <a:ext cx="4572000" cy="307777"/>
          </a:xfrm>
          <a:prstGeom prst="rect">
            <a:avLst/>
          </a:prstGeom>
        </p:spPr>
        <p:txBody>
          <a:bodyPr>
            <a:spAutoFit/>
          </a:bodyPr>
          <a:lstStyle/>
          <a:p>
            <a:r>
              <a:rPr lang="en-NZ" sz="1400" b="1" dirty="0"/>
              <a:t>Actions to take during and after an </a:t>
            </a:r>
            <a:r>
              <a:rPr lang="en-NZ" sz="1400" b="1" dirty="0" smtClean="0"/>
              <a:t>Earthquake</a:t>
            </a:r>
            <a:endParaRPr lang="en-NZ" sz="1400" b="1" dirty="0"/>
          </a:p>
        </p:txBody>
      </p:sp>
      <p:sp>
        <p:nvSpPr>
          <p:cNvPr id="10" name="TextBox 13"/>
          <p:cNvSpPr txBox="1"/>
          <p:nvPr/>
        </p:nvSpPr>
        <p:spPr>
          <a:xfrm>
            <a:off x="4942251" y="930485"/>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(54)</a:t>
            </a:r>
            <a:endParaRPr lang="en-NZ" sz="750" dirty="0">
              <a:solidFill>
                <a:schemeClr val="bg1"/>
              </a:solidFill>
            </a:endParaRPr>
          </a:p>
        </p:txBody>
      </p:sp>
      <p:sp>
        <p:nvSpPr>
          <p:cNvPr id="11" name="TextBox 13"/>
          <p:cNvSpPr txBox="1"/>
          <p:nvPr/>
        </p:nvSpPr>
        <p:spPr>
          <a:xfrm>
            <a:off x="3395848" y="5221227"/>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(12)</a:t>
            </a:r>
            <a:endParaRPr lang="en-NZ" sz="750" dirty="0">
              <a:solidFill>
                <a:schemeClr val="bg1"/>
              </a:solidFill>
            </a:endParaRPr>
          </a:p>
        </p:txBody>
      </p:sp>
      <p:sp>
        <p:nvSpPr>
          <p:cNvPr id="12" name="Up Arrow 11"/>
          <p:cNvSpPr/>
          <p:nvPr/>
        </p:nvSpPr>
        <p:spPr>
          <a:xfrm>
            <a:off x="5504838" y="99062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Up Arrow 12"/>
          <p:cNvSpPr/>
          <p:nvPr/>
        </p:nvSpPr>
        <p:spPr>
          <a:xfrm flipV="1">
            <a:off x="5133363" y="245747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Up Arrow 13"/>
          <p:cNvSpPr/>
          <p:nvPr/>
        </p:nvSpPr>
        <p:spPr>
          <a:xfrm>
            <a:off x="3923688" y="5262945"/>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5786623" y="769240"/>
            <a:ext cx="3357377" cy="3551403"/>
          </a:xfrm>
        </p:spPr>
        <p:txBody>
          <a:bodyPr>
            <a:normAutofit/>
          </a:bodyPr>
          <a:lstStyle/>
          <a:p>
            <a:pPr algn="ctr"/>
            <a:r>
              <a:rPr lang="en-NZ" sz="2600" b="1" dirty="0" smtClean="0">
                <a:solidFill>
                  <a:schemeClr val="accent1"/>
                </a:solidFill>
              </a:rPr>
              <a:t>An increasing proportion of New Zealand residents say they would alert or check on family and friends during or following a disaster.</a:t>
            </a:r>
            <a:endParaRPr lang="en-NZ" sz="2600" b="1" dirty="0">
              <a:solidFill>
                <a:schemeClr val="accent1"/>
              </a:solidFill>
            </a:endParaRPr>
          </a:p>
        </p:txBody>
      </p:sp>
      <p:grpSp>
        <p:nvGrpSpPr>
          <p:cNvPr id="15" name="Group 14"/>
          <p:cNvGrpSpPr/>
          <p:nvPr/>
        </p:nvGrpSpPr>
        <p:grpSpPr>
          <a:xfrm>
            <a:off x="7732188" y="6219479"/>
            <a:ext cx="1411456" cy="338554"/>
            <a:chOff x="4723530" y="6263927"/>
            <a:chExt cx="1411456" cy="338554"/>
          </a:xfrm>
        </p:grpSpPr>
        <p:sp>
          <p:nvSpPr>
            <p:cNvPr id="16" name="Up Arrow 15"/>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Up Arrow 16"/>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5045" y="42532"/>
            <a:ext cx="6247701" cy="850106"/>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Century Gothic" pitchFamily="34" charset="0"/>
                <a:ea typeface="+mj-ea"/>
                <a:cs typeface="+mj-cs"/>
              </a:rPr>
              <a:t>Executive summary (continued)</a:t>
            </a:r>
            <a:endParaRPr kumimoji="0" lang="en-NZ" sz="2800" b="1" i="0" u="none" strike="noStrike" kern="1200" cap="none" spc="0" normalizeH="0" baseline="0" noProof="0" dirty="0">
              <a:ln>
                <a:noFill/>
              </a:ln>
              <a:solidFill>
                <a:schemeClr val="accent1"/>
              </a:solidFill>
              <a:effectLst/>
              <a:uLnTx/>
              <a:uFillTx/>
              <a:latin typeface="Century Gothic" pitchFamily="34" charset="0"/>
              <a:ea typeface="+mj-ea"/>
              <a:cs typeface="+mj-cs"/>
            </a:endParaRPr>
          </a:p>
        </p:txBody>
      </p:sp>
      <p:sp>
        <p:nvSpPr>
          <p:cNvPr id="5" name="Rectangle 15"/>
          <p:cNvSpPr>
            <a:spLocks noChangeArrowheads="1"/>
          </p:cNvSpPr>
          <p:nvPr/>
        </p:nvSpPr>
        <p:spPr bwMode="auto">
          <a:xfrm>
            <a:off x="1020601" y="969814"/>
            <a:ext cx="5231344" cy="369332"/>
          </a:xfrm>
          <a:prstGeom prst="rect">
            <a:avLst/>
          </a:prstGeom>
          <a:noFill/>
          <a:ln w="9525" algn="ctr">
            <a:noFill/>
            <a:miter lim="800000"/>
            <a:headEnd/>
            <a:tailEnd/>
          </a:ln>
          <a:effectLst/>
        </p:spPr>
        <p:txBody>
          <a:bodyPr wrap="square">
            <a:spAutoFit/>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 Zealand’s state of preparedness</a:t>
            </a:r>
          </a:p>
        </p:txBody>
      </p:sp>
      <p:sp>
        <p:nvSpPr>
          <p:cNvPr id="8" name="TextBox 7"/>
          <p:cNvSpPr txBox="1"/>
          <p:nvPr/>
        </p:nvSpPr>
        <p:spPr>
          <a:xfrm>
            <a:off x="1038210" y="1417115"/>
            <a:ext cx="7676707" cy="4909036"/>
          </a:xfrm>
          <a:prstGeom prst="rect">
            <a:avLst/>
          </a:prstGeom>
          <a:noFill/>
        </p:spPr>
        <p:txBody>
          <a:bodyPr wrap="square" rtlCol="0">
            <a:spAutoFit/>
          </a:bodyPr>
          <a:lstStyle/>
          <a:p>
            <a:pPr marL="171450" indent="-171450">
              <a:lnSpc>
                <a:spcPct val="150000"/>
              </a:lnSpc>
              <a:spcAft>
                <a:spcPts val="600"/>
              </a:spcAft>
              <a:buFont typeface="Wingdings" pitchFamily="2" charset="2"/>
              <a:buChar char="§"/>
            </a:pPr>
            <a:r>
              <a:rPr lang="en-NZ" sz="1200" b="1" dirty="0" smtClean="0"/>
              <a:t>Nearly </a:t>
            </a:r>
            <a:r>
              <a:rPr lang="en-NZ" sz="1200" b="1" dirty="0"/>
              <a:t>a third (32%) of all New Zealand residents are </a:t>
            </a:r>
            <a:r>
              <a:rPr lang="en-NZ" sz="1200" b="1" u="sng" dirty="0"/>
              <a:t>prepared for an emergency when at home</a:t>
            </a:r>
            <a:r>
              <a:rPr lang="en-NZ" sz="1200" b="1" dirty="0"/>
              <a:t>. </a:t>
            </a:r>
            <a:r>
              <a:rPr lang="en-NZ" sz="1200" dirty="0"/>
              <a:t>Being prepared at home means having an emergency survival plan, having emergency survival items and water, and regularly updating these items.</a:t>
            </a:r>
          </a:p>
          <a:p>
            <a:pPr marL="446088" lvl="1" indent="-265113">
              <a:lnSpc>
                <a:spcPct val="150000"/>
              </a:lnSpc>
              <a:spcAft>
                <a:spcPts val="600"/>
              </a:spcAft>
              <a:buFont typeface="Century Gothic" pitchFamily="34" charset="0"/>
              <a:buChar char="–"/>
            </a:pPr>
            <a:r>
              <a:rPr lang="en-NZ" sz="1200" dirty="0"/>
              <a:t>Among those living outside </a:t>
            </a:r>
            <a:r>
              <a:rPr lang="en-NZ" sz="1200" dirty="0" smtClean="0"/>
              <a:t>Christchurch </a:t>
            </a:r>
            <a:r>
              <a:rPr lang="en-NZ" sz="1200" dirty="0"/>
              <a:t>the proportion who are prepared at home (30</a:t>
            </a:r>
            <a:r>
              <a:rPr lang="en-NZ" sz="1200" dirty="0" smtClean="0"/>
              <a:t>%) </a:t>
            </a:r>
            <a:r>
              <a:rPr lang="en-NZ" sz="1200" dirty="0"/>
              <a:t>remains statistically equivalent to last </a:t>
            </a:r>
            <a:r>
              <a:rPr lang="en-NZ" sz="1200" dirty="0" smtClean="0"/>
              <a:t>year.</a:t>
            </a:r>
            <a:endParaRPr lang="en-NZ" sz="1200" dirty="0"/>
          </a:p>
          <a:p>
            <a:pPr marL="446088" lvl="1" indent="-265113">
              <a:lnSpc>
                <a:spcPct val="150000"/>
              </a:lnSpc>
              <a:spcAft>
                <a:spcPts val="600"/>
              </a:spcAft>
              <a:buFont typeface="Century Gothic" pitchFamily="34" charset="0"/>
              <a:buChar char="–"/>
            </a:pPr>
            <a:r>
              <a:rPr lang="en-NZ" sz="1200" dirty="0"/>
              <a:t>The proportion of Christchurch </a:t>
            </a:r>
            <a:r>
              <a:rPr lang="en-NZ" sz="1200" dirty="0" smtClean="0"/>
              <a:t>residents </a:t>
            </a:r>
            <a:r>
              <a:rPr lang="en-NZ" sz="1200" dirty="0"/>
              <a:t>who are prepared at home has increased markedly since they were last interviewed for this research in 2010 – 53% of Christchurch residents are fully prepared for an emergency (up from 31</a:t>
            </a:r>
            <a:r>
              <a:rPr lang="en-NZ" sz="1200" dirty="0" smtClean="0"/>
              <a:t>% of Christchurch residents </a:t>
            </a:r>
            <a:r>
              <a:rPr lang="en-NZ" sz="1200" dirty="0"/>
              <a:t>in 2010). </a:t>
            </a:r>
            <a:endParaRPr lang="en-NZ" sz="1200" dirty="0" smtClean="0"/>
          </a:p>
          <a:p>
            <a:pPr marL="446088" lvl="1" indent="-265113">
              <a:lnSpc>
                <a:spcPct val="150000"/>
              </a:lnSpc>
              <a:spcAft>
                <a:spcPts val="600"/>
              </a:spcAft>
              <a:buFont typeface="Century Gothic" pitchFamily="34" charset="0"/>
              <a:buChar char="–"/>
            </a:pPr>
            <a:endParaRPr lang="en-NZ" sz="600" dirty="0" smtClean="0"/>
          </a:p>
          <a:p>
            <a:pPr marL="180975" indent="-180975">
              <a:lnSpc>
                <a:spcPct val="150000"/>
              </a:lnSpc>
              <a:spcAft>
                <a:spcPts val="600"/>
              </a:spcAft>
              <a:buFont typeface="Wingdings" pitchFamily="2" charset="2"/>
              <a:buChar char="§"/>
            </a:pPr>
            <a:r>
              <a:rPr lang="en-NZ" sz="1200" b="1" dirty="0" smtClean="0"/>
              <a:t>Fifty </a:t>
            </a:r>
            <a:r>
              <a:rPr lang="en-NZ" sz="1200" b="1" dirty="0"/>
              <a:t>five percent of all New Zealand residents say they have taken steps to prepare themselves or their household in the last 12 months. </a:t>
            </a:r>
            <a:r>
              <a:rPr lang="en-NZ" sz="1200" dirty="0"/>
              <a:t>This is lower than last year’s result (60%), but significantly higher than in </a:t>
            </a:r>
            <a:r>
              <a:rPr lang="en-NZ" sz="1200" dirty="0" smtClean="0"/>
              <a:t>2010 (45%), </a:t>
            </a:r>
            <a:r>
              <a:rPr lang="en-NZ" sz="1200" dirty="0"/>
              <a:t>before the Christchurch earthquakes struck. Similar to last year, the main prompt for preparing was the Christchurch earthquakes </a:t>
            </a:r>
            <a:r>
              <a:rPr lang="en-NZ" sz="1200" dirty="0" smtClean="0"/>
              <a:t>– 69% </a:t>
            </a:r>
            <a:r>
              <a:rPr lang="en-NZ" sz="1200" dirty="0"/>
              <a:t>of those who said they did something to prepare themselves or their household said (unprompted) that this was due to the Christchurch </a:t>
            </a:r>
            <a:r>
              <a:rPr lang="en-NZ" sz="1200" dirty="0" smtClean="0"/>
              <a:t>earthquakes.</a:t>
            </a:r>
            <a:endParaRPr lang="en-NZ" sz="1200" dirty="0"/>
          </a:p>
          <a:p>
            <a:pPr marL="446088" lvl="1" indent="-265113">
              <a:lnSpc>
                <a:spcPct val="150000"/>
              </a:lnSpc>
              <a:spcAft>
                <a:spcPts val="600"/>
              </a:spcAft>
              <a:buFont typeface="Century Gothic" pitchFamily="34" charset="0"/>
              <a:buChar char="–"/>
            </a:pPr>
            <a:r>
              <a:rPr lang="en-NZ" sz="1200" dirty="0"/>
              <a:t>Nine out of ten Christchurch residents (90%) have taken steps to prepare in the last 12 months. </a:t>
            </a:r>
          </a:p>
        </p:txBody>
      </p:sp>
    </p:spTree>
    <p:extLst>
      <p:ext uri="{BB962C8B-B14F-4D97-AF65-F5344CB8AC3E}">
        <p14:creationId xmlns:p14="http://schemas.microsoft.com/office/powerpoint/2010/main" val="832689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675" y="1035000"/>
            <a:ext cx="2971800" cy="4070400"/>
          </a:xfrm>
        </p:spPr>
        <p:txBody>
          <a:bodyPr>
            <a:noAutofit/>
          </a:bodyPr>
          <a:lstStyle/>
          <a:p>
            <a:pPr algn="ctr"/>
            <a:r>
              <a:rPr lang="en-NZ" sz="2600" b="1" dirty="0" smtClean="0">
                <a:solidFill>
                  <a:schemeClr val="accent1"/>
                </a:solidFill>
              </a:rPr>
              <a:t>Over the last few years an increasing number of New Zealand residents have been saying that you should move to higher ground in the event of a tsunami warning.</a:t>
            </a:r>
            <a:endParaRPr lang="en-NZ" sz="2600" b="1" dirty="0">
              <a:solidFill>
                <a:schemeClr val="accent1"/>
              </a:solidFill>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235925585"/>
              </p:ext>
            </p:extLst>
          </p:nvPr>
        </p:nvGraphicFramePr>
        <p:xfrm>
          <a:off x="828674" y="539650"/>
          <a:ext cx="5620745" cy="58290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962025" y="6346825"/>
            <a:ext cx="6543676" cy="507831"/>
          </a:xfrm>
          <a:prstGeom prst="rect">
            <a:avLst/>
          </a:prstGeom>
          <a:noFill/>
          <a:ln w="9525">
            <a:noFill/>
            <a:miter lim="800000"/>
            <a:headEnd/>
            <a:tailEnd/>
          </a:ln>
        </p:spPr>
        <p:txBody>
          <a:bodyPr wrap="square">
            <a:spAutoFit/>
          </a:bodyPr>
          <a:lstStyle/>
          <a:p>
            <a:pPr algn="l" eaLnBrk="1" hangingPunct="1"/>
            <a:r>
              <a:rPr lang="en-NZ" sz="900" i="1" dirty="0">
                <a:solidFill>
                  <a:schemeClr val="tx1"/>
                </a:solidFill>
              </a:rPr>
              <a:t>Q9a Now imagine that a tsunami warning has been issued, what actions should people take when a tsunami warning has been </a:t>
            </a:r>
            <a:r>
              <a:rPr lang="en-NZ" sz="900" i="1" dirty="0" smtClean="0">
                <a:solidFill>
                  <a:schemeClr val="tx1"/>
                </a:solidFill>
              </a:rPr>
              <a:t>issued? Base</a:t>
            </a:r>
            <a:r>
              <a:rPr lang="en-NZ" sz="900" i="1" dirty="0">
                <a:solidFill>
                  <a:schemeClr val="tx1"/>
                </a:solidFill>
              </a:rPr>
              <a:t>: All Respondents: Benchmark (n= 1001), 2007 (n= 1000), 2008 (n= 1016), 2009 (n=1000</a:t>
            </a:r>
            <a:r>
              <a:rPr lang="en-NZ" sz="900" i="1" dirty="0" smtClean="0">
                <a:solidFill>
                  <a:schemeClr val="tx1"/>
                </a:solidFill>
              </a:rPr>
              <a:t>), 2010 (n=1000), 2011 (n=1164), 2012 (n=1255). Note: The top eight results for 2012 are shown.</a:t>
            </a:r>
            <a:endParaRPr lang="en-GB" sz="900" i="1" dirty="0">
              <a:solidFill>
                <a:schemeClr val="tx1"/>
              </a:solidFill>
            </a:endParaRPr>
          </a:p>
        </p:txBody>
      </p:sp>
      <p:sp>
        <p:nvSpPr>
          <p:cNvPr id="10" name="Rectangle 9"/>
          <p:cNvSpPr/>
          <p:nvPr/>
        </p:nvSpPr>
        <p:spPr>
          <a:xfrm>
            <a:off x="1381428" y="149985"/>
            <a:ext cx="4443845" cy="307777"/>
          </a:xfrm>
          <a:prstGeom prst="rect">
            <a:avLst/>
          </a:prstGeom>
        </p:spPr>
        <p:txBody>
          <a:bodyPr wrap="none">
            <a:spAutoFit/>
          </a:bodyPr>
          <a:lstStyle/>
          <a:p>
            <a:r>
              <a:rPr lang="en-NZ" sz="1400" b="1" dirty="0"/>
              <a:t>Actions to take </a:t>
            </a:r>
            <a:r>
              <a:rPr lang="en-NZ" sz="1400" b="1" dirty="0" smtClean="0"/>
              <a:t>in the event of a Tsunami warning</a:t>
            </a:r>
            <a:endParaRPr lang="en-NZ" sz="1400" b="1" dirty="0"/>
          </a:p>
        </p:txBody>
      </p:sp>
      <p:sp>
        <p:nvSpPr>
          <p:cNvPr id="11" name="Up Arrow 10"/>
          <p:cNvSpPr/>
          <p:nvPr/>
        </p:nvSpPr>
        <p:spPr>
          <a:xfrm>
            <a:off x="3971313" y="386717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Up Arrow 11"/>
          <p:cNvSpPr/>
          <p:nvPr/>
        </p:nvSpPr>
        <p:spPr>
          <a:xfrm>
            <a:off x="3699892" y="5267353"/>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Up Arrow 12"/>
          <p:cNvSpPr/>
          <p:nvPr/>
        </p:nvSpPr>
        <p:spPr>
          <a:xfrm>
            <a:off x="3603351" y="596267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Box 13"/>
          <p:cNvSpPr txBox="1"/>
          <p:nvPr/>
        </p:nvSpPr>
        <p:spPr>
          <a:xfrm>
            <a:off x="5514785" y="1053409"/>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(91)</a:t>
            </a:r>
            <a:endParaRPr lang="en-NZ" sz="750" dirty="0">
              <a:solidFill>
                <a:schemeClr val="bg1"/>
              </a:solidFill>
            </a:endParaRPr>
          </a:p>
        </p:txBody>
      </p:sp>
      <p:sp>
        <p:nvSpPr>
          <p:cNvPr id="15" name="TextBox 14"/>
          <p:cNvSpPr txBox="1"/>
          <p:nvPr/>
        </p:nvSpPr>
        <p:spPr>
          <a:xfrm>
            <a:off x="3831962" y="1739209"/>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(32)</a:t>
            </a:r>
            <a:endParaRPr lang="en-NZ" sz="750" dirty="0">
              <a:solidFill>
                <a:schemeClr val="bg1"/>
              </a:solidFill>
            </a:endParaRPr>
          </a:p>
        </p:txBody>
      </p:sp>
      <p:sp>
        <p:nvSpPr>
          <p:cNvPr id="16" name="TextBox 15"/>
          <p:cNvSpPr txBox="1"/>
          <p:nvPr/>
        </p:nvSpPr>
        <p:spPr>
          <a:xfrm>
            <a:off x="3481457" y="2434534"/>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(18)</a:t>
            </a:r>
            <a:endParaRPr lang="en-NZ" sz="750" dirty="0">
              <a:solidFill>
                <a:schemeClr val="bg1"/>
              </a:solidFill>
            </a:endParaRPr>
          </a:p>
        </p:txBody>
      </p:sp>
      <p:sp>
        <p:nvSpPr>
          <p:cNvPr id="17" name="TextBox 16"/>
          <p:cNvSpPr txBox="1"/>
          <p:nvPr/>
        </p:nvSpPr>
        <p:spPr>
          <a:xfrm>
            <a:off x="3372285" y="3816560"/>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(14)</a:t>
            </a:r>
            <a:endParaRPr lang="en-NZ" sz="750" dirty="0">
              <a:solidFill>
                <a:schemeClr val="bg1"/>
              </a:solidFill>
            </a:endParaRPr>
          </a:p>
        </p:txBody>
      </p:sp>
      <p:sp>
        <p:nvSpPr>
          <p:cNvPr id="18" name="TextBox 17"/>
          <p:cNvSpPr txBox="1"/>
          <p:nvPr/>
        </p:nvSpPr>
        <p:spPr>
          <a:xfrm>
            <a:off x="3160884" y="5901636"/>
            <a:ext cx="373326"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750" dirty="0" smtClean="0">
                <a:solidFill>
                  <a:schemeClr val="bg1"/>
                </a:solidFill>
              </a:rPr>
              <a:t>(4)</a:t>
            </a:r>
            <a:endParaRPr lang="en-NZ" sz="750" dirty="0">
              <a:solidFill>
                <a:schemeClr val="bg1"/>
              </a:solidFill>
            </a:endParaRPr>
          </a:p>
        </p:txBody>
      </p:sp>
      <p:grpSp>
        <p:nvGrpSpPr>
          <p:cNvPr id="19" name="Group 18"/>
          <p:cNvGrpSpPr/>
          <p:nvPr/>
        </p:nvGrpSpPr>
        <p:grpSpPr>
          <a:xfrm>
            <a:off x="7732188" y="6219479"/>
            <a:ext cx="1411456" cy="338554"/>
            <a:chOff x="4723530" y="6263927"/>
            <a:chExt cx="1411456" cy="338554"/>
          </a:xfrm>
        </p:grpSpPr>
        <p:sp>
          <p:nvSpPr>
            <p:cNvPr id="20" name="Up Arrow 19"/>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Up Arrow 20"/>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Conclusions</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40533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Conclusions</a:t>
            </a:r>
            <a:endParaRPr lang="en-NZ" b="1" dirty="0">
              <a:solidFill>
                <a:schemeClr val="accent1"/>
              </a:solidFill>
            </a:endParaRPr>
          </a:p>
        </p:txBody>
      </p:sp>
      <p:sp>
        <p:nvSpPr>
          <p:cNvPr id="4" name="TextBox 3"/>
          <p:cNvSpPr txBox="1"/>
          <p:nvPr/>
        </p:nvSpPr>
        <p:spPr>
          <a:xfrm>
            <a:off x="1063255" y="914401"/>
            <a:ext cx="7942522" cy="3207288"/>
          </a:xfrm>
          <a:prstGeom prst="rect">
            <a:avLst/>
          </a:prstGeom>
          <a:noFill/>
        </p:spPr>
        <p:txBody>
          <a:bodyPr wrap="square" rtlCol="0">
            <a:spAutoFit/>
          </a:bodyPr>
          <a:lstStyle/>
          <a:p>
            <a:pPr marL="265113" indent="-265113">
              <a:lnSpc>
                <a:spcPct val="114000"/>
              </a:lnSpc>
              <a:spcAft>
                <a:spcPts val="1200"/>
              </a:spcAft>
              <a:buFont typeface="Wingdings" pitchFamily="2" charset="2"/>
              <a:buChar char="§"/>
              <a:tabLst>
                <a:tab pos="446088" algn="l"/>
              </a:tabLst>
            </a:pPr>
            <a:r>
              <a:rPr lang="en-NZ" sz="1600" dirty="0" smtClean="0"/>
              <a:t>The Christchurch earthquakes gave New Zealand residents a better understanding of what can happen in an emergency, and showed them that they may need to survive on their own for an extended period following a disaster.</a:t>
            </a:r>
          </a:p>
          <a:p>
            <a:pPr marL="265113" indent="-265113">
              <a:lnSpc>
                <a:spcPct val="114000"/>
              </a:lnSpc>
              <a:spcAft>
                <a:spcPts val="1200"/>
              </a:spcAft>
              <a:buFont typeface="Wingdings" pitchFamily="2" charset="2"/>
              <a:buChar char="§"/>
              <a:tabLst>
                <a:tab pos="446088" algn="l"/>
              </a:tabLst>
            </a:pPr>
            <a:r>
              <a:rPr lang="en-NZ" sz="1600" dirty="0"/>
              <a:t>The earthquakes created a sense of </a:t>
            </a:r>
            <a:r>
              <a:rPr lang="en-NZ" sz="1600" dirty="0" smtClean="0"/>
              <a:t>urgency, and many people were prompted to take action. As a result, New Zealand’s preparedness increased substantially in 2010.</a:t>
            </a:r>
          </a:p>
          <a:p>
            <a:pPr marL="265113" indent="-265113">
              <a:lnSpc>
                <a:spcPct val="114000"/>
              </a:lnSpc>
              <a:spcAft>
                <a:spcPts val="1200"/>
              </a:spcAft>
              <a:buFont typeface="Wingdings" pitchFamily="2" charset="2"/>
              <a:buChar char="§"/>
              <a:tabLst>
                <a:tab pos="446088" algn="l"/>
              </a:tabLst>
            </a:pPr>
            <a:r>
              <a:rPr lang="en-NZ" sz="1600" dirty="0" smtClean="0"/>
              <a:t>Preparedness this year is still higher than it was in 2010, but the results show there have been some small declines in preparedness among those living outside of Christchurch.</a:t>
            </a:r>
          </a:p>
        </p:txBody>
      </p:sp>
      <p:sp>
        <p:nvSpPr>
          <p:cNvPr id="5" name="Rectangle 4"/>
          <p:cNvSpPr/>
          <p:nvPr/>
        </p:nvSpPr>
        <p:spPr>
          <a:xfrm>
            <a:off x="1307805" y="4221126"/>
            <a:ext cx="2296632" cy="2130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en-NZ" sz="1600" dirty="0"/>
              <a:t>Sixteen </a:t>
            </a:r>
            <a:r>
              <a:rPr lang="en-NZ" sz="1600" dirty="0" smtClean="0"/>
              <a:t>percent of </a:t>
            </a:r>
            <a:r>
              <a:rPr lang="en-NZ" sz="1600" dirty="0"/>
              <a:t>all New Zealand residents are </a:t>
            </a:r>
            <a:r>
              <a:rPr lang="en-NZ" sz="1600" u="sng" dirty="0"/>
              <a:t>fully prepared</a:t>
            </a:r>
            <a:r>
              <a:rPr lang="en-NZ" sz="1600" dirty="0"/>
              <a:t> for an emergency.</a:t>
            </a:r>
          </a:p>
        </p:txBody>
      </p:sp>
      <p:sp>
        <p:nvSpPr>
          <p:cNvPr id="6" name="Rectangle 5"/>
          <p:cNvSpPr/>
          <p:nvPr/>
        </p:nvSpPr>
        <p:spPr>
          <a:xfrm>
            <a:off x="3946452" y="4221126"/>
            <a:ext cx="2296632" cy="2130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600" dirty="0" smtClean="0"/>
              <a:t>Half (48%) have both water and survival items.</a:t>
            </a:r>
            <a:endParaRPr lang="en-NZ" sz="1600" dirty="0"/>
          </a:p>
        </p:txBody>
      </p:sp>
      <p:sp>
        <p:nvSpPr>
          <p:cNvPr id="7" name="Rectangle 6"/>
          <p:cNvSpPr/>
          <p:nvPr/>
        </p:nvSpPr>
        <p:spPr>
          <a:xfrm>
            <a:off x="6585098" y="4221126"/>
            <a:ext cx="2296632" cy="213005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NZ" sz="1600" dirty="0" smtClean="0"/>
              <a:t>The majority are aware of the types of disasters that could occur (78%) and have understanding of the effects if one struck (81%).</a:t>
            </a:r>
            <a:endParaRPr lang="en-NZ"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3888" y="1020726"/>
            <a:ext cx="4518838" cy="56246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a:p>
        </p:txBody>
      </p:sp>
      <p:sp>
        <p:nvSpPr>
          <p:cNvPr id="2" name="Title 1"/>
          <p:cNvSpPr>
            <a:spLocks noGrp="1"/>
          </p:cNvSpPr>
          <p:nvPr>
            <p:ph type="title"/>
          </p:nvPr>
        </p:nvSpPr>
        <p:spPr/>
        <p:txBody>
          <a:bodyPr/>
          <a:lstStyle/>
          <a:p>
            <a:r>
              <a:rPr lang="en-US" b="1" dirty="0" smtClean="0">
                <a:solidFill>
                  <a:schemeClr val="accent1"/>
                </a:solidFill>
              </a:rPr>
              <a:t>Conclusions (continued)</a:t>
            </a:r>
            <a:endParaRPr lang="en-NZ" dirty="0"/>
          </a:p>
        </p:txBody>
      </p:sp>
      <p:sp>
        <p:nvSpPr>
          <p:cNvPr id="4" name="TextBox 3"/>
          <p:cNvSpPr txBox="1"/>
          <p:nvPr/>
        </p:nvSpPr>
        <p:spPr>
          <a:xfrm>
            <a:off x="1137687" y="1111809"/>
            <a:ext cx="4327451" cy="5373907"/>
          </a:xfrm>
          <a:prstGeom prst="rect">
            <a:avLst/>
          </a:prstGeom>
          <a:noFill/>
        </p:spPr>
        <p:txBody>
          <a:bodyPr wrap="square" rtlCol="0">
            <a:spAutoFit/>
          </a:bodyPr>
          <a:lstStyle/>
          <a:p>
            <a:pPr marL="265113" lvl="0" indent="-265113">
              <a:lnSpc>
                <a:spcPct val="114000"/>
              </a:lnSpc>
              <a:spcAft>
                <a:spcPts val="1200"/>
              </a:spcAft>
              <a:buFont typeface="Wingdings" pitchFamily="2" charset="2"/>
              <a:buChar char="§"/>
              <a:tabLst>
                <a:tab pos="446088" algn="l"/>
              </a:tabLst>
            </a:pPr>
            <a:r>
              <a:rPr lang="en-NZ" sz="1400" dirty="0" smtClean="0"/>
              <a:t>Awareness of the Civil Defence TV advertising has increased since last year. This was expected given that the </a:t>
            </a:r>
            <a:r>
              <a:rPr lang="en-NZ" sz="1400" dirty="0"/>
              <a:t>March 2011 Get Ready Get Thru advertising was cancelled following the February earthquake</a:t>
            </a:r>
            <a:r>
              <a:rPr lang="en-NZ" sz="1400" dirty="0" smtClean="0"/>
              <a:t>.</a:t>
            </a:r>
          </a:p>
          <a:p>
            <a:pPr marL="265113" indent="-265113">
              <a:lnSpc>
                <a:spcPct val="114000"/>
              </a:lnSpc>
              <a:spcAft>
                <a:spcPts val="1200"/>
              </a:spcAft>
              <a:buFont typeface="Wingdings" pitchFamily="2" charset="2"/>
              <a:buChar char="§"/>
              <a:tabLst>
                <a:tab pos="446088" algn="l"/>
              </a:tabLst>
            </a:pPr>
            <a:r>
              <a:rPr lang="en-US" sz="1400" dirty="0" smtClean="0"/>
              <a:t>The ads prompt </a:t>
            </a:r>
            <a:r>
              <a:rPr lang="en-US" sz="1400" dirty="0"/>
              <a:t>p</a:t>
            </a:r>
            <a:r>
              <a:rPr lang="en-US" sz="1400" dirty="0" smtClean="0"/>
              <a:t>eople to think about preparing or to take action:</a:t>
            </a:r>
          </a:p>
          <a:p>
            <a:pPr marL="722313" lvl="1" indent="-265113">
              <a:lnSpc>
                <a:spcPct val="114000"/>
              </a:lnSpc>
              <a:spcAft>
                <a:spcPts val="1200"/>
              </a:spcAft>
              <a:buFont typeface="Wingdings" pitchFamily="2" charset="2"/>
              <a:buChar char="ü"/>
              <a:tabLst>
                <a:tab pos="446088" algn="l"/>
              </a:tabLst>
            </a:pPr>
            <a:r>
              <a:rPr lang="en-NZ" sz="1400" dirty="0" smtClean="0"/>
              <a:t>Most </a:t>
            </a:r>
            <a:r>
              <a:rPr lang="en-NZ" sz="1400" dirty="0"/>
              <a:t>people who have seen the ads (88%) ads have done something or thought about doing something as a result (up from 81% in 2011 and 2010</a:t>
            </a:r>
            <a:r>
              <a:rPr lang="en-NZ" sz="1400" dirty="0" smtClean="0"/>
              <a:t>).</a:t>
            </a:r>
          </a:p>
          <a:p>
            <a:pPr marL="285750" indent="-285750">
              <a:lnSpc>
                <a:spcPct val="114000"/>
              </a:lnSpc>
              <a:spcAft>
                <a:spcPts val="1200"/>
              </a:spcAft>
              <a:buFont typeface="Wingdings" pitchFamily="2" charset="2"/>
              <a:buChar char="§"/>
              <a:tabLst>
                <a:tab pos="446088" algn="l"/>
              </a:tabLst>
            </a:pPr>
            <a:r>
              <a:rPr lang="en-NZ" sz="1400" dirty="0"/>
              <a:t>The tag line ‘Get Ready, Get Thru’ is becoming increasingly familiar to </a:t>
            </a:r>
            <a:r>
              <a:rPr lang="en-NZ" sz="1400" dirty="0" smtClean="0"/>
              <a:t>people</a:t>
            </a:r>
            <a:r>
              <a:rPr lang="en-NZ" sz="1400" dirty="0"/>
              <a:t> </a:t>
            </a:r>
            <a:r>
              <a:rPr lang="en-NZ" sz="1400" dirty="0" smtClean="0"/>
              <a:t>- 59</a:t>
            </a:r>
            <a:r>
              <a:rPr lang="en-US" sz="1400" dirty="0" smtClean="0"/>
              <a:t>% now recall the tagline (up from 49% in 2011).</a:t>
            </a:r>
          </a:p>
          <a:p>
            <a:pPr marL="265113" indent="-265113">
              <a:lnSpc>
                <a:spcPct val="114000"/>
              </a:lnSpc>
              <a:spcAft>
                <a:spcPts val="1200"/>
              </a:spcAft>
              <a:buFont typeface="Wingdings" pitchFamily="2" charset="2"/>
              <a:buChar char="§"/>
              <a:tabLst>
                <a:tab pos="446088" algn="l"/>
              </a:tabLst>
            </a:pPr>
            <a:r>
              <a:rPr lang="en-US" sz="1400" dirty="0" smtClean="0"/>
              <a:t>Half of all New Zealand residents (49%) are now aware of the getthru.govt.nz website (up from 40% in 2011).</a:t>
            </a:r>
            <a:endParaRPr lang="en-NZ" sz="1400" dirty="0" smtClean="0"/>
          </a:p>
        </p:txBody>
      </p:sp>
      <p:pic>
        <p:nvPicPr>
          <p:cNvPr id="6" name="Picture 5" descr="home-hospital.jpg"/>
          <p:cNvPicPr>
            <a:picLocks noChangeAspect="1"/>
          </p:cNvPicPr>
          <p:nvPr/>
        </p:nvPicPr>
        <p:blipFill>
          <a:blip r:embed="rId2" cstate="print"/>
          <a:stretch>
            <a:fillRect/>
          </a:stretch>
        </p:blipFill>
        <p:spPr>
          <a:xfrm rot="20841901">
            <a:off x="5493822" y="1630988"/>
            <a:ext cx="3300530" cy="2104088"/>
          </a:xfrm>
          <a:prstGeom prst="rect">
            <a:avLst/>
          </a:prstGeom>
        </p:spPr>
      </p:pic>
      <p:pic>
        <p:nvPicPr>
          <p:cNvPr id="7" name="Picture 9" descr="emergency_supplies_macombcountymi_gov"/>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747311">
            <a:off x="5679517" y="4052663"/>
            <a:ext cx="3132765" cy="2037564"/>
          </a:xfrm>
          <a:prstGeom prst="roundRect">
            <a:avLst>
              <a:gd name="adj" fmla="val 10641"/>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accent1"/>
                </a:solidFill>
              </a:rPr>
              <a:t>Challenges</a:t>
            </a:r>
            <a:endParaRPr lang="en-NZ" b="1" dirty="0">
              <a:solidFill>
                <a:schemeClr val="accent1"/>
              </a:solidFill>
            </a:endParaRPr>
          </a:p>
        </p:txBody>
      </p:sp>
      <p:sp>
        <p:nvSpPr>
          <p:cNvPr id="4" name="TextBox 3"/>
          <p:cNvSpPr txBox="1"/>
          <p:nvPr/>
        </p:nvSpPr>
        <p:spPr>
          <a:xfrm>
            <a:off x="1086929" y="871266"/>
            <a:ext cx="7858594" cy="1206997"/>
          </a:xfrm>
          <a:prstGeom prst="rect">
            <a:avLst/>
          </a:prstGeom>
          <a:noFill/>
        </p:spPr>
        <p:txBody>
          <a:bodyPr wrap="square" rtlCol="0">
            <a:spAutoFit/>
          </a:bodyPr>
          <a:lstStyle/>
          <a:p>
            <a:pPr marL="265113" indent="-265113">
              <a:lnSpc>
                <a:spcPct val="114000"/>
              </a:lnSpc>
              <a:spcAft>
                <a:spcPts val="1200"/>
              </a:spcAft>
              <a:buFont typeface="Wingdings" pitchFamily="2" charset="2"/>
              <a:buChar char="§"/>
              <a:tabLst>
                <a:tab pos="446088" algn="l"/>
              </a:tabLst>
            </a:pPr>
            <a:r>
              <a:rPr lang="en-NZ" sz="1400" dirty="0" smtClean="0"/>
              <a:t>The impact of the Christchurch earthquakes on New Zealand residents’ appears to have lessened. Preparedness may lessen further unless people can be prompted to maintain and increase their preparedness.</a:t>
            </a:r>
          </a:p>
          <a:p>
            <a:pPr marL="265113" indent="-265113">
              <a:lnSpc>
                <a:spcPct val="114000"/>
              </a:lnSpc>
              <a:spcAft>
                <a:spcPts val="1200"/>
              </a:spcAft>
              <a:buFont typeface="Wingdings" pitchFamily="2" charset="2"/>
              <a:buChar char="§"/>
              <a:tabLst>
                <a:tab pos="446088" algn="l"/>
              </a:tabLst>
            </a:pPr>
            <a:r>
              <a:rPr lang="en-NZ" sz="1400" dirty="0" smtClean="0"/>
              <a:t>The challenges going forward are:</a:t>
            </a:r>
          </a:p>
        </p:txBody>
      </p:sp>
      <p:sp>
        <p:nvSpPr>
          <p:cNvPr id="5" name="Rectangle 4"/>
          <p:cNvSpPr/>
          <p:nvPr/>
        </p:nvSpPr>
        <p:spPr>
          <a:xfrm>
            <a:off x="1169581" y="2147271"/>
            <a:ext cx="7761768" cy="1220655"/>
          </a:xfrm>
          <a:prstGeom prst="rect">
            <a:avLst/>
          </a:prstGeom>
        </p:spPr>
        <p:style>
          <a:lnRef idx="1">
            <a:schemeClr val="accent4"/>
          </a:lnRef>
          <a:fillRef idx="3">
            <a:schemeClr val="accent4"/>
          </a:fillRef>
          <a:effectRef idx="2">
            <a:schemeClr val="accent4"/>
          </a:effectRef>
          <a:fontRef idx="minor">
            <a:schemeClr val="lt1"/>
          </a:fontRef>
        </p:style>
        <p:txBody>
          <a:bodyPr rtlCol="0" anchor="t" anchorCtr="0"/>
          <a:lstStyle/>
          <a:p>
            <a:pPr marL="265113" lvl="0" indent="-265113"/>
            <a:r>
              <a:rPr lang="en-US" sz="1500" dirty="0" smtClean="0"/>
              <a:t>1. </a:t>
            </a:r>
            <a:r>
              <a:rPr lang="en-GB" sz="1500" b="1" dirty="0" smtClean="0"/>
              <a:t>Maintaining preparedness </a:t>
            </a:r>
            <a:r>
              <a:rPr lang="en-GB" sz="1500" dirty="0" smtClean="0"/>
              <a:t>-  make sure those who are prepared stay prepared.</a:t>
            </a:r>
            <a:endParaRPr lang="en-NZ" sz="1500" dirty="0" smtClean="0"/>
          </a:p>
          <a:p>
            <a:endParaRPr lang="en-NZ" dirty="0"/>
          </a:p>
        </p:txBody>
      </p:sp>
      <p:sp>
        <p:nvSpPr>
          <p:cNvPr id="6" name="Rectangle 5"/>
          <p:cNvSpPr/>
          <p:nvPr/>
        </p:nvSpPr>
        <p:spPr>
          <a:xfrm>
            <a:off x="1170750" y="3454189"/>
            <a:ext cx="7761768" cy="1557758"/>
          </a:xfrm>
          <a:prstGeom prst="rect">
            <a:avLst/>
          </a:prstGeom>
        </p:spPr>
        <p:style>
          <a:lnRef idx="1">
            <a:schemeClr val="accent5"/>
          </a:lnRef>
          <a:fillRef idx="3">
            <a:schemeClr val="accent5"/>
          </a:fillRef>
          <a:effectRef idx="2">
            <a:schemeClr val="accent5"/>
          </a:effectRef>
          <a:fontRef idx="minor">
            <a:schemeClr val="lt1"/>
          </a:fontRef>
        </p:style>
        <p:txBody>
          <a:bodyPr rtlCol="0" anchor="t" anchorCtr="0"/>
          <a:lstStyle/>
          <a:p>
            <a:pPr marL="265113" indent="-265113"/>
            <a:r>
              <a:rPr lang="en-US" sz="1500" dirty="0" smtClean="0"/>
              <a:t>2. </a:t>
            </a:r>
            <a:r>
              <a:rPr lang="en-GB" sz="1500" b="1" dirty="0" smtClean="0"/>
              <a:t>Encouraging action</a:t>
            </a:r>
            <a:r>
              <a:rPr lang="en-GB" sz="1500" dirty="0" smtClean="0"/>
              <a:t> among those who are not yet fully prepared.</a:t>
            </a:r>
          </a:p>
          <a:p>
            <a:pPr marL="265113" indent="-265113"/>
            <a:r>
              <a:rPr lang="en-NZ" sz="600" dirty="0" smtClean="0"/>
              <a:t> </a:t>
            </a:r>
          </a:p>
          <a:p>
            <a:endParaRPr lang="en-NZ" sz="1400" dirty="0"/>
          </a:p>
        </p:txBody>
      </p:sp>
      <p:sp>
        <p:nvSpPr>
          <p:cNvPr id="7" name="Rectangle 6"/>
          <p:cNvSpPr/>
          <p:nvPr/>
        </p:nvSpPr>
        <p:spPr>
          <a:xfrm>
            <a:off x="1155405" y="5106838"/>
            <a:ext cx="7761768" cy="1526876"/>
          </a:xfrm>
          <a:prstGeom prst="rect">
            <a:avLst/>
          </a:prstGeom>
        </p:spPr>
        <p:style>
          <a:lnRef idx="1">
            <a:schemeClr val="accent6"/>
          </a:lnRef>
          <a:fillRef idx="3">
            <a:schemeClr val="accent6"/>
          </a:fillRef>
          <a:effectRef idx="2">
            <a:schemeClr val="accent6"/>
          </a:effectRef>
          <a:fontRef idx="minor">
            <a:schemeClr val="lt1"/>
          </a:fontRef>
        </p:style>
        <p:txBody>
          <a:bodyPr rtlCol="0" anchor="t" anchorCtr="0"/>
          <a:lstStyle/>
          <a:p>
            <a:pPr marL="265113" indent="-265113"/>
            <a:r>
              <a:rPr lang="en-US" sz="1500" dirty="0" smtClean="0"/>
              <a:t>3. </a:t>
            </a:r>
            <a:r>
              <a:rPr lang="en-GB" sz="1500" b="1" dirty="0" smtClean="0"/>
              <a:t>Raising awareness</a:t>
            </a:r>
            <a:r>
              <a:rPr lang="en-GB" sz="1500" dirty="0" smtClean="0"/>
              <a:t> among those most at risk.</a:t>
            </a:r>
            <a:endParaRPr lang="en-NZ" sz="1500" dirty="0" smtClean="0"/>
          </a:p>
          <a:p>
            <a:endParaRPr lang="en-NZ" dirty="0"/>
          </a:p>
        </p:txBody>
      </p:sp>
      <p:sp>
        <p:nvSpPr>
          <p:cNvPr id="8" name="Rectangle 7"/>
          <p:cNvSpPr/>
          <p:nvPr/>
        </p:nvSpPr>
        <p:spPr>
          <a:xfrm>
            <a:off x="1171920" y="2442733"/>
            <a:ext cx="7759429" cy="907941"/>
          </a:xfrm>
          <a:prstGeom prst="rect">
            <a:avLst/>
          </a:prstGeom>
        </p:spPr>
        <p:txBody>
          <a:bodyPr wrap="square">
            <a:spAutoFit/>
          </a:bodyPr>
          <a:lstStyle/>
          <a:p>
            <a:pPr marL="180975" lvl="1" indent="-180975">
              <a:spcAft>
                <a:spcPts val="300"/>
              </a:spcAft>
            </a:pPr>
            <a:r>
              <a:rPr lang="en-GB" sz="1200" i="1" dirty="0" smtClean="0">
                <a:solidFill>
                  <a:schemeClr val="bg2"/>
                </a:solidFill>
              </a:rPr>
              <a:t>They can do this by</a:t>
            </a:r>
          </a:p>
          <a:p>
            <a:pPr marL="180975" lvl="1" indent="-180975">
              <a:spcAft>
                <a:spcPts val="300"/>
              </a:spcAft>
              <a:buFont typeface="Wingdings" pitchFamily="2" charset="2"/>
              <a:buChar char="§"/>
            </a:pPr>
            <a:r>
              <a:rPr lang="en-GB" sz="1200" i="1" dirty="0" smtClean="0">
                <a:solidFill>
                  <a:schemeClr val="bg2"/>
                </a:solidFill>
              </a:rPr>
              <a:t>Checking/refreshing their emergency supplies (some people have not done this). For example – at daylight savings check your emergency supplies.</a:t>
            </a:r>
          </a:p>
          <a:p>
            <a:pPr marL="180975" lvl="1" indent="-180975">
              <a:spcAft>
                <a:spcPts val="300"/>
              </a:spcAft>
              <a:buFont typeface="Wingdings" pitchFamily="2" charset="2"/>
              <a:buChar char="§"/>
            </a:pPr>
            <a:r>
              <a:rPr lang="en-GB" sz="1200" i="1" dirty="0" smtClean="0">
                <a:solidFill>
                  <a:schemeClr val="bg2"/>
                </a:solidFill>
              </a:rPr>
              <a:t>Recording (writing down) their plan for survival, so it doesn’t get forgotten.</a:t>
            </a:r>
            <a:endParaRPr lang="en-NZ" sz="1200" i="1" dirty="0">
              <a:solidFill>
                <a:schemeClr val="bg2"/>
              </a:solidFill>
            </a:endParaRPr>
          </a:p>
        </p:txBody>
      </p:sp>
      <p:sp>
        <p:nvSpPr>
          <p:cNvPr id="9" name="Rectangle 8"/>
          <p:cNvSpPr/>
          <p:nvPr/>
        </p:nvSpPr>
        <p:spPr>
          <a:xfrm>
            <a:off x="1179007" y="3766720"/>
            <a:ext cx="7745253" cy="1144865"/>
          </a:xfrm>
          <a:prstGeom prst="rect">
            <a:avLst/>
          </a:prstGeom>
        </p:spPr>
        <p:txBody>
          <a:bodyPr wrap="square">
            <a:spAutoFit/>
          </a:bodyPr>
          <a:lstStyle/>
          <a:p>
            <a:pPr marL="180975" lvl="1" indent="-180975">
              <a:lnSpc>
                <a:spcPct val="114000"/>
              </a:lnSpc>
              <a:buFont typeface="Wingdings" pitchFamily="2" charset="2"/>
              <a:buChar char="§"/>
            </a:pPr>
            <a:r>
              <a:rPr lang="en-NZ" sz="1200" b="1" i="1" dirty="0" smtClean="0">
                <a:solidFill>
                  <a:schemeClr val="bg2"/>
                </a:solidFill>
              </a:rPr>
              <a:t>Most people already believe it’s important to prepare</a:t>
            </a:r>
            <a:r>
              <a:rPr lang="en-NZ" sz="1200" i="1" dirty="0" smtClean="0">
                <a:solidFill>
                  <a:schemeClr val="bg2"/>
                </a:solidFill>
              </a:rPr>
              <a:t>, but many are not motivated to prepare, see it as too expensive, or believe that a disaster is unlikely to happen.</a:t>
            </a:r>
          </a:p>
          <a:p>
            <a:pPr marL="180975" lvl="1" indent="-180975">
              <a:lnSpc>
                <a:spcPct val="114000"/>
              </a:lnSpc>
              <a:buFont typeface="Wingdings" pitchFamily="2" charset="2"/>
              <a:buChar char="§"/>
            </a:pPr>
            <a:r>
              <a:rPr lang="en-NZ" sz="1200" b="1" i="1" dirty="0" smtClean="0">
                <a:solidFill>
                  <a:schemeClr val="bg2"/>
                </a:solidFill>
              </a:rPr>
              <a:t>To address these barriers the campaign should encourage people to </a:t>
            </a:r>
            <a:r>
              <a:rPr lang="en-NZ" sz="1200" b="1" i="1" u="sng" dirty="0" smtClean="0">
                <a:solidFill>
                  <a:schemeClr val="bg2"/>
                </a:solidFill>
              </a:rPr>
              <a:t>take action now</a:t>
            </a:r>
            <a:r>
              <a:rPr lang="en-NZ" sz="1200" b="1" i="1" dirty="0" smtClean="0">
                <a:solidFill>
                  <a:schemeClr val="bg2"/>
                </a:solidFill>
              </a:rPr>
              <a:t>, and should seek to maintain the sense of urgency that developed following the earthquakes.</a:t>
            </a:r>
          </a:p>
          <a:p>
            <a:pPr marL="180975" lvl="1" indent="-180975">
              <a:lnSpc>
                <a:spcPct val="114000"/>
              </a:lnSpc>
              <a:buFont typeface="Wingdings" pitchFamily="2" charset="2"/>
              <a:buChar char="§"/>
            </a:pPr>
            <a:r>
              <a:rPr lang="en-NZ" sz="1200" i="1" dirty="0" smtClean="0">
                <a:solidFill>
                  <a:schemeClr val="bg2"/>
                </a:solidFill>
              </a:rPr>
              <a:t>The website should continue to be referred to as the source for further information.</a:t>
            </a:r>
          </a:p>
        </p:txBody>
      </p:sp>
      <p:sp>
        <p:nvSpPr>
          <p:cNvPr id="10" name="Rectangle 9"/>
          <p:cNvSpPr/>
          <p:nvPr/>
        </p:nvSpPr>
        <p:spPr>
          <a:xfrm>
            <a:off x="1171920" y="5429943"/>
            <a:ext cx="7652904" cy="1144865"/>
          </a:xfrm>
          <a:prstGeom prst="rect">
            <a:avLst/>
          </a:prstGeom>
        </p:spPr>
        <p:txBody>
          <a:bodyPr wrap="square">
            <a:spAutoFit/>
          </a:bodyPr>
          <a:lstStyle/>
          <a:p>
            <a:pPr marL="180975" lvl="1" indent="-180975">
              <a:lnSpc>
                <a:spcPct val="114000"/>
              </a:lnSpc>
              <a:buFont typeface="Wingdings" pitchFamily="2" charset="2"/>
              <a:buChar char="§"/>
            </a:pPr>
            <a:r>
              <a:rPr lang="en-NZ" sz="1200" i="1" dirty="0" smtClean="0">
                <a:solidFill>
                  <a:schemeClr val="bg2"/>
                </a:solidFill>
              </a:rPr>
              <a:t>Given the kinds of people most </a:t>
            </a:r>
            <a:r>
              <a:rPr lang="en-NZ" sz="1200" i="1" dirty="0">
                <a:solidFill>
                  <a:schemeClr val="bg2"/>
                </a:solidFill>
              </a:rPr>
              <a:t>at risk (young people, ethnic minorities, and immigrant </a:t>
            </a:r>
            <a:r>
              <a:rPr lang="en-NZ" sz="1200" i="1" dirty="0" smtClean="0">
                <a:solidFill>
                  <a:schemeClr val="bg2"/>
                </a:solidFill>
              </a:rPr>
              <a:t>groups), this can’t be addressed </a:t>
            </a:r>
            <a:r>
              <a:rPr lang="en-NZ" sz="1200" i="1" u="sng" dirty="0" smtClean="0">
                <a:solidFill>
                  <a:schemeClr val="bg2"/>
                </a:solidFill>
              </a:rPr>
              <a:t>solely</a:t>
            </a:r>
            <a:r>
              <a:rPr lang="en-NZ" sz="1200" i="1" dirty="0" smtClean="0">
                <a:solidFill>
                  <a:schemeClr val="bg2"/>
                </a:solidFill>
              </a:rPr>
              <a:t> though a mass marketing campaign. Further effective engagement  with </a:t>
            </a:r>
            <a:r>
              <a:rPr lang="en-NZ" sz="1200" i="1" dirty="0" err="1" smtClean="0">
                <a:solidFill>
                  <a:schemeClr val="bg2"/>
                </a:solidFill>
              </a:rPr>
              <a:t>targetted</a:t>
            </a:r>
            <a:r>
              <a:rPr lang="en-NZ" sz="1200" i="1" dirty="0" smtClean="0">
                <a:solidFill>
                  <a:schemeClr val="bg2"/>
                </a:solidFill>
              </a:rPr>
              <a:t> communities and local organisations (</a:t>
            </a:r>
            <a:r>
              <a:rPr lang="en-NZ" sz="1200" i="1" dirty="0" err="1" smtClean="0">
                <a:solidFill>
                  <a:schemeClr val="bg2"/>
                </a:solidFill>
              </a:rPr>
              <a:t>eg</a:t>
            </a:r>
            <a:r>
              <a:rPr lang="en-NZ" sz="1200" i="1" dirty="0" smtClean="0">
                <a:solidFill>
                  <a:schemeClr val="bg2"/>
                </a:solidFill>
              </a:rPr>
              <a:t>, churches, student unions)  will help to increase awareness among those groups most at risk.</a:t>
            </a:r>
          </a:p>
          <a:p>
            <a:pPr marL="180975" lvl="1" indent="-180975">
              <a:lnSpc>
                <a:spcPct val="114000"/>
              </a:lnSpc>
              <a:buFont typeface="Wingdings" pitchFamily="2" charset="2"/>
              <a:buChar char="§"/>
            </a:pPr>
            <a:r>
              <a:rPr lang="en-NZ" sz="1200" i="1" dirty="0" smtClean="0">
                <a:solidFill>
                  <a:schemeClr val="bg2"/>
                </a:solidFill>
              </a:rPr>
              <a:t>Those at risk need to know what could happen if disaster strikes, and how to prepare.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543300" y="1892300"/>
            <a:ext cx="5600700" cy="3154153"/>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Regional Analyses</a:t>
            </a:r>
            <a:endParaRPr lang="en-NZ"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940562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049337" y="1107444"/>
            <a:ext cx="8008937" cy="1329531"/>
          </a:xfrm>
          <a:prstGeom prst="rect">
            <a:avLst/>
          </a:prstGeom>
          <a:noFill/>
          <a:ln w="9525">
            <a:noFill/>
            <a:miter lim="800000"/>
            <a:headEnd/>
            <a:tailEnd/>
          </a:ln>
          <a:effectLst/>
        </p:spPr>
        <p:txBody>
          <a:bodyPr wrap="square">
            <a:spAutoFit/>
          </a:bodyPr>
          <a:lstStyle/>
          <a:p>
            <a:pPr fontAlgn="base">
              <a:lnSpc>
                <a:spcPct val="114000"/>
              </a:lnSpc>
              <a:spcBef>
                <a:spcPct val="50000"/>
              </a:spcBef>
              <a:spcAft>
                <a:spcPct val="0"/>
              </a:spcAft>
            </a:pPr>
            <a:r>
              <a:rPr lang="en-US" sz="1200" dirty="0"/>
              <a:t>The pages that follow list the statistically significant </a:t>
            </a:r>
            <a:r>
              <a:rPr lang="en-US" sz="1200" u="sng" dirty="0"/>
              <a:t>differences</a:t>
            </a:r>
            <a:r>
              <a:rPr lang="en-US" sz="1200" dirty="0"/>
              <a:t> between the overall (average) results for NZ and responses provided by people living in the various regions of the </a:t>
            </a:r>
            <a:r>
              <a:rPr lang="en-US" sz="1200" dirty="0" smtClean="0"/>
              <a:t>country.</a:t>
            </a:r>
            <a:endParaRPr lang="en-US" sz="1200" dirty="0"/>
          </a:p>
          <a:p>
            <a:pPr fontAlgn="base">
              <a:lnSpc>
                <a:spcPct val="114000"/>
              </a:lnSpc>
              <a:spcBef>
                <a:spcPct val="50000"/>
              </a:spcBef>
              <a:spcAft>
                <a:spcPct val="0"/>
              </a:spcAft>
            </a:pPr>
            <a:r>
              <a:rPr lang="en-US" sz="1200" dirty="0" smtClean="0"/>
              <a:t>The graph below provides the sample size for each region. The results have been weighted to 2006 Census figures to represent the proportion of New Zealanders aged 15+ within each region.</a:t>
            </a:r>
          </a:p>
          <a:p>
            <a:pPr fontAlgn="base">
              <a:lnSpc>
                <a:spcPct val="114000"/>
              </a:lnSpc>
              <a:spcBef>
                <a:spcPct val="50000"/>
              </a:spcBef>
              <a:spcAft>
                <a:spcPct val="0"/>
              </a:spcAft>
            </a:pPr>
            <a:endParaRPr lang="en-US" sz="1200" dirty="0" smtClean="0"/>
          </a:p>
        </p:txBody>
      </p:sp>
      <p:sp>
        <p:nvSpPr>
          <p:cNvPr id="8" name="Text Box 6"/>
          <p:cNvSpPr txBox="1">
            <a:spLocks noChangeArrowheads="1"/>
          </p:cNvSpPr>
          <p:nvPr/>
        </p:nvSpPr>
        <p:spPr bwMode="auto">
          <a:xfrm>
            <a:off x="2669382" y="2621756"/>
            <a:ext cx="4635500" cy="2746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200" b="1" dirty="0">
                <a:solidFill>
                  <a:srgbClr val="000000"/>
                </a:solidFill>
              </a:rPr>
              <a:t>Number of interviews carried out in each region</a:t>
            </a:r>
            <a:endParaRPr lang="en-GB" sz="1200" b="1" dirty="0">
              <a:solidFill>
                <a:srgbClr val="000000"/>
              </a:solidFill>
            </a:endParaRPr>
          </a:p>
        </p:txBody>
      </p:sp>
      <p:sp>
        <p:nvSpPr>
          <p:cNvPr id="12"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sz="3000" b="1" dirty="0" smtClean="0">
                <a:solidFill>
                  <a:srgbClr val="FFF12D">
                    <a:lumMod val="50000"/>
                  </a:srgbClr>
                </a:solidFill>
                <a:latin typeface="Century Gothic"/>
              </a:rPr>
              <a:t>Regional Analyses</a:t>
            </a:r>
            <a:endParaRPr lang="en-GB" sz="3000" b="1" dirty="0">
              <a:solidFill>
                <a:srgbClr val="FFF12D">
                  <a:lumMod val="50000"/>
                </a:srgbClr>
              </a:solidFill>
              <a:latin typeface="Century Gothic"/>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1591483896"/>
              </p:ext>
            </p:extLst>
          </p:nvPr>
        </p:nvGraphicFramePr>
        <p:xfrm>
          <a:off x="2857501" y="2947516"/>
          <a:ext cx="4278312" cy="33432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9"/>
          <p:cNvSpPr txBox="1">
            <a:spLocks noChangeArrowheads="1"/>
          </p:cNvSpPr>
          <p:nvPr/>
        </p:nvSpPr>
        <p:spPr bwMode="auto">
          <a:xfrm>
            <a:off x="2770188" y="6293966"/>
            <a:ext cx="3816350" cy="223138"/>
          </a:xfrm>
          <a:prstGeom prst="rect">
            <a:avLst/>
          </a:prstGeom>
          <a:noFill/>
          <a:ln w="9525">
            <a:noFill/>
            <a:miter lim="800000"/>
            <a:headEnd/>
            <a:tailEnd/>
          </a:ln>
          <a:effectLst/>
        </p:spPr>
        <p:txBody>
          <a:bodyPr>
            <a:spAutoFit/>
          </a:bodyPr>
          <a:lstStyle/>
          <a:p>
            <a:pPr fontAlgn="base">
              <a:spcBef>
                <a:spcPct val="50000"/>
              </a:spcBef>
              <a:spcAft>
                <a:spcPct val="0"/>
              </a:spcAft>
            </a:pPr>
            <a:r>
              <a:rPr lang="en-US" sz="850" dirty="0"/>
              <a:t>Source: Survey call data (total number of interviews = </a:t>
            </a:r>
            <a:r>
              <a:rPr lang="en-US" sz="850" dirty="0" smtClean="0"/>
              <a:t>1,255)</a:t>
            </a:r>
            <a:endParaRPr lang="en-GB" sz="850" dirty="0"/>
          </a:p>
        </p:txBody>
      </p:sp>
      <p:sp>
        <p:nvSpPr>
          <p:cNvPr id="10" name="TextBox 9"/>
          <p:cNvSpPr txBox="1"/>
          <p:nvPr/>
        </p:nvSpPr>
        <p:spPr>
          <a:xfrm>
            <a:off x="5957778" y="4616519"/>
            <a:ext cx="2886074" cy="507831"/>
          </a:xfrm>
          <a:prstGeom prst="rect">
            <a:avLst/>
          </a:prstGeom>
          <a:noFill/>
        </p:spPr>
        <p:txBody>
          <a:bodyPr wrap="square" rtlCol="0">
            <a:spAutoFit/>
          </a:bodyPr>
          <a:lstStyle/>
          <a:p>
            <a:r>
              <a:rPr lang="en-US" sz="900" dirty="0" smtClean="0"/>
              <a:t>Please note: </a:t>
            </a:r>
            <a:r>
              <a:rPr lang="en-US" sz="900" dirty="0"/>
              <a:t>Caution must be used in interpreting figures prior to 2011, due to small base sizes within some regions</a:t>
            </a:r>
            <a:r>
              <a:rPr lang="en-US" sz="900" dirty="0" smtClean="0"/>
              <a:t>.</a:t>
            </a:r>
            <a:endParaRPr lang="en-NZ" sz="900" dirty="0"/>
          </a:p>
        </p:txBody>
      </p:sp>
    </p:spTree>
    <p:extLst>
      <p:ext uri="{BB962C8B-B14F-4D97-AF65-F5344CB8AC3E}">
        <p14:creationId xmlns:p14="http://schemas.microsoft.com/office/powerpoint/2010/main" val="2178321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83"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10% </a:t>
            </a:r>
            <a:endParaRPr lang="en-US" sz="800" b="1" dirty="0">
              <a:solidFill>
                <a:schemeClr val="tx1"/>
              </a:solidFill>
            </a:endParaRPr>
          </a:p>
        </p:txBody>
      </p:sp>
      <p:sp>
        <p:nvSpPr>
          <p:cNvPr id="84"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22%</a:t>
            </a:r>
            <a:endParaRPr lang="en-US" sz="800" b="1" dirty="0">
              <a:solidFill>
                <a:schemeClr val="tx1"/>
              </a:solidFill>
            </a:endParaRPr>
          </a:p>
        </p:txBody>
      </p:sp>
      <p:sp>
        <p:nvSpPr>
          <p:cNvPr id="85"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46% </a:t>
            </a:r>
            <a:endParaRPr lang="en-US" sz="800" b="1" dirty="0">
              <a:solidFill>
                <a:schemeClr val="tx1"/>
              </a:solidFill>
            </a:endParaRPr>
          </a:p>
        </p:txBody>
      </p:sp>
      <p:sp>
        <p:nvSpPr>
          <p:cNvPr id="86"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75% </a:t>
            </a:r>
            <a:endParaRPr lang="en-US" sz="800" b="1" dirty="0">
              <a:solidFill>
                <a:schemeClr val="tx1"/>
              </a:solidFill>
            </a:endParaRPr>
          </a:p>
        </p:txBody>
      </p:sp>
      <p:sp>
        <p:nvSpPr>
          <p:cNvPr id="87" name="Text Box 56"/>
          <p:cNvSpPr txBox="1">
            <a:spLocks noChangeArrowheads="1"/>
          </p:cNvSpPr>
          <p:nvPr/>
        </p:nvSpPr>
        <p:spPr bwMode="auto">
          <a:xfrm>
            <a:off x="6465028" y="1030756"/>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12"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Auckland</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40" name="Text Box 12"/>
          <p:cNvSpPr txBox="1">
            <a:spLocks noChangeArrowheads="1"/>
          </p:cNvSpPr>
          <p:nvPr/>
        </p:nvSpPr>
        <p:spPr bwMode="auto">
          <a:xfrm>
            <a:off x="962726" y="2624503"/>
            <a:ext cx="8076499" cy="3990836"/>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pPr>
            <a:r>
              <a:rPr lang="en-US" sz="1400" dirty="0" smtClean="0">
                <a:solidFill>
                  <a:srgbClr val="009999"/>
                </a:solidFill>
              </a:rPr>
              <a:t>Preparedness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Aucklanders are less likely than the national average to be fully prepared for a disaster (only 10% are fully prepared, cf. national average of 16%). They are also less likely than average to be prepared </a:t>
            </a:r>
            <a:r>
              <a:rPr lang="en-NZ" sz="1200" dirty="0">
                <a:solidFill>
                  <a:srgbClr val="000000"/>
                </a:solidFill>
                <a:cs typeface="Times New Roman" pitchFamily="18" charset="0"/>
              </a:rPr>
              <a:t>at home </a:t>
            </a:r>
            <a:r>
              <a:rPr lang="en-NZ" sz="1200" dirty="0" smtClean="0">
                <a:solidFill>
                  <a:srgbClr val="000000"/>
                </a:solidFill>
                <a:cs typeface="Times New Roman" pitchFamily="18" charset="0"/>
              </a:rPr>
              <a:t>(22% cf. 32% national average).</a:t>
            </a:r>
            <a:endParaRPr lang="en-NZ" sz="1200" dirty="0">
              <a:solidFill>
                <a:srgbClr val="000000"/>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In Auckland, preparedness levels are significantly lower than average in </a:t>
            </a:r>
            <a:r>
              <a:rPr lang="en-NZ" sz="1200" dirty="0" smtClean="0">
                <a:solidFill>
                  <a:srgbClr val="000000"/>
                </a:solidFill>
                <a:cs typeface="Times New Roman" pitchFamily="18" charset="0"/>
              </a:rPr>
              <a:t>seven of </a:t>
            </a:r>
            <a:r>
              <a:rPr lang="en-NZ" sz="1200" dirty="0">
                <a:solidFill>
                  <a:srgbClr val="000000"/>
                </a:solidFill>
                <a:cs typeface="Times New Roman" pitchFamily="18" charset="0"/>
              </a:rPr>
              <a:t>the preparedness </a:t>
            </a:r>
            <a:r>
              <a:rPr lang="en-NZ" sz="1200" dirty="0" smtClean="0">
                <a:solidFill>
                  <a:srgbClr val="000000"/>
                </a:solidFill>
                <a:cs typeface="Times New Roman" pitchFamily="18" charset="0"/>
              </a:rPr>
              <a:t>diagnostics, including:</a:t>
            </a:r>
            <a:endParaRPr lang="en-GB" sz="1200" dirty="0">
              <a:solidFill>
                <a:srgbClr val="000000"/>
              </a:solidFill>
            </a:endParaRPr>
          </a:p>
          <a:p>
            <a:pPr marL="627063" lvl="1" indent="-169863"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have a good understanding of the types of disasters that could occur in New Zealand, and the chances of them occurring (70% cf. 78% national average)</a:t>
            </a:r>
          </a:p>
          <a:p>
            <a:pPr marL="627063" lvl="1" indent="-169863"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have a good understanding of what the effects would be if a disaster struck in your area (73% cf. 81% national average)</a:t>
            </a:r>
          </a:p>
          <a:p>
            <a:pPr marL="627063" lvl="1" indent="-169863"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a:t>
            </a:r>
            <a:r>
              <a:rPr lang="en-NZ" sz="1200" dirty="0">
                <a:solidFill>
                  <a:srgbClr val="000000"/>
                </a:solidFill>
                <a:cs typeface="Times New Roman" pitchFamily="18" charset="0"/>
              </a:rPr>
              <a:t>are familiar with the Civil Defence information in the Yellow Pages </a:t>
            </a:r>
            <a:r>
              <a:rPr lang="en-NZ" sz="1200" dirty="0" smtClean="0">
                <a:solidFill>
                  <a:srgbClr val="000000"/>
                </a:solidFill>
                <a:cs typeface="Times New Roman" pitchFamily="18" charset="0"/>
              </a:rPr>
              <a:t>(48% cf. 61% </a:t>
            </a:r>
            <a:r>
              <a:rPr lang="en-NZ" sz="1200" dirty="0">
                <a:solidFill>
                  <a:srgbClr val="000000"/>
                </a:solidFill>
                <a:cs typeface="Times New Roman" pitchFamily="18" charset="0"/>
              </a:rPr>
              <a:t>national average</a:t>
            </a:r>
            <a:r>
              <a:rPr lang="en-NZ" sz="1200" dirty="0" smtClean="0">
                <a:solidFill>
                  <a:srgbClr val="000000"/>
                </a:solidFill>
                <a:cs typeface="Times New Roman" pitchFamily="18" charset="0"/>
              </a:rPr>
              <a:t>)</a:t>
            </a:r>
            <a:endParaRPr lang="en-GB" sz="1200" dirty="0">
              <a:solidFill>
                <a:srgbClr val="000000"/>
              </a:solidFill>
              <a:cs typeface="Times New Roman" pitchFamily="18" charset="0"/>
            </a:endParaRPr>
          </a:p>
          <a:p>
            <a:pPr marL="627063" lvl="1" indent="-169863" fontAlgn="base">
              <a:spcBef>
                <a:spcPts val="400"/>
              </a:spcBef>
              <a:spcAft>
                <a:spcPct val="0"/>
              </a:spcAft>
              <a:buFont typeface="Wingdings" pitchFamily="2" charset="2"/>
              <a:buChar char=""/>
            </a:pPr>
            <a:r>
              <a:rPr lang="en-NZ" sz="1200" dirty="0">
                <a:solidFill>
                  <a:srgbClr val="000000"/>
                </a:solidFill>
                <a:cs typeface="Times New Roman" pitchFamily="18" charset="0"/>
              </a:rPr>
              <a:t>You have an emergency survival plan for your household </a:t>
            </a:r>
            <a:r>
              <a:rPr lang="en-NZ" sz="1200" dirty="0" smtClean="0">
                <a:solidFill>
                  <a:srgbClr val="000000"/>
                </a:solidFill>
                <a:cs typeface="Times New Roman" pitchFamily="18" charset="0"/>
              </a:rPr>
              <a:t>(46% cf. 60% </a:t>
            </a:r>
            <a:r>
              <a:rPr lang="en-NZ" sz="1200" dirty="0">
                <a:solidFill>
                  <a:srgbClr val="000000"/>
                </a:solidFill>
                <a:cs typeface="Times New Roman" pitchFamily="18" charset="0"/>
              </a:rPr>
              <a:t>national average</a:t>
            </a:r>
            <a:r>
              <a:rPr lang="en-NZ" sz="1200" dirty="0" smtClean="0">
                <a:solidFill>
                  <a:srgbClr val="000000"/>
                </a:solidFill>
                <a:cs typeface="Times New Roman" pitchFamily="18" charset="0"/>
              </a:rPr>
              <a:t>)</a:t>
            </a:r>
          </a:p>
          <a:p>
            <a:pPr marL="627063" lvl="1" indent="-169863"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have stored at least 3 litres of water per person for 3 days for each member of your household (38% cf. 51% national average)</a:t>
            </a:r>
          </a:p>
          <a:p>
            <a:pPr marL="627063" lvl="1" indent="-169863"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have the necessary emergency items needed to survive a disaster (75% cf. 81% national average)</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You regularly update your emergency survival items (45% cf. 52% national average). </a:t>
            </a:r>
          </a:p>
        </p:txBody>
      </p:sp>
      <p:sp>
        <p:nvSpPr>
          <p:cNvPr id="44" name="Rectangle 48"/>
          <p:cNvSpPr>
            <a:spLocks noChangeArrowheads="1"/>
          </p:cNvSpPr>
          <p:nvPr/>
        </p:nvSpPr>
        <p:spPr bwMode="auto">
          <a:xfrm>
            <a:off x="1493776" y="1273508"/>
            <a:ext cx="111120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45" name="Rectangle 49"/>
          <p:cNvSpPr>
            <a:spLocks noChangeArrowheads="1"/>
          </p:cNvSpPr>
          <p:nvPr/>
        </p:nvSpPr>
        <p:spPr bwMode="auto">
          <a:xfrm>
            <a:off x="1281003" y="1528003"/>
            <a:ext cx="1323975" cy="214312"/>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46" name="Text Box 50"/>
          <p:cNvSpPr txBox="1">
            <a:spLocks noChangeArrowheads="1"/>
          </p:cNvSpPr>
          <p:nvPr/>
        </p:nvSpPr>
        <p:spPr bwMode="auto">
          <a:xfrm>
            <a:off x="2543029" y="1030756"/>
            <a:ext cx="904875" cy="244475"/>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47" name="Text Box 56"/>
          <p:cNvSpPr txBox="1">
            <a:spLocks noChangeArrowheads="1"/>
          </p:cNvSpPr>
          <p:nvPr/>
        </p:nvSpPr>
        <p:spPr bwMode="auto">
          <a:xfrm>
            <a:off x="3384043"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48" name="Text Box 56"/>
          <p:cNvSpPr txBox="1">
            <a:spLocks noChangeArrowheads="1"/>
          </p:cNvSpPr>
          <p:nvPr/>
        </p:nvSpPr>
        <p:spPr bwMode="auto">
          <a:xfrm>
            <a:off x="3994455"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49" name="Text Box 56"/>
          <p:cNvSpPr txBox="1">
            <a:spLocks noChangeArrowheads="1"/>
          </p:cNvSpPr>
          <p:nvPr/>
        </p:nvSpPr>
        <p:spPr bwMode="auto">
          <a:xfrm>
            <a:off x="4623253"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50" name="Rectangle 49"/>
          <p:cNvSpPr>
            <a:spLocks noChangeArrowheads="1"/>
          </p:cNvSpPr>
          <p:nvPr/>
        </p:nvSpPr>
        <p:spPr bwMode="auto">
          <a:xfrm>
            <a:off x="1749316" y="1781366"/>
            <a:ext cx="846137"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51" name="Rectangle 49"/>
          <p:cNvSpPr>
            <a:spLocks noChangeArrowheads="1"/>
          </p:cNvSpPr>
          <p:nvPr/>
        </p:nvSpPr>
        <p:spPr bwMode="auto">
          <a:xfrm>
            <a:off x="1339795" y="2034731"/>
            <a:ext cx="1274708"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52" name="AutoShape 52"/>
          <p:cNvSpPr>
            <a:spLocks noChangeArrowheads="1"/>
          </p:cNvSpPr>
          <p:nvPr/>
        </p:nvSpPr>
        <p:spPr bwMode="auto">
          <a:xfrm>
            <a:off x="2810523" y="204503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83%</a:t>
            </a:r>
          </a:p>
        </p:txBody>
      </p:sp>
      <p:sp>
        <p:nvSpPr>
          <p:cNvPr id="53" name="AutoShape 52"/>
          <p:cNvSpPr>
            <a:spLocks noChangeArrowheads="1"/>
          </p:cNvSpPr>
          <p:nvPr/>
        </p:nvSpPr>
        <p:spPr bwMode="auto">
          <a:xfrm>
            <a:off x="2810522" y="1269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a:t>
            </a:r>
          </a:p>
        </p:txBody>
      </p:sp>
      <p:sp>
        <p:nvSpPr>
          <p:cNvPr id="54" name="AutoShape 52"/>
          <p:cNvSpPr>
            <a:spLocks noChangeArrowheads="1"/>
          </p:cNvSpPr>
          <p:nvPr/>
        </p:nvSpPr>
        <p:spPr bwMode="auto">
          <a:xfrm>
            <a:off x="2810522" y="152782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15%</a:t>
            </a:r>
          </a:p>
        </p:txBody>
      </p:sp>
      <p:sp>
        <p:nvSpPr>
          <p:cNvPr id="55" name="AutoShape 52"/>
          <p:cNvSpPr>
            <a:spLocks noChangeArrowheads="1"/>
          </p:cNvSpPr>
          <p:nvPr/>
        </p:nvSpPr>
        <p:spPr bwMode="auto">
          <a:xfrm>
            <a:off x="2810523" y="178643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38%</a:t>
            </a:r>
          </a:p>
        </p:txBody>
      </p:sp>
      <p:sp>
        <p:nvSpPr>
          <p:cNvPr id="56" name="AutoShape 52"/>
          <p:cNvSpPr>
            <a:spLocks noChangeArrowheads="1"/>
          </p:cNvSpPr>
          <p:nvPr/>
        </p:nvSpPr>
        <p:spPr bwMode="auto">
          <a:xfrm>
            <a:off x="3435703" y="204662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83%</a:t>
            </a:r>
          </a:p>
        </p:txBody>
      </p:sp>
      <p:sp>
        <p:nvSpPr>
          <p:cNvPr id="57" name="AutoShape 52"/>
          <p:cNvSpPr>
            <a:spLocks noChangeArrowheads="1"/>
          </p:cNvSpPr>
          <p:nvPr/>
        </p:nvSpPr>
        <p:spPr bwMode="auto">
          <a:xfrm>
            <a:off x="3435702" y="12708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a:t>
            </a:r>
          </a:p>
        </p:txBody>
      </p:sp>
      <p:sp>
        <p:nvSpPr>
          <p:cNvPr id="58" name="AutoShape 52"/>
          <p:cNvSpPr>
            <a:spLocks noChangeArrowheads="1"/>
          </p:cNvSpPr>
          <p:nvPr/>
        </p:nvSpPr>
        <p:spPr bwMode="auto">
          <a:xfrm>
            <a:off x="3435702" y="152941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15%</a:t>
            </a:r>
          </a:p>
        </p:txBody>
      </p:sp>
      <p:sp>
        <p:nvSpPr>
          <p:cNvPr id="59" name="AutoShape 52"/>
          <p:cNvSpPr>
            <a:spLocks noChangeArrowheads="1"/>
          </p:cNvSpPr>
          <p:nvPr/>
        </p:nvSpPr>
        <p:spPr bwMode="auto">
          <a:xfrm>
            <a:off x="3435703" y="178801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39%</a:t>
            </a:r>
          </a:p>
        </p:txBody>
      </p:sp>
      <p:sp>
        <p:nvSpPr>
          <p:cNvPr id="60" name="AutoShape 52"/>
          <p:cNvSpPr>
            <a:spLocks noChangeArrowheads="1"/>
          </p:cNvSpPr>
          <p:nvPr/>
        </p:nvSpPr>
        <p:spPr bwMode="auto">
          <a:xfrm>
            <a:off x="4046115" y="204772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67%</a:t>
            </a:r>
          </a:p>
        </p:txBody>
      </p:sp>
      <p:sp>
        <p:nvSpPr>
          <p:cNvPr id="61" name="AutoShape 52"/>
          <p:cNvSpPr>
            <a:spLocks noChangeArrowheads="1"/>
          </p:cNvSpPr>
          <p:nvPr/>
        </p:nvSpPr>
        <p:spPr bwMode="auto">
          <a:xfrm>
            <a:off x="4046114" y="126128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a:t>
            </a:r>
          </a:p>
        </p:txBody>
      </p:sp>
      <p:sp>
        <p:nvSpPr>
          <p:cNvPr id="62" name="AutoShape 52"/>
          <p:cNvSpPr>
            <a:spLocks noChangeArrowheads="1"/>
          </p:cNvSpPr>
          <p:nvPr/>
        </p:nvSpPr>
        <p:spPr bwMode="auto">
          <a:xfrm>
            <a:off x="4046114" y="152343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14%</a:t>
            </a:r>
          </a:p>
        </p:txBody>
      </p:sp>
      <p:sp>
        <p:nvSpPr>
          <p:cNvPr id="63" name="AutoShape 52"/>
          <p:cNvSpPr>
            <a:spLocks noChangeArrowheads="1"/>
          </p:cNvSpPr>
          <p:nvPr/>
        </p:nvSpPr>
        <p:spPr bwMode="auto">
          <a:xfrm>
            <a:off x="4046115" y="178558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35%</a:t>
            </a:r>
          </a:p>
        </p:txBody>
      </p:sp>
      <p:sp>
        <p:nvSpPr>
          <p:cNvPr id="64" name="AutoShape 52"/>
          <p:cNvSpPr>
            <a:spLocks noChangeArrowheads="1"/>
          </p:cNvSpPr>
          <p:nvPr/>
        </p:nvSpPr>
        <p:spPr bwMode="auto">
          <a:xfrm>
            <a:off x="4674913" y="204772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74% </a:t>
            </a:r>
          </a:p>
        </p:txBody>
      </p:sp>
      <p:sp>
        <p:nvSpPr>
          <p:cNvPr id="65" name="AutoShape 52"/>
          <p:cNvSpPr>
            <a:spLocks noChangeArrowheads="1"/>
          </p:cNvSpPr>
          <p:nvPr/>
        </p:nvSpPr>
        <p:spPr bwMode="auto">
          <a:xfrm>
            <a:off x="4674912" y="126128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a:t>
            </a:r>
            <a:endParaRPr lang="en-US" sz="800" b="1" dirty="0">
              <a:solidFill>
                <a:schemeClr val="tx1"/>
              </a:solidFill>
            </a:endParaRPr>
          </a:p>
        </p:txBody>
      </p:sp>
      <p:sp>
        <p:nvSpPr>
          <p:cNvPr id="66" name="AutoShape 52"/>
          <p:cNvSpPr>
            <a:spLocks noChangeArrowheads="1"/>
          </p:cNvSpPr>
          <p:nvPr/>
        </p:nvSpPr>
        <p:spPr bwMode="auto">
          <a:xfrm>
            <a:off x="4674912" y="15234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20%</a:t>
            </a:r>
            <a:endParaRPr lang="en-US" sz="800" b="1" dirty="0">
              <a:solidFill>
                <a:schemeClr val="tx1"/>
              </a:solidFill>
            </a:endParaRPr>
          </a:p>
        </p:txBody>
      </p:sp>
      <p:sp>
        <p:nvSpPr>
          <p:cNvPr id="67" name="AutoShape 52"/>
          <p:cNvSpPr>
            <a:spLocks noChangeArrowheads="1"/>
          </p:cNvSpPr>
          <p:nvPr/>
        </p:nvSpPr>
        <p:spPr bwMode="auto">
          <a:xfrm>
            <a:off x="4674913" y="17855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40%</a:t>
            </a:r>
            <a:endParaRPr lang="en-US" sz="800" b="1" dirty="0">
              <a:solidFill>
                <a:schemeClr val="tx1"/>
              </a:solidFill>
            </a:endParaRPr>
          </a:p>
        </p:txBody>
      </p:sp>
      <p:sp>
        <p:nvSpPr>
          <p:cNvPr id="68" name="AutoShape 52"/>
          <p:cNvSpPr>
            <a:spLocks noChangeArrowheads="1"/>
          </p:cNvSpPr>
          <p:nvPr/>
        </p:nvSpPr>
        <p:spPr bwMode="auto">
          <a:xfrm>
            <a:off x="5302455" y="125530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a:t>
            </a:r>
            <a:endParaRPr lang="en-US" sz="800" b="1" dirty="0">
              <a:solidFill>
                <a:schemeClr val="tx1"/>
              </a:solidFill>
            </a:endParaRPr>
          </a:p>
        </p:txBody>
      </p:sp>
      <p:sp>
        <p:nvSpPr>
          <p:cNvPr id="69" name="AutoShape 52"/>
          <p:cNvSpPr>
            <a:spLocks noChangeArrowheads="1"/>
          </p:cNvSpPr>
          <p:nvPr/>
        </p:nvSpPr>
        <p:spPr bwMode="auto">
          <a:xfrm>
            <a:off x="5302455" y="15199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18%</a:t>
            </a:r>
            <a:endParaRPr lang="en-US" sz="800" b="1" dirty="0">
              <a:solidFill>
                <a:schemeClr val="tx1"/>
              </a:solidFill>
            </a:endParaRPr>
          </a:p>
        </p:txBody>
      </p:sp>
      <p:sp>
        <p:nvSpPr>
          <p:cNvPr id="70" name="AutoShape 52"/>
          <p:cNvSpPr>
            <a:spLocks noChangeArrowheads="1"/>
          </p:cNvSpPr>
          <p:nvPr/>
        </p:nvSpPr>
        <p:spPr bwMode="auto">
          <a:xfrm>
            <a:off x="5302455" y="178457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40%</a:t>
            </a:r>
            <a:endParaRPr lang="en-US" sz="800" b="1" dirty="0">
              <a:solidFill>
                <a:schemeClr val="tx1"/>
              </a:solidFill>
            </a:endParaRPr>
          </a:p>
        </p:txBody>
      </p:sp>
      <p:sp>
        <p:nvSpPr>
          <p:cNvPr id="71" name="AutoShape 52"/>
          <p:cNvSpPr>
            <a:spLocks noChangeArrowheads="1"/>
          </p:cNvSpPr>
          <p:nvPr/>
        </p:nvSpPr>
        <p:spPr bwMode="auto">
          <a:xfrm>
            <a:off x="5302455" y="20492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75%</a:t>
            </a:r>
            <a:endParaRPr lang="en-US" sz="800" b="1" dirty="0">
              <a:solidFill>
                <a:schemeClr val="tx1"/>
              </a:solidFill>
            </a:endParaRPr>
          </a:p>
        </p:txBody>
      </p:sp>
      <p:sp>
        <p:nvSpPr>
          <p:cNvPr id="72" name="Text Box 56"/>
          <p:cNvSpPr txBox="1">
            <a:spLocks noChangeArrowheads="1"/>
          </p:cNvSpPr>
          <p:nvPr/>
        </p:nvSpPr>
        <p:spPr bwMode="auto">
          <a:xfrm>
            <a:off x="5250796"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73" name="AutoShape 52"/>
          <p:cNvSpPr>
            <a:spLocks noChangeArrowheads="1"/>
          </p:cNvSpPr>
          <p:nvPr/>
        </p:nvSpPr>
        <p:spPr bwMode="auto">
          <a:xfrm>
            <a:off x="5928434" y="125459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11%</a:t>
            </a:r>
            <a:endParaRPr lang="en-US" sz="800" b="1" dirty="0">
              <a:solidFill>
                <a:schemeClr val="tx1"/>
              </a:solidFill>
            </a:endParaRPr>
          </a:p>
        </p:txBody>
      </p:sp>
      <p:sp>
        <p:nvSpPr>
          <p:cNvPr id="74" name="AutoShape 52"/>
          <p:cNvSpPr>
            <a:spLocks noChangeArrowheads="1"/>
          </p:cNvSpPr>
          <p:nvPr/>
        </p:nvSpPr>
        <p:spPr bwMode="auto">
          <a:xfrm>
            <a:off x="5928434" y="1519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21%</a:t>
            </a:r>
            <a:endParaRPr lang="en-US" sz="800" b="1" dirty="0">
              <a:solidFill>
                <a:schemeClr val="tx1"/>
              </a:solidFill>
            </a:endParaRPr>
          </a:p>
        </p:txBody>
      </p:sp>
      <p:sp>
        <p:nvSpPr>
          <p:cNvPr id="75" name="AutoShape 52"/>
          <p:cNvSpPr>
            <a:spLocks noChangeArrowheads="1"/>
          </p:cNvSpPr>
          <p:nvPr/>
        </p:nvSpPr>
        <p:spPr bwMode="auto">
          <a:xfrm>
            <a:off x="5928434" y="178385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53%</a:t>
            </a:r>
            <a:endParaRPr lang="en-US" sz="800" b="1" dirty="0">
              <a:solidFill>
                <a:schemeClr val="tx1"/>
              </a:solidFill>
            </a:endParaRPr>
          </a:p>
        </p:txBody>
      </p:sp>
      <p:sp>
        <p:nvSpPr>
          <p:cNvPr id="76" name="AutoShape 52"/>
          <p:cNvSpPr>
            <a:spLocks noChangeArrowheads="1"/>
          </p:cNvSpPr>
          <p:nvPr/>
        </p:nvSpPr>
        <p:spPr bwMode="auto">
          <a:xfrm>
            <a:off x="5928434" y="204849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a:t>
            </a:r>
            <a:endParaRPr lang="en-US" sz="800" b="1" dirty="0">
              <a:solidFill>
                <a:schemeClr val="tx1"/>
              </a:solidFill>
            </a:endParaRPr>
          </a:p>
        </p:txBody>
      </p:sp>
      <p:sp>
        <p:nvSpPr>
          <p:cNvPr id="77" name="Text Box 56"/>
          <p:cNvSpPr txBox="1">
            <a:spLocks noChangeArrowheads="1"/>
          </p:cNvSpPr>
          <p:nvPr/>
        </p:nvSpPr>
        <p:spPr bwMode="auto">
          <a:xfrm>
            <a:off x="5876775" y="1030756"/>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78" name="Text Box 9"/>
          <p:cNvSpPr txBox="1">
            <a:spLocks noChangeArrowheads="1"/>
          </p:cNvSpPr>
          <p:nvPr/>
        </p:nvSpPr>
        <p:spPr bwMode="auto">
          <a:xfrm>
            <a:off x="933450"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278</a:t>
            </a:r>
            <a:endParaRPr lang="en-GB" sz="1000" dirty="0">
              <a:solidFill>
                <a:srgbClr val="000000"/>
              </a:solidFill>
            </a:endParaRPr>
          </a:p>
        </p:txBody>
      </p:sp>
    </p:spTree>
    <p:extLst>
      <p:ext uri="{BB962C8B-B14F-4D97-AF65-F5344CB8AC3E}">
        <p14:creationId xmlns:p14="http://schemas.microsoft.com/office/powerpoint/2010/main" val="3401942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541588" y="6327775"/>
            <a:ext cx="38163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FFFFFF"/>
                </a:solidFill>
              </a:rPr>
              <a:t>Source: Survey call data (total number of interviews = 1,000)</a:t>
            </a:r>
            <a:endParaRPr lang="en-GB" sz="1000" dirty="0">
              <a:solidFill>
                <a:srgbClr val="FFFFFF"/>
              </a:solidFill>
            </a:endParaRPr>
          </a:p>
        </p:txBody>
      </p:sp>
      <p:sp>
        <p:nvSpPr>
          <p:cNvPr id="12"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Auckland</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5" name="Text Box 9"/>
          <p:cNvSpPr txBox="1">
            <a:spLocks noChangeArrowheads="1"/>
          </p:cNvSpPr>
          <p:nvPr/>
        </p:nvSpPr>
        <p:spPr bwMode="auto">
          <a:xfrm>
            <a:off x="933450"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278</a:t>
            </a:r>
            <a:endParaRPr lang="en-GB" sz="1000" dirty="0">
              <a:solidFill>
                <a:srgbClr val="000000"/>
              </a:solidFill>
            </a:endParaRPr>
          </a:p>
        </p:txBody>
      </p:sp>
      <p:sp>
        <p:nvSpPr>
          <p:cNvPr id="6" name="Text Box 5"/>
          <p:cNvSpPr txBox="1">
            <a:spLocks noChangeArrowheads="1"/>
          </p:cNvSpPr>
          <p:nvPr/>
        </p:nvSpPr>
        <p:spPr bwMode="auto">
          <a:xfrm>
            <a:off x="1017906" y="1160783"/>
            <a:ext cx="8059420" cy="4231928"/>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pPr>
            <a:r>
              <a:rPr lang="en-US" sz="1400" dirty="0" smtClean="0">
                <a:solidFill>
                  <a:srgbClr val="009999"/>
                </a:solidFill>
              </a:rPr>
              <a:t>Preparedness (continued)</a:t>
            </a:r>
          </a:p>
          <a:p>
            <a:pPr marL="285750" indent="-285750" fontAlgn="base">
              <a:spcBef>
                <a:spcPct val="50000"/>
              </a:spcBef>
              <a:spcAft>
                <a:spcPct val="0"/>
              </a:spcAft>
              <a:buFont typeface="Arial" pitchFamily="34" charset="0"/>
              <a:buChar char="•"/>
            </a:pPr>
            <a:r>
              <a:rPr lang="en-US" sz="1200" dirty="0" smtClean="0">
                <a:cs typeface="Times New Roman" pitchFamily="18" charset="0"/>
              </a:rPr>
              <a:t>Aucklanders are less likely than average to say that they feel either ‘very well prepared’ or ‘quite well prepared’ for a disaster (only 43% cf. 59% national average).</a:t>
            </a:r>
          </a:p>
          <a:p>
            <a:pPr marL="285750" indent="-285750" fontAlgn="base">
              <a:spcBef>
                <a:spcPct val="50000"/>
              </a:spcBef>
              <a:spcAft>
                <a:spcPct val="0"/>
              </a:spcAft>
              <a:buFont typeface="Arial" pitchFamily="34" charset="0"/>
              <a:buChar char="•"/>
            </a:pPr>
            <a:r>
              <a:rPr lang="en-US" sz="1200" dirty="0" smtClean="0">
                <a:cs typeface="Times New Roman" pitchFamily="18" charset="0"/>
              </a:rPr>
              <a:t>They are also less likely than average to have an emergency plan that includes while they are at home </a:t>
            </a:r>
            <a:r>
              <a:rPr lang="en-US" sz="1200" u="sng" dirty="0" smtClean="0">
                <a:cs typeface="Times New Roman" pitchFamily="18" charset="0"/>
              </a:rPr>
              <a:t>and</a:t>
            </a:r>
            <a:r>
              <a:rPr lang="en-US" sz="1200" dirty="0" smtClean="0">
                <a:cs typeface="Times New Roman" pitchFamily="18" charset="0"/>
              </a:rPr>
              <a:t> away from home (only 19% cf. 27% national average).</a:t>
            </a:r>
          </a:p>
          <a:p>
            <a:pPr marL="285750" indent="-285750" fontAlgn="base">
              <a:spcBef>
                <a:spcPct val="50000"/>
              </a:spcBef>
              <a:spcAft>
                <a:spcPct val="0"/>
              </a:spcAft>
              <a:buFont typeface="Arial" pitchFamily="34" charset="0"/>
              <a:buChar char="•"/>
            </a:pPr>
            <a:r>
              <a:rPr lang="en-US" sz="1200" dirty="0" smtClean="0">
                <a:cs typeface="Times New Roman" pitchFamily="18" charset="0"/>
              </a:rPr>
              <a:t>In the last 12 months, significantly fewer Aucklanders (when compared to average) have taken steps to prepare themselves or their household for a disaster (only 38% cf. 55% national average).</a:t>
            </a:r>
          </a:p>
          <a:p>
            <a:pPr fontAlgn="base">
              <a:spcBef>
                <a:spcPct val="50000"/>
              </a:spcBef>
              <a:spcAft>
                <a:spcPct val="0"/>
              </a:spcAft>
            </a:pPr>
            <a:endParaRPr lang="en-US" sz="1200" dirty="0">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Aucklanders are less likely than average to recall seeing, hearing, or reading any advertising about preparing for a disaster </a:t>
            </a:r>
            <a:r>
              <a:rPr lang="en-NZ" sz="1200" dirty="0" smtClean="0">
                <a:cs typeface="Times New Roman" pitchFamily="18" charset="0"/>
              </a:rPr>
              <a:t>(only 56</a:t>
            </a:r>
            <a:r>
              <a:rPr lang="en-NZ" sz="1200" dirty="0">
                <a:cs typeface="Times New Roman" pitchFamily="18" charset="0"/>
              </a:rPr>
              <a:t>% </a:t>
            </a:r>
            <a:r>
              <a:rPr lang="en-NZ" sz="1200" dirty="0" smtClean="0">
                <a:cs typeface="Times New Roman" pitchFamily="18" charset="0"/>
              </a:rPr>
              <a:t>cf. </a:t>
            </a:r>
            <a:r>
              <a:rPr lang="en-NZ" sz="1200" dirty="0">
                <a:cs typeface="Times New Roman" pitchFamily="18" charset="0"/>
              </a:rPr>
              <a:t>65% national average).  Of the Aucklanders who have seen </a:t>
            </a:r>
            <a:r>
              <a:rPr lang="en-NZ" sz="1200" dirty="0" smtClean="0">
                <a:cs typeface="Times New Roman" pitchFamily="18" charset="0"/>
              </a:rPr>
              <a:t>an advertisement, </a:t>
            </a:r>
            <a:r>
              <a:rPr lang="en-NZ" sz="1200" dirty="0">
                <a:cs typeface="Times New Roman" pitchFamily="18" charset="0"/>
              </a:rPr>
              <a:t>significantly fewer than average recall having seen something in the newspapers (10</a:t>
            </a:r>
            <a:r>
              <a:rPr lang="en-NZ" sz="1200" dirty="0" smtClean="0">
                <a:cs typeface="Times New Roman" pitchFamily="18" charset="0"/>
              </a:rPr>
              <a:t>% cf. </a:t>
            </a:r>
            <a:r>
              <a:rPr lang="en-NZ" sz="1200" dirty="0">
                <a:cs typeface="Times New Roman" pitchFamily="18" charset="0"/>
              </a:rPr>
              <a:t>20% national average).</a:t>
            </a:r>
          </a:p>
          <a:p>
            <a:pPr marL="180975" indent="-180975" fontAlgn="base">
              <a:spcBef>
                <a:spcPct val="50000"/>
              </a:spcBef>
              <a:spcAft>
                <a:spcPct val="0"/>
              </a:spcAft>
              <a:buFont typeface="Wingdings" pitchFamily="2" charset="2"/>
              <a:buChar char=""/>
            </a:pPr>
            <a:r>
              <a:rPr lang="en-NZ" sz="1200" dirty="0">
                <a:cs typeface="Times New Roman" pitchFamily="18" charset="0"/>
              </a:rPr>
              <a:t>They are also less likely than average to recall seeing a Civil Defence TV </a:t>
            </a:r>
            <a:r>
              <a:rPr lang="en-NZ" sz="1200" dirty="0" smtClean="0">
                <a:cs typeface="Times New Roman" pitchFamily="18" charset="0"/>
              </a:rPr>
              <a:t>advertisement (</a:t>
            </a:r>
            <a:r>
              <a:rPr lang="en-NZ" sz="1200" dirty="0">
                <a:cs typeface="Times New Roman" pitchFamily="18" charset="0"/>
              </a:rPr>
              <a:t>62% </a:t>
            </a:r>
            <a:r>
              <a:rPr lang="en-NZ" sz="1200" dirty="0" smtClean="0">
                <a:cs typeface="Times New Roman" pitchFamily="18" charset="0"/>
              </a:rPr>
              <a:t>cf. </a:t>
            </a:r>
            <a:r>
              <a:rPr lang="en-NZ" sz="1200" dirty="0">
                <a:cs typeface="Times New Roman" pitchFamily="18" charset="0"/>
              </a:rPr>
              <a:t>69% on average).  Of the Aucklanders who have seen one of the TV advertisements, significantly fewer than average said the ad prompted them to make or update their survival kit (38% </a:t>
            </a:r>
            <a:r>
              <a:rPr lang="en-NZ" sz="1200" dirty="0" smtClean="0">
                <a:cs typeface="Times New Roman" pitchFamily="18" charset="0"/>
              </a:rPr>
              <a:t>cf. </a:t>
            </a:r>
            <a:r>
              <a:rPr lang="en-NZ" sz="1200" dirty="0">
                <a:cs typeface="Times New Roman" pitchFamily="18" charset="0"/>
              </a:rPr>
              <a:t>50% national average).</a:t>
            </a:r>
            <a:endParaRPr lang="en-NZ" sz="1200" dirty="0">
              <a:solidFill>
                <a:srgbClr val="000000"/>
              </a:solidFill>
              <a:cs typeface="Times New Roman" pitchFamily="18" charset="0"/>
            </a:endParaRPr>
          </a:p>
          <a:p>
            <a:pPr marL="285750" indent="-285750" fontAlgn="base">
              <a:spcBef>
                <a:spcPct val="50000"/>
              </a:spcBef>
              <a:spcAft>
                <a:spcPct val="0"/>
              </a:spcAft>
              <a:buFont typeface="Arial" pitchFamily="34" charset="0"/>
              <a:buChar char="•"/>
            </a:pPr>
            <a:endParaRPr lang="en-US" sz="1200" dirty="0" smtClean="0">
              <a:cs typeface="Times New Roman" pitchFamily="18" charset="0"/>
            </a:endParaRPr>
          </a:p>
        </p:txBody>
      </p:sp>
    </p:spTree>
    <p:extLst>
      <p:ext uri="{BB962C8B-B14F-4D97-AF65-F5344CB8AC3E}">
        <p14:creationId xmlns:p14="http://schemas.microsoft.com/office/powerpoint/2010/main" val="2955602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541588" y="6327775"/>
            <a:ext cx="38163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FFFFFF"/>
                </a:solidFill>
              </a:rPr>
              <a:t>Source: Survey call data (total number of interviews = 1,000)</a:t>
            </a:r>
            <a:endParaRPr lang="en-GB" sz="1000" dirty="0">
              <a:solidFill>
                <a:srgbClr val="FFFFFF"/>
              </a:solidFill>
            </a:endParaRPr>
          </a:p>
        </p:txBody>
      </p:sp>
      <p:sp>
        <p:nvSpPr>
          <p:cNvPr id="12"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Auckland</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5" name="Text Box 9"/>
          <p:cNvSpPr txBox="1">
            <a:spLocks noChangeArrowheads="1"/>
          </p:cNvSpPr>
          <p:nvPr/>
        </p:nvSpPr>
        <p:spPr bwMode="auto">
          <a:xfrm>
            <a:off x="933450"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278</a:t>
            </a:r>
            <a:endParaRPr lang="en-GB" sz="1000" dirty="0">
              <a:solidFill>
                <a:srgbClr val="000000"/>
              </a:solidFill>
            </a:endParaRPr>
          </a:p>
        </p:txBody>
      </p:sp>
      <p:sp>
        <p:nvSpPr>
          <p:cNvPr id="6" name="Text Box 5"/>
          <p:cNvSpPr txBox="1">
            <a:spLocks noChangeArrowheads="1"/>
          </p:cNvSpPr>
          <p:nvPr/>
        </p:nvSpPr>
        <p:spPr bwMode="auto">
          <a:xfrm>
            <a:off x="1017906" y="768908"/>
            <a:ext cx="8059420" cy="3677930"/>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pPr>
            <a:endParaRPr lang="en-NZ" sz="1400" dirty="0" smtClean="0">
              <a:solidFill>
                <a:srgbClr val="009999"/>
              </a:solidFill>
            </a:endParaRPr>
          </a:p>
          <a:p>
            <a:pPr marL="180975" indent="-180975" fontAlgn="base">
              <a:spcBef>
                <a:spcPct val="50000"/>
              </a:spcBef>
              <a:spcAft>
                <a:spcPct val="0"/>
              </a:spcAft>
            </a:pPr>
            <a:r>
              <a:rPr lang="en-NZ" sz="1400" dirty="0" smtClean="0">
                <a:solidFill>
                  <a:srgbClr val="009999"/>
                </a:solidFill>
              </a:rPr>
              <a:t>Disaster </a:t>
            </a:r>
            <a:r>
              <a:rPr lang="en-NZ" sz="1400" dirty="0">
                <a:solidFill>
                  <a:srgbClr val="009999"/>
                </a:solidFill>
              </a:rPr>
              <a:t>awareness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US" sz="1200" dirty="0" smtClean="0">
                <a:solidFill>
                  <a:srgbClr val="000000"/>
                </a:solidFill>
                <a:cs typeface="Times New Roman" pitchFamily="18" charset="0"/>
              </a:rPr>
              <a:t>Auckland residents are more likely than average to think that a volcanic eruption can happen in NZ in their lifetime (53% cf. 45% national average), and they are less likely than average to think a flood can happen (47% cf. 56% national average).</a:t>
            </a:r>
          </a:p>
          <a:p>
            <a:pPr marL="180975" indent="-180975" fontAlgn="base">
              <a:spcBef>
                <a:spcPct val="50000"/>
              </a:spcBef>
              <a:spcAft>
                <a:spcPct val="0"/>
              </a:spcAft>
              <a:buFont typeface="Wingdings" pitchFamily="2" charset="2"/>
              <a:buChar char="§"/>
            </a:pPr>
            <a:r>
              <a:rPr lang="en-US" sz="1200" dirty="0" smtClean="0">
                <a:solidFill>
                  <a:srgbClr val="000000"/>
                </a:solidFill>
                <a:cs typeface="Times New Roman" pitchFamily="18" charset="0"/>
              </a:rPr>
              <a:t>They </a:t>
            </a:r>
            <a:r>
              <a:rPr lang="en-US" sz="1200" dirty="0">
                <a:solidFill>
                  <a:srgbClr val="000000"/>
                </a:solidFill>
                <a:cs typeface="Times New Roman" pitchFamily="18" charset="0"/>
              </a:rPr>
              <a:t>are more likely than average to agree that there will always</a:t>
            </a:r>
            <a:r>
              <a:rPr lang="en-NZ" sz="1200" dirty="0">
                <a:solidFill>
                  <a:srgbClr val="000000"/>
                </a:solidFill>
                <a:cs typeface="Times New Roman" pitchFamily="18" charset="0"/>
              </a:rPr>
              <a:t> be adequate warning before a disaster strikes </a:t>
            </a:r>
            <a:r>
              <a:rPr lang="en-NZ" sz="1200" dirty="0" smtClean="0">
                <a:solidFill>
                  <a:srgbClr val="000000"/>
                </a:solidFill>
                <a:cs typeface="Times New Roman" pitchFamily="18" charset="0"/>
              </a:rPr>
              <a:t>(44% cf. 36% </a:t>
            </a:r>
            <a:r>
              <a:rPr lang="en-NZ" sz="1200" dirty="0">
                <a:solidFill>
                  <a:srgbClr val="000000"/>
                </a:solidFill>
                <a:cs typeface="Times New Roman" pitchFamily="18" charset="0"/>
              </a:rPr>
              <a:t>national average</a:t>
            </a:r>
            <a:r>
              <a:rPr lang="en-NZ" sz="1200" dirty="0" smtClean="0">
                <a:solidFill>
                  <a:srgbClr val="000000"/>
                </a:solidFill>
                <a:cs typeface="Times New Roman" pitchFamily="18" charset="0"/>
              </a:rPr>
              <a:t>).</a:t>
            </a:r>
          </a:p>
          <a:p>
            <a:pPr marL="180975" indent="-180975" fontAlgn="base">
              <a:spcBef>
                <a:spcPct val="50000"/>
              </a:spcBef>
              <a:spcAft>
                <a:spcPct val="0"/>
              </a:spcAft>
              <a:buFont typeface="Wingdings" pitchFamily="2" charset="2"/>
              <a:buChar char="§"/>
            </a:pPr>
            <a:r>
              <a:rPr lang="en-US" sz="1200" dirty="0" smtClean="0">
                <a:solidFill>
                  <a:srgbClr val="000000"/>
                </a:solidFill>
                <a:cs typeface="Times New Roman" pitchFamily="18" charset="0"/>
              </a:rPr>
              <a:t>They are also </a:t>
            </a:r>
            <a:r>
              <a:rPr lang="en-US" sz="1200" dirty="0">
                <a:solidFill>
                  <a:srgbClr val="000000"/>
                </a:solidFill>
                <a:cs typeface="Times New Roman" pitchFamily="18" charset="0"/>
              </a:rPr>
              <a:t>more likely than average to say that gas </a:t>
            </a:r>
            <a:r>
              <a:rPr lang="en-US" sz="1200" dirty="0" smtClean="0">
                <a:solidFill>
                  <a:srgbClr val="000000"/>
                </a:solidFill>
                <a:cs typeface="Times New Roman" pitchFamily="18" charset="0"/>
              </a:rPr>
              <a:t>services (89% cf. 85% </a:t>
            </a:r>
            <a:r>
              <a:rPr lang="en-US" sz="1200" dirty="0">
                <a:solidFill>
                  <a:srgbClr val="000000"/>
                </a:solidFill>
                <a:cs typeface="Times New Roman" pitchFamily="18" charset="0"/>
              </a:rPr>
              <a:t>national average) </a:t>
            </a:r>
            <a:r>
              <a:rPr lang="en-US" sz="1200" dirty="0" smtClean="0">
                <a:solidFill>
                  <a:srgbClr val="000000"/>
                </a:solidFill>
                <a:cs typeface="Times New Roman" pitchFamily="18" charset="0"/>
              </a:rPr>
              <a:t>could </a:t>
            </a:r>
            <a:r>
              <a:rPr lang="en-US" sz="1200" dirty="0">
                <a:solidFill>
                  <a:srgbClr val="000000"/>
                </a:solidFill>
                <a:cs typeface="Times New Roman" pitchFamily="18" charset="0"/>
              </a:rPr>
              <a:t>be disrupted following a disaster.</a:t>
            </a:r>
            <a:endParaRPr lang="en-NZ" sz="1200" dirty="0">
              <a:solidFill>
                <a:srgbClr val="000000"/>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Aucklanders are less likely than average to say that they can get information about how to prepare for a disaster from their local or regional council (17% cf. 28% national average) and from Civil Defence (unspecified) (6% cf. 11% national average).</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Aucklanders are also less likely than average to say that in the event of a tsunami, people should move to higher ground or away from danger (85% cf. 90% national average), and they are less likely than average to say that in the event of an earthquake, people should alert or check on family, friends and neighbours (48% cf. 55% national average).</a:t>
            </a:r>
            <a:endParaRPr lang="en-NZ" sz="1200" dirty="0">
              <a:solidFill>
                <a:srgbClr val="000000"/>
              </a:solidFill>
              <a:cs typeface="Times New Roman" pitchFamily="18" charset="0"/>
            </a:endParaRPr>
          </a:p>
        </p:txBody>
      </p:sp>
    </p:spTree>
    <p:extLst>
      <p:ext uri="{BB962C8B-B14F-4D97-AF65-F5344CB8AC3E}">
        <p14:creationId xmlns:p14="http://schemas.microsoft.com/office/powerpoint/2010/main" val="405330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5045" y="42532"/>
            <a:ext cx="6247701" cy="850106"/>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Century Gothic" pitchFamily="34" charset="0"/>
                <a:ea typeface="+mj-ea"/>
                <a:cs typeface="+mj-cs"/>
              </a:rPr>
              <a:t>Executive summary (continued)</a:t>
            </a:r>
            <a:endParaRPr kumimoji="0" lang="en-NZ" sz="2800" b="1" i="0" u="none" strike="noStrike" kern="1200" cap="none" spc="0" normalizeH="0" baseline="0" noProof="0" dirty="0">
              <a:ln>
                <a:noFill/>
              </a:ln>
              <a:solidFill>
                <a:schemeClr val="accent1"/>
              </a:solidFill>
              <a:effectLst/>
              <a:uLnTx/>
              <a:uFillTx/>
              <a:latin typeface="Century Gothic" pitchFamily="34" charset="0"/>
              <a:ea typeface="+mj-ea"/>
              <a:cs typeface="+mj-cs"/>
            </a:endParaRPr>
          </a:p>
        </p:txBody>
      </p:sp>
      <p:sp>
        <p:nvSpPr>
          <p:cNvPr id="5" name="Rectangle 15"/>
          <p:cNvSpPr>
            <a:spLocks noChangeArrowheads="1"/>
          </p:cNvSpPr>
          <p:nvPr/>
        </p:nvSpPr>
        <p:spPr bwMode="auto">
          <a:xfrm>
            <a:off x="1009968" y="937915"/>
            <a:ext cx="5231344" cy="369332"/>
          </a:xfrm>
          <a:prstGeom prst="rect">
            <a:avLst/>
          </a:prstGeom>
          <a:noFill/>
          <a:ln w="9525" algn="ctr">
            <a:noFill/>
            <a:miter lim="800000"/>
            <a:headEnd/>
            <a:tailEnd/>
          </a:ln>
          <a:effectLst/>
        </p:spPr>
        <p:txBody>
          <a:bodyPr wrap="square">
            <a:spAutoFit/>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 Zealand’s state of preparedness</a:t>
            </a:r>
          </a:p>
        </p:txBody>
      </p:sp>
      <p:sp>
        <p:nvSpPr>
          <p:cNvPr id="8" name="TextBox 7"/>
          <p:cNvSpPr txBox="1"/>
          <p:nvPr/>
        </p:nvSpPr>
        <p:spPr>
          <a:xfrm>
            <a:off x="1038210" y="1385216"/>
            <a:ext cx="7676707" cy="5109091"/>
          </a:xfrm>
          <a:prstGeom prst="rect">
            <a:avLst/>
          </a:prstGeom>
          <a:noFill/>
        </p:spPr>
        <p:txBody>
          <a:bodyPr wrap="square" rtlCol="0">
            <a:spAutoFit/>
          </a:bodyPr>
          <a:lstStyle/>
          <a:p>
            <a:pPr marL="171450" indent="-171450">
              <a:lnSpc>
                <a:spcPct val="150000"/>
              </a:lnSpc>
              <a:spcAft>
                <a:spcPts val="600"/>
              </a:spcAft>
              <a:buFont typeface="Wingdings" pitchFamily="2" charset="2"/>
              <a:buChar char="§"/>
            </a:pPr>
            <a:r>
              <a:rPr lang="en-NZ" sz="1200" b="1" dirty="0" smtClean="0"/>
              <a:t>Sixty </a:t>
            </a:r>
            <a:r>
              <a:rPr lang="en-NZ" sz="1200" b="1" dirty="0"/>
              <a:t>percent </a:t>
            </a:r>
            <a:r>
              <a:rPr lang="en-NZ" sz="1200" b="1" dirty="0" smtClean="0"/>
              <a:t>of </a:t>
            </a:r>
            <a:r>
              <a:rPr lang="en-NZ" sz="1200" b="1" dirty="0"/>
              <a:t>all New Zealand residents have a survival plan. </a:t>
            </a:r>
            <a:r>
              <a:rPr lang="en-NZ" sz="1200" dirty="0"/>
              <a:t>This result is statistically equivalent to last year’s result, and significantly higher than in 2010 (up from 47% in 2010</a:t>
            </a:r>
            <a:r>
              <a:rPr lang="en-NZ" sz="1200" dirty="0" smtClean="0"/>
              <a:t>), before the Christchurch earthquakes struck.</a:t>
            </a:r>
          </a:p>
          <a:p>
            <a:pPr marL="171450" indent="-171450">
              <a:lnSpc>
                <a:spcPct val="150000"/>
              </a:lnSpc>
              <a:spcAft>
                <a:spcPts val="600"/>
              </a:spcAft>
              <a:buFont typeface="Wingdings" pitchFamily="2" charset="2"/>
              <a:buChar char="§"/>
            </a:pPr>
            <a:r>
              <a:rPr lang="en-NZ" sz="1200" b="1" dirty="0" smtClean="0"/>
              <a:t>Twenty </a:t>
            </a:r>
            <a:r>
              <a:rPr lang="en-NZ" sz="1200" b="1" dirty="0"/>
              <a:t>seven percent of New Zealand residents have a plan that includes what to do when away from home. </a:t>
            </a:r>
            <a:r>
              <a:rPr lang="en-NZ" sz="1200" dirty="0"/>
              <a:t>This result is statistically equivalent to last year’s result, and significantly higher than in 2010 (up from 21% in 2010</a:t>
            </a:r>
            <a:r>
              <a:rPr lang="en-NZ" sz="1200" dirty="0" smtClean="0"/>
              <a:t>), before the earthquakes struck. </a:t>
            </a:r>
            <a:r>
              <a:rPr lang="en-NZ" sz="1200" dirty="0"/>
              <a:t>However, among those living outside Christchurch, the proportion with </a:t>
            </a:r>
            <a:r>
              <a:rPr lang="en-NZ" sz="1200" dirty="0" smtClean="0"/>
              <a:t>such a </a:t>
            </a:r>
            <a:r>
              <a:rPr lang="en-NZ" sz="1200" dirty="0"/>
              <a:t>plan has decreased from 30% in 2011 to 25% this year.</a:t>
            </a:r>
          </a:p>
          <a:p>
            <a:pPr marL="171450" indent="-171450">
              <a:lnSpc>
                <a:spcPct val="150000"/>
              </a:lnSpc>
              <a:spcAft>
                <a:spcPts val="600"/>
              </a:spcAft>
              <a:buFont typeface="Wingdings" pitchFamily="2" charset="2"/>
              <a:buChar char="§"/>
            </a:pPr>
            <a:r>
              <a:rPr lang="en-NZ" sz="1200" b="1" dirty="0" smtClean="0"/>
              <a:t>Four </a:t>
            </a:r>
            <a:r>
              <a:rPr lang="en-NZ" sz="1200" b="1" dirty="0"/>
              <a:t>out of five New Zealand residents (81%) have emergency survival items. </a:t>
            </a:r>
            <a:r>
              <a:rPr lang="en-NZ" sz="1200" dirty="0"/>
              <a:t>This result is statistically equivalent to last year’s result and the 2010 result. However, among those living outside </a:t>
            </a:r>
            <a:r>
              <a:rPr lang="en-NZ" sz="1200" dirty="0" smtClean="0"/>
              <a:t>Christchurch, the </a:t>
            </a:r>
            <a:r>
              <a:rPr lang="en-NZ" sz="1200" dirty="0"/>
              <a:t>proportion with emergency survival items has decreased from 84% in 2011 to 80% this year.</a:t>
            </a:r>
          </a:p>
          <a:p>
            <a:pPr marL="171450" indent="-171450">
              <a:lnSpc>
                <a:spcPct val="150000"/>
              </a:lnSpc>
              <a:spcAft>
                <a:spcPts val="600"/>
              </a:spcAft>
              <a:buFont typeface="Wingdings" pitchFamily="2" charset="2"/>
              <a:buChar char="§"/>
            </a:pPr>
            <a:r>
              <a:rPr lang="en-NZ" sz="1200" b="1" dirty="0" smtClean="0"/>
              <a:t>Those </a:t>
            </a:r>
            <a:r>
              <a:rPr lang="en-NZ" sz="1200" b="1" dirty="0"/>
              <a:t>more at risk when disaster strikes </a:t>
            </a:r>
            <a:r>
              <a:rPr lang="en-NZ" sz="1200" dirty="0" smtClean="0"/>
              <a:t>are </a:t>
            </a:r>
            <a:r>
              <a:rPr lang="en-NZ" sz="1200" dirty="0"/>
              <a:t>young people, those who identify with ethnic groups other than New Zealand European or Maori, and those who have lived in New Zealand for ten years or less.</a:t>
            </a:r>
          </a:p>
          <a:p>
            <a:pPr marL="171450" indent="-171450">
              <a:lnSpc>
                <a:spcPct val="150000"/>
              </a:lnSpc>
              <a:spcAft>
                <a:spcPts val="600"/>
              </a:spcAft>
              <a:buFont typeface="Wingdings" pitchFamily="2" charset="2"/>
              <a:buChar char="§"/>
            </a:pPr>
            <a:r>
              <a:rPr lang="en-NZ" sz="1200" b="1" dirty="0" smtClean="0"/>
              <a:t>Barriers to preparedness</a:t>
            </a:r>
            <a:r>
              <a:rPr lang="en-NZ" sz="1200" dirty="0" smtClean="0"/>
              <a:t>: We </a:t>
            </a:r>
            <a:r>
              <a:rPr lang="en-NZ" sz="1200" dirty="0"/>
              <a:t>asked those who believe preparedness is important for the reasons why they have not prepared. </a:t>
            </a:r>
            <a:r>
              <a:rPr lang="en-NZ" sz="1200" dirty="0" smtClean="0"/>
              <a:t>Low </a:t>
            </a:r>
            <a:r>
              <a:rPr lang="en-NZ" sz="1200" dirty="0"/>
              <a:t>motivation (31%), </a:t>
            </a:r>
            <a:r>
              <a:rPr lang="en-NZ" sz="1200" dirty="0" smtClean="0"/>
              <a:t>perceptions that the likelihood </a:t>
            </a:r>
            <a:r>
              <a:rPr lang="en-NZ" sz="1200" dirty="0"/>
              <a:t>of a disaster </a:t>
            </a:r>
            <a:r>
              <a:rPr lang="en-NZ" sz="1200" dirty="0" smtClean="0"/>
              <a:t>is low (25</a:t>
            </a:r>
            <a:r>
              <a:rPr lang="en-NZ" sz="1200" dirty="0"/>
              <a:t>%), and cost (18%) are the </a:t>
            </a:r>
            <a:r>
              <a:rPr lang="en-NZ" sz="1200" dirty="0" smtClean="0"/>
              <a:t>main barriers</a:t>
            </a:r>
            <a:r>
              <a:rPr lang="en-NZ" sz="1200" dirty="0"/>
              <a:t>.</a:t>
            </a:r>
          </a:p>
        </p:txBody>
      </p:sp>
    </p:spTree>
    <p:extLst>
      <p:ext uri="{BB962C8B-B14F-4D97-AF65-F5344CB8AC3E}">
        <p14:creationId xmlns:p14="http://schemas.microsoft.com/office/powerpoint/2010/main" val="42413903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Text Box 3"/>
          <p:cNvSpPr txBox="1">
            <a:spLocks noChangeArrowheads="1"/>
          </p:cNvSpPr>
          <p:nvPr/>
        </p:nvSpPr>
        <p:spPr bwMode="auto">
          <a:xfrm>
            <a:off x="930275" y="2566175"/>
            <a:ext cx="8213725" cy="3862596"/>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The proportion of Canterbury </a:t>
            </a:r>
            <a:r>
              <a:rPr lang="en-NZ" sz="1200" dirty="0" smtClean="0">
                <a:solidFill>
                  <a:srgbClr val="000000"/>
                </a:solidFill>
                <a:cs typeface="Times New Roman" pitchFamily="18" charset="0"/>
              </a:rPr>
              <a:t>residents </a:t>
            </a:r>
            <a:r>
              <a:rPr lang="en-NZ" sz="1200" dirty="0">
                <a:solidFill>
                  <a:srgbClr val="000000"/>
                </a:solidFill>
                <a:cs typeface="Times New Roman" pitchFamily="18" charset="0"/>
              </a:rPr>
              <a:t>who are </a:t>
            </a:r>
            <a:r>
              <a:rPr lang="en-NZ" sz="1200" dirty="0" smtClean="0">
                <a:solidFill>
                  <a:srgbClr val="000000"/>
                </a:solidFill>
                <a:cs typeface="Times New Roman" pitchFamily="18" charset="0"/>
              </a:rPr>
              <a:t>fully prepared for a disaster is significantly higher than average (32% cf. 16% national average), and compared to 2010, has significantly increased (from 13% in 2010 to 32% this year). </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Similarly, the proportion that are prepared at home is significantly higher than average (50% cf. 32% national average), and compared to 2010, has significantly increased (from 27% in 2010 to 50% this year).</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In Canterbury, </a:t>
            </a:r>
            <a:r>
              <a:rPr lang="en-NZ" sz="1200" dirty="0">
                <a:solidFill>
                  <a:srgbClr val="000000"/>
                </a:solidFill>
                <a:cs typeface="Times New Roman" pitchFamily="18" charset="0"/>
              </a:rPr>
              <a:t>preparedness levels are </a:t>
            </a:r>
            <a:r>
              <a:rPr lang="en-NZ" sz="1200" dirty="0" smtClean="0">
                <a:solidFill>
                  <a:srgbClr val="000000"/>
                </a:solidFill>
                <a:cs typeface="Times New Roman" pitchFamily="18" charset="0"/>
              </a:rPr>
              <a:t>significantly higher than </a:t>
            </a:r>
            <a:r>
              <a:rPr lang="en-NZ" sz="1200" dirty="0">
                <a:solidFill>
                  <a:srgbClr val="000000"/>
                </a:solidFill>
                <a:cs typeface="Times New Roman" pitchFamily="18" charset="0"/>
              </a:rPr>
              <a:t>average for the following </a:t>
            </a:r>
            <a:r>
              <a:rPr lang="en-NZ" sz="1200" dirty="0" smtClean="0">
                <a:solidFill>
                  <a:srgbClr val="000000"/>
                </a:solidFill>
                <a:cs typeface="Times New Roman" pitchFamily="18" charset="0"/>
              </a:rPr>
              <a:t>four preparedness diagnostics: </a:t>
            </a:r>
          </a:p>
          <a:p>
            <a:pPr marL="638175" lvl="1"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Y</a:t>
            </a:r>
            <a:r>
              <a:rPr lang="en-NZ" sz="1200" dirty="0" smtClean="0">
                <a:solidFill>
                  <a:srgbClr val="000000"/>
                </a:solidFill>
                <a:cs typeface="Times New Roman" pitchFamily="18" charset="0"/>
              </a:rPr>
              <a:t>ou have a good understanding of what the effects would be if a disaster struck in your area (90% cf. 81% national average)</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You have an emergency survival plan for your household (79% cf. 60% national average) – note that this has significantly increased from 2010 when only 51% had a plan</a:t>
            </a:r>
          </a:p>
          <a:p>
            <a:pPr marL="638175" lvl="1"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Y</a:t>
            </a:r>
            <a:r>
              <a:rPr lang="en-NZ" sz="1200" dirty="0" smtClean="0">
                <a:solidFill>
                  <a:srgbClr val="000000"/>
                </a:solidFill>
                <a:cs typeface="Times New Roman" pitchFamily="18" charset="0"/>
              </a:rPr>
              <a:t>ou regularly update your emergency survival items (69% cf. 52% national average)</a:t>
            </a:r>
          </a:p>
          <a:p>
            <a:pPr marL="638175" lvl="1"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Y</a:t>
            </a:r>
            <a:r>
              <a:rPr lang="en-NZ" sz="1200" dirty="0" smtClean="0">
                <a:solidFill>
                  <a:srgbClr val="000000"/>
                </a:solidFill>
                <a:cs typeface="Times New Roman" pitchFamily="18" charset="0"/>
              </a:rPr>
              <a:t>ou have stored at least 3 litres of water per person for 3 days for each member in your household (73% cf. 51% national average).</a:t>
            </a:r>
          </a:p>
          <a:p>
            <a:pPr fontAlgn="base">
              <a:spcBef>
                <a:spcPct val="50000"/>
              </a:spcBef>
              <a:spcAft>
                <a:spcPct val="0"/>
              </a:spcAft>
            </a:pPr>
            <a:endParaRPr lang="en-GB" sz="1400" dirty="0">
              <a:solidFill>
                <a:srgbClr val="000000"/>
              </a:solidFill>
              <a:cs typeface="Times New Roman" pitchFamily="18" charset="0"/>
            </a:endParaRPr>
          </a:p>
        </p:txBody>
      </p:sp>
      <p:sp>
        <p:nvSpPr>
          <p:cNvPr id="436229" name="Text Box 5"/>
          <p:cNvSpPr txBox="1">
            <a:spLocks noChangeArrowheads="1"/>
          </p:cNvSpPr>
          <p:nvPr/>
        </p:nvSpPr>
        <p:spPr bwMode="auto">
          <a:xfrm>
            <a:off x="930275" y="66078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131</a:t>
            </a:r>
            <a:endParaRPr lang="en-GB" sz="1000" dirty="0">
              <a:solidFill>
                <a:srgbClr val="000000"/>
              </a:solidFill>
            </a:endParaRPr>
          </a:p>
        </p:txBody>
      </p:sp>
      <p:sp>
        <p:nvSpPr>
          <p:cNvPr id="43"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Canterbury</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
        <p:nvSpPr>
          <p:cNvPr id="84" name="Rounded Rectangle 83"/>
          <p:cNvSpPr/>
          <p:nvPr/>
        </p:nvSpPr>
        <p:spPr>
          <a:xfrm>
            <a:off x="1162512" y="933451"/>
            <a:ext cx="7152814"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85"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32%   </a:t>
            </a:r>
            <a:endParaRPr lang="en-US" sz="800" b="1" dirty="0">
              <a:solidFill>
                <a:schemeClr val="tx1"/>
              </a:solidFill>
            </a:endParaRPr>
          </a:p>
        </p:txBody>
      </p:sp>
      <p:sp>
        <p:nvSpPr>
          <p:cNvPr id="86"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50%  </a:t>
            </a:r>
            <a:endParaRPr lang="en-US" sz="800" b="1" dirty="0">
              <a:solidFill>
                <a:schemeClr val="tx1"/>
              </a:solidFill>
            </a:endParaRPr>
          </a:p>
        </p:txBody>
      </p:sp>
      <p:sp>
        <p:nvSpPr>
          <p:cNvPr id="87"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   </a:t>
            </a:r>
            <a:endParaRPr lang="en-US" sz="800" b="1" dirty="0">
              <a:solidFill>
                <a:schemeClr val="tx1"/>
              </a:solidFill>
            </a:endParaRPr>
          </a:p>
        </p:txBody>
      </p:sp>
      <p:sp>
        <p:nvSpPr>
          <p:cNvPr id="88"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88%</a:t>
            </a:r>
            <a:endParaRPr lang="en-US" sz="800" b="1" dirty="0">
              <a:solidFill>
                <a:schemeClr val="tx1"/>
              </a:solidFill>
            </a:endParaRPr>
          </a:p>
        </p:txBody>
      </p:sp>
      <p:sp>
        <p:nvSpPr>
          <p:cNvPr id="89" name="Text Box 56"/>
          <p:cNvSpPr txBox="1">
            <a:spLocks noChangeArrowheads="1"/>
          </p:cNvSpPr>
          <p:nvPr/>
        </p:nvSpPr>
        <p:spPr bwMode="auto">
          <a:xfrm>
            <a:off x="6465028" y="1030756"/>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90" name="Rectangle 48"/>
          <p:cNvSpPr>
            <a:spLocks noChangeArrowheads="1"/>
          </p:cNvSpPr>
          <p:nvPr/>
        </p:nvSpPr>
        <p:spPr bwMode="auto">
          <a:xfrm>
            <a:off x="1493776" y="1273508"/>
            <a:ext cx="111120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91" name="Rectangle 49"/>
          <p:cNvSpPr>
            <a:spLocks noChangeArrowheads="1"/>
          </p:cNvSpPr>
          <p:nvPr/>
        </p:nvSpPr>
        <p:spPr bwMode="auto">
          <a:xfrm>
            <a:off x="1281003" y="1528003"/>
            <a:ext cx="1323975" cy="214312"/>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2" name="Text Box 50"/>
          <p:cNvSpPr txBox="1">
            <a:spLocks noChangeArrowheads="1"/>
          </p:cNvSpPr>
          <p:nvPr/>
        </p:nvSpPr>
        <p:spPr bwMode="auto">
          <a:xfrm>
            <a:off x="2543029" y="1030756"/>
            <a:ext cx="904875" cy="244475"/>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93" name="Text Box 56"/>
          <p:cNvSpPr txBox="1">
            <a:spLocks noChangeArrowheads="1"/>
          </p:cNvSpPr>
          <p:nvPr/>
        </p:nvSpPr>
        <p:spPr bwMode="auto">
          <a:xfrm>
            <a:off x="3384043"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94" name="Text Box 56"/>
          <p:cNvSpPr txBox="1">
            <a:spLocks noChangeArrowheads="1"/>
          </p:cNvSpPr>
          <p:nvPr/>
        </p:nvSpPr>
        <p:spPr bwMode="auto">
          <a:xfrm>
            <a:off x="3994455"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95" name="Text Box 56"/>
          <p:cNvSpPr txBox="1">
            <a:spLocks noChangeArrowheads="1"/>
          </p:cNvSpPr>
          <p:nvPr/>
        </p:nvSpPr>
        <p:spPr bwMode="auto">
          <a:xfrm>
            <a:off x="4623253"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96" name="Rectangle 95"/>
          <p:cNvSpPr>
            <a:spLocks noChangeArrowheads="1"/>
          </p:cNvSpPr>
          <p:nvPr/>
        </p:nvSpPr>
        <p:spPr bwMode="auto">
          <a:xfrm>
            <a:off x="1749316" y="1781366"/>
            <a:ext cx="846137"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97" name="Rectangle 49"/>
          <p:cNvSpPr>
            <a:spLocks noChangeArrowheads="1"/>
          </p:cNvSpPr>
          <p:nvPr/>
        </p:nvSpPr>
        <p:spPr bwMode="auto">
          <a:xfrm>
            <a:off x="1339795" y="2034731"/>
            <a:ext cx="1274708"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98" name="AutoShape 52"/>
          <p:cNvSpPr>
            <a:spLocks noChangeArrowheads="1"/>
          </p:cNvSpPr>
          <p:nvPr/>
        </p:nvSpPr>
        <p:spPr bwMode="auto">
          <a:xfrm>
            <a:off x="2810523" y="204503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a:t>
            </a:r>
            <a:endParaRPr lang="en-US" sz="1000" b="1" dirty="0">
              <a:solidFill>
                <a:schemeClr val="tx1"/>
              </a:solidFill>
            </a:endParaRPr>
          </a:p>
        </p:txBody>
      </p:sp>
      <p:sp>
        <p:nvSpPr>
          <p:cNvPr id="99" name="AutoShape 52"/>
          <p:cNvSpPr>
            <a:spLocks noChangeArrowheads="1"/>
          </p:cNvSpPr>
          <p:nvPr/>
        </p:nvSpPr>
        <p:spPr bwMode="auto">
          <a:xfrm>
            <a:off x="2810522" y="1269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a:t>
            </a:r>
            <a:endParaRPr lang="en-US" sz="1000" b="1" dirty="0">
              <a:solidFill>
                <a:schemeClr val="tx1"/>
              </a:solidFill>
            </a:endParaRPr>
          </a:p>
        </p:txBody>
      </p:sp>
      <p:sp>
        <p:nvSpPr>
          <p:cNvPr id="100" name="AutoShape 52"/>
          <p:cNvSpPr>
            <a:spLocks noChangeArrowheads="1"/>
          </p:cNvSpPr>
          <p:nvPr/>
        </p:nvSpPr>
        <p:spPr bwMode="auto">
          <a:xfrm>
            <a:off x="2810522" y="152782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19%</a:t>
            </a:r>
            <a:endParaRPr lang="en-US" sz="1000" b="1" dirty="0">
              <a:solidFill>
                <a:schemeClr val="tx1"/>
              </a:solidFill>
            </a:endParaRPr>
          </a:p>
        </p:txBody>
      </p:sp>
      <p:sp>
        <p:nvSpPr>
          <p:cNvPr id="101" name="AutoShape 52"/>
          <p:cNvSpPr>
            <a:spLocks noChangeArrowheads="1"/>
          </p:cNvSpPr>
          <p:nvPr/>
        </p:nvSpPr>
        <p:spPr bwMode="auto">
          <a:xfrm>
            <a:off x="2810523" y="178643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52%</a:t>
            </a:r>
            <a:endParaRPr lang="en-US" sz="1000" b="1" dirty="0">
              <a:solidFill>
                <a:schemeClr val="tx1"/>
              </a:solidFill>
            </a:endParaRPr>
          </a:p>
        </p:txBody>
      </p:sp>
      <p:sp>
        <p:nvSpPr>
          <p:cNvPr id="102" name="AutoShape 52"/>
          <p:cNvSpPr>
            <a:spLocks noChangeArrowheads="1"/>
          </p:cNvSpPr>
          <p:nvPr/>
        </p:nvSpPr>
        <p:spPr bwMode="auto">
          <a:xfrm>
            <a:off x="3435703" y="204662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87%</a:t>
            </a:r>
            <a:endParaRPr lang="en-US" sz="1000" b="1" dirty="0">
              <a:solidFill>
                <a:schemeClr val="tx1"/>
              </a:solidFill>
            </a:endParaRPr>
          </a:p>
        </p:txBody>
      </p:sp>
      <p:sp>
        <p:nvSpPr>
          <p:cNvPr id="103" name="AutoShape 52"/>
          <p:cNvSpPr>
            <a:spLocks noChangeArrowheads="1"/>
          </p:cNvSpPr>
          <p:nvPr/>
        </p:nvSpPr>
        <p:spPr bwMode="auto">
          <a:xfrm>
            <a:off x="3435702" y="12708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10%</a:t>
            </a:r>
            <a:endParaRPr lang="en-US" sz="1000" b="1" dirty="0">
              <a:solidFill>
                <a:schemeClr val="tx1"/>
              </a:solidFill>
            </a:endParaRPr>
          </a:p>
        </p:txBody>
      </p:sp>
      <p:sp>
        <p:nvSpPr>
          <p:cNvPr id="104" name="AutoShape 52"/>
          <p:cNvSpPr>
            <a:spLocks noChangeArrowheads="1"/>
          </p:cNvSpPr>
          <p:nvPr/>
        </p:nvSpPr>
        <p:spPr bwMode="auto">
          <a:xfrm>
            <a:off x="3435702" y="152941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24%</a:t>
            </a:r>
            <a:endParaRPr lang="en-US" sz="1000" b="1" dirty="0">
              <a:solidFill>
                <a:schemeClr val="tx1"/>
              </a:solidFill>
            </a:endParaRPr>
          </a:p>
        </p:txBody>
      </p:sp>
      <p:sp>
        <p:nvSpPr>
          <p:cNvPr id="105" name="AutoShape 52"/>
          <p:cNvSpPr>
            <a:spLocks noChangeArrowheads="1"/>
          </p:cNvSpPr>
          <p:nvPr/>
        </p:nvSpPr>
        <p:spPr bwMode="auto">
          <a:xfrm>
            <a:off x="3435703" y="178801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52%</a:t>
            </a:r>
            <a:endParaRPr lang="en-US" sz="1000" b="1" dirty="0">
              <a:solidFill>
                <a:schemeClr val="tx1"/>
              </a:solidFill>
            </a:endParaRPr>
          </a:p>
        </p:txBody>
      </p:sp>
      <p:sp>
        <p:nvSpPr>
          <p:cNvPr id="106" name="AutoShape 52"/>
          <p:cNvSpPr>
            <a:spLocks noChangeArrowheads="1"/>
          </p:cNvSpPr>
          <p:nvPr/>
        </p:nvSpPr>
        <p:spPr bwMode="auto">
          <a:xfrm>
            <a:off x="4046115" y="204772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89%</a:t>
            </a:r>
            <a:endParaRPr lang="en-US" sz="1000" b="1" dirty="0">
              <a:solidFill>
                <a:schemeClr val="tx1"/>
              </a:solidFill>
            </a:endParaRPr>
          </a:p>
        </p:txBody>
      </p:sp>
      <p:sp>
        <p:nvSpPr>
          <p:cNvPr id="107" name="AutoShape 52"/>
          <p:cNvSpPr>
            <a:spLocks noChangeArrowheads="1"/>
          </p:cNvSpPr>
          <p:nvPr/>
        </p:nvSpPr>
        <p:spPr bwMode="auto">
          <a:xfrm>
            <a:off x="4046114" y="126128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a:t>
            </a:r>
            <a:endParaRPr lang="en-US" sz="1000" b="1" dirty="0">
              <a:solidFill>
                <a:schemeClr val="tx1"/>
              </a:solidFill>
            </a:endParaRPr>
          </a:p>
        </p:txBody>
      </p:sp>
      <p:sp>
        <p:nvSpPr>
          <p:cNvPr id="108" name="AutoShape 52"/>
          <p:cNvSpPr>
            <a:spLocks noChangeArrowheads="1"/>
          </p:cNvSpPr>
          <p:nvPr/>
        </p:nvSpPr>
        <p:spPr bwMode="auto">
          <a:xfrm>
            <a:off x="4046114" y="152343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40%</a:t>
            </a:r>
            <a:endParaRPr lang="en-US" sz="1000" b="1" dirty="0">
              <a:solidFill>
                <a:schemeClr val="tx1"/>
              </a:solidFill>
            </a:endParaRPr>
          </a:p>
        </p:txBody>
      </p:sp>
      <p:sp>
        <p:nvSpPr>
          <p:cNvPr id="109" name="AutoShape 52"/>
          <p:cNvSpPr>
            <a:spLocks noChangeArrowheads="1"/>
          </p:cNvSpPr>
          <p:nvPr/>
        </p:nvSpPr>
        <p:spPr bwMode="auto">
          <a:xfrm>
            <a:off x="4046115" y="178558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62%</a:t>
            </a:r>
            <a:endParaRPr lang="en-US" sz="1000" b="1" dirty="0">
              <a:solidFill>
                <a:schemeClr val="tx1"/>
              </a:solidFill>
            </a:endParaRPr>
          </a:p>
        </p:txBody>
      </p:sp>
      <p:sp>
        <p:nvSpPr>
          <p:cNvPr id="110" name="AutoShape 52"/>
          <p:cNvSpPr>
            <a:spLocks noChangeArrowheads="1"/>
          </p:cNvSpPr>
          <p:nvPr/>
        </p:nvSpPr>
        <p:spPr bwMode="auto">
          <a:xfrm>
            <a:off x="4674913" y="204772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83% </a:t>
            </a:r>
            <a:endParaRPr lang="en-US" sz="1000" b="1" dirty="0">
              <a:solidFill>
                <a:schemeClr val="tx1"/>
              </a:solidFill>
            </a:endParaRPr>
          </a:p>
        </p:txBody>
      </p:sp>
      <p:sp>
        <p:nvSpPr>
          <p:cNvPr id="111" name="AutoShape 52"/>
          <p:cNvSpPr>
            <a:spLocks noChangeArrowheads="1"/>
          </p:cNvSpPr>
          <p:nvPr/>
        </p:nvSpPr>
        <p:spPr bwMode="auto">
          <a:xfrm>
            <a:off x="4674912" y="126128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11%</a:t>
            </a:r>
            <a:endParaRPr lang="en-US" sz="800" b="1" dirty="0">
              <a:solidFill>
                <a:schemeClr val="tx1"/>
              </a:solidFill>
            </a:endParaRPr>
          </a:p>
        </p:txBody>
      </p:sp>
      <p:sp>
        <p:nvSpPr>
          <p:cNvPr id="112" name="AutoShape 52"/>
          <p:cNvSpPr>
            <a:spLocks noChangeArrowheads="1"/>
          </p:cNvSpPr>
          <p:nvPr/>
        </p:nvSpPr>
        <p:spPr bwMode="auto">
          <a:xfrm>
            <a:off x="4674912" y="15234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25%</a:t>
            </a:r>
            <a:endParaRPr lang="en-US" sz="800" b="1" dirty="0">
              <a:solidFill>
                <a:schemeClr val="tx1"/>
              </a:solidFill>
            </a:endParaRPr>
          </a:p>
        </p:txBody>
      </p:sp>
      <p:sp>
        <p:nvSpPr>
          <p:cNvPr id="113" name="AutoShape 52"/>
          <p:cNvSpPr>
            <a:spLocks noChangeArrowheads="1"/>
          </p:cNvSpPr>
          <p:nvPr/>
        </p:nvSpPr>
        <p:spPr bwMode="auto">
          <a:xfrm>
            <a:off x="4674913" y="17855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54%</a:t>
            </a:r>
            <a:endParaRPr lang="en-US" sz="800" b="1" dirty="0">
              <a:solidFill>
                <a:schemeClr val="tx1"/>
              </a:solidFill>
            </a:endParaRPr>
          </a:p>
        </p:txBody>
      </p:sp>
      <p:sp>
        <p:nvSpPr>
          <p:cNvPr id="114" name="AutoShape 52"/>
          <p:cNvSpPr>
            <a:spLocks noChangeArrowheads="1"/>
          </p:cNvSpPr>
          <p:nvPr/>
        </p:nvSpPr>
        <p:spPr bwMode="auto">
          <a:xfrm>
            <a:off x="5302455" y="125530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13%</a:t>
            </a:r>
            <a:endParaRPr lang="en-US" sz="800" b="1" dirty="0">
              <a:solidFill>
                <a:schemeClr val="tx1"/>
              </a:solidFill>
            </a:endParaRPr>
          </a:p>
        </p:txBody>
      </p:sp>
      <p:sp>
        <p:nvSpPr>
          <p:cNvPr id="115" name="AutoShape 52"/>
          <p:cNvSpPr>
            <a:spLocks noChangeArrowheads="1"/>
          </p:cNvSpPr>
          <p:nvPr/>
        </p:nvSpPr>
        <p:spPr bwMode="auto">
          <a:xfrm>
            <a:off x="5302455" y="15199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27%</a:t>
            </a:r>
            <a:endParaRPr lang="en-US" sz="800" b="1" dirty="0">
              <a:solidFill>
                <a:schemeClr val="tx1"/>
              </a:solidFill>
            </a:endParaRPr>
          </a:p>
        </p:txBody>
      </p:sp>
      <p:sp>
        <p:nvSpPr>
          <p:cNvPr id="116" name="AutoShape 52"/>
          <p:cNvSpPr>
            <a:spLocks noChangeArrowheads="1"/>
          </p:cNvSpPr>
          <p:nvPr/>
        </p:nvSpPr>
        <p:spPr bwMode="auto">
          <a:xfrm>
            <a:off x="5302455" y="178457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51%</a:t>
            </a:r>
            <a:endParaRPr lang="en-US" sz="800" b="1" dirty="0">
              <a:solidFill>
                <a:schemeClr val="tx1"/>
              </a:solidFill>
            </a:endParaRPr>
          </a:p>
        </p:txBody>
      </p:sp>
      <p:sp>
        <p:nvSpPr>
          <p:cNvPr id="117" name="AutoShape 52"/>
          <p:cNvSpPr>
            <a:spLocks noChangeArrowheads="1"/>
          </p:cNvSpPr>
          <p:nvPr/>
        </p:nvSpPr>
        <p:spPr bwMode="auto">
          <a:xfrm>
            <a:off x="5302455" y="20492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80%</a:t>
            </a:r>
            <a:endParaRPr lang="en-US" sz="800" b="1" dirty="0">
              <a:solidFill>
                <a:schemeClr val="tx1"/>
              </a:solidFill>
            </a:endParaRPr>
          </a:p>
        </p:txBody>
      </p:sp>
      <p:sp>
        <p:nvSpPr>
          <p:cNvPr id="118" name="Text Box 56"/>
          <p:cNvSpPr txBox="1">
            <a:spLocks noChangeArrowheads="1"/>
          </p:cNvSpPr>
          <p:nvPr/>
        </p:nvSpPr>
        <p:spPr bwMode="auto">
          <a:xfrm>
            <a:off x="5250796" y="1030756"/>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119" name="AutoShape 52"/>
          <p:cNvSpPr>
            <a:spLocks noChangeArrowheads="1"/>
          </p:cNvSpPr>
          <p:nvPr/>
        </p:nvSpPr>
        <p:spPr bwMode="auto">
          <a:xfrm>
            <a:off x="5928434" y="125459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NA  </a:t>
            </a:r>
            <a:endParaRPr lang="en-US" sz="800" b="1" dirty="0">
              <a:solidFill>
                <a:schemeClr val="tx1"/>
              </a:solidFill>
            </a:endParaRPr>
          </a:p>
        </p:txBody>
      </p:sp>
      <p:sp>
        <p:nvSpPr>
          <p:cNvPr id="120" name="AutoShape 52"/>
          <p:cNvSpPr>
            <a:spLocks noChangeArrowheads="1"/>
          </p:cNvSpPr>
          <p:nvPr/>
        </p:nvSpPr>
        <p:spPr bwMode="auto">
          <a:xfrm>
            <a:off x="5928434" y="15192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NA </a:t>
            </a:r>
            <a:endParaRPr lang="en-US" sz="800" b="1" dirty="0">
              <a:solidFill>
                <a:schemeClr val="tx1"/>
              </a:solidFill>
            </a:endParaRPr>
          </a:p>
        </p:txBody>
      </p:sp>
      <p:sp>
        <p:nvSpPr>
          <p:cNvPr id="121" name="AutoShape 52"/>
          <p:cNvSpPr>
            <a:spLocks noChangeArrowheads="1"/>
          </p:cNvSpPr>
          <p:nvPr/>
        </p:nvSpPr>
        <p:spPr bwMode="auto">
          <a:xfrm>
            <a:off x="5928434" y="178385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NA  </a:t>
            </a:r>
            <a:endParaRPr lang="en-US" sz="800" b="1" dirty="0">
              <a:solidFill>
                <a:schemeClr val="tx1"/>
              </a:solidFill>
            </a:endParaRPr>
          </a:p>
        </p:txBody>
      </p:sp>
      <p:sp>
        <p:nvSpPr>
          <p:cNvPr id="122" name="AutoShape 52"/>
          <p:cNvSpPr>
            <a:spLocks noChangeArrowheads="1"/>
          </p:cNvSpPr>
          <p:nvPr/>
        </p:nvSpPr>
        <p:spPr bwMode="auto">
          <a:xfrm>
            <a:off x="5928434" y="204849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NA </a:t>
            </a:r>
            <a:endParaRPr lang="en-US" sz="800" b="1" dirty="0">
              <a:solidFill>
                <a:schemeClr val="tx1"/>
              </a:solidFill>
            </a:endParaRPr>
          </a:p>
        </p:txBody>
      </p:sp>
      <p:sp>
        <p:nvSpPr>
          <p:cNvPr id="123" name="Text Box 56"/>
          <p:cNvSpPr txBox="1">
            <a:spLocks noChangeArrowheads="1"/>
          </p:cNvSpPr>
          <p:nvPr/>
        </p:nvSpPr>
        <p:spPr bwMode="auto">
          <a:xfrm>
            <a:off x="5876775" y="1030756"/>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2" name="TextBox 1"/>
          <p:cNvSpPr txBox="1"/>
          <p:nvPr/>
        </p:nvSpPr>
        <p:spPr>
          <a:xfrm>
            <a:off x="7010401" y="1193596"/>
            <a:ext cx="1276350" cy="1061829"/>
          </a:xfrm>
          <a:prstGeom prst="rect">
            <a:avLst/>
          </a:prstGeom>
          <a:noFill/>
        </p:spPr>
        <p:txBody>
          <a:bodyPr wrap="square" rtlCol="0">
            <a:spAutoFit/>
          </a:bodyPr>
          <a:lstStyle/>
          <a:p>
            <a:r>
              <a:rPr lang="en-NZ" sz="900" i="1" dirty="0" smtClean="0"/>
              <a:t>*Note: Up </a:t>
            </a:r>
            <a:r>
              <a:rPr lang="en-NZ" sz="900" i="1" dirty="0"/>
              <a:t>until 2010 the results for the Canterbury region were combined with the results for the West Coast region</a:t>
            </a:r>
            <a:r>
              <a:rPr lang="en-NZ" sz="900" i="1" dirty="0" smtClean="0"/>
              <a:t>.</a:t>
            </a:r>
            <a:endParaRPr lang="en-NZ" sz="900" i="1" dirty="0"/>
          </a:p>
        </p:txBody>
      </p:sp>
      <p:grpSp>
        <p:nvGrpSpPr>
          <p:cNvPr id="46" name="Group 45"/>
          <p:cNvGrpSpPr/>
          <p:nvPr/>
        </p:nvGrpSpPr>
        <p:grpSpPr>
          <a:xfrm>
            <a:off x="7732188" y="6219479"/>
            <a:ext cx="1411456" cy="338554"/>
            <a:chOff x="4723530" y="6263927"/>
            <a:chExt cx="1411456" cy="338554"/>
          </a:xfrm>
        </p:grpSpPr>
        <p:sp>
          <p:nvSpPr>
            <p:cNvPr id="47" name="Up Arrow 4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Up Arrow 4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 name="TextBox 4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2010 result</a:t>
              </a:r>
              <a:endParaRPr lang="en-NZ" sz="800" dirty="0"/>
            </a:p>
          </p:txBody>
        </p:sp>
      </p:grpSp>
      <p:sp>
        <p:nvSpPr>
          <p:cNvPr id="50" name="Up Arrow 49"/>
          <p:cNvSpPr/>
          <p:nvPr/>
        </p:nvSpPr>
        <p:spPr>
          <a:xfrm>
            <a:off x="6804487" y="1310205"/>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Up Arrow 50"/>
          <p:cNvSpPr/>
          <p:nvPr/>
        </p:nvSpPr>
        <p:spPr>
          <a:xfrm>
            <a:off x="6804486" y="157454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Up Arrow 51"/>
          <p:cNvSpPr/>
          <p:nvPr/>
        </p:nvSpPr>
        <p:spPr>
          <a:xfrm>
            <a:off x="6804485" y="1836076"/>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907899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930274" y="1060450"/>
            <a:ext cx="8213725" cy="4762842"/>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pPr>
            <a:r>
              <a:rPr lang="en-NZ" sz="1400" dirty="0" smtClean="0">
                <a:solidFill>
                  <a:srgbClr val="009999"/>
                </a:solidFill>
                <a:cs typeface="Times New Roman" pitchFamily="18" charset="0"/>
              </a:rPr>
              <a:t>Preparedness (continued)</a:t>
            </a:r>
          </a:p>
          <a:p>
            <a:pPr marL="285750" indent="-285750" fontAlgn="base">
              <a:spcBef>
                <a:spcPct val="50000"/>
              </a:spcBef>
              <a:spcAft>
                <a:spcPct val="0"/>
              </a:spcAft>
              <a:buFont typeface="Wingdings" pitchFamily="2" charset="2"/>
              <a:buChar char="§"/>
            </a:pPr>
            <a:r>
              <a:rPr lang="en-NZ" sz="1200" dirty="0">
                <a:solidFill>
                  <a:srgbClr val="000000"/>
                </a:solidFill>
                <a:cs typeface="Times New Roman" pitchFamily="18" charset="0"/>
              </a:rPr>
              <a:t>The proportion of Canterbury </a:t>
            </a:r>
            <a:r>
              <a:rPr lang="en-NZ" sz="1200" dirty="0" smtClean="0">
                <a:solidFill>
                  <a:srgbClr val="000000"/>
                </a:solidFill>
                <a:cs typeface="Times New Roman" pitchFamily="18" charset="0"/>
              </a:rPr>
              <a:t>residents </a:t>
            </a:r>
            <a:r>
              <a:rPr lang="en-NZ" sz="1200" dirty="0">
                <a:solidFill>
                  <a:srgbClr val="000000"/>
                </a:solidFill>
                <a:cs typeface="Times New Roman" pitchFamily="18" charset="0"/>
              </a:rPr>
              <a:t>who have a plan for when they are at home </a:t>
            </a:r>
            <a:r>
              <a:rPr lang="en-NZ" sz="1200" u="sng" dirty="0">
                <a:solidFill>
                  <a:srgbClr val="000000"/>
                </a:solidFill>
                <a:cs typeface="Times New Roman" pitchFamily="18" charset="0"/>
              </a:rPr>
              <a:t>and</a:t>
            </a:r>
            <a:r>
              <a:rPr lang="en-NZ" sz="1200" dirty="0">
                <a:solidFill>
                  <a:srgbClr val="000000"/>
                </a:solidFill>
                <a:cs typeface="Times New Roman" pitchFamily="18" charset="0"/>
              </a:rPr>
              <a:t> away from home is significantly higher than average (44% </a:t>
            </a:r>
            <a:r>
              <a:rPr lang="en-NZ" sz="1200" dirty="0" smtClean="0">
                <a:solidFill>
                  <a:srgbClr val="000000"/>
                </a:solidFill>
                <a:cs typeface="Times New Roman" pitchFamily="18" charset="0"/>
              </a:rPr>
              <a:t>cf. </a:t>
            </a:r>
            <a:r>
              <a:rPr lang="en-NZ" sz="1200" dirty="0">
                <a:solidFill>
                  <a:srgbClr val="000000"/>
                </a:solidFill>
                <a:cs typeface="Times New Roman" pitchFamily="18" charset="0"/>
              </a:rPr>
              <a:t>27% national average).</a:t>
            </a:r>
          </a:p>
          <a:p>
            <a:pPr marL="285750" indent="-285750" fontAlgn="base">
              <a:spcBef>
                <a:spcPct val="50000"/>
              </a:spcBef>
              <a:spcAft>
                <a:spcPct val="0"/>
              </a:spcAft>
              <a:buFont typeface="Wingdings" pitchFamily="2" charset="2"/>
              <a:buChar char="§"/>
            </a:pPr>
            <a:r>
              <a:rPr lang="en-NZ" sz="1200" dirty="0" smtClean="0">
                <a:cs typeface="Times New Roman" pitchFamily="18" charset="0"/>
              </a:rPr>
              <a:t>The proportion of Canterbury residents who have taken steps in the last 12 months to prepare themselves or their household for a disaster is significantly higher than average (85% cf. 55% national average).  Of these residents that have taken action, a higher proportion than average said that the Christchurch earthquake prompted them to take these steps (89% cf. 69% national average).  Conversely, a smaller proportion than average said that disasters from overseas prompted them to take action (10% cf. 18% national average).</a:t>
            </a:r>
          </a:p>
          <a:p>
            <a:pPr marL="285750" indent="-285750" fontAlgn="base">
              <a:spcBef>
                <a:spcPct val="50000"/>
              </a:spcBef>
              <a:spcAft>
                <a:spcPct val="0"/>
              </a:spcAft>
              <a:buFont typeface="Wingdings" pitchFamily="2" charset="2"/>
              <a:buChar char="§"/>
            </a:pPr>
            <a:r>
              <a:rPr lang="en-NZ" sz="1200" dirty="0" smtClean="0">
                <a:cs typeface="Times New Roman" pitchFamily="18" charset="0"/>
              </a:rPr>
              <a:t>Canterbury residents are more likely than average to say that they feel either ‘very well prepared’ or ‘quite well prepared’ for a disaster (82% cf. 59% national average).</a:t>
            </a:r>
            <a:endParaRPr lang="en-NZ" sz="1200" dirty="0">
              <a:cs typeface="Times New Roman" pitchFamily="18" charset="0"/>
            </a:endParaRPr>
          </a:p>
          <a:p>
            <a:pPr marL="180975" indent="-180975" fontAlgn="base">
              <a:spcBef>
                <a:spcPct val="50000"/>
              </a:spcBef>
              <a:spcAft>
                <a:spcPct val="0"/>
              </a:spcAft>
              <a:buFont typeface="Wingdings" pitchFamily="2" charset="2"/>
              <a:buNone/>
            </a:pPr>
            <a:endParaRPr lang="en-NZ" sz="1100" dirty="0" smtClean="0">
              <a:solidFill>
                <a:srgbClr val="009999"/>
              </a:solidFill>
              <a:cs typeface="Times New Roman" pitchFamily="18" charset="0"/>
            </a:endParaRPr>
          </a:p>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Advertising </a:t>
            </a:r>
            <a:r>
              <a:rPr lang="en-NZ" sz="1400" dirty="0">
                <a:solidFill>
                  <a:srgbClr val="009999"/>
                </a:solidFill>
                <a:cs typeface="Times New Roman" pitchFamily="18" charset="0"/>
              </a:rPr>
              <a:t>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Canterbury residents who have seen a Civil Defence TV advertisement are significantly more likely than average to say that the advertisement prompted them to make or update their survival kit (66% cf. 50% national average).</a:t>
            </a:r>
          </a:p>
          <a:p>
            <a:pPr fontAlgn="base">
              <a:spcBef>
                <a:spcPct val="50000"/>
              </a:spcBef>
              <a:spcAft>
                <a:spcPct val="0"/>
              </a:spcAft>
            </a:pPr>
            <a:endParaRPr lang="en-NZ" sz="1400" dirty="0">
              <a:cs typeface="Times New Roman" pitchFamily="18" charset="0"/>
            </a:endParaRPr>
          </a:p>
          <a:p>
            <a:pPr marL="180975" indent="-180975" fontAlgn="base">
              <a:spcBef>
                <a:spcPct val="50000"/>
              </a:spcBef>
              <a:spcAft>
                <a:spcPct val="0"/>
              </a:spcAft>
              <a:buFont typeface="Wingdings" pitchFamily="2" charset="2"/>
              <a:buNone/>
              <a:tabLst>
                <a:tab pos="180975" algn="l"/>
              </a:tabLst>
            </a:pPr>
            <a:r>
              <a:rPr lang="en-NZ" sz="1400" dirty="0" smtClean="0">
                <a:solidFill>
                  <a:srgbClr val="009999"/>
                </a:solidFill>
                <a:cs typeface="Times New Roman" pitchFamily="18" charset="0"/>
              </a:rPr>
              <a:t>Disaster </a:t>
            </a:r>
            <a:r>
              <a:rPr lang="en-NZ" sz="1400" dirty="0">
                <a:solidFill>
                  <a:srgbClr val="009999"/>
                </a:solidFill>
                <a:cs typeface="Times New Roman" pitchFamily="18" charset="0"/>
              </a:rPr>
              <a:t>awareness</a:t>
            </a:r>
          </a:p>
          <a:p>
            <a:pPr marL="180975" indent="-180975" fontAlgn="base">
              <a:spcBef>
                <a:spcPct val="50000"/>
              </a:spcBef>
              <a:spcAft>
                <a:spcPct val="0"/>
              </a:spcAft>
              <a:buFont typeface="Wingdings" pitchFamily="2" charset="2"/>
              <a:buChar char=""/>
              <a:tabLst>
                <a:tab pos="180975" algn="l"/>
              </a:tabLst>
            </a:pPr>
            <a:r>
              <a:rPr lang="en-NZ" sz="1200" dirty="0" smtClean="0"/>
              <a:t>Residents in the Canterbury region are less likely than average to agree that there will always be adequate warning before a disaster hits (18% cf. 36% national average).</a:t>
            </a:r>
          </a:p>
        </p:txBody>
      </p:sp>
      <p:sp>
        <p:nvSpPr>
          <p:cNvPr id="438276" name="Text Box 4"/>
          <p:cNvSpPr txBox="1">
            <a:spLocks noChangeArrowheads="1"/>
          </p:cNvSpPr>
          <p:nvPr/>
        </p:nvSpPr>
        <p:spPr bwMode="auto">
          <a:xfrm>
            <a:off x="930275" y="66078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131</a:t>
            </a:r>
            <a:endParaRPr lang="en-GB" sz="1000" dirty="0">
              <a:solidFill>
                <a:srgbClr val="000000"/>
              </a:solidFill>
            </a:endParaRPr>
          </a:p>
        </p:txBody>
      </p:sp>
      <p:sp>
        <p:nvSpPr>
          <p:cNvPr id="8"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Canterbury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Tree>
    <p:extLst>
      <p:ext uri="{BB962C8B-B14F-4D97-AF65-F5344CB8AC3E}">
        <p14:creationId xmlns:p14="http://schemas.microsoft.com/office/powerpoint/2010/main" val="1339448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1017905" y="1060450"/>
            <a:ext cx="8011796" cy="4278094"/>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tabLst>
                <a:tab pos="180975" algn="l"/>
              </a:tabLst>
            </a:pPr>
            <a:r>
              <a:rPr lang="en-NZ" sz="1400" dirty="0" smtClean="0">
                <a:solidFill>
                  <a:srgbClr val="009999"/>
                </a:solidFill>
                <a:cs typeface="Times New Roman" pitchFamily="18" charset="0"/>
              </a:rPr>
              <a:t>Disaster awareness (continued)</a:t>
            </a:r>
          </a:p>
          <a:p>
            <a:pPr marL="180975" indent="-180975" fontAlgn="base">
              <a:spcBef>
                <a:spcPct val="50000"/>
              </a:spcBef>
              <a:spcAft>
                <a:spcPct val="0"/>
              </a:spcAft>
              <a:buFont typeface="Wingdings" pitchFamily="2" charset="2"/>
              <a:buChar char=""/>
              <a:tabLst>
                <a:tab pos="180975" algn="l"/>
              </a:tabLst>
            </a:pPr>
            <a:r>
              <a:rPr lang="en-NZ" sz="1200" dirty="0" smtClean="0"/>
              <a:t>Canterbury residents are </a:t>
            </a:r>
            <a:r>
              <a:rPr lang="en-NZ" sz="1200" dirty="0"/>
              <a:t>more likely than average to say that the following groups or individuals will be there to help them following a disaster:</a:t>
            </a:r>
          </a:p>
          <a:p>
            <a:pPr marL="638175" lvl="1" indent="-180975" fontAlgn="base">
              <a:spcBef>
                <a:spcPct val="50000"/>
              </a:spcBef>
              <a:spcAft>
                <a:spcPct val="0"/>
              </a:spcAft>
              <a:buFont typeface="Wingdings" pitchFamily="2" charset="2"/>
              <a:buChar char=""/>
              <a:tabLst>
                <a:tab pos="180975" algn="l"/>
              </a:tabLst>
            </a:pPr>
            <a:r>
              <a:rPr lang="en-NZ" sz="1200" dirty="0"/>
              <a:t>Neighbours (96% </a:t>
            </a:r>
            <a:r>
              <a:rPr lang="en-NZ" sz="1200" dirty="0" smtClean="0"/>
              <a:t>cf. </a:t>
            </a:r>
            <a:r>
              <a:rPr lang="en-NZ" sz="1200" dirty="0"/>
              <a:t>87% national average)</a:t>
            </a:r>
          </a:p>
          <a:p>
            <a:pPr marL="638175" lvl="1" indent="-180975" fontAlgn="base">
              <a:spcBef>
                <a:spcPct val="50000"/>
              </a:spcBef>
              <a:spcAft>
                <a:spcPct val="0"/>
              </a:spcAft>
              <a:buFont typeface="Wingdings" pitchFamily="2" charset="2"/>
              <a:buChar char=""/>
              <a:tabLst>
                <a:tab pos="180975" algn="l"/>
              </a:tabLst>
            </a:pPr>
            <a:r>
              <a:rPr lang="en-NZ" sz="1200" dirty="0"/>
              <a:t>Ambulances (86% </a:t>
            </a:r>
            <a:r>
              <a:rPr lang="en-NZ" sz="1200" dirty="0" smtClean="0"/>
              <a:t>cf. </a:t>
            </a:r>
            <a:r>
              <a:rPr lang="en-NZ" sz="1200" dirty="0"/>
              <a:t>77% national average)</a:t>
            </a:r>
          </a:p>
          <a:p>
            <a:pPr marL="638175" lvl="1" indent="-180975" fontAlgn="base">
              <a:spcBef>
                <a:spcPct val="50000"/>
              </a:spcBef>
              <a:spcAft>
                <a:spcPct val="0"/>
              </a:spcAft>
              <a:buFont typeface="Wingdings" pitchFamily="2" charset="2"/>
              <a:buChar char=""/>
              <a:tabLst>
                <a:tab pos="180975" algn="l"/>
              </a:tabLst>
            </a:pPr>
            <a:r>
              <a:rPr lang="en-NZ" sz="1200" dirty="0"/>
              <a:t>Hospitals (83% </a:t>
            </a:r>
            <a:r>
              <a:rPr lang="en-NZ" sz="1200" dirty="0" smtClean="0"/>
              <a:t>cf. </a:t>
            </a:r>
            <a:r>
              <a:rPr lang="en-NZ" sz="1200" dirty="0"/>
              <a:t>72% national average)</a:t>
            </a:r>
          </a:p>
          <a:p>
            <a:pPr marL="638175" lvl="1" indent="-180975" fontAlgn="base">
              <a:spcBef>
                <a:spcPct val="50000"/>
              </a:spcBef>
              <a:spcAft>
                <a:spcPct val="0"/>
              </a:spcAft>
              <a:buFont typeface="Wingdings" pitchFamily="2" charset="2"/>
              <a:buChar char=""/>
              <a:tabLst>
                <a:tab pos="180975" algn="l"/>
              </a:tabLst>
            </a:pPr>
            <a:r>
              <a:rPr lang="en-NZ" sz="1200" dirty="0"/>
              <a:t>Army (85% </a:t>
            </a:r>
            <a:r>
              <a:rPr lang="en-NZ" sz="1200" dirty="0" smtClean="0"/>
              <a:t>cf. </a:t>
            </a:r>
            <a:r>
              <a:rPr lang="en-NZ" sz="1200" dirty="0"/>
              <a:t>69% national average).</a:t>
            </a:r>
          </a:p>
          <a:p>
            <a:pPr marL="285750" indent="-285750" fontAlgn="base">
              <a:spcBef>
                <a:spcPct val="50000"/>
              </a:spcBef>
              <a:spcAft>
                <a:spcPct val="0"/>
              </a:spcAft>
              <a:buFont typeface="Wingdings" pitchFamily="2" charset="2"/>
              <a:buChar char="§"/>
              <a:tabLst>
                <a:tab pos="180975" algn="l"/>
              </a:tabLst>
            </a:pPr>
            <a:r>
              <a:rPr lang="en-NZ" sz="1200" dirty="0" smtClean="0">
                <a:cs typeface="Times New Roman" pitchFamily="18" charset="0"/>
              </a:rPr>
              <a:t>Residents from the Canterbury region are more likely than average to think that the following household utilities or infrastructure services could be disrupted following a disaster: </a:t>
            </a:r>
          </a:p>
          <a:p>
            <a:pPr marL="742950" lvl="1" indent="-285750" fontAlgn="base">
              <a:spcBef>
                <a:spcPct val="50000"/>
              </a:spcBef>
              <a:spcAft>
                <a:spcPct val="0"/>
              </a:spcAft>
              <a:buFont typeface="Wingdings" pitchFamily="2" charset="2"/>
              <a:buChar char="§"/>
              <a:tabLst>
                <a:tab pos="180975" algn="l"/>
              </a:tabLst>
            </a:pPr>
            <a:r>
              <a:rPr lang="en-NZ" sz="1200" dirty="0">
                <a:cs typeface="Times New Roman" pitchFamily="18" charset="0"/>
              </a:rPr>
              <a:t>W</a:t>
            </a:r>
            <a:r>
              <a:rPr lang="en-NZ" sz="1200" dirty="0" smtClean="0">
                <a:cs typeface="Times New Roman" pitchFamily="18" charset="0"/>
              </a:rPr>
              <a:t>ater supplies (97% cf. 91% national average) </a:t>
            </a:r>
          </a:p>
          <a:p>
            <a:pPr marL="742950" lvl="1" indent="-285750" fontAlgn="base">
              <a:spcBef>
                <a:spcPct val="50000"/>
              </a:spcBef>
              <a:spcAft>
                <a:spcPct val="0"/>
              </a:spcAft>
              <a:buFont typeface="Wingdings" pitchFamily="2" charset="2"/>
              <a:buChar char="§"/>
              <a:tabLst>
                <a:tab pos="180975" algn="l"/>
              </a:tabLst>
            </a:pPr>
            <a:r>
              <a:rPr lang="en-NZ" sz="1200" dirty="0">
                <a:cs typeface="Times New Roman" pitchFamily="18" charset="0"/>
              </a:rPr>
              <a:t>S</a:t>
            </a:r>
            <a:r>
              <a:rPr lang="en-NZ" sz="1200" dirty="0" smtClean="0">
                <a:cs typeface="Times New Roman" pitchFamily="18" charset="0"/>
              </a:rPr>
              <a:t>ewerage (98% cf. 90% national average)</a:t>
            </a:r>
          </a:p>
          <a:p>
            <a:pPr marL="742950" lvl="1" indent="-285750" fontAlgn="base">
              <a:spcBef>
                <a:spcPct val="50000"/>
              </a:spcBef>
              <a:spcAft>
                <a:spcPct val="0"/>
              </a:spcAft>
              <a:buFont typeface="Wingdings" pitchFamily="2" charset="2"/>
              <a:buChar char="§"/>
              <a:tabLst>
                <a:tab pos="180975" algn="l"/>
              </a:tabLst>
            </a:pPr>
            <a:r>
              <a:rPr lang="en-NZ" sz="1200" dirty="0" smtClean="0">
                <a:cs typeface="Times New Roman" pitchFamily="18" charset="0"/>
              </a:rPr>
              <a:t>Mobile phone services (86% cf. 75% national average).</a:t>
            </a:r>
          </a:p>
          <a:p>
            <a:pPr marL="285750" indent="-285750" fontAlgn="base">
              <a:spcBef>
                <a:spcPct val="50000"/>
              </a:spcBef>
              <a:spcAft>
                <a:spcPct val="0"/>
              </a:spcAft>
              <a:buFont typeface="Wingdings" pitchFamily="2" charset="2"/>
              <a:buChar char="§"/>
              <a:tabLst>
                <a:tab pos="180975" algn="l"/>
              </a:tabLst>
            </a:pPr>
            <a:r>
              <a:rPr lang="en-NZ" sz="1200" dirty="0" smtClean="0">
                <a:cs typeface="Times New Roman" pitchFamily="18" charset="0"/>
              </a:rPr>
              <a:t>In addition to the above, they are less likely than average to think that land line telephones could be disrupted (82% cf. 92% national average).</a:t>
            </a:r>
          </a:p>
          <a:p>
            <a:pPr marL="285750" indent="-285750" fontAlgn="base">
              <a:spcBef>
                <a:spcPct val="50000"/>
              </a:spcBef>
              <a:spcAft>
                <a:spcPct val="0"/>
              </a:spcAft>
              <a:buFont typeface="Wingdings" pitchFamily="2" charset="2"/>
              <a:buChar char="§"/>
              <a:tabLst>
                <a:tab pos="180975" algn="l"/>
              </a:tabLst>
            </a:pPr>
            <a:r>
              <a:rPr lang="en-NZ" sz="1200" dirty="0" smtClean="0">
                <a:cs typeface="Times New Roman" pitchFamily="18" charset="0"/>
              </a:rPr>
              <a:t>Residents from the Canterbury region are more likely than average to think that in the event of a tsunami, people should move inland (28% cf. 19% national average), and that in the event of an earthquake, people should ‘drop, cover and hold’ (18% cf. 9% national average).</a:t>
            </a:r>
            <a:endParaRPr lang="en-NZ" sz="1200" dirty="0">
              <a:cs typeface="Times New Roman" pitchFamily="18" charset="0"/>
            </a:endParaRPr>
          </a:p>
        </p:txBody>
      </p:sp>
      <p:sp>
        <p:nvSpPr>
          <p:cNvPr id="438276" name="Text Box 4"/>
          <p:cNvSpPr txBox="1">
            <a:spLocks noChangeArrowheads="1"/>
          </p:cNvSpPr>
          <p:nvPr/>
        </p:nvSpPr>
        <p:spPr bwMode="auto">
          <a:xfrm>
            <a:off x="930275" y="66078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131</a:t>
            </a:r>
            <a:endParaRPr lang="en-GB" sz="1000" dirty="0">
              <a:solidFill>
                <a:srgbClr val="000000"/>
              </a:solidFill>
            </a:endParaRPr>
          </a:p>
        </p:txBody>
      </p:sp>
      <p:sp>
        <p:nvSpPr>
          <p:cNvPr id="8" name="Rectangle 2"/>
          <p:cNvSpPr txBox="1">
            <a:spLocks noChangeArrowheads="1"/>
          </p:cNvSpPr>
          <p:nvPr/>
        </p:nvSpPr>
        <p:spPr>
          <a:xfrm>
            <a:off x="1017905" y="1489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Canterbury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a:endParaRPr>
          </a:p>
        </p:txBody>
      </p:sp>
    </p:spTree>
    <p:extLst>
      <p:ext uri="{BB962C8B-B14F-4D97-AF65-F5344CB8AC3E}">
        <p14:creationId xmlns:p14="http://schemas.microsoft.com/office/powerpoint/2010/main" val="17047231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83"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25%</a:t>
            </a:r>
            <a:endParaRPr lang="en-US" sz="800" b="1" dirty="0">
              <a:solidFill>
                <a:schemeClr val="tx1"/>
              </a:solidFill>
            </a:endParaRPr>
          </a:p>
        </p:txBody>
      </p:sp>
      <p:sp>
        <p:nvSpPr>
          <p:cNvPr id="84"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40%</a:t>
            </a:r>
            <a:endParaRPr lang="en-US" sz="800" b="1" dirty="0">
              <a:solidFill>
                <a:schemeClr val="tx1"/>
              </a:solidFill>
            </a:endParaRPr>
          </a:p>
        </p:txBody>
      </p:sp>
      <p:sp>
        <p:nvSpPr>
          <p:cNvPr id="85"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71%</a:t>
            </a:r>
            <a:endParaRPr lang="en-US" sz="800" b="1" dirty="0">
              <a:solidFill>
                <a:schemeClr val="tx1"/>
              </a:solidFill>
            </a:endParaRPr>
          </a:p>
        </p:txBody>
      </p:sp>
      <p:sp>
        <p:nvSpPr>
          <p:cNvPr id="86"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83%</a:t>
            </a:r>
            <a:endParaRPr lang="en-US" sz="800" b="1" dirty="0">
              <a:solidFill>
                <a:schemeClr val="tx1"/>
              </a:solidFill>
            </a:endParaRPr>
          </a:p>
        </p:txBody>
      </p:sp>
      <p:sp>
        <p:nvSpPr>
          <p:cNvPr id="87" name="Text Box 56"/>
          <p:cNvSpPr txBox="1">
            <a:spLocks noChangeArrowheads="1"/>
          </p:cNvSpPr>
          <p:nvPr/>
        </p:nvSpPr>
        <p:spPr bwMode="auto">
          <a:xfrm>
            <a:off x="6465028" y="100021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12" name="Rectangle 2"/>
          <p:cNvSpPr txBox="1">
            <a:spLocks noChangeArrowheads="1"/>
          </p:cNvSpPr>
          <p:nvPr/>
        </p:nvSpPr>
        <p:spPr>
          <a:xfrm>
            <a:off x="1017905" y="110808"/>
            <a:ext cx="8247063"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2"/>
                </a:solidFill>
                <a:latin typeface="Century Gothic" pitchFamily="34" charset="0"/>
                <a:ea typeface="+mj-ea"/>
                <a:cs typeface="+mj-cs"/>
              </a:defRPr>
            </a:lvl1pPr>
          </a:lstStyle>
          <a:p>
            <a:r>
              <a:rPr lang="en-US" b="1" cap="all" dirty="0" smtClean="0">
                <a:ln w="9000" cmpd="sng">
                  <a:solidFill>
                    <a:srgbClr val="9AC1EA">
                      <a:shade val="50000"/>
                      <a:satMod val="120000"/>
                    </a:srgbClr>
                  </a:solidFill>
                  <a:prstDash val="solid"/>
                </a:ln>
                <a:gradFill>
                  <a:gsLst>
                    <a:gs pos="0">
                      <a:srgbClr val="9AC1EA">
                        <a:shade val="20000"/>
                        <a:satMod val="245000"/>
                      </a:srgbClr>
                    </a:gs>
                    <a:gs pos="43000">
                      <a:srgbClr val="9AC1EA">
                        <a:satMod val="255000"/>
                      </a:srgbClr>
                    </a:gs>
                    <a:gs pos="48000">
                      <a:srgbClr val="9AC1EA">
                        <a:shade val="85000"/>
                        <a:satMod val="255000"/>
                      </a:srgbClr>
                    </a:gs>
                    <a:gs pos="100000">
                      <a:srgbClr val="9AC1EA">
                        <a:shade val="20000"/>
                        <a:satMod val="245000"/>
                      </a:srgbClr>
                    </a:gs>
                  </a:gsLst>
                  <a:lin ang="5400000"/>
                </a:gradFill>
                <a:effectLst>
                  <a:reflection blurRad="12700" stA="28000" endPos="45000" dist="1000" dir="5400000" sy="-100000" algn="bl" rotWithShape="0"/>
                </a:effectLst>
                <a:latin typeface="Century Gothic"/>
              </a:rPr>
              <a:t>Wellington</a:t>
            </a:r>
            <a:endParaRPr lang="en-GB" sz="1400" b="1" cap="all" dirty="0">
              <a:ln w="9000" cmpd="sng">
                <a:solidFill>
                  <a:srgbClr val="9AC1EA">
                    <a:shade val="50000"/>
                    <a:satMod val="120000"/>
                  </a:srgbClr>
                </a:solidFill>
                <a:prstDash val="solid"/>
              </a:ln>
              <a:gradFill>
                <a:gsLst>
                  <a:gs pos="0">
                    <a:srgbClr val="9AC1EA">
                      <a:shade val="20000"/>
                      <a:satMod val="245000"/>
                    </a:srgbClr>
                  </a:gs>
                  <a:gs pos="43000">
                    <a:srgbClr val="9AC1EA">
                      <a:satMod val="255000"/>
                    </a:srgbClr>
                  </a:gs>
                  <a:gs pos="48000">
                    <a:srgbClr val="9AC1EA">
                      <a:shade val="85000"/>
                      <a:satMod val="255000"/>
                    </a:srgbClr>
                  </a:gs>
                  <a:gs pos="100000">
                    <a:srgbClr val="9AC1EA">
                      <a:shade val="20000"/>
                      <a:satMod val="245000"/>
                    </a:srgbClr>
                  </a:gs>
                </a:gsLst>
                <a:lin ang="5400000"/>
              </a:gradFill>
              <a:effectLst>
                <a:reflection blurRad="12700" stA="28000" endPos="45000" dist="1000" dir="5400000" sy="-100000" algn="bl" rotWithShape="0"/>
              </a:effectLst>
              <a:latin typeface="Century Gothic"/>
            </a:endParaRPr>
          </a:p>
        </p:txBody>
      </p:sp>
      <p:sp>
        <p:nvSpPr>
          <p:cNvPr id="39" name="Text Box 3"/>
          <p:cNvSpPr txBox="1">
            <a:spLocks noChangeArrowheads="1"/>
          </p:cNvSpPr>
          <p:nvPr/>
        </p:nvSpPr>
        <p:spPr bwMode="auto">
          <a:xfrm>
            <a:off x="1009861" y="2669048"/>
            <a:ext cx="8107044" cy="2893100"/>
          </a:xfrm>
          <a:prstGeom prst="rect">
            <a:avLst/>
          </a:prstGeom>
          <a:noFill/>
          <a:ln w="9525">
            <a:noFill/>
            <a:miter lim="800000"/>
            <a:headEnd/>
            <a:tailEnd/>
          </a:ln>
          <a:effectLst/>
        </p:spPr>
        <p:txBody>
          <a:bodyPr wrap="square">
            <a:spAutoFit/>
          </a:bodyPr>
          <a:lstStyle/>
          <a:p>
            <a:pPr marL="180975" marR="0" lvl="0" indent="-180975" defTabSz="914400" eaLnBrk="1" fontAlgn="base" latinLnBrk="0" hangingPunct="1">
              <a:lnSpc>
                <a:spcPct val="100000"/>
              </a:lnSpc>
              <a:spcBef>
                <a:spcPct val="50000"/>
              </a:spcBef>
              <a:spcAft>
                <a:spcPct val="0"/>
              </a:spcAft>
              <a:buClrTx/>
              <a:buSzTx/>
              <a:buFont typeface="Wingdings" pitchFamily="2" charset="2"/>
              <a:buNone/>
              <a:tabLst/>
              <a:defRPr/>
            </a:pPr>
            <a:r>
              <a:rPr kumimoji="0" lang="en-NZ" sz="1400" b="0" i="0" u="none" strike="noStrike" kern="0" cap="none" spc="0" normalizeH="0" baseline="0" noProof="0" dirty="0">
                <a:ln>
                  <a:noFill/>
                </a:ln>
                <a:solidFill>
                  <a:srgbClr val="009999"/>
                </a:solidFill>
                <a:effectLst/>
                <a:uLnTx/>
                <a:uFillTx/>
                <a:cs typeface="Times New Roman" pitchFamily="18" charset="0"/>
              </a:rPr>
              <a:t>Preparedness</a:t>
            </a:r>
          </a:p>
          <a:p>
            <a:pPr marL="180975" marR="0" lvl="0" indent="-180975" defTabSz="914400" eaLnBrk="1" fontAlgn="base" latinLnBrk="0" hangingPunct="1">
              <a:lnSpc>
                <a:spcPct val="100000"/>
              </a:lnSpc>
              <a:spcBef>
                <a:spcPct val="50000"/>
              </a:spcBef>
              <a:spcAft>
                <a:spcPct val="0"/>
              </a:spcAft>
              <a:buClrTx/>
              <a:buSzTx/>
              <a:buFont typeface="Wingdings" pitchFamily="2" charset="2"/>
              <a:buChar char=""/>
              <a:tabLst/>
              <a:defRPr/>
            </a:pPr>
            <a:r>
              <a:rPr kumimoji="0" lang="en-NZ" sz="1200" b="0" i="0" u="none" strike="noStrike" kern="0" cap="none" spc="0" normalizeH="0" baseline="0" noProof="0" dirty="0" smtClean="0">
                <a:ln>
                  <a:noFill/>
                </a:ln>
                <a:solidFill>
                  <a:srgbClr val="000000"/>
                </a:solidFill>
                <a:effectLst/>
                <a:uLnTx/>
                <a:uFillTx/>
                <a:cs typeface="Times New Roman" pitchFamily="18" charset="0"/>
              </a:rPr>
              <a:t>Overall, a quarter (25%) of Wellington residents are fully prepared for a disaster. </a:t>
            </a:r>
            <a:r>
              <a:rPr kumimoji="0" lang="en-NZ" sz="1200" b="0" i="0" u="none" strike="noStrike" kern="0" cap="none" spc="0" normalizeH="0" noProof="0" dirty="0" smtClean="0">
                <a:ln>
                  <a:noFill/>
                </a:ln>
                <a:solidFill>
                  <a:srgbClr val="000000"/>
                </a:solidFill>
                <a:effectLst/>
                <a:uLnTx/>
                <a:uFillTx/>
                <a:cs typeface="Times New Roman" pitchFamily="18" charset="0"/>
              </a:rPr>
              <a:t> This is higher than the national average of 16%. </a:t>
            </a:r>
          </a:p>
          <a:p>
            <a:pPr marL="180975" indent="-180975" fontAlgn="base">
              <a:spcBef>
                <a:spcPct val="50000"/>
              </a:spcBef>
              <a:spcAft>
                <a:spcPct val="0"/>
              </a:spcAft>
              <a:buFont typeface="Wingdings" pitchFamily="2" charset="2"/>
              <a:buChar char=""/>
              <a:defRPr/>
            </a:pPr>
            <a:r>
              <a:rPr lang="en-NZ" sz="1200" kern="0" dirty="0">
                <a:solidFill>
                  <a:sysClr val="windowText" lastClr="000000"/>
                </a:solidFill>
                <a:cs typeface="Times New Roman" pitchFamily="18" charset="0"/>
              </a:rPr>
              <a:t>The proportion of Wellington residents who have taken steps in the past 12 months to prepare for a disaster is higher than average (65</a:t>
            </a:r>
            <a:r>
              <a:rPr lang="en-NZ" sz="1200" kern="0" dirty="0" smtClean="0">
                <a:solidFill>
                  <a:sysClr val="windowText" lastClr="000000"/>
                </a:solidFill>
                <a:cs typeface="Times New Roman" pitchFamily="18" charset="0"/>
              </a:rPr>
              <a:t>% cf. </a:t>
            </a:r>
            <a:r>
              <a:rPr lang="en-NZ" sz="1200" kern="0" dirty="0">
                <a:solidFill>
                  <a:sysClr val="windowText" lastClr="000000"/>
                </a:solidFill>
                <a:cs typeface="Times New Roman" pitchFamily="18" charset="0"/>
              </a:rPr>
              <a:t>55% national average). </a:t>
            </a:r>
            <a:endParaRPr lang="en-NZ" sz="1200" kern="0" dirty="0">
              <a:solidFill>
                <a:srgbClr val="000000"/>
              </a:solidFill>
              <a:cs typeface="Times New Roman" pitchFamily="18" charset="0"/>
            </a:endParaRPr>
          </a:p>
          <a:p>
            <a:pPr marL="180975" indent="-180975" fontAlgn="base">
              <a:spcBef>
                <a:spcPct val="50000"/>
              </a:spcBef>
              <a:spcAft>
                <a:spcPct val="0"/>
              </a:spcAft>
              <a:buFont typeface="Wingdings" pitchFamily="2" charset="2"/>
              <a:buChar char=""/>
              <a:defRPr/>
            </a:pPr>
            <a:r>
              <a:rPr lang="en-NZ" sz="1200" kern="0" dirty="0" smtClean="0">
                <a:solidFill>
                  <a:srgbClr val="000000"/>
                </a:solidFill>
                <a:cs typeface="Times New Roman" pitchFamily="18" charset="0"/>
              </a:rPr>
              <a:t>Similarly</a:t>
            </a:r>
            <a:r>
              <a:rPr lang="en-NZ" sz="1200" kern="0" dirty="0">
                <a:solidFill>
                  <a:srgbClr val="000000"/>
                </a:solidFill>
                <a:cs typeface="Times New Roman" pitchFamily="18" charset="0"/>
              </a:rPr>
              <a:t>, the proportion of Wellington residents who have a survival plan for when they are at home </a:t>
            </a:r>
            <a:r>
              <a:rPr lang="en-NZ" sz="1200" u="sng" kern="0" dirty="0">
                <a:solidFill>
                  <a:srgbClr val="000000"/>
                </a:solidFill>
                <a:cs typeface="Times New Roman" pitchFamily="18" charset="0"/>
              </a:rPr>
              <a:t>and</a:t>
            </a:r>
            <a:r>
              <a:rPr lang="en-NZ" sz="1200" kern="0" dirty="0">
                <a:solidFill>
                  <a:srgbClr val="000000"/>
                </a:solidFill>
                <a:cs typeface="Times New Roman" pitchFamily="18" charset="0"/>
              </a:rPr>
              <a:t> away from home is significantly higher than average (41% </a:t>
            </a:r>
            <a:r>
              <a:rPr lang="en-NZ" sz="1200" kern="0" dirty="0" smtClean="0">
                <a:solidFill>
                  <a:srgbClr val="000000"/>
                </a:solidFill>
                <a:cs typeface="Times New Roman" pitchFamily="18" charset="0"/>
              </a:rPr>
              <a:t>cf. </a:t>
            </a:r>
            <a:r>
              <a:rPr lang="en-NZ" sz="1200" kern="0" dirty="0">
                <a:solidFill>
                  <a:srgbClr val="000000"/>
                </a:solidFill>
                <a:cs typeface="Times New Roman" pitchFamily="18" charset="0"/>
              </a:rPr>
              <a:t>27% national average).</a:t>
            </a:r>
          </a:p>
          <a:p>
            <a:pPr marL="180975" indent="-180975" fontAlgn="base">
              <a:spcBef>
                <a:spcPct val="50000"/>
              </a:spcBef>
              <a:spcAft>
                <a:spcPct val="0"/>
              </a:spcAft>
              <a:buFont typeface="Wingdings" pitchFamily="2" charset="2"/>
              <a:buChar char=""/>
              <a:defRPr/>
            </a:pPr>
            <a:r>
              <a:rPr lang="en-NZ" sz="1200" dirty="0" smtClean="0">
                <a:solidFill>
                  <a:srgbClr val="000000"/>
                </a:solidFill>
                <a:cs typeface="Times New Roman" pitchFamily="18" charset="0"/>
              </a:rPr>
              <a:t>In Wellington, </a:t>
            </a:r>
            <a:r>
              <a:rPr lang="en-NZ" sz="1200" dirty="0">
                <a:solidFill>
                  <a:srgbClr val="000000"/>
                </a:solidFill>
                <a:cs typeface="Times New Roman" pitchFamily="18" charset="0"/>
              </a:rPr>
              <a:t>preparedness levels are significantly </a:t>
            </a:r>
            <a:r>
              <a:rPr lang="en-NZ" sz="1200" dirty="0" smtClean="0">
                <a:solidFill>
                  <a:srgbClr val="000000"/>
                </a:solidFill>
                <a:cs typeface="Times New Roman" pitchFamily="18" charset="0"/>
              </a:rPr>
              <a:t>higher than </a:t>
            </a:r>
            <a:r>
              <a:rPr lang="en-NZ" sz="1200" dirty="0">
                <a:solidFill>
                  <a:srgbClr val="000000"/>
                </a:solidFill>
                <a:cs typeface="Times New Roman" pitchFamily="18" charset="0"/>
              </a:rPr>
              <a:t>average in </a:t>
            </a:r>
            <a:r>
              <a:rPr lang="en-NZ" sz="1200" dirty="0" smtClean="0">
                <a:solidFill>
                  <a:srgbClr val="000000"/>
                </a:solidFill>
                <a:cs typeface="Times New Roman" pitchFamily="18" charset="0"/>
              </a:rPr>
              <a:t>two of </a:t>
            </a:r>
            <a:r>
              <a:rPr lang="en-NZ" sz="1200" dirty="0">
                <a:solidFill>
                  <a:srgbClr val="000000"/>
                </a:solidFill>
                <a:cs typeface="Times New Roman" pitchFamily="18" charset="0"/>
              </a:rPr>
              <a:t>the preparedness diagnostics, including</a:t>
            </a:r>
            <a:r>
              <a:rPr lang="en-NZ" sz="1200" dirty="0" smtClean="0">
                <a:solidFill>
                  <a:srgbClr val="000000"/>
                </a:solidFill>
                <a:cs typeface="Times New Roman" pitchFamily="18" charset="0"/>
              </a:rPr>
              <a:t>:</a:t>
            </a:r>
          </a:p>
          <a:p>
            <a:pPr marL="638175" lvl="1" indent="-180975" fontAlgn="base">
              <a:spcBef>
                <a:spcPct val="50000"/>
              </a:spcBef>
              <a:spcAft>
                <a:spcPct val="0"/>
              </a:spcAft>
              <a:buFont typeface="Wingdings" pitchFamily="2" charset="2"/>
              <a:buChar char=""/>
              <a:defRPr/>
            </a:pPr>
            <a:r>
              <a:rPr lang="en-NZ" sz="1200" dirty="0" smtClean="0">
                <a:solidFill>
                  <a:srgbClr val="000000"/>
                </a:solidFill>
                <a:cs typeface="Times New Roman" pitchFamily="18" charset="0"/>
              </a:rPr>
              <a:t>You have an emergency survival plan for your household (71% cf. 60% national average)</a:t>
            </a:r>
          </a:p>
          <a:p>
            <a:pPr marL="638175" lvl="1" indent="-180975" fontAlgn="base">
              <a:spcBef>
                <a:spcPct val="50000"/>
              </a:spcBef>
              <a:spcAft>
                <a:spcPct val="0"/>
              </a:spcAft>
              <a:buFont typeface="Wingdings" pitchFamily="2" charset="2"/>
              <a:buChar char=""/>
              <a:defRPr/>
            </a:pPr>
            <a:r>
              <a:rPr lang="en-NZ" sz="1200" dirty="0" smtClean="0">
                <a:solidFill>
                  <a:srgbClr val="000000"/>
                </a:solidFill>
                <a:cs typeface="Times New Roman" pitchFamily="18" charset="0"/>
              </a:rPr>
              <a:t>You have stored at least 3 litres of water per person for 3 days for each member in your household (67% cf. 51% national average).</a:t>
            </a:r>
            <a:endParaRPr kumimoji="0" lang="en-NZ" sz="1200" b="0" i="0" u="none" strike="noStrike" kern="0" cap="none" spc="0" normalizeH="0" noProof="0" dirty="0" smtClean="0">
              <a:ln>
                <a:noFill/>
              </a:ln>
              <a:solidFill>
                <a:srgbClr val="000000"/>
              </a:solidFill>
              <a:effectLst/>
              <a:uLnTx/>
              <a:uFillTx/>
              <a:cs typeface="Times New Roman" pitchFamily="18" charset="0"/>
            </a:endParaRPr>
          </a:p>
        </p:txBody>
      </p:sp>
      <p:sp>
        <p:nvSpPr>
          <p:cNvPr id="43" name="Rectangle 48"/>
          <p:cNvSpPr>
            <a:spLocks noChangeArrowheads="1"/>
          </p:cNvSpPr>
          <p:nvPr/>
        </p:nvSpPr>
        <p:spPr bwMode="auto">
          <a:xfrm>
            <a:off x="1596991" y="1254049"/>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44" name="Rectangle 49"/>
          <p:cNvSpPr>
            <a:spLocks noChangeArrowheads="1"/>
          </p:cNvSpPr>
          <p:nvPr/>
        </p:nvSpPr>
        <p:spPr bwMode="auto">
          <a:xfrm>
            <a:off x="1362953" y="1520934"/>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45" name="Text Box 50"/>
          <p:cNvSpPr txBox="1">
            <a:spLocks noChangeArrowheads="1"/>
          </p:cNvSpPr>
          <p:nvPr/>
        </p:nvSpPr>
        <p:spPr bwMode="auto">
          <a:xfrm>
            <a:off x="2576075" y="1000210"/>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46" name="Text Box 56"/>
          <p:cNvSpPr txBox="1">
            <a:spLocks noChangeArrowheads="1"/>
          </p:cNvSpPr>
          <p:nvPr/>
        </p:nvSpPr>
        <p:spPr bwMode="auto">
          <a:xfrm>
            <a:off x="3420736" y="100021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47" name="Text Box 56"/>
          <p:cNvSpPr txBox="1">
            <a:spLocks noChangeArrowheads="1"/>
          </p:cNvSpPr>
          <p:nvPr/>
        </p:nvSpPr>
        <p:spPr bwMode="auto">
          <a:xfrm>
            <a:off x="4023178" y="100021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48" name="Text Box 56"/>
          <p:cNvSpPr txBox="1">
            <a:spLocks noChangeArrowheads="1"/>
          </p:cNvSpPr>
          <p:nvPr/>
        </p:nvSpPr>
        <p:spPr bwMode="auto">
          <a:xfrm>
            <a:off x="4644670" y="100021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49" name="Rectangle 49"/>
          <p:cNvSpPr>
            <a:spLocks noChangeArrowheads="1"/>
          </p:cNvSpPr>
          <p:nvPr/>
        </p:nvSpPr>
        <p:spPr bwMode="auto">
          <a:xfrm>
            <a:off x="1831030" y="1779567"/>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50" name="Rectangle 49"/>
          <p:cNvSpPr>
            <a:spLocks noChangeArrowheads="1"/>
          </p:cNvSpPr>
          <p:nvPr/>
        </p:nvSpPr>
        <p:spPr bwMode="auto">
          <a:xfrm>
            <a:off x="1383908" y="2052507"/>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51" name="AutoShape 52"/>
          <p:cNvSpPr>
            <a:spLocks noChangeArrowheads="1"/>
          </p:cNvSpPr>
          <p:nvPr/>
        </p:nvSpPr>
        <p:spPr bwMode="auto">
          <a:xfrm>
            <a:off x="2846384" y="204019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76%</a:t>
            </a:r>
          </a:p>
        </p:txBody>
      </p:sp>
      <p:sp>
        <p:nvSpPr>
          <p:cNvPr id="52" name="AutoShape 52"/>
          <p:cNvSpPr>
            <a:spLocks noChangeArrowheads="1"/>
          </p:cNvSpPr>
          <p:nvPr/>
        </p:nvSpPr>
        <p:spPr bwMode="auto">
          <a:xfrm>
            <a:off x="2846383"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18%</a:t>
            </a:r>
          </a:p>
        </p:txBody>
      </p:sp>
      <p:sp>
        <p:nvSpPr>
          <p:cNvPr id="53" name="AutoShape 52"/>
          <p:cNvSpPr>
            <a:spLocks noChangeArrowheads="1"/>
          </p:cNvSpPr>
          <p:nvPr/>
        </p:nvSpPr>
        <p:spPr bwMode="auto">
          <a:xfrm>
            <a:off x="2846383" y="151594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35%</a:t>
            </a:r>
          </a:p>
        </p:txBody>
      </p:sp>
      <p:sp>
        <p:nvSpPr>
          <p:cNvPr id="54" name="AutoShape 52"/>
          <p:cNvSpPr>
            <a:spLocks noChangeArrowheads="1"/>
          </p:cNvSpPr>
          <p:nvPr/>
        </p:nvSpPr>
        <p:spPr bwMode="auto">
          <a:xfrm>
            <a:off x="2846384" y="177807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59%</a:t>
            </a:r>
          </a:p>
        </p:txBody>
      </p:sp>
      <p:sp>
        <p:nvSpPr>
          <p:cNvPr id="55" name="AutoShape 52"/>
          <p:cNvSpPr>
            <a:spLocks noChangeArrowheads="1"/>
          </p:cNvSpPr>
          <p:nvPr/>
        </p:nvSpPr>
        <p:spPr bwMode="auto">
          <a:xfrm>
            <a:off x="3467835" y="204019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77%</a:t>
            </a:r>
          </a:p>
        </p:txBody>
      </p:sp>
      <p:sp>
        <p:nvSpPr>
          <p:cNvPr id="56" name="AutoShape 52"/>
          <p:cNvSpPr>
            <a:spLocks noChangeArrowheads="1"/>
          </p:cNvSpPr>
          <p:nvPr/>
        </p:nvSpPr>
        <p:spPr bwMode="auto">
          <a:xfrm>
            <a:off x="3467834"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57" name="AutoShape 52"/>
          <p:cNvSpPr>
            <a:spLocks noChangeArrowheads="1"/>
          </p:cNvSpPr>
          <p:nvPr/>
        </p:nvSpPr>
        <p:spPr bwMode="auto">
          <a:xfrm>
            <a:off x="3467834" y="151594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37%</a:t>
            </a:r>
          </a:p>
        </p:txBody>
      </p:sp>
      <p:sp>
        <p:nvSpPr>
          <p:cNvPr id="58" name="AutoShape 52"/>
          <p:cNvSpPr>
            <a:spLocks noChangeArrowheads="1"/>
          </p:cNvSpPr>
          <p:nvPr/>
        </p:nvSpPr>
        <p:spPr bwMode="auto">
          <a:xfrm>
            <a:off x="3467835" y="177807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67%</a:t>
            </a:r>
          </a:p>
        </p:txBody>
      </p:sp>
      <p:sp>
        <p:nvSpPr>
          <p:cNvPr id="59" name="AutoShape 52"/>
          <p:cNvSpPr>
            <a:spLocks noChangeArrowheads="1"/>
          </p:cNvSpPr>
          <p:nvPr/>
        </p:nvSpPr>
        <p:spPr bwMode="auto">
          <a:xfrm>
            <a:off x="4076033" y="204019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82%</a:t>
            </a:r>
          </a:p>
        </p:txBody>
      </p:sp>
      <p:sp>
        <p:nvSpPr>
          <p:cNvPr id="60" name="AutoShape 52"/>
          <p:cNvSpPr>
            <a:spLocks noChangeArrowheads="1"/>
          </p:cNvSpPr>
          <p:nvPr/>
        </p:nvSpPr>
        <p:spPr bwMode="auto">
          <a:xfrm>
            <a:off x="4076032"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24%</a:t>
            </a:r>
          </a:p>
        </p:txBody>
      </p:sp>
      <p:sp>
        <p:nvSpPr>
          <p:cNvPr id="61" name="AutoShape 52"/>
          <p:cNvSpPr>
            <a:spLocks noChangeArrowheads="1"/>
          </p:cNvSpPr>
          <p:nvPr/>
        </p:nvSpPr>
        <p:spPr bwMode="auto">
          <a:xfrm>
            <a:off x="4076032" y="151594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41%</a:t>
            </a:r>
          </a:p>
        </p:txBody>
      </p:sp>
      <p:sp>
        <p:nvSpPr>
          <p:cNvPr id="62" name="AutoShape 52"/>
          <p:cNvSpPr>
            <a:spLocks noChangeArrowheads="1"/>
          </p:cNvSpPr>
          <p:nvPr/>
        </p:nvSpPr>
        <p:spPr bwMode="auto">
          <a:xfrm>
            <a:off x="4076033" y="177807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63%</a:t>
            </a:r>
          </a:p>
        </p:txBody>
      </p:sp>
      <p:sp>
        <p:nvSpPr>
          <p:cNvPr id="63" name="AutoShape 52"/>
          <p:cNvSpPr>
            <a:spLocks noChangeArrowheads="1"/>
          </p:cNvSpPr>
          <p:nvPr/>
        </p:nvSpPr>
        <p:spPr bwMode="auto">
          <a:xfrm>
            <a:off x="4686444" y="204019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71%</a:t>
            </a:r>
            <a:endParaRPr lang="en-US" sz="800" dirty="0">
              <a:solidFill>
                <a:schemeClr val="tx1"/>
              </a:solidFill>
            </a:endParaRPr>
          </a:p>
        </p:txBody>
      </p:sp>
      <p:sp>
        <p:nvSpPr>
          <p:cNvPr id="64" name="AutoShape 52"/>
          <p:cNvSpPr>
            <a:spLocks noChangeArrowheads="1"/>
          </p:cNvSpPr>
          <p:nvPr/>
        </p:nvSpPr>
        <p:spPr bwMode="auto">
          <a:xfrm>
            <a:off x="4686443"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14%</a:t>
            </a:r>
            <a:endParaRPr lang="en-US" sz="800" dirty="0">
              <a:solidFill>
                <a:schemeClr val="tx1"/>
              </a:solidFill>
            </a:endParaRPr>
          </a:p>
        </p:txBody>
      </p:sp>
      <p:sp>
        <p:nvSpPr>
          <p:cNvPr id="65" name="AutoShape 52"/>
          <p:cNvSpPr>
            <a:spLocks noChangeArrowheads="1"/>
          </p:cNvSpPr>
          <p:nvPr/>
        </p:nvSpPr>
        <p:spPr bwMode="auto">
          <a:xfrm>
            <a:off x="4686443" y="151594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26%</a:t>
            </a:r>
            <a:endParaRPr lang="en-US" sz="800" dirty="0">
              <a:solidFill>
                <a:schemeClr val="tx1"/>
              </a:solidFill>
            </a:endParaRPr>
          </a:p>
        </p:txBody>
      </p:sp>
      <p:sp>
        <p:nvSpPr>
          <p:cNvPr id="66" name="AutoShape 52"/>
          <p:cNvSpPr>
            <a:spLocks noChangeArrowheads="1"/>
          </p:cNvSpPr>
          <p:nvPr/>
        </p:nvSpPr>
        <p:spPr bwMode="auto">
          <a:xfrm>
            <a:off x="4686444" y="177807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49%</a:t>
            </a:r>
            <a:endParaRPr lang="en-US" sz="800" dirty="0">
              <a:solidFill>
                <a:schemeClr val="tx1"/>
              </a:solidFill>
            </a:endParaRPr>
          </a:p>
        </p:txBody>
      </p:sp>
      <p:sp>
        <p:nvSpPr>
          <p:cNvPr id="67" name="AutoShape 52"/>
          <p:cNvSpPr>
            <a:spLocks noChangeArrowheads="1"/>
          </p:cNvSpPr>
          <p:nvPr/>
        </p:nvSpPr>
        <p:spPr bwMode="auto">
          <a:xfrm>
            <a:off x="5301139"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18%</a:t>
            </a:r>
            <a:endParaRPr lang="en-US" sz="800" dirty="0">
              <a:solidFill>
                <a:schemeClr val="tx1"/>
              </a:solidFill>
            </a:endParaRPr>
          </a:p>
        </p:txBody>
      </p:sp>
      <p:sp>
        <p:nvSpPr>
          <p:cNvPr id="68" name="Text Box 56"/>
          <p:cNvSpPr txBox="1">
            <a:spLocks noChangeArrowheads="1"/>
          </p:cNvSpPr>
          <p:nvPr/>
        </p:nvSpPr>
        <p:spPr bwMode="auto">
          <a:xfrm>
            <a:off x="5256637" y="100021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69" name="AutoShape 52"/>
          <p:cNvSpPr>
            <a:spLocks noChangeArrowheads="1"/>
          </p:cNvSpPr>
          <p:nvPr/>
        </p:nvSpPr>
        <p:spPr bwMode="auto">
          <a:xfrm>
            <a:off x="5301139" y="151594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34%</a:t>
            </a:r>
            <a:endParaRPr lang="en-US" sz="800" dirty="0">
              <a:solidFill>
                <a:schemeClr val="tx1"/>
              </a:solidFill>
            </a:endParaRPr>
          </a:p>
        </p:txBody>
      </p:sp>
      <p:sp>
        <p:nvSpPr>
          <p:cNvPr id="70" name="AutoShape 52"/>
          <p:cNvSpPr>
            <a:spLocks noChangeArrowheads="1"/>
          </p:cNvSpPr>
          <p:nvPr/>
        </p:nvSpPr>
        <p:spPr bwMode="auto">
          <a:xfrm>
            <a:off x="5301139" y="177807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57%</a:t>
            </a:r>
            <a:endParaRPr lang="en-US" sz="800" dirty="0">
              <a:solidFill>
                <a:schemeClr val="tx1"/>
              </a:solidFill>
            </a:endParaRPr>
          </a:p>
        </p:txBody>
      </p:sp>
      <p:sp>
        <p:nvSpPr>
          <p:cNvPr id="71" name="AutoShape 52"/>
          <p:cNvSpPr>
            <a:spLocks noChangeArrowheads="1"/>
          </p:cNvSpPr>
          <p:nvPr/>
        </p:nvSpPr>
        <p:spPr bwMode="auto">
          <a:xfrm>
            <a:off x="5301139" y="204019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86%</a:t>
            </a:r>
            <a:endParaRPr lang="en-US" sz="800" dirty="0">
              <a:solidFill>
                <a:schemeClr val="tx1"/>
              </a:solidFill>
            </a:endParaRPr>
          </a:p>
        </p:txBody>
      </p:sp>
      <p:sp>
        <p:nvSpPr>
          <p:cNvPr id="72" name="AutoShape 52"/>
          <p:cNvSpPr>
            <a:spLocks noChangeArrowheads="1"/>
          </p:cNvSpPr>
          <p:nvPr/>
        </p:nvSpPr>
        <p:spPr bwMode="auto">
          <a:xfrm>
            <a:off x="5929789" y="1253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33%</a:t>
            </a:r>
            <a:endParaRPr lang="en-US" sz="800" dirty="0">
              <a:solidFill>
                <a:schemeClr val="tx1"/>
              </a:solidFill>
            </a:endParaRPr>
          </a:p>
        </p:txBody>
      </p:sp>
      <p:sp>
        <p:nvSpPr>
          <p:cNvPr id="73" name="Text Box 56"/>
          <p:cNvSpPr txBox="1">
            <a:spLocks noChangeArrowheads="1"/>
          </p:cNvSpPr>
          <p:nvPr/>
        </p:nvSpPr>
        <p:spPr bwMode="auto">
          <a:xfrm>
            <a:off x="5878130" y="100021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74" name="AutoShape 52"/>
          <p:cNvSpPr>
            <a:spLocks noChangeArrowheads="1"/>
          </p:cNvSpPr>
          <p:nvPr/>
        </p:nvSpPr>
        <p:spPr bwMode="auto">
          <a:xfrm>
            <a:off x="5929789" y="152070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51%</a:t>
            </a:r>
            <a:endParaRPr lang="en-US" sz="800" dirty="0">
              <a:solidFill>
                <a:schemeClr val="tx1"/>
              </a:solidFill>
            </a:endParaRPr>
          </a:p>
        </p:txBody>
      </p:sp>
      <p:sp>
        <p:nvSpPr>
          <p:cNvPr id="75" name="AutoShape 52"/>
          <p:cNvSpPr>
            <a:spLocks noChangeArrowheads="1"/>
          </p:cNvSpPr>
          <p:nvPr/>
        </p:nvSpPr>
        <p:spPr bwMode="auto">
          <a:xfrm>
            <a:off x="5929789" y="177933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79%</a:t>
            </a:r>
            <a:endParaRPr lang="en-US" sz="800" dirty="0">
              <a:solidFill>
                <a:schemeClr val="tx1"/>
              </a:solidFill>
            </a:endParaRPr>
          </a:p>
        </p:txBody>
      </p:sp>
      <p:sp>
        <p:nvSpPr>
          <p:cNvPr id="76" name="AutoShape 52"/>
          <p:cNvSpPr>
            <a:spLocks noChangeArrowheads="1"/>
          </p:cNvSpPr>
          <p:nvPr/>
        </p:nvSpPr>
        <p:spPr bwMode="auto">
          <a:xfrm>
            <a:off x="5929789" y="204019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88%</a:t>
            </a:r>
            <a:endParaRPr lang="en-US" sz="800" dirty="0">
              <a:solidFill>
                <a:schemeClr val="tx1"/>
              </a:solidFill>
            </a:endParaRPr>
          </a:p>
        </p:txBody>
      </p:sp>
      <p:sp>
        <p:nvSpPr>
          <p:cNvPr id="77" name="Text Box 4"/>
          <p:cNvSpPr txBox="1">
            <a:spLocks noChangeArrowheads="1"/>
          </p:cNvSpPr>
          <p:nvPr/>
        </p:nvSpPr>
        <p:spPr bwMode="auto">
          <a:xfrm>
            <a:off x="952500" y="6642100"/>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109</a:t>
            </a:r>
            <a:endParaRPr lang="en-GB" sz="1000" dirty="0">
              <a:solidFill>
                <a:srgbClr val="000000"/>
              </a:solidFill>
            </a:endParaRPr>
          </a:p>
        </p:txBody>
      </p:sp>
    </p:spTree>
    <p:extLst>
      <p:ext uri="{BB962C8B-B14F-4D97-AF65-F5344CB8AC3E}">
        <p14:creationId xmlns:p14="http://schemas.microsoft.com/office/powerpoint/2010/main" val="2711258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76325" y="128588"/>
            <a:ext cx="8247063" cy="685800"/>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Wellington </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 Box 4"/>
          <p:cNvSpPr txBox="1">
            <a:spLocks noChangeArrowheads="1"/>
          </p:cNvSpPr>
          <p:nvPr/>
        </p:nvSpPr>
        <p:spPr bwMode="auto">
          <a:xfrm>
            <a:off x="930275"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109</a:t>
            </a:r>
            <a:endParaRPr lang="en-GB" sz="1000" dirty="0">
              <a:solidFill>
                <a:srgbClr val="000000"/>
              </a:solidFill>
            </a:endParaRPr>
          </a:p>
        </p:txBody>
      </p:sp>
      <p:sp>
        <p:nvSpPr>
          <p:cNvPr id="11" name="Text Box 5"/>
          <p:cNvSpPr txBox="1">
            <a:spLocks noChangeArrowheads="1"/>
          </p:cNvSpPr>
          <p:nvPr/>
        </p:nvSpPr>
        <p:spPr bwMode="auto">
          <a:xfrm>
            <a:off x="1028700" y="959983"/>
            <a:ext cx="8115300" cy="4832092"/>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a:t>
            </a:r>
            <a:r>
              <a:rPr lang="en-NZ" sz="1400" dirty="0" smtClean="0">
                <a:solidFill>
                  <a:srgbClr val="009999"/>
                </a:solidFill>
                <a:cs typeface="Times New Roman" pitchFamily="18" charset="0"/>
              </a:rPr>
              <a:t>information</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Among Wellington residents who have seen a Civil Defence TV advertisement, significantly fewer than average said the advertisement prompted them to ‘think about preparing for a disaster’ (63% cf. 75%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Wellington residents are more likely than average to state that they saw or heard non-advertising information about disasters via the internet (19% cf. 10% national average) or at work/through workmates (12% cf. 6% national average).  They are less likely than average to state that they saw or heard non-advertising information about disasters on the television (23% cf. 33% national average).</a:t>
            </a:r>
          </a:p>
          <a:p>
            <a:pPr marL="180975" indent="-180975" fontAlgn="base">
              <a:spcBef>
                <a:spcPct val="50000"/>
              </a:spcBef>
              <a:spcAft>
                <a:spcPct val="0"/>
              </a:spcAft>
              <a:buFont typeface="Wingdings" pitchFamily="2" charset="2"/>
              <a:buNone/>
            </a:pPr>
            <a:endParaRPr lang="en-NZ" sz="1400" dirty="0" smtClean="0">
              <a:solidFill>
                <a:srgbClr val="009999"/>
              </a:solidFill>
              <a:cs typeface="Times New Roman" pitchFamily="18" charset="0"/>
            </a:endParaRPr>
          </a:p>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Disaster </a:t>
            </a:r>
            <a:r>
              <a:rPr lang="en-NZ" sz="1400" dirty="0">
                <a:solidFill>
                  <a:srgbClr val="009999"/>
                </a:solidFill>
                <a:cs typeface="Times New Roman" pitchFamily="18" charset="0"/>
              </a:rPr>
              <a:t>awareness</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Wellington residents are more likely than average to say that </a:t>
            </a:r>
            <a:r>
              <a:rPr lang="en-NZ" sz="1200" dirty="0">
                <a:solidFill>
                  <a:srgbClr val="000000"/>
                </a:solidFill>
              </a:rPr>
              <a:t>a </a:t>
            </a:r>
            <a:r>
              <a:rPr lang="en-NZ" sz="1200" dirty="0" smtClean="0">
                <a:solidFill>
                  <a:srgbClr val="000000"/>
                </a:solidFill>
              </a:rPr>
              <a:t>fire could happen in NZ in </a:t>
            </a:r>
            <a:r>
              <a:rPr lang="en-NZ" sz="1200" dirty="0">
                <a:solidFill>
                  <a:srgbClr val="000000"/>
                </a:solidFill>
              </a:rPr>
              <a:t>their lifetime </a:t>
            </a:r>
            <a:r>
              <a:rPr lang="en-NZ" sz="1200" dirty="0" smtClean="0">
                <a:solidFill>
                  <a:srgbClr val="000000"/>
                </a:solidFill>
              </a:rPr>
              <a:t>(35% cf. 24% </a:t>
            </a:r>
            <a:r>
              <a:rPr lang="en-NZ" sz="1200" dirty="0">
                <a:solidFill>
                  <a:srgbClr val="000000"/>
                </a:solidFill>
              </a:rPr>
              <a:t>national average</a:t>
            </a:r>
            <a:r>
              <a:rPr lang="en-NZ" sz="1200" dirty="0" smtClean="0">
                <a:solidFill>
                  <a:srgbClr val="000000"/>
                </a:solidFill>
              </a:rPr>
              <a:t>), and they are less likely to say a volcanic eruption could happen (33% cf. 45% national average).</a:t>
            </a:r>
          </a:p>
          <a:p>
            <a:pPr marL="180975" indent="-180975" fontAlgn="base">
              <a:spcBef>
                <a:spcPct val="50000"/>
              </a:spcBef>
              <a:spcAft>
                <a:spcPct val="0"/>
              </a:spcAft>
              <a:buFont typeface="Wingdings" pitchFamily="2" charset="2"/>
              <a:buChar char=""/>
            </a:pPr>
            <a:r>
              <a:rPr lang="en-NZ" sz="1200" dirty="0" smtClean="0">
                <a:solidFill>
                  <a:srgbClr val="000000"/>
                </a:solidFill>
              </a:rPr>
              <a:t>Wellington residents are less likely than average to think that in a disaster, emergency services will be there to help them (64% cf. 75% national average), and that there will be adequate warning before a disaster hits (24% cf. 36% national average).</a:t>
            </a:r>
          </a:p>
          <a:p>
            <a:pPr marL="180975" indent="-180975" fontAlgn="base">
              <a:spcBef>
                <a:spcPct val="50000"/>
              </a:spcBef>
              <a:spcAft>
                <a:spcPct val="0"/>
              </a:spcAft>
              <a:buFont typeface="Wingdings" pitchFamily="2" charset="2"/>
              <a:buChar char=""/>
            </a:pPr>
            <a:r>
              <a:rPr lang="en-NZ" sz="1200" dirty="0" smtClean="0">
                <a:solidFill>
                  <a:srgbClr val="000000"/>
                </a:solidFill>
              </a:rPr>
              <a:t>Wellington residents are more likely than average to say that in the event of a strong earthquake, people should check emergency survival items (19% cf. 12% national average), and turn off all electricity, power and gas immediately following the disaster (23% cf. 11% national average).</a:t>
            </a:r>
            <a:endParaRPr lang="en-NZ" sz="1200" dirty="0">
              <a:solidFill>
                <a:srgbClr val="000000"/>
              </a:solidFill>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Residents from Wellington are less likely than average to say information about how to prepare for a disaster can be obtained via the police (2% cf. 8% national average).</a:t>
            </a:r>
            <a:endParaRPr lang="en-NZ" sz="1200" dirty="0">
              <a:cs typeface="Times New Roman" pitchFamily="18" charset="0"/>
            </a:endParaRPr>
          </a:p>
        </p:txBody>
      </p:sp>
    </p:spTree>
    <p:extLst>
      <p:ext uri="{BB962C8B-B14F-4D97-AF65-F5344CB8AC3E}">
        <p14:creationId xmlns:p14="http://schemas.microsoft.com/office/powerpoint/2010/main" val="15285687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4"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a:t>
            </a:r>
            <a:r>
              <a:rPr lang="en-US" sz="1000" b="1" dirty="0" smtClean="0">
                <a:solidFill>
                  <a:schemeClr val="tx1"/>
                </a:solidFill>
              </a:rPr>
              <a:t>%</a:t>
            </a:r>
            <a:endParaRPr lang="en-US" sz="800" b="1" dirty="0">
              <a:solidFill>
                <a:schemeClr val="tx1"/>
              </a:solidFill>
            </a:endParaRPr>
          </a:p>
        </p:txBody>
      </p:sp>
      <p:sp>
        <p:nvSpPr>
          <p:cNvPr id="45"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29%</a:t>
            </a:r>
            <a:endParaRPr lang="en-US" sz="800" b="1" dirty="0">
              <a:solidFill>
                <a:schemeClr val="tx1"/>
              </a:solidFill>
            </a:endParaRPr>
          </a:p>
        </p:txBody>
      </p:sp>
      <p:sp>
        <p:nvSpPr>
          <p:cNvPr id="46"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52%</a:t>
            </a:r>
            <a:endParaRPr lang="en-US" sz="800" b="1" dirty="0">
              <a:solidFill>
                <a:schemeClr val="tx1"/>
              </a:solidFill>
            </a:endParaRPr>
          </a:p>
        </p:txBody>
      </p:sp>
      <p:sp>
        <p:nvSpPr>
          <p:cNvPr id="47"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77%</a:t>
            </a:r>
            <a:endParaRPr lang="en-US" sz="800" b="1" dirty="0">
              <a:solidFill>
                <a:schemeClr val="tx1"/>
              </a:solidFill>
            </a:endParaRPr>
          </a:p>
        </p:txBody>
      </p:sp>
      <p:sp>
        <p:nvSpPr>
          <p:cNvPr id="48" name="Text Box 56"/>
          <p:cNvSpPr txBox="1">
            <a:spLocks noChangeArrowheads="1"/>
          </p:cNvSpPr>
          <p:nvPr/>
        </p:nvSpPr>
        <p:spPr bwMode="auto">
          <a:xfrm>
            <a:off x="6465028" y="102723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4" name="Rectangle 2"/>
          <p:cNvSpPr>
            <a:spLocks noGrp="1" noChangeArrowheads="1"/>
          </p:cNvSpPr>
          <p:nvPr>
            <p:ph type="title"/>
          </p:nvPr>
        </p:nvSpPr>
        <p:spPr>
          <a:xfrm>
            <a:off x="1028700" y="128588"/>
            <a:ext cx="8247063" cy="685800"/>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Waikato</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 Box 3"/>
          <p:cNvSpPr txBox="1">
            <a:spLocks noChangeArrowheads="1"/>
          </p:cNvSpPr>
          <p:nvPr/>
        </p:nvSpPr>
        <p:spPr bwMode="auto">
          <a:xfrm>
            <a:off x="920750" y="2433242"/>
            <a:ext cx="7999579" cy="3775393"/>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Preparedness levels among Waikato residents are statistically similar to the national average:</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Just under one in ten are fully prepared (</a:t>
            </a:r>
            <a:r>
              <a:rPr lang="en-NZ" sz="1200" dirty="0">
                <a:solidFill>
                  <a:srgbClr val="000000"/>
                </a:solidFill>
                <a:cs typeface="Times New Roman" pitchFamily="18" charset="0"/>
              </a:rPr>
              <a:t>8</a:t>
            </a:r>
            <a:r>
              <a:rPr lang="en-NZ" sz="1200" dirty="0" smtClean="0">
                <a:solidFill>
                  <a:srgbClr val="000000"/>
                </a:solidFill>
                <a:cs typeface="Times New Roman" pitchFamily="18" charset="0"/>
              </a:rPr>
              <a:t>%)</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Just under a third are prepared at home (29%).</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Similarly</a:t>
            </a:r>
            <a:r>
              <a:rPr lang="en-NZ" sz="1200" dirty="0">
                <a:solidFill>
                  <a:srgbClr val="000000"/>
                </a:solidFill>
                <a:cs typeface="Times New Roman" pitchFamily="18" charset="0"/>
              </a:rPr>
              <a:t>, preparedness levels are </a:t>
            </a:r>
            <a:r>
              <a:rPr lang="en-NZ" sz="1200" dirty="0" smtClean="0">
                <a:solidFill>
                  <a:srgbClr val="000000"/>
                </a:solidFill>
                <a:cs typeface="Times New Roman" pitchFamily="18" charset="0"/>
              </a:rPr>
              <a:t>on par with the national average for the following preparedness diagnostics:</a:t>
            </a:r>
          </a:p>
          <a:p>
            <a:pPr marL="638175" lvl="1" indent="-180975" fontAlgn="base">
              <a:spcBef>
                <a:spcPts val="400"/>
              </a:spcBef>
              <a:spcAft>
                <a:spcPct val="0"/>
              </a:spcAft>
              <a:buFont typeface="Wingdings" pitchFamily="2" charset="2"/>
              <a:buChar char=""/>
            </a:pPr>
            <a:r>
              <a:rPr lang="en-NZ" sz="1200" dirty="0">
                <a:solidFill>
                  <a:srgbClr val="000000"/>
                </a:solidFill>
                <a:cs typeface="Times New Roman" pitchFamily="18" charset="0"/>
              </a:rPr>
              <a:t>83% have a good understanding of what the effects would be if a disaster </a:t>
            </a:r>
            <a:r>
              <a:rPr lang="en-NZ" sz="1200" dirty="0" smtClean="0">
                <a:solidFill>
                  <a:srgbClr val="000000"/>
                </a:solidFill>
                <a:cs typeface="Times New Roman" pitchFamily="18" charset="0"/>
              </a:rPr>
              <a:t>struck </a:t>
            </a:r>
            <a:r>
              <a:rPr lang="en-NZ" sz="1200" dirty="0">
                <a:solidFill>
                  <a:srgbClr val="000000"/>
                </a:solidFill>
                <a:cs typeface="Times New Roman" pitchFamily="18" charset="0"/>
              </a:rPr>
              <a:t>in their area</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79% said they have a good understanding of the types of disasters that could occur in New Zealand, and the chances of them occurring</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77% have the necessary emergency items needed to survive a disaster </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57% are familiar with the Civil Defence information in the Yellow Pages</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52% have an emergency survival plan for their household</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44% regularly update their emergency survival items</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43% have stored at least 3 litres of water per person for 3 days, for each member in their household</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6% attend meetings with community groups about disaster planning.</a:t>
            </a:r>
          </a:p>
        </p:txBody>
      </p:sp>
      <p:sp>
        <p:nvSpPr>
          <p:cNvPr id="6" name="Text Box 5"/>
          <p:cNvSpPr txBox="1">
            <a:spLocks noChangeArrowheads="1"/>
          </p:cNvSpPr>
          <p:nvPr/>
        </p:nvSpPr>
        <p:spPr bwMode="auto">
          <a:xfrm>
            <a:off x="920750" y="660717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81</a:t>
            </a:r>
            <a:endParaRPr lang="en-GB" sz="1000" dirty="0">
              <a:solidFill>
                <a:srgbClr val="000000"/>
              </a:solidFill>
            </a:endParaRPr>
          </a:p>
        </p:txBody>
      </p:sp>
      <p:sp>
        <p:nvSpPr>
          <p:cNvPr id="8" name="Rectangle 48"/>
          <p:cNvSpPr>
            <a:spLocks noChangeArrowheads="1"/>
          </p:cNvSpPr>
          <p:nvPr/>
        </p:nvSpPr>
        <p:spPr bwMode="auto">
          <a:xfrm>
            <a:off x="1431211" y="1242904"/>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9" name="Rectangle 49"/>
          <p:cNvSpPr>
            <a:spLocks noChangeArrowheads="1"/>
          </p:cNvSpPr>
          <p:nvPr/>
        </p:nvSpPr>
        <p:spPr bwMode="auto">
          <a:xfrm>
            <a:off x="1197173" y="1500928"/>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10" name="Text Box 50"/>
          <p:cNvSpPr txBox="1">
            <a:spLocks noChangeArrowheads="1"/>
          </p:cNvSpPr>
          <p:nvPr/>
        </p:nvSpPr>
        <p:spPr bwMode="auto">
          <a:xfrm>
            <a:off x="2403171" y="1027238"/>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1" name="Text Box 56"/>
          <p:cNvSpPr txBox="1">
            <a:spLocks noChangeArrowheads="1"/>
          </p:cNvSpPr>
          <p:nvPr/>
        </p:nvSpPr>
        <p:spPr bwMode="auto">
          <a:xfrm>
            <a:off x="3272953" y="10272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2" name="Text Box 56"/>
          <p:cNvSpPr txBox="1">
            <a:spLocks noChangeArrowheads="1"/>
          </p:cNvSpPr>
          <p:nvPr/>
        </p:nvSpPr>
        <p:spPr bwMode="auto">
          <a:xfrm>
            <a:off x="3910833" y="10272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3" name="Text Box 56"/>
          <p:cNvSpPr txBox="1">
            <a:spLocks noChangeArrowheads="1"/>
          </p:cNvSpPr>
          <p:nvPr/>
        </p:nvSpPr>
        <p:spPr bwMode="auto">
          <a:xfrm>
            <a:off x="4565990" y="10272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4" name="Rectangle 49"/>
          <p:cNvSpPr>
            <a:spLocks noChangeArrowheads="1"/>
          </p:cNvSpPr>
          <p:nvPr/>
        </p:nvSpPr>
        <p:spPr bwMode="auto">
          <a:xfrm>
            <a:off x="1665250" y="1758952"/>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5" name="Rectangle 49"/>
          <p:cNvSpPr>
            <a:spLocks noChangeArrowheads="1"/>
          </p:cNvSpPr>
          <p:nvPr/>
        </p:nvSpPr>
        <p:spPr bwMode="auto">
          <a:xfrm>
            <a:off x="1218128" y="2016976"/>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6" name="AutoShape 52"/>
          <p:cNvSpPr>
            <a:spLocks noChangeArrowheads="1"/>
          </p:cNvSpPr>
          <p:nvPr/>
        </p:nvSpPr>
        <p:spPr bwMode="auto">
          <a:xfrm>
            <a:off x="2666427" y="2032372"/>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68%</a:t>
            </a:r>
          </a:p>
        </p:txBody>
      </p:sp>
      <p:sp>
        <p:nvSpPr>
          <p:cNvPr id="17" name="AutoShape 52"/>
          <p:cNvSpPr>
            <a:spLocks noChangeArrowheads="1"/>
          </p:cNvSpPr>
          <p:nvPr/>
        </p:nvSpPr>
        <p:spPr bwMode="auto">
          <a:xfrm>
            <a:off x="2666426" y="125656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a:t>
            </a:r>
          </a:p>
        </p:txBody>
      </p:sp>
      <p:sp>
        <p:nvSpPr>
          <p:cNvPr id="18" name="AutoShape 52"/>
          <p:cNvSpPr>
            <a:spLocks noChangeArrowheads="1"/>
          </p:cNvSpPr>
          <p:nvPr/>
        </p:nvSpPr>
        <p:spPr bwMode="auto">
          <a:xfrm>
            <a:off x="2666426" y="151516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21%</a:t>
            </a:r>
          </a:p>
        </p:txBody>
      </p:sp>
      <p:sp>
        <p:nvSpPr>
          <p:cNvPr id="19" name="AutoShape 52"/>
          <p:cNvSpPr>
            <a:spLocks noChangeArrowheads="1"/>
          </p:cNvSpPr>
          <p:nvPr/>
        </p:nvSpPr>
        <p:spPr bwMode="auto">
          <a:xfrm>
            <a:off x="2666427" y="177377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44%</a:t>
            </a:r>
          </a:p>
        </p:txBody>
      </p:sp>
      <p:sp>
        <p:nvSpPr>
          <p:cNvPr id="20" name="AutoShape 52"/>
          <p:cNvSpPr>
            <a:spLocks noChangeArrowheads="1"/>
          </p:cNvSpPr>
          <p:nvPr/>
        </p:nvSpPr>
        <p:spPr bwMode="auto">
          <a:xfrm>
            <a:off x="3315088" y="202554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91%</a:t>
            </a:r>
          </a:p>
        </p:txBody>
      </p:sp>
      <p:sp>
        <p:nvSpPr>
          <p:cNvPr id="21" name="AutoShape 52"/>
          <p:cNvSpPr>
            <a:spLocks noChangeArrowheads="1"/>
          </p:cNvSpPr>
          <p:nvPr/>
        </p:nvSpPr>
        <p:spPr bwMode="auto">
          <a:xfrm>
            <a:off x="3315087" y="12497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a:t>
            </a:r>
          </a:p>
        </p:txBody>
      </p:sp>
      <p:sp>
        <p:nvSpPr>
          <p:cNvPr id="22" name="AutoShape 52"/>
          <p:cNvSpPr>
            <a:spLocks noChangeArrowheads="1"/>
          </p:cNvSpPr>
          <p:nvPr/>
        </p:nvSpPr>
        <p:spPr bwMode="auto">
          <a:xfrm>
            <a:off x="3315087" y="15083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22%</a:t>
            </a:r>
          </a:p>
        </p:txBody>
      </p:sp>
      <p:sp>
        <p:nvSpPr>
          <p:cNvPr id="23" name="AutoShape 52"/>
          <p:cNvSpPr>
            <a:spLocks noChangeArrowheads="1"/>
          </p:cNvSpPr>
          <p:nvPr/>
        </p:nvSpPr>
        <p:spPr bwMode="auto">
          <a:xfrm>
            <a:off x="3315088" y="176693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46%</a:t>
            </a:r>
          </a:p>
        </p:txBody>
      </p:sp>
      <p:sp>
        <p:nvSpPr>
          <p:cNvPr id="24" name="AutoShape 52"/>
          <p:cNvSpPr>
            <a:spLocks noChangeArrowheads="1"/>
          </p:cNvSpPr>
          <p:nvPr/>
        </p:nvSpPr>
        <p:spPr bwMode="auto">
          <a:xfrm>
            <a:off x="3952968" y="203617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81%</a:t>
            </a:r>
          </a:p>
        </p:txBody>
      </p:sp>
      <p:sp>
        <p:nvSpPr>
          <p:cNvPr id="25" name="AutoShape 52"/>
          <p:cNvSpPr>
            <a:spLocks noChangeArrowheads="1"/>
          </p:cNvSpPr>
          <p:nvPr/>
        </p:nvSpPr>
        <p:spPr bwMode="auto">
          <a:xfrm>
            <a:off x="3952967" y="126036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a:t>
            </a:r>
          </a:p>
        </p:txBody>
      </p:sp>
      <p:sp>
        <p:nvSpPr>
          <p:cNvPr id="26" name="AutoShape 52"/>
          <p:cNvSpPr>
            <a:spLocks noChangeArrowheads="1"/>
          </p:cNvSpPr>
          <p:nvPr/>
        </p:nvSpPr>
        <p:spPr bwMode="auto">
          <a:xfrm>
            <a:off x="3952967" y="151896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19%</a:t>
            </a:r>
          </a:p>
        </p:txBody>
      </p:sp>
      <p:sp>
        <p:nvSpPr>
          <p:cNvPr id="27" name="AutoShape 52"/>
          <p:cNvSpPr>
            <a:spLocks noChangeArrowheads="1"/>
          </p:cNvSpPr>
          <p:nvPr/>
        </p:nvSpPr>
        <p:spPr bwMode="auto">
          <a:xfrm>
            <a:off x="3952968" y="1777572"/>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45%</a:t>
            </a:r>
          </a:p>
        </p:txBody>
      </p:sp>
      <p:sp>
        <p:nvSpPr>
          <p:cNvPr id="28" name="AutoShape 52"/>
          <p:cNvSpPr>
            <a:spLocks noChangeArrowheads="1"/>
          </p:cNvSpPr>
          <p:nvPr/>
        </p:nvSpPr>
        <p:spPr bwMode="auto">
          <a:xfrm>
            <a:off x="4608125" y="203617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75%</a:t>
            </a:r>
          </a:p>
        </p:txBody>
      </p:sp>
      <p:sp>
        <p:nvSpPr>
          <p:cNvPr id="29" name="AutoShape 52"/>
          <p:cNvSpPr>
            <a:spLocks noChangeArrowheads="1"/>
          </p:cNvSpPr>
          <p:nvPr/>
        </p:nvSpPr>
        <p:spPr bwMode="auto">
          <a:xfrm>
            <a:off x="4608124" y="126036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11%</a:t>
            </a:r>
          </a:p>
        </p:txBody>
      </p:sp>
      <p:sp>
        <p:nvSpPr>
          <p:cNvPr id="30" name="AutoShape 52"/>
          <p:cNvSpPr>
            <a:spLocks noChangeArrowheads="1"/>
          </p:cNvSpPr>
          <p:nvPr/>
        </p:nvSpPr>
        <p:spPr bwMode="auto">
          <a:xfrm>
            <a:off x="4608124" y="15189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18%</a:t>
            </a:r>
          </a:p>
        </p:txBody>
      </p:sp>
      <p:sp>
        <p:nvSpPr>
          <p:cNvPr id="31" name="AutoShape 52"/>
          <p:cNvSpPr>
            <a:spLocks noChangeArrowheads="1"/>
          </p:cNvSpPr>
          <p:nvPr/>
        </p:nvSpPr>
        <p:spPr bwMode="auto">
          <a:xfrm>
            <a:off x="4608125" y="177757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50%</a:t>
            </a:r>
          </a:p>
        </p:txBody>
      </p:sp>
      <p:sp>
        <p:nvSpPr>
          <p:cNvPr id="32" name="AutoShape 52"/>
          <p:cNvSpPr>
            <a:spLocks noChangeArrowheads="1"/>
          </p:cNvSpPr>
          <p:nvPr/>
        </p:nvSpPr>
        <p:spPr bwMode="auto">
          <a:xfrm>
            <a:off x="5251395" y="126391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1000" b="1" dirty="0">
              <a:solidFill>
                <a:schemeClr val="tx1"/>
              </a:solidFill>
            </a:endParaRPr>
          </a:p>
        </p:txBody>
      </p:sp>
      <p:sp>
        <p:nvSpPr>
          <p:cNvPr id="33" name="AutoShape 52"/>
          <p:cNvSpPr>
            <a:spLocks noChangeArrowheads="1"/>
          </p:cNvSpPr>
          <p:nvPr/>
        </p:nvSpPr>
        <p:spPr bwMode="auto">
          <a:xfrm>
            <a:off x="5251395" y="15226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21%</a:t>
            </a:r>
            <a:endParaRPr lang="en-US" sz="1000" b="1" dirty="0">
              <a:solidFill>
                <a:schemeClr val="tx1"/>
              </a:solidFill>
            </a:endParaRPr>
          </a:p>
        </p:txBody>
      </p:sp>
      <p:sp>
        <p:nvSpPr>
          <p:cNvPr id="34" name="AutoShape 52"/>
          <p:cNvSpPr>
            <a:spLocks noChangeArrowheads="1"/>
          </p:cNvSpPr>
          <p:nvPr/>
        </p:nvSpPr>
        <p:spPr bwMode="auto">
          <a:xfrm>
            <a:off x="5251395" y="178136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47%</a:t>
            </a:r>
            <a:endParaRPr lang="en-US" sz="1000" b="1" dirty="0">
              <a:solidFill>
                <a:schemeClr val="tx1"/>
              </a:solidFill>
            </a:endParaRPr>
          </a:p>
        </p:txBody>
      </p:sp>
      <p:sp>
        <p:nvSpPr>
          <p:cNvPr id="35" name="AutoShape 52"/>
          <p:cNvSpPr>
            <a:spLocks noChangeArrowheads="1"/>
          </p:cNvSpPr>
          <p:nvPr/>
        </p:nvSpPr>
        <p:spPr bwMode="auto">
          <a:xfrm>
            <a:off x="5251395" y="204008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80%</a:t>
            </a:r>
            <a:endParaRPr lang="en-US" sz="1000" b="1" dirty="0">
              <a:solidFill>
                <a:schemeClr val="tx1"/>
              </a:solidFill>
            </a:endParaRPr>
          </a:p>
        </p:txBody>
      </p:sp>
      <p:sp>
        <p:nvSpPr>
          <p:cNvPr id="36" name="Text Box 56"/>
          <p:cNvSpPr txBox="1">
            <a:spLocks noChangeArrowheads="1"/>
          </p:cNvSpPr>
          <p:nvPr/>
        </p:nvSpPr>
        <p:spPr bwMode="auto">
          <a:xfrm>
            <a:off x="5199736" y="102723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8" name="AutoShape 52"/>
          <p:cNvSpPr>
            <a:spLocks noChangeArrowheads="1"/>
          </p:cNvSpPr>
          <p:nvPr/>
        </p:nvSpPr>
        <p:spPr bwMode="auto">
          <a:xfrm>
            <a:off x="5886527" y="126383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1000" b="1" dirty="0">
              <a:solidFill>
                <a:schemeClr val="tx1"/>
              </a:solidFill>
            </a:endParaRPr>
          </a:p>
        </p:txBody>
      </p:sp>
      <p:sp>
        <p:nvSpPr>
          <p:cNvPr id="39" name="AutoShape 52"/>
          <p:cNvSpPr>
            <a:spLocks noChangeArrowheads="1"/>
          </p:cNvSpPr>
          <p:nvPr/>
        </p:nvSpPr>
        <p:spPr bwMode="auto">
          <a:xfrm>
            <a:off x="5886527" y="152255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34%</a:t>
            </a:r>
            <a:endParaRPr lang="en-US" sz="1000" b="1" dirty="0">
              <a:solidFill>
                <a:schemeClr val="tx1"/>
              </a:solidFill>
            </a:endParaRPr>
          </a:p>
        </p:txBody>
      </p:sp>
      <p:sp>
        <p:nvSpPr>
          <p:cNvPr id="40" name="AutoShape 52"/>
          <p:cNvSpPr>
            <a:spLocks noChangeArrowheads="1"/>
          </p:cNvSpPr>
          <p:nvPr/>
        </p:nvSpPr>
        <p:spPr bwMode="auto">
          <a:xfrm>
            <a:off x="5886527" y="178128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57%</a:t>
            </a:r>
            <a:endParaRPr lang="en-US" sz="1000" b="1" dirty="0">
              <a:solidFill>
                <a:schemeClr val="tx1"/>
              </a:solidFill>
            </a:endParaRPr>
          </a:p>
        </p:txBody>
      </p:sp>
      <p:sp>
        <p:nvSpPr>
          <p:cNvPr id="41" name="AutoShape 52"/>
          <p:cNvSpPr>
            <a:spLocks noChangeArrowheads="1"/>
          </p:cNvSpPr>
          <p:nvPr/>
        </p:nvSpPr>
        <p:spPr bwMode="auto">
          <a:xfrm>
            <a:off x="5886527" y="204000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86%</a:t>
            </a:r>
            <a:endParaRPr lang="en-US" sz="1000" b="1" dirty="0">
              <a:solidFill>
                <a:schemeClr val="tx1"/>
              </a:solidFill>
            </a:endParaRPr>
          </a:p>
        </p:txBody>
      </p:sp>
      <p:sp>
        <p:nvSpPr>
          <p:cNvPr id="42" name="Text Box 56"/>
          <p:cNvSpPr txBox="1">
            <a:spLocks noChangeArrowheads="1"/>
          </p:cNvSpPr>
          <p:nvPr/>
        </p:nvSpPr>
        <p:spPr bwMode="auto">
          <a:xfrm>
            <a:off x="5844393" y="102723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Tree>
    <p:extLst>
      <p:ext uri="{BB962C8B-B14F-4D97-AF65-F5344CB8AC3E}">
        <p14:creationId xmlns:p14="http://schemas.microsoft.com/office/powerpoint/2010/main" val="2128534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28700" y="128588"/>
            <a:ext cx="8247063" cy="685800"/>
          </a:xfrm>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Waikato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Box 5"/>
          <p:cNvSpPr txBox="1">
            <a:spLocks noChangeArrowheads="1"/>
          </p:cNvSpPr>
          <p:nvPr/>
        </p:nvSpPr>
        <p:spPr bwMode="auto">
          <a:xfrm>
            <a:off x="920750" y="660717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81</a:t>
            </a:r>
            <a:endParaRPr lang="en-GB" sz="1000" dirty="0">
              <a:solidFill>
                <a:srgbClr val="000000"/>
              </a:solidFill>
            </a:endParaRPr>
          </a:p>
        </p:txBody>
      </p:sp>
      <p:sp>
        <p:nvSpPr>
          <p:cNvPr id="5" name="Text Box 6"/>
          <p:cNvSpPr txBox="1">
            <a:spLocks noChangeArrowheads="1"/>
          </p:cNvSpPr>
          <p:nvPr/>
        </p:nvSpPr>
        <p:spPr bwMode="auto">
          <a:xfrm>
            <a:off x="982494" y="828275"/>
            <a:ext cx="8066255" cy="6078587"/>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pPr>
            <a:r>
              <a:rPr lang="en-NZ" sz="1400" dirty="0" smtClean="0">
                <a:solidFill>
                  <a:srgbClr val="009999"/>
                </a:solidFill>
                <a:cs typeface="Times New Roman" pitchFamily="18" charset="0"/>
              </a:rPr>
              <a:t>Preparedness (continued)</a:t>
            </a:r>
            <a:endParaRPr lang="en-NZ" sz="1400" dirty="0">
              <a:solidFill>
                <a:srgbClr val="009999"/>
              </a:solidFill>
              <a:cs typeface="Times New Roman" pitchFamily="18" charset="0"/>
            </a:endParaRPr>
          </a:p>
          <a:p>
            <a:pPr marL="285750" indent="-285750" fontAlgn="base">
              <a:spcBef>
                <a:spcPct val="50000"/>
              </a:spcBef>
              <a:spcAft>
                <a:spcPct val="0"/>
              </a:spcAft>
              <a:buFont typeface="Arial" charset="0"/>
              <a:buChar char="•"/>
            </a:pPr>
            <a:r>
              <a:rPr lang="en-NZ" sz="1200" dirty="0" smtClean="0">
                <a:solidFill>
                  <a:srgbClr val="000000"/>
                </a:solidFill>
                <a:cs typeface="Times New Roman" pitchFamily="18" charset="0"/>
              </a:rPr>
              <a:t>Waikato </a:t>
            </a:r>
            <a:r>
              <a:rPr lang="en-NZ" sz="1200" dirty="0">
                <a:solidFill>
                  <a:srgbClr val="000000"/>
                </a:solidFill>
                <a:cs typeface="Times New Roman" pitchFamily="18" charset="0"/>
              </a:rPr>
              <a:t>residents are more likely than average to say that they have </a:t>
            </a:r>
            <a:r>
              <a:rPr lang="en-NZ" sz="1200" u="sng" dirty="0">
                <a:solidFill>
                  <a:srgbClr val="000000"/>
                </a:solidFill>
                <a:cs typeface="Times New Roman" pitchFamily="18" charset="0"/>
              </a:rPr>
              <a:t>not</a:t>
            </a:r>
            <a:r>
              <a:rPr lang="en-NZ" sz="1200" dirty="0">
                <a:solidFill>
                  <a:srgbClr val="000000"/>
                </a:solidFill>
                <a:cs typeface="Times New Roman" pitchFamily="18" charset="0"/>
              </a:rPr>
              <a:t> taken steps in the past 12 months to prepare for a disaster (57</a:t>
            </a:r>
            <a:r>
              <a:rPr lang="en-NZ" sz="1200" dirty="0" smtClean="0">
                <a:solidFill>
                  <a:srgbClr val="000000"/>
                </a:solidFill>
                <a:cs typeface="Times New Roman" pitchFamily="18" charset="0"/>
              </a:rPr>
              <a:t>% cf. </a:t>
            </a:r>
            <a:r>
              <a:rPr lang="en-NZ" sz="1200" dirty="0">
                <a:solidFill>
                  <a:srgbClr val="000000"/>
                </a:solidFill>
                <a:cs typeface="Times New Roman" pitchFamily="18" charset="0"/>
              </a:rPr>
              <a:t>45% national average). </a:t>
            </a:r>
            <a:endParaRPr lang="en-NZ" sz="1200" dirty="0" smtClean="0">
              <a:solidFill>
                <a:srgbClr val="000000"/>
              </a:solidFill>
              <a:cs typeface="Times New Roman" pitchFamily="18" charset="0"/>
            </a:endParaRPr>
          </a:p>
          <a:p>
            <a:pPr marL="180975" indent="-180975" fontAlgn="base">
              <a:spcBef>
                <a:spcPct val="50000"/>
              </a:spcBef>
              <a:spcAft>
                <a:spcPct val="0"/>
              </a:spcAft>
              <a:buFont typeface="Wingdings" pitchFamily="2" charset="2"/>
              <a:buNone/>
            </a:pPr>
            <a:endParaRPr lang="en-NZ" sz="1400" dirty="0" smtClean="0">
              <a:solidFill>
                <a:srgbClr val="009999"/>
              </a:solidFill>
              <a:cs typeface="Times New Roman" pitchFamily="18" charset="0"/>
            </a:endParaRPr>
          </a:p>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Advertising </a:t>
            </a:r>
            <a:r>
              <a:rPr lang="en-NZ" sz="1400" dirty="0">
                <a:solidFill>
                  <a:srgbClr val="009999"/>
                </a:solidFill>
                <a:cs typeface="Times New Roman" pitchFamily="18" charset="0"/>
              </a:rPr>
              <a:t>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 proportion of Waikato residents that have seen, heard, or read advertising about preparing for a disaster is generally consistent with the national average at 71%.  </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Similar to the national average, three quarters (74%) of Waikato residents recall having seen a Civil Defence TV advertisement.  Of those who have seen a Civil Defence TV advertisement, the proportion of Waikato residents who said that the advertisements prompted them to think about preparing for disasters is significantly higher than average (88% cf. 75% national average).</a:t>
            </a:r>
          </a:p>
          <a:p>
            <a:pPr marL="180975" indent="-180975" fontAlgn="base">
              <a:spcBef>
                <a:spcPct val="50000"/>
              </a:spcBef>
              <a:spcAft>
                <a:spcPct val="0"/>
              </a:spcAft>
              <a:buFont typeface="Wingdings" pitchFamily="2" charset="2"/>
              <a:buChar char=""/>
            </a:pPr>
            <a:endParaRPr lang="en-NZ" sz="1200" dirty="0">
              <a:solidFill>
                <a:srgbClr val="00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 </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Waikato residents are </a:t>
            </a:r>
            <a:r>
              <a:rPr lang="en-NZ" sz="1200" dirty="0" smtClean="0">
                <a:solidFill>
                  <a:srgbClr val="000000"/>
                </a:solidFill>
                <a:cs typeface="Times New Roman" pitchFamily="18" charset="0"/>
              </a:rPr>
              <a:t>more likely </a:t>
            </a:r>
            <a:r>
              <a:rPr lang="en-NZ" sz="1200" dirty="0">
                <a:solidFill>
                  <a:srgbClr val="000000"/>
                </a:solidFill>
                <a:cs typeface="Times New Roman" pitchFamily="18" charset="0"/>
              </a:rPr>
              <a:t>than average to </a:t>
            </a:r>
            <a:r>
              <a:rPr lang="en-NZ" sz="1200" dirty="0" smtClean="0">
                <a:solidFill>
                  <a:srgbClr val="000000"/>
                </a:solidFill>
                <a:cs typeface="Times New Roman" pitchFamily="18" charset="0"/>
              </a:rPr>
              <a:t>think that </a:t>
            </a:r>
            <a:r>
              <a:rPr lang="en-NZ" sz="1200" dirty="0">
                <a:solidFill>
                  <a:srgbClr val="000000"/>
                </a:solidFill>
                <a:cs typeface="Times New Roman" pitchFamily="18" charset="0"/>
              </a:rPr>
              <a:t>a </a:t>
            </a:r>
            <a:r>
              <a:rPr lang="en-NZ" sz="1200" dirty="0" smtClean="0">
                <a:solidFill>
                  <a:srgbClr val="000000"/>
                </a:solidFill>
                <a:cs typeface="Times New Roman" pitchFamily="18" charset="0"/>
              </a:rPr>
              <a:t>flood could occur in NZ during </a:t>
            </a:r>
            <a:r>
              <a:rPr lang="en-NZ" sz="1200" dirty="0">
                <a:solidFill>
                  <a:srgbClr val="000000"/>
                </a:solidFill>
                <a:cs typeface="Times New Roman" pitchFamily="18" charset="0"/>
              </a:rPr>
              <a:t>their lifetime </a:t>
            </a:r>
            <a:r>
              <a:rPr lang="en-NZ" sz="1200" dirty="0" smtClean="0">
                <a:solidFill>
                  <a:srgbClr val="000000"/>
                </a:solidFill>
                <a:cs typeface="Times New Roman" pitchFamily="18" charset="0"/>
              </a:rPr>
              <a:t>(67% cf. 56% </a:t>
            </a:r>
            <a:r>
              <a:rPr lang="en-NZ" sz="1200" dirty="0">
                <a:solidFill>
                  <a:srgbClr val="000000"/>
                </a:solidFill>
                <a:cs typeface="Times New Roman" pitchFamily="18" charset="0"/>
              </a:rPr>
              <a:t>national average</a:t>
            </a:r>
            <a:r>
              <a:rPr lang="en-NZ" sz="1200" dirty="0" smtClean="0">
                <a:solidFill>
                  <a:srgbClr val="000000"/>
                </a:solidFill>
                <a:cs typeface="Times New Roman" pitchFamily="18" charset="0"/>
              </a:rPr>
              <a:t>), and are less likely than average to think that a tsunami could occur (60% cf. 72% national average).</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Among Waikato residents, awareness of where to find information about preparing for a disaster is generally consistent with the national average:</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48% mentioned the Yellow Pages</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44% mentioned the internet in general</a:t>
            </a:r>
          </a:p>
          <a:p>
            <a:pPr marL="638175" lvl="1"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37% mentioned their local or regional council</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36% mentioned the Civil Defence website</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17% mentioned Civil Defence (non-specific).</a:t>
            </a:r>
          </a:p>
          <a:p>
            <a:pPr fontAlgn="base">
              <a:spcBef>
                <a:spcPct val="50000"/>
              </a:spcBef>
              <a:spcAft>
                <a:spcPct val="0"/>
              </a:spcAft>
            </a:pPr>
            <a:endParaRPr lang="en-NZ" sz="1200" dirty="0">
              <a:solidFill>
                <a:srgbClr val="000000"/>
              </a:solidFill>
              <a:cs typeface="Times New Roman" pitchFamily="18" charset="0"/>
            </a:endParaRPr>
          </a:p>
        </p:txBody>
      </p:sp>
    </p:spTree>
    <p:extLst>
      <p:ext uri="{BB962C8B-B14F-4D97-AF65-F5344CB8AC3E}">
        <p14:creationId xmlns:p14="http://schemas.microsoft.com/office/powerpoint/2010/main" val="36935665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50"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17%</a:t>
            </a:r>
            <a:endParaRPr lang="en-US" sz="800" b="1" dirty="0">
              <a:solidFill>
                <a:schemeClr val="tx1"/>
              </a:solidFill>
            </a:endParaRPr>
          </a:p>
        </p:txBody>
      </p:sp>
      <p:sp>
        <p:nvSpPr>
          <p:cNvPr id="51"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37%</a:t>
            </a:r>
            <a:endParaRPr lang="en-US" sz="800" b="1" dirty="0">
              <a:solidFill>
                <a:schemeClr val="tx1"/>
              </a:solidFill>
            </a:endParaRPr>
          </a:p>
        </p:txBody>
      </p:sp>
      <p:sp>
        <p:nvSpPr>
          <p:cNvPr id="52"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63%</a:t>
            </a:r>
            <a:endParaRPr lang="en-US" sz="800" b="1" dirty="0">
              <a:solidFill>
                <a:schemeClr val="tx1"/>
              </a:solidFill>
            </a:endParaRPr>
          </a:p>
        </p:txBody>
      </p:sp>
      <p:sp>
        <p:nvSpPr>
          <p:cNvPr id="53"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81%</a:t>
            </a:r>
            <a:endParaRPr lang="en-US" sz="800" b="1" dirty="0">
              <a:solidFill>
                <a:schemeClr val="tx1"/>
              </a:solidFill>
            </a:endParaRPr>
          </a:p>
        </p:txBody>
      </p:sp>
      <p:sp>
        <p:nvSpPr>
          <p:cNvPr id="54" name="Text Box 56"/>
          <p:cNvSpPr txBox="1">
            <a:spLocks noChangeArrowheads="1"/>
          </p:cNvSpPr>
          <p:nvPr/>
        </p:nvSpPr>
        <p:spPr bwMode="auto">
          <a:xfrm>
            <a:off x="6465028" y="100283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4" name="Rectangle 2"/>
          <p:cNvSpPr>
            <a:spLocks noGrp="1" noChangeArrowheads="1"/>
          </p:cNvSpPr>
          <p:nvPr>
            <p:ph type="title"/>
          </p:nvPr>
        </p:nvSpPr>
        <p:spPr>
          <a:xfrm>
            <a:off x="1000125" y="128588"/>
            <a:ext cx="8247063" cy="685800"/>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Bay of Plenty</a:t>
            </a:r>
            <a:endPar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 Box 4"/>
          <p:cNvSpPr txBox="1">
            <a:spLocks noChangeArrowheads="1"/>
          </p:cNvSpPr>
          <p:nvPr/>
        </p:nvSpPr>
        <p:spPr bwMode="auto">
          <a:xfrm>
            <a:off x="1000125" y="2895535"/>
            <a:ext cx="8115300" cy="2534027"/>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Preparedness levels </a:t>
            </a:r>
            <a:r>
              <a:rPr lang="en-NZ" sz="1200" dirty="0" smtClean="0">
                <a:solidFill>
                  <a:srgbClr val="000000"/>
                </a:solidFill>
                <a:cs typeface="Times New Roman" pitchFamily="18" charset="0"/>
              </a:rPr>
              <a:t>among the Bay of Plenty residents statistically </a:t>
            </a:r>
            <a:r>
              <a:rPr lang="en-NZ" sz="1200" dirty="0">
                <a:solidFill>
                  <a:srgbClr val="000000"/>
                </a:solidFill>
                <a:cs typeface="Times New Roman" pitchFamily="18" charset="0"/>
              </a:rPr>
              <a:t>similar to the national </a:t>
            </a:r>
            <a:r>
              <a:rPr lang="en-NZ" sz="1200" dirty="0" smtClean="0">
                <a:solidFill>
                  <a:srgbClr val="000000"/>
                </a:solidFill>
                <a:cs typeface="Times New Roman" pitchFamily="18" charset="0"/>
              </a:rPr>
              <a:t>average:</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17% are fully prepared; 37% are prepared at home</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Just under two thirds (63%) have an emergency plan and 81% have survival items.</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Preparedness </a:t>
            </a:r>
            <a:r>
              <a:rPr lang="en-NZ" sz="1200" dirty="0">
                <a:solidFill>
                  <a:srgbClr val="000000"/>
                </a:solidFill>
                <a:cs typeface="Times New Roman" pitchFamily="18" charset="0"/>
              </a:rPr>
              <a:t>levels </a:t>
            </a:r>
            <a:r>
              <a:rPr lang="en-NZ" sz="1200" dirty="0" smtClean="0">
                <a:solidFill>
                  <a:srgbClr val="000000"/>
                </a:solidFill>
                <a:cs typeface="Times New Roman" pitchFamily="18" charset="0"/>
              </a:rPr>
              <a:t>among Bay of Plenty residents are </a:t>
            </a:r>
            <a:r>
              <a:rPr lang="en-NZ" sz="1200" dirty="0">
                <a:solidFill>
                  <a:srgbClr val="000000"/>
                </a:solidFill>
                <a:cs typeface="Times New Roman" pitchFamily="18" charset="0"/>
              </a:rPr>
              <a:t>significantly </a:t>
            </a:r>
            <a:r>
              <a:rPr lang="en-NZ" sz="1200" dirty="0" smtClean="0">
                <a:solidFill>
                  <a:srgbClr val="000000"/>
                </a:solidFill>
                <a:cs typeface="Times New Roman" pitchFamily="18" charset="0"/>
              </a:rPr>
              <a:t>higher than </a:t>
            </a:r>
            <a:r>
              <a:rPr lang="en-NZ" sz="1200" dirty="0">
                <a:solidFill>
                  <a:srgbClr val="000000"/>
                </a:solidFill>
                <a:cs typeface="Times New Roman" pitchFamily="18" charset="0"/>
              </a:rPr>
              <a:t>average </a:t>
            </a:r>
            <a:r>
              <a:rPr lang="en-NZ" sz="1200" dirty="0" smtClean="0">
                <a:solidFill>
                  <a:srgbClr val="000000"/>
                </a:solidFill>
                <a:cs typeface="Times New Roman" pitchFamily="18" charset="0"/>
              </a:rPr>
              <a:t>for the </a:t>
            </a:r>
            <a:r>
              <a:rPr lang="en-NZ" sz="1200" dirty="0">
                <a:solidFill>
                  <a:srgbClr val="000000"/>
                </a:solidFill>
                <a:cs typeface="Times New Roman" pitchFamily="18" charset="0"/>
              </a:rPr>
              <a:t>preparedness </a:t>
            </a:r>
            <a:r>
              <a:rPr lang="en-NZ" sz="1200" dirty="0" smtClean="0">
                <a:solidFill>
                  <a:srgbClr val="000000"/>
                </a:solidFill>
                <a:cs typeface="Times New Roman" pitchFamily="18" charset="0"/>
              </a:rPr>
              <a:t>diagnostic ‘you are familiar with the Civil Defence information in the Yellow Pages’ (75% cf. 61%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One in two residents (55%) from the Bay of Plenty have taken steps in the last 12 months to prepare themselves or their households for a disaster.  Of these residents, the proportion that said that a disaster in NZ prompted them to take action is significantly lower than average (only 57% cf. 75% national average). </a:t>
            </a:r>
          </a:p>
        </p:txBody>
      </p:sp>
      <p:sp>
        <p:nvSpPr>
          <p:cNvPr id="6" name="Text Box 6"/>
          <p:cNvSpPr txBox="1">
            <a:spLocks noChangeArrowheads="1"/>
          </p:cNvSpPr>
          <p:nvPr/>
        </p:nvSpPr>
        <p:spPr bwMode="auto">
          <a:xfrm>
            <a:off x="923925"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71</a:t>
            </a:r>
            <a:endParaRPr lang="en-GB" sz="1000" dirty="0">
              <a:solidFill>
                <a:srgbClr val="000000"/>
              </a:solidFill>
            </a:endParaRPr>
          </a:p>
        </p:txBody>
      </p:sp>
      <p:sp>
        <p:nvSpPr>
          <p:cNvPr id="8" name="Rectangle 48"/>
          <p:cNvSpPr>
            <a:spLocks noChangeArrowheads="1"/>
          </p:cNvSpPr>
          <p:nvPr/>
        </p:nvSpPr>
        <p:spPr bwMode="auto">
          <a:xfrm>
            <a:off x="1393373" y="1252843"/>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9" name="Rectangle 49"/>
          <p:cNvSpPr>
            <a:spLocks noChangeArrowheads="1"/>
          </p:cNvSpPr>
          <p:nvPr/>
        </p:nvSpPr>
        <p:spPr bwMode="auto">
          <a:xfrm>
            <a:off x="1180602" y="1528588"/>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10" name="Text Box 50"/>
          <p:cNvSpPr txBox="1">
            <a:spLocks noChangeArrowheads="1"/>
          </p:cNvSpPr>
          <p:nvPr/>
        </p:nvSpPr>
        <p:spPr bwMode="auto">
          <a:xfrm>
            <a:off x="2387078" y="1002830"/>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1" name="Text Box 56"/>
          <p:cNvSpPr txBox="1">
            <a:spLocks noChangeArrowheads="1"/>
          </p:cNvSpPr>
          <p:nvPr/>
        </p:nvSpPr>
        <p:spPr bwMode="auto">
          <a:xfrm>
            <a:off x="3272587" y="100283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2" name="Text Box 56"/>
          <p:cNvSpPr txBox="1">
            <a:spLocks noChangeArrowheads="1"/>
          </p:cNvSpPr>
          <p:nvPr/>
        </p:nvSpPr>
        <p:spPr bwMode="auto">
          <a:xfrm>
            <a:off x="3923314" y="100283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3" name="Text Box 56"/>
          <p:cNvSpPr txBox="1">
            <a:spLocks noChangeArrowheads="1"/>
          </p:cNvSpPr>
          <p:nvPr/>
        </p:nvSpPr>
        <p:spPr bwMode="auto">
          <a:xfrm>
            <a:off x="4575149" y="1002830"/>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4" name="Rectangle 49"/>
          <p:cNvSpPr>
            <a:spLocks noChangeArrowheads="1"/>
          </p:cNvSpPr>
          <p:nvPr/>
        </p:nvSpPr>
        <p:spPr bwMode="auto">
          <a:xfrm>
            <a:off x="1639633" y="1794808"/>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5" name="Rectangle 49"/>
          <p:cNvSpPr>
            <a:spLocks noChangeArrowheads="1"/>
          </p:cNvSpPr>
          <p:nvPr/>
        </p:nvSpPr>
        <p:spPr bwMode="auto">
          <a:xfrm>
            <a:off x="1205839" y="2061028"/>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6" name="AutoShape 52"/>
          <p:cNvSpPr>
            <a:spLocks noChangeArrowheads="1"/>
          </p:cNvSpPr>
          <p:nvPr/>
        </p:nvSpPr>
        <p:spPr bwMode="auto">
          <a:xfrm>
            <a:off x="2658586" y="206468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67%</a:t>
            </a:r>
          </a:p>
        </p:txBody>
      </p:sp>
      <p:sp>
        <p:nvSpPr>
          <p:cNvPr id="17" name="AutoShape 52"/>
          <p:cNvSpPr>
            <a:spLocks noChangeArrowheads="1"/>
          </p:cNvSpPr>
          <p:nvPr/>
        </p:nvSpPr>
        <p:spPr bwMode="auto">
          <a:xfrm>
            <a:off x="2649539" y="12368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a:t>
            </a:r>
          </a:p>
        </p:txBody>
      </p:sp>
      <p:sp>
        <p:nvSpPr>
          <p:cNvPr id="18" name="AutoShape 52"/>
          <p:cNvSpPr>
            <a:spLocks noChangeArrowheads="1"/>
          </p:cNvSpPr>
          <p:nvPr/>
        </p:nvSpPr>
        <p:spPr bwMode="auto">
          <a:xfrm>
            <a:off x="2646365" y="15127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19" name="AutoShape 52"/>
          <p:cNvSpPr>
            <a:spLocks noChangeArrowheads="1"/>
          </p:cNvSpPr>
          <p:nvPr/>
        </p:nvSpPr>
        <p:spPr bwMode="auto">
          <a:xfrm>
            <a:off x="2658585" y="178872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43%</a:t>
            </a:r>
          </a:p>
        </p:txBody>
      </p:sp>
      <p:sp>
        <p:nvSpPr>
          <p:cNvPr id="20" name="AutoShape 52"/>
          <p:cNvSpPr>
            <a:spLocks noChangeArrowheads="1"/>
          </p:cNvSpPr>
          <p:nvPr/>
        </p:nvSpPr>
        <p:spPr bwMode="auto">
          <a:xfrm>
            <a:off x="3328362" y="205563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82%</a:t>
            </a:r>
          </a:p>
        </p:txBody>
      </p:sp>
      <p:sp>
        <p:nvSpPr>
          <p:cNvPr id="21" name="AutoShape 52"/>
          <p:cNvSpPr>
            <a:spLocks noChangeArrowheads="1"/>
          </p:cNvSpPr>
          <p:nvPr/>
        </p:nvSpPr>
        <p:spPr bwMode="auto">
          <a:xfrm>
            <a:off x="3308684" y="12373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a:t>
            </a:r>
          </a:p>
        </p:txBody>
      </p:sp>
      <p:sp>
        <p:nvSpPr>
          <p:cNvPr id="22" name="AutoShape 52"/>
          <p:cNvSpPr>
            <a:spLocks noChangeArrowheads="1"/>
          </p:cNvSpPr>
          <p:nvPr/>
        </p:nvSpPr>
        <p:spPr bwMode="auto">
          <a:xfrm>
            <a:off x="3316142" y="151007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23" name="AutoShape 52"/>
          <p:cNvSpPr>
            <a:spLocks noChangeArrowheads="1"/>
          </p:cNvSpPr>
          <p:nvPr/>
        </p:nvSpPr>
        <p:spPr bwMode="auto">
          <a:xfrm>
            <a:off x="3317729" y="178285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42%</a:t>
            </a:r>
          </a:p>
        </p:txBody>
      </p:sp>
      <p:sp>
        <p:nvSpPr>
          <p:cNvPr id="24" name="AutoShape 52"/>
          <p:cNvSpPr>
            <a:spLocks noChangeArrowheads="1"/>
          </p:cNvSpPr>
          <p:nvPr/>
        </p:nvSpPr>
        <p:spPr bwMode="auto">
          <a:xfrm>
            <a:off x="3981157" y="204500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90%</a:t>
            </a:r>
          </a:p>
        </p:txBody>
      </p:sp>
      <p:sp>
        <p:nvSpPr>
          <p:cNvPr id="25" name="AutoShape 52"/>
          <p:cNvSpPr>
            <a:spLocks noChangeArrowheads="1"/>
          </p:cNvSpPr>
          <p:nvPr/>
        </p:nvSpPr>
        <p:spPr bwMode="auto">
          <a:xfrm>
            <a:off x="3972111" y="12479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13%</a:t>
            </a:r>
          </a:p>
        </p:txBody>
      </p:sp>
      <p:sp>
        <p:nvSpPr>
          <p:cNvPr id="26" name="AutoShape 52"/>
          <p:cNvSpPr>
            <a:spLocks noChangeArrowheads="1"/>
          </p:cNvSpPr>
          <p:nvPr/>
        </p:nvSpPr>
        <p:spPr bwMode="auto">
          <a:xfrm>
            <a:off x="3968936" y="151362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34%</a:t>
            </a:r>
          </a:p>
        </p:txBody>
      </p:sp>
      <p:sp>
        <p:nvSpPr>
          <p:cNvPr id="27" name="AutoShape 52"/>
          <p:cNvSpPr>
            <a:spLocks noChangeArrowheads="1"/>
          </p:cNvSpPr>
          <p:nvPr/>
        </p:nvSpPr>
        <p:spPr bwMode="auto">
          <a:xfrm>
            <a:off x="3970525" y="177931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57%</a:t>
            </a:r>
          </a:p>
        </p:txBody>
      </p:sp>
      <p:sp>
        <p:nvSpPr>
          <p:cNvPr id="28" name="AutoShape 52"/>
          <p:cNvSpPr>
            <a:spLocks noChangeArrowheads="1"/>
          </p:cNvSpPr>
          <p:nvPr/>
        </p:nvSpPr>
        <p:spPr bwMode="auto">
          <a:xfrm>
            <a:off x="4628857" y="205563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78%</a:t>
            </a:r>
            <a:endParaRPr lang="en-US" sz="800" dirty="0">
              <a:solidFill>
                <a:schemeClr val="tx1"/>
              </a:solidFill>
            </a:endParaRPr>
          </a:p>
        </p:txBody>
      </p:sp>
      <p:sp>
        <p:nvSpPr>
          <p:cNvPr id="29" name="AutoShape 52"/>
          <p:cNvSpPr>
            <a:spLocks noChangeArrowheads="1"/>
          </p:cNvSpPr>
          <p:nvPr/>
        </p:nvSpPr>
        <p:spPr bwMode="auto">
          <a:xfrm>
            <a:off x="4619811" y="12373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15%</a:t>
            </a:r>
          </a:p>
        </p:txBody>
      </p:sp>
      <p:sp>
        <p:nvSpPr>
          <p:cNvPr id="30" name="AutoShape 52"/>
          <p:cNvSpPr>
            <a:spLocks noChangeArrowheads="1"/>
          </p:cNvSpPr>
          <p:nvPr/>
        </p:nvSpPr>
        <p:spPr bwMode="auto">
          <a:xfrm>
            <a:off x="4627270" y="151007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28%</a:t>
            </a:r>
          </a:p>
        </p:txBody>
      </p:sp>
      <p:sp>
        <p:nvSpPr>
          <p:cNvPr id="31" name="AutoShape 52"/>
          <p:cNvSpPr>
            <a:spLocks noChangeArrowheads="1"/>
          </p:cNvSpPr>
          <p:nvPr/>
        </p:nvSpPr>
        <p:spPr bwMode="auto">
          <a:xfrm>
            <a:off x="4618225" y="178285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54%</a:t>
            </a:r>
          </a:p>
        </p:txBody>
      </p:sp>
      <p:sp>
        <p:nvSpPr>
          <p:cNvPr id="32" name="AutoShape 52"/>
          <p:cNvSpPr>
            <a:spLocks noChangeArrowheads="1"/>
          </p:cNvSpPr>
          <p:nvPr/>
        </p:nvSpPr>
        <p:spPr bwMode="auto">
          <a:xfrm>
            <a:off x="5256879" y="124084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1000" b="1" dirty="0">
              <a:solidFill>
                <a:schemeClr val="tx1"/>
              </a:solidFill>
            </a:endParaRPr>
          </a:p>
        </p:txBody>
      </p:sp>
      <p:sp>
        <p:nvSpPr>
          <p:cNvPr id="33" name="AutoShape 52"/>
          <p:cNvSpPr>
            <a:spLocks noChangeArrowheads="1"/>
          </p:cNvSpPr>
          <p:nvPr/>
        </p:nvSpPr>
        <p:spPr bwMode="auto">
          <a:xfrm>
            <a:off x="5260424" y="151020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22%</a:t>
            </a:r>
            <a:endParaRPr lang="en-US" sz="1000" b="1" dirty="0">
              <a:solidFill>
                <a:schemeClr val="tx1"/>
              </a:solidFill>
            </a:endParaRPr>
          </a:p>
        </p:txBody>
      </p:sp>
      <p:sp>
        <p:nvSpPr>
          <p:cNvPr id="34" name="AutoShape 52"/>
          <p:cNvSpPr>
            <a:spLocks noChangeArrowheads="1"/>
          </p:cNvSpPr>
          <p:nvPr/>
        </p:nvSpPr>
        <p:spPr bwMode="auto">
          <a:xfrm>
            <a:off x="5263969" y="177956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47%</a:t>
            </a:r>
            <a:endParaRPr lang="en-US" sz="1000" b="1" dirty="0">
              <a:solidFill>
                <a:schemeClr val="tx1"/>
              </a:solidFill>
            </a:endParaRPr>
          </a:p>
        </p:txBody>
      </p:sp>
      <p:sp>
        <p:nvSpPr>
          <p:cNvPr id="35" name="AutoShape 52"/>
          <p:cNvSpPr>
            <a:spLocks noChangeArrowheads="1"/>
          </p:cNvSpPr>
          <p:nvPr/>
        </p:nvSpPr>
        <p:spPr bwMode="auto">
          <a:xfrm>
            <a:off x="5256878" y="204891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81%</a:t>
            </a:r>
            <a:endParaRPr lang="en-US" sz="1000" b="1" dirty="0">
              <a:solidFill>
                <a:schemeClr val="tx1"/>
              </a:solidFill>
            </a:endParaRPr>
          </a:p>
        </p:txBody>
      </p:sp>
      <p:sp>
        <p:nvSpPr>
          <p:cNvPr id="36" name="Text Box 56"/>
          <p:cNvSpPr txBox="1">
            <a:spLocks noChangeArrowheads="1"/>
          </p:cNvSpPr>
          <p:nvPr/>
        </p:nvSpPr>
        <p:spPr bwMode="auto">
          <a:xfrm>
            <a:off x="5214432" y="100283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8" name="AutoShape 52"/>
          <p:cNvSpPr>
            <a:spLocks noChangeArrowheads="1"/>
          </p:cNvSpPr>
          <p:nvPr/>
        </p:nvSpPr>
        <p:spPr bwMode="auto">
          <a:xfrm>
            <a:off x="5904649" y="123999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1000" b="1" dirty="0">
              <a:solidFill>
                <a:schemeClr val="tx1"/>
              </a:solidFill>
            </a:endParaRPr>
          </a:p>
        </p:txBody>
      </p:sp>
      <p:sp>
        <p:nvSpPr>
          <p:cNvPr id="39" name="AutoShape 52"/>
          <p:cNvSpPr>
            <a:spLocks noChangeArrowheads="1"/>
          </p:cNvSpPr>
          <p:nvPr/>
        </p:nvSpPr>
        <p:spPr bwMode="auto">
          <a:xfrm>
            <a:off x="5908194" y="150935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34%</a:t>
            </a:r>
            <a:endParaRPr lang="en-US" sz="1000" b="1" dirty="0">
              <a:solidFill>
                <a:schemeClr val="tx1"/>
              </a:solidFill>
            </a:endParaRPr>
          </a:p>
        </p:txBody>
      </p:sp>
      <p:sp>
        <p:nvSpPr>
          <p:cNvPr id="40" name="AutoShape 52"/>
          <p:cNvSpPr>
            <a:spLocks noChangeArrowheads="1"/>
          </p:cNvSpPr>
          <p:nvPr/>
        </p:nvSpPr>
        <p:spPr bwMode="auto">
          <a:xfrm>
            <a:off x="5911739" y="177871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66%</a:t>
            </a:r>
            <a:endParaRPr lang="en-US" sz="1000" b="1" dirty="0">
              <a:solidFill>
                <a:schemeClr val="tx1"/>
              </a:solidFill>
            </a:endParaRPr>
          </a:p>
        </p:txBody>
      </p:sp>
      <p:sp>
        <p:nvSpPr>
          <p:cNvPr id="41" name="AutoShape 52"/>
          <p:cNvSpPr>
            <a:spLocks noChangeArrowheads="1"/>
          </p:cNvSpPr>
          <p:nvPr/>
        </p:nvSpPr>
        <p:spPr bwMode="auto">
          <a:xfrm>
            <a:off x="5904648" y="204806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87%</a:t>
            </a:r>
            <a:endParaRPr lang="en-US" sz="1000" b="1" dirty="0">
              <a:solidFill>
                <a:schemeClr val="tx1"/>
              </a:solidFill>
            </a:endParaRPr>
          </a:p>
        </p:txBody>
      </p:sp>
      <p:sp>
        <p:nvSpPr>
          <p:cNvPr id="42" name="Text Box 56"/>
          <p:cNvSpPr txBox="1">
            <a:spLocks noChangeArrowheads="1"/>
          </p:cNvSpPr>
          <p:nvPr/>
        </p:nvSpPr>
        <p:spPr bwMode="auto">
          <a:xfrm>
            <a:off x="5862202" y="1002830"/>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Tree>
    <p:extLst>
      <p:ext uri="{BB962C8B-B14F-4D97-AF65-F5344CB8AC3E}">
        <p14:creationId xmlns:p14="http://schemas.microsoft.com/office/powerpoint/2010/main" val="16533212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00125" y="128588"/>
            <a:ext cx="8247063" cy="685800"/>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Bay of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Plenty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 Box 6"/>
          <p:cNvSpPr txBox="1">
            <a:spLocks noChangeArrowheads="1"/>
          </p:cNvSpPr>
          <p:nvPr/>
        </p:nvSpPr>
        <p:spPr bwMode="auto">
          <a:xfrm>
            <a:off x="923925" y="6613525"/>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71</a:t>
            </a:r>
            <a:endParaRPr lang="en-GB" sz="1000" dirty="0">
              <a:solidFill>
                <a:srgbClr val="000000"/>
              </a:solidFill>
            </a:endParaRPr>
          </a:p>
        </p:txBody>
      </p:sp>
      <p:sp>
        <p:nvSpPr>
          <p:cNvPr id="45" name="Text Box 3"/>
          <p:cNvSpPr txBox="1">
            <a:spLocks noChangeArrowheads="1"/>
          </p:cNvSpPr>
          <p:nvPr/>
        </p:nvSpPr>
        <p:spPr bwMode="auto">
          <a:xfrm>
            <a:off x="968375" y="1159740"/>
            <a:ext cx="8058667" cy="5186035"/>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The proportion of </a:t>
            </a:r>
            <a:r>
              <a:rPr lang="en-NZ" sz="1200" dirty="0" smtClean="0">
                <a:cs typeface="Times New Roman" pitchFamily="18" charset="0"/>
              </a:rPr>
              <a:t>residents from the Bay of Plenty </a:t>
            </a:r>
            <a:r>
              <a:rPr lang="en-NZ" sz="1200" dirty="0">
                <a:cs typeface="Times New Roman" pitchFamily="18" charset="0"/>
              </a:rPr>
              <a:t>that have seen, heard, or read advertising about preparing for a disaster is generally consistent with the national average at </a:t>
            </a:r>
            <a:r>
              <a:rPr lang="en-NZ" sz="1200" dirty="0" smtClean="0">
                <a:cs typeface="Times New Roman" pitchFamily="18" charset="0"/>
              </a:rPr>
              <a:t>75%.  </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Just under three quarters of Bay of Plenty residents (73%) have seen a Civil Defence TV advertisement, 57% have previously heard of the tag line ‘Get Ready, Get Thru’, and 48% have previously heard of the website ‘getthru.govt.nz’, all of which are consistent with the national average.</a:t>
            </a:r>
          </a:p>
          <a:p>
            <a:pPr fontAlgn="base">
              <a:spcBef>
                <a:spcPct val="50000"/>
              </a:spcBef>
              <a:spcAft>
                <a:spcPct val="0"/>
              </a:spcAft>
            </a:pPr>
            <a:endParaRPr lang="en-NZ" sz="1200" dirty="0">
              <a:cs typeface="Times New Roman" pitchFamily="18" charset="0"/>
            </a:endParaRPr>
          </a:p>
          <a:p>
            <a:r>
              <a:rPr lang="en-NZ" sz="1400" dirty="0">
                <a:solidFill>
                  <a:srgbClr val="009999"/>
                </a:solidFill>
              </a:rPr>
              <a:t>Disaster awareness</a:t>
            </a:r>
          </a:p>
          <a:p>
            <a:pPr marL="180975" indent="-180975">
              <a:spcBef>
                <a:spcPts val="600"/>
              </a:spcBef>
              <a:buFont typeface="Wingdings" pitchFamily="2" charset="2"/>
              <a:buChar char="§"/>
            </a:pPr>
            <a:r>
              <a:rPr lang="en-NZ" sz="1200" dirty="0"/>
              <a:t>Residents from the Bay of Plenty are more likely than average to think a volcanic eruption could happen in NZ in their lifetime (61% </a:t>
            </a:r>
            <a:r>
              <a:rPr lang="en-NZ" sz="1200" dirty="0" smtClean="0"/>
              <a:t>cf. </a:t>
            </a:r>
            <a:r>
              <a:rPr lang="en-NZ" sz="1200" dirty="0"/>
              <a:t>45% national average).</a:t>
            </a:r>
          </a:p>
          <a:p>
            <a:pPr marL="180975" indent="-180975">
              <a:spcBef>
                <a:spcPts val="600"/>
              </a:spcBef>
              <a:buFont typeface="Wingdings" pitchFamily="2" charset="2"/>
              <a:buChar char="§"/>
            </a:pPr>
            <a:r>
              <a:rPr lang="en-NZ" sz="1200" dirty="0"/>
              <a:t>They are also more likely than average to think that access to medical and health services could be disrupted following a disaster (98% </a:t>
            </a:r>
            <a:r>
              <a:rPr lang="en-NZ" sz="1200" dirty="0" smtClean="0"/>
              <a:t>cf. </a:t>
            </a:r>
            <a:r>
              <a:rPr lang="en-NZ" sz="1200" dirty="0"/>
              <a:t>90% national average</a:t>
            </a:r>
            <a:r>
              <a:rPr lang="en-NZ" sz="1200" dirty="0" smtClean="0"/>
              <a:t>).</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Among Bay of Plenty residents, awareness </a:t>
            </a:r>
            <a:r>
              <a:rPr lang="en-NZ" sz="1200" dirty="0">
                <a:solidFill>
                  <a:srgbClr val="000000"/>
                </a:solidFill>
                <a:cs typeface="Times New Roman" pitchFamily="18" charset="0"/>
              </a:rPr>
              <a:t>of where to find information about preparing for a disaster is generally consistent with the national average:</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56% </a:t>
            </a:r>
            <a:r>
              <a:rPr lang="en-NZ" sz="1200" dirty="0">
                <a:solidFill>
                  <a:srgbClr val="000000"/>
                </a:solidFill>
                <a:cs typeface="Times New Roman" pitchFamily="18" charset="0"/>
              </a:rPr>
              <a:t>mentioned the Yellow Pages</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42% </a:t>
            </a:r>
            <a:r>
              <a:rPr lang="en-NZ" sz="1200" dirty="0">
                <a:solidFill>
                  <a:srgbClr val="000000"/>
                </a:solidFill>
                <a:cs typeface="Times New Roman" pitchFamily="18" charset="0"/>
              </a:rPr>
              <a:t>mentioned the internet in general</a:t>
            </a:r>
          </a:p>
          <a:p>
            <a:pPr marL="638175" lvl="1"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36% mentioned the Civil Defence website</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29% </a:t>
            </a:r>
            <a:r>
              <a:rPr lang="en-NZ" sz="1200" dirty="0">
                <a:solidFill>
                  <a:srgbClr val="000000"/>
                </a:solidFill>
                <a:cs typeface="Times New Roman" pitchFamily="18" charset="0"/>
              </a:rPr>
              <a:t>mentioned their local or regional </a:t>
            </a:r>
            <a:r>
              <a:rPr lang="en-NZ" sz="1200" dirty="0" smtClean="0">
                <a:solidFill>
                  <a:srgbClr val="000000"/>
                </a:solidFill>
                <a:cs typeface="Times New Roman" pitchFamily="18" charset="0"/>
              </a:rPr>
              <a:t>council</a:t>
            </a:r>
          </a:p>
          <a:p>
            <a:pPr marL="638175" lvl="1"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9% mentioned Civil Defence (un-specified).</a:t>
            </a:r>
            <a:endParaRPr lang="en-NZ" sz="1200" dirty="0">
              <a:solidFill>
                <a:srgbClr val="000000"/>
              </a:solidFill>
              <a:cs typeface="Times New Roman" pitchFamily="18" charset="0"/>
            </a:endParaRPr>
          </a:p>
          <a:p>
            <a:pPr marL="180975" indent="-180975">
              <a:spcBef>
                <a:spcPts val="600"/>
              </a:spcBef>
              <a:buFont typeface="Wingdings" pitchFamily="2" charset="2"/>
              <a:buChar char="§"/>
            </a:pPr>
            <a:endParaRPr lang="en-NZ" sz="1200" dirty="0">
              <a:solidFill>
                <a:srgbClr val="FF0000"/>
              </a:solidFill>
            </a:endParaRPr>
          </a:p>
          <a:p>
            <a:pPr fontAlgn="base">
              <a:spcBef>
                <a:spcPct val="50000"/>
              </a:spcBef>
              <a:spcAft>
                <a:spcPct val="0"/>
              </a:spcAft>
            </a:pPr>
            <a:endParaRPr lang="en-NZ" sz="1200" dirty="0" smtClean="0">
              <a:cs typeface="Times New Roman" pitchFamily="18" charset="0"/>
            </a:endParaRPr>
          </a:p>
        </p:txBody>
      </p:sp>
    </p:spTree>
    <p:extLst>
      <p:ext uri="{BB962C8B-B14F-4D97-AF65-F5344CB8AC3E}">
        <p14:creationId xmlns:p14="http://schemas.microsoft.com/office/powerpoint/2010/main" val="20044148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7" name="AutoShape 52"/>
          <p:cNvSpPr>
            <a:spLocks noChangeArrowheads="1"/>
          </p:cNvSpPr>
          <p:nvPr/>
        </p:nvSpPr>
        <p:spPr bwMode="auto">
          <a:xfrm>
            <a:off x="6516687" y="124084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800" b="1" dirty="0">
              <a:solidFill>
                <a:schemeClr val="tx1"/>
              </a:solidFill>
            </a:endParaRPr>
          </a:p>
        </p:txBody>
      </p:sp>
      <p:sp>
        <p:nvSpPr>
          <p:cNvPr id="48" name="AutoShape 52"/>
          <p:cNvSpPr>
            <a:spLocks noChangeArrowheads="1"/>
          </p:cNvSpPr>
          <p:nvPr/>
        </p:nvSpPr>
        <p:spPr bwMode="auto">
          <a:xfrm>
            <a:off x="6516687" y="150547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37%</a:t>
            </a:r>
            <a:endParaRPr lang="en-US" sz="800" b="1" dirty="0">
              <a:solidFill>
                <a:schemeClr val="tx1"/>
              </a:solidFill>
            </a:endParaRPr>
          </a:p>
        </p:txBody>
      </p:sp>
      <p:sp>
        <p:nvSpPr>
          <p:cNvPr id="49" name="AutoShape 52"/>
          <p:cNvSpPr>
            <a:spLocks noChangeArrowheads="1"/>
          </p:cNvSpPr>
          <p:nvPr/>
        </p:nvSpPr>
        <p:spPr bwMode="auto">
          <a:xfrm>
            <a:off x="6516687" y="177011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62%</a:t>
            </a:r>
            <a:endParaRPr lang="en-US" sz="800" b="1" dirty="0">
              <a:solidFill>
                <a:schemeClr val="tx1"/>
              </a:solidFill>
            </a:endParaRPr>
          </a:p>
        </p:txBody>
      </p:sp>
      <p:sp>
        <p:nvSpPr>
          <p:cNvPr id="50" name="AutoShape 52"/>
          <p:cNvSpPr>
            <a:spLocks noChangeArrowheads="1"/>
          </p:cNvSpPr>
          <p:nvPr/>
        </p:nvSpPr>
        <p:spPr bwMode="auto">
          <a:xfrm>
            <a:off x="6516687" y="203474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a:t>
            </a:r>
            <a:endParaRPr lang="en-US" sz="800" b="1" dirty="0">
              <a:solidFill>
                <a:schemeClr val="tx1"/>
              </a:solidFill>
            </a:endParaRPr>
          </a:p>
        </p:txBody>
      </p:sp>
      <p:sp>
        <p:nvSpPr>
          <p:cNvPr id="51" name="Text Box 56"/>
          <p:cNvSpPr txBox="1">
            <a:spLocks noChangeArrowheads="1"/>
          </p:cNvSpPr>
          <p:nvPr/>
        </p:nvSpPr>
        <p:spPr bwMode="auto">
          <a:xfrm>
            <a:off x="6465028" y="98892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88450" y="100013"/>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northland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63</a:t>
            </a:r>
            <a:endParaRPr lang="en-GB" sz="1000" dirty="0">
              <a:solidFill>
                <a:srgbClr val="000000"/>
              </a:solidFill>
            </a:endParaRPr>
          </a:p>
        </p:txBody>
      </p:sp>
      <p:sp>
        <p:nvSpPr>
          <p:cNvPr id="7" name="Rectangle 48"/>
          <p:cNvSpPr>
            <a:spLocks noChangeArrowheads="1"/>
          </p:cNvSpPr>
          <p:nvPr/>
        </p:nvSpPr>
        <p:spPr bwMode="auto">
          <a:xfrm>
            <a:off x="1474186" y="1300237"/>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8" name="Rectangle 49"/>
          <p:cNvSpPr>
            <a:spLocks noChangeArrowheads="1"/>
          </p:cNvSpPr>
          <p:nvPr/>
        </p:nvSpPr>
        <p:spPr bwMode="auto">
          <a:xfrm>
            <a:off x="1240148" y="1552649"/>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 name="Text Box 50"/>
          <p:cNvSpPr txBox="1">
            <a:spLocks noChangeArrowheads="1"/>
          </p:cNvSpPr>
          <p:nvPr/>
        </p:nvSpPr>
        <p:spPr bwMode="auto">
          <a:xfrm>
            <a:off x="2374559" y="988928"/>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0" name="Text Box 56"/>
          <p:cNvSpPr txBox="1">
            <a:spLocks noChangeArrowheads="1"/>
          </p:cNvSpPr>
          <p:nvPr/>
        </p:nvSpPr>
        <p:spPr bwMode="auto">
          <a:xfrm>
            <a:off x="3274025" y="98892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1" name="Text Box 56"/>
          <p:cNvSpPr txBox="1">
            <a:spLocks noChangeArrowheads="1"/>
          </p:cNvSpPr>
          <p:nvPr/>
        </p:nvSpPr>
        <p:spPr bwMode="auto">
          <a:xfrm>
            <a:off x="3899056" y="98892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2" name="Text Box 56"/>
          <p:cNvSpPr txBox="1">
            <a:spLocks noChangeArrowheads="1"/>
          </p:cNvSpPr>
          <p:nvPr/>
        </p:nvSpPr>
        <p:spPr bwMode="auto">
          <a:xfrm>
            <a:off x="4553107" y="98892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3" name="Rectangle 49"/>
          <p:cNvSpPr>
            <a:spLocks noChangeArrowheads="1"/>
          </p:cNvSpPr>
          <p:nvPr/>
        </p:nvSpPr>
        <p:spPr bwMode="auto">
          <a:xfrm>
            <a:off x="1708225" y="1805061"/>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4" name="Rectangle 49"/>
          <p:cNvSpPr>
            <a:spLocks noChangeArrowheads="1"/>
          </p:cNvSpPr>
          <p:nvPr/>
        </p:nvSpPr>
        <p:spPr bwMode="auto">
          <a:xfrm>
            <a:off x="1261103" y="2057474"/>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5" name="AutoShape 52"/>
          <p:cNvSpPr>
            <a:spLocks noChangeArrowheads="1"/>
          </p:cNvSpPr>
          <p:nvPr/>
        </p:nvSpPr>
        <p:spPr bwMode="auto">
          <a:xfrm>
            <a:off x="2637815" y="202524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16" name="AutoShape 52"/>
          <p:cNvSpPr>
            <a:spLocks noChangeArrowheads="1"/>
          </p:cNvSpPr>
          <p:nvPr/>
        </p:nvSpPr>
        <p:spPr bwMode="auto">
          <a:xfrm>
            <a:off x="2637814" y="12494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a:t>
            </a:r>
          </a:p>
        </p:txBody>
      </p:sp>
      <p:sp>
        <p:nvSpPr>
          <p:cNvPr id="17" name="AutoShape 52"/>
          <p:cNvSpPr>
            <a:spLocks noChangeArrowheads="1"/>
          </p:cNvSpPr>
          <p:nvPr/>
        </p:nvSpPr>
        <p:spPr bwMode="auto">
          <a:xfrm>
            <a:off x="2637814" y="150803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13%</a:t>
            </a:r>
          </a:p>
        </p:txBody>
      </p:sp>
      <p:sp>
        <p:nvSpPr>
          <p:cNvPr id="18" name="AutoShape 52"/>
          <p:cNvSpPr>
            <a:spLocks noChangeArrowheads="1"/>
          </p:cNvSpPr>
          <p:nvPr/>
        </p:nvSpPr>
        <p:spPr bwMode="auto">
          <a:xfrm>
            <a:off x="2637815" y="176664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37%</a:t>
            </a:r>
          </a:p>
        </p:txBody>
      </p:sp>
      <p:sp>
        <p:nvSpPr>
          <p:cNvPr id="19" name="AutoShape 52"/>
          <p:cNvSpPr>
            <a:spLocks noChangeArrowheads="1"/>
          </p:cNvSpPr>
          <p:nvPr/>
        </p:nvSpPr>
        <p:spPr bwMode="auto">
          <a:xfrm>
            <a:off x="3306635" y="202683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91%</a:t>
            </a:r>
          </a:p>
        </p:txBody>
      </p:sp>
      <p:sp>
        <p:nvSpPr>
          <p:cNvPr id="20" name="AutoShape 52"/>
          <p:cNvSpPr>
            <a:spLocks noChangeArrowheads="1"/>
          </p:cNvSpPr>
          <p:nvPr/>
        </p:nvSpPr>
        <p:spPr bwMode="auto">
          <a:xfrm>
            <a:off x="3306634" y="125102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a:t>
            </a:r>
          </a:p>
        </p:txBody>
      </p:sp>
      <p:sp>
        <p:nvSpPr>
          <p:cNvPr id="21" name="AutoShape 52"/>
          <p:cNvSpPr>
            <a:spLocks noChangeArrowheads="1"/>
          </p:cNvSpPr>
          <p:nvPr/>
        </p:nvSpPr>
        <p:spPr bwMode="auto">
          <a:xfrm>
            <a:off x="3306634" y="150962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33%</a:t>
            </a:r>
          </a:p>
        </p:txBody>
      </p:sp>
      <p:sp>
        <p:nvSpPr>
          <p:cNvPr id="22" name="AutoShape 52"/>
          <p:cNvSpPr>
            <a:spLocks noChangeArrowheads="1"/>
          </p:cNvSpPr>
          <p:nvPr/>
        </p:nvSpPr>
        <p:spPr bwMode="auto">
          <a:xfrm>
            <a:off x="3306635" y="176822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51%</a:t>
            </a:r>
          </a:p>
        </p:txBody>
      </p:sp>
      <p:sp>
        <p:nvSpPr>
          <p:cNvPr id="23" name="AutoShape 52"/>
          <p:cNvSpPr>
            <a:spLocks noChangeArrowheads="1"/>
          </p:cNvSpPr>
          <p:nvPr/>
        </p:nvSpPr>
        <p:spPr bwMode="auto">
          <a:xfrm>
            <a:off x="3950716" y="202683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93%</a:t>
            </a:r>
          </a:p>
        </p:txBody>
      </p:sp>
      <p:sp>
        <p:nvSpPr>
          <p:cNvPr id="24" name="AutoShape 52"/>
          <p:cNvSpPr>
            <a:spLocks noChangeArrowheads="1"/>
          </p:cNvSpPr>
          <p:nvPr/>
        </p:nvSpPr>
        <p:spPr bwMode="auto">
          <a:xfrm>
            <a:off x="3950715" y="125102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10%</a:t>
            </a:r>
          </a:p>
        </p:txBody>
      </p:sp>
      <p:sp>
        <p:nvSpPr>
          <p:cNvPr id="25" name="AutoShape 52"/>
          <p:cNvSpPr>
            <a:spLocks noChangeArrowheads="1"/>
          </p:cNvSpPr>
          <p:nvPr/>
        </p:nvSpPr>
        <p:spPr bwMode="auto">
          <a:xfrm>
            <a:off x="3950715" y="150962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24%</a:t>
            </a:r>
          </a:p>
        </p:txBody>
      </p:sp>
      <p:sp>
        <p:nvSpPr>
          <p:cNvPr id="26" name="AutoShape 52"/>
          <p:cNvSpPr>
            <a:spLocks noChangeArrowheads="1"/>
          </p:cNvSpPr>
          <p:nvPr/>
        </p:nvSpPr>
        <p:spPr bwMode="auto">
          <a:xfrm>
            <a:off x="3950716" y="176822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42%</a:t>
            </a:r>
          </a:p>
        </p:txBody>
      </p:sp>
      <p:sp>
        <p:nvSpPr>
          <p:cNvPr id="27" name="AutoShape 52"/>
          <p:cNvSpPr>
            <a:spLocks noChangeArrowheads="1"/>
          </p:cNvSpPr>
          <p:nvPr/>
        </p:nvSpPr>
        <p:spPr bwMode="auto">
          <a:xfrm>
            <a:off x="4604767" y="202683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80%</a:t>
            </a:r>
            <a:endParaRPr lang="en-US" sz="800" dirty="0">
              <a:solidFill>
                <a:schemeClr val="tx1"/>
              </a:solidFill>
            </a:endParaRPr>
          </a:p>
        </p:txBody>
      </p:sp>
      <p:sp>
        <p:nvSpPr>
          <p:cNvPr id="28" name="AutoShape 52"/>
          <p:cNvSpPr>
            <a:spLocks noChangeArrowheads="1"/>
          </p:cNvSpPr>
          <p:nvPr/>
        </p:nvSpPr>
        <p:spPr bwMode="auto">
          <a:xfrm>
            <a:off x="4604766" y="125102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a:t>
            </a:r>
          </a:p>
        </p:txBody>
      </p:sp>
      <p:sp>
        <p:nvSpPr>
          <p:cNvPr id="29" name="AutoShape 52"/>
          <p:cNvSpPr>
            <a:spLocks noChangeArrowheads="1"/>
          </p:cNvSpPr>
          <p:nvPr/>
        </p:nvSpPr>
        <p:spPr bwMode="auto">
          <a:xfrm>
            <a:off x="4604766" y="150962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25%</a:t>
            </a:r>
          </a:p>
        </p:txBody>
      </p:sp>
      <p:sp>
        <p:nvSpPr>
          <p:cNvPr id="30" name="AutoShape 52"/>
          <p:cNvSpPr>
            <a:spLocks noChangeArrowheads="1"/>
          </p:cNvSpPr>
          <p:nvPr/>
        </p:nvSpPr>
        <p:spPr bwMode="auto">
          <a:xfrm>
            <a:off x="4604767" y="176822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56%</a:t>
            </a:r>
          </a:p>
        </p:txBody>
      </p:sp>
      <p:sp>
        <p:nvSpPr>
          <p:cNvPr id="31" name="AutoShape 52"/>
          <p:cNvSpPr>
            <a:spLocks noChangeArrowheads="1"/>
          </p:cNvSpPr>
          <p:nvPr/>
        </p:nvSpPr>
        <p:spPr bwMode="auto">
          <a:xfrm>
            <a:off x="5241832" y="12461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a:t>
            </a:r>
            <a:endParaRPr lang="en-US" sz="1000" b="1" dirty="0">
              <a:solidFill>
                <a:schemeClr val="tx1"/>
              </a:solidFill>
            </a:endParaRPr>
          </a:p>
        </p:txBody>
      </p:sp>
      <p:sp>
        <p:nvSpPr>
          <p:cNvPr id="32" name="AutoShape 52"/>
          <p:cNvSpPr>
            <a:spLocks noChangeArrowheads="1"/>
          </p:cNvSpPr>
          <p:nvPr/>
        </p:nvSpPr>
        <p:spPr bwMode="auto">
          <a:xfrm>
            <a:off x="5241832" y="15065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34%</a:t>
            </a:r>
            <a:endParaRPr lang="en-US" sz="1000" b="1" dirty="0">
              <a:solidFill>
                <a:schemeClr val="tx1"/>
              </a:solidFill>
            </a:endParaRPr>
          </a:p>
        </p:txBody>
      </p:sp>
      <p:sp>
        <p:nvSpPr>
          <p:cNvPr id="33" name="AutoShape 52"/>
          <p:cNvSpPr>
            <a:spLocks noChangeArrowheads="1"/>
          </p:cNvSpPr>
          <p:nvPr/>
        </p:nvSpPr>
        <p:spPr bwMode="auto">
          <a:xfrm>
            <a:off x="5241832" y="17668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55%</a:t>
            </a:r>
            <a:endParaRPr lang="en-US" sz="1000" b="1" dirty="0">
              <a:solidFill>
                <a:schemeClr val="tx1"/>
              </a:solidFill>
            </a:endParaRPr>
          </a:p>
        </p:txBody>
      </p:sp>
      <p:sp>
        <p:nvSpPr>
          <p:cNvPr id="34" name="AutoShape 52"/>
          <p:cNvSpPr>
            <a:spLocks noChangeArrowheads="1"/>
          </p:cNvSpPr>
          <p:nvPr/>
        </p:nvSpPr>
        <p:spPr bwMode="auto">
          <a:xfrm>
            <a:off x="5241832" y="202720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74%</a:t>
            </a:r>
            <a:endParaRPr lang="en-US" sz="1000" b="1" dirty="0">
              <a:solidFill>
                <a:schemeClr val="tx1"/>
              </a:solidFill>
            </a:endParaRPr>
          </a:p>
        </p:txBody>
      </p:sp>
      <p:sp>
        <p:nvSpPr>
          <p:cNvPr id="35" name="Text Box 56"/>
          <p:cNvSpPr txBox="1">
            <a:spLocks noChangeArrowheads="1"/>
          </p:cNvSpPr>
          <p:nvPr/>
        </p:nvSpPr>
        <p:spPr bwMode="auto">
          <a:xfrm>
            <a:off x="5190173" y="98892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6" name="Text Box 3"/>
          <p:cNvSpPr txBox="1">
            <a:spLocks noChangeArrowheads="1"/>
          </p:cNvSpPr>
          <p:nvPr/>
        </p:nvSpPr>
        <p:spPr bwMode="auto">
          <a:xfrm>
            <a:off x="951154" y="2461109"/>
            <a:ext cx="8169368" cy="3990836"/>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Just over a third of Northland residents are prepared at home (37%).</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Eight in ten Northland residents have an emergency supply of essential items (79%).</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Preparedness </a:t>
            </a:r>
            <a:r>
              <a:rPr lang="en-NZ" sz="1200" dirty="0">
                <a:cs typeface="Times New Roman" pitchFamily="18" charset="0"/>
              </a:rPr>
              <a:t>levels </a:t>
            </a:r>
            <a:r>
              <a:rPr lang="en-NZ" sz="1200" dirty="0" smtClean="0">
                <a:cs typeface="Times New Roman" pitchFamily="18" charset="0"/>
              </a:rPr>
              <a:t>among Northland residents are </a:t>
            </a:r>
            <a:r>
              <a:rPr lang="en-NZ" sz="1200" dirty="0">
                <a:cs typeface="Times New Roman" pitchFamily="18" charset="0"/>
              </a:rPr>
              <a:t>on par with the national average for </a:t>
            </a:r>
            <a:r>
              <a:rPr lang="en-NZ" sz="1200" dirty="0" smtClean="0">
                <a:cs typeface="Times New Roman" pitchFamily="18" charset="0"/>
              </a:rPr>
              <a:t>the following preparedness </a:t>
            </a:r>
            <a:r>
              <a:rPr lang="en-NZ" sz="1200" dirty="0">
                <a:cs typeface="Times New Roman" pitchFamily="18" charset="0"/>
              </a:rPr>
              <a:t>diagnostics;</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87% </a:t>
            </a:r>
            <a:r>
              <a:rPr lang="en-NZ" sz="1200" dirty="0">
                <a:cs typeface="Times New Roman" pitchFamily="18" charset="0"/>
              </a:rPr>
              <a:t>said they have a good understanding of the types of disasters that could occur in New Zealand, and the </a:t>
            </a:r>
            <a:r>
              <a:rPr lang="en-NZ" sz="1200" dirty="0" smtClean="0">
                <a:cs typeface="Times New Roman" pitchFamily="18" charset="0"/>
              </a:rPr>
              <a:t>chances </a:t>
            </a:r>
            <a:r>
              <a:rPr lang="en-NZ" sz="1200" dirty="0">
                <a:cs typeface="Times New Roman" pitchFamily="18" charset="0"/>
              </a:rPr>
              <a:t>of them </a:t>
            </a:r>
            <a:r>
              <a:rPr lang="en-NZ" sz="1200" dirty="0" smtClean="0">
                <a:cs typeface="Times New Roman" pitchFamily="18" charset="0"/>
              </a:rPr>
              <a:t>occurring</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82% </a:t>
            </a:r>
            <a:r>
              <a:rPr lang="en-NZ" sz="1200" dirty="0">
                <a:cs typeface="Times New Roman" pitchFamily="18" charset="0"/>
              </a:rPr>
              <a:t>have a good understanding of what the effects would be if a disaster </a:t>
            </a:r>
            <a:r>
              <a:rPr lang="en-NZ" sz="1200" dirty="0" smtClean="0">
                <a:cs typeface="Times New Roman" pitchFamily="18" charset="0"/>
              </a:rPr>
              <a:t>struck </a:t>
            </a:r>
            <a:r>
              <a:rPr lang="en-NZ" sz="1200" dirty="0">
                <a:cs typeface="Times New Roman" pitchFamily="18" charset="0"/>
              </a:rPr>
              <a:t>in their area</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67% </a:t>
            </a:r>
            <a:r>
              <a:rPr lang="en-NZ" sz="1200" dirty="0">
                <a:cs typeface="Times New Roman" pitchFamily="18" charset="0"/>
              </a:rPr>
              <a:t>are familiar with the Civil Defence information in the Yellow Pages</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62% </a:t>
            </a:r>
            <a:r>
              <a:rPr lang="en-NZ" sz="1200" dirty="0">
                <a:cs typeface="Times New Roman" pitchFamily="18" charset="0"/>
              </a:rPr>
              <a:t>have an emergency survival plan for their household</a:t>
            </a:r>
          </a:p>
          <a:p>
            <a:pPr marL="638175" lvl="1" indent="-180975" fontAlgn="base">
              <a:spcBef>
                <a:spcPts val="400"/>
              </a:spcBef>
              <a:spcAft>
                <a:spcPct val="0"/>
              </a:spcAft>
              <a:buFont typeface="Wingdings" pitchFamily="2" charset="2"/>
              <a:buChar char=""/>
            </a:pPr>
            <a:r>
              <a:rPr lang="en-NZ" sz="1200" dirty="0">
                <a:cs typeface="Times New Roman" pitchFamily="18" charset="0"/>
              </a:rPr>
              <a:t>53% have stored at least 3 litres of water per person for 3 days, for each member in their household</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52% </a:t>
            </a:r>
            <a:r>
              <a:rPr lang="en-NZ" sz="1200" dirty="0">
                <a:cs typeface="Times New Roman" pitchFamily="18" charset="0"/>
              </a:rPr>
              <a:t>regularly update their emergency survival items</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12% </a:t>
            </a:r>
            <a:r>
              <a:rPr lang="en-NZ" sz="1200" dirty="0">
                <a:cs typeface="Times New Roman" pitchFamily="18" charset="0"/>
              </a:rPr>
              <a:t>attend meetings with community groups about disaster planning.</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One in two Northland residents (48%) have taken steps in the last 12 months to prepare themselves or their household for a disaster.  Of these residents, a significantly higher proportion than average said that a disaster overseas prompted them to take these steps (35% cf. 18% national average), and significantly fewer said a disaster in NZ prompted them (52% cf. 75% national average).  </a:t>
            </a:r>
          </a:p>
        </p:txBody>
      </p:sp>
      <p:sp>
        <p:nvSpPr>
          <p:cNvPr id="41" name="AutoShape 52"/>
          <p:cNvSpPr>
            <a:spLocks noChangeArrowheads="1"/>
          </p:cNvSpPr>
          <p:nvPr/>
        </p:nvSpPr>
        <p:spPr bwMode="auto">
          <a:xfrm>
            <a:off x="5889602" y="124599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12%</a:t>
            </a:r>
            <a:endParaRPr lang="en-US" sz="1000" b="1" dirty="0">
              <a:solidFill>
                <a:schemeClr val="tx1"/>
              </a:solidFill>
            </a:endParaRPr>
          </a:p>
        </p:txBody>
      </p:sp>
      <p:sp>
        <p:nvSpPr>
          <p:cNvPr id="42" name="AutoShape 52"/>
          <p:cNvSpPr>
            <a:spLocks noChangeArrowheads="1"/>
          </p:cNvSpPr>
          <p:nvPr/>
        </p:nvSpPr>
        <p:spPr bwMode="auto">
          <a:xfrm>
            <a:off x="5889602" y="150634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25%</a:t>
            </a:r>
            <a:endParaRPr lang="en-US" sz="1000" b="1" dirty="0">
              <a:solidFill>
                <a:schemeClr val="tx1"/>
              </a:solidFill>
            </a:endParaRPr>
          </a:p>
        </p:txBody>
      </p:sp>
      <p:sp>
        <p:nvSpPr>
          <p:cNvPr id="43" name="AutoShape 52"/>
          <p:cNvSpPr>
            <a:spLocks noChangeArrowheads="1"/>
          </p:cNvSpPr>
          <p:nvPr/>
        </p:nvSpPr>
        <p:spPr bwMode="auto">
          <a:xfrm>
            <a:off x="5889602" y="176669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a:t>
            </a:r>
            <a:r>
              <a:rPr lang="en-US" sz="1000" b="1" dirty="0" smtClean="0">
                <a:solidFill>
                  <a:schemeClr val="tx1"/>
                </a:solidFill>
              </a:rPr>
              <a:t>5%</a:t>
            </a:r>
            <a:endParaRPr lang="en-US" sz="1000" b="1" dirty="0">
              <a:solidFill>
                <a:schemeClr val="tx1"/>
              </a:solidFill>
            </a:endParaRPr>
          </a:p>
        </p:txBody>
      </p:sp>
      <p:sp>
        <p:nvSpPr>
          <p:cNvPr id="44" name="AutoShape 52"/>
          <p:cNvSpPr>
            <a:spLocks noChangeArrowheads="1"/>
          </p:cNvSpPr>
          <p:nvPr/>
        </p:nvSpPr>
        <p:spPr bwMode="auto">
          <a:xfrm>
            <a:off x="5889602" y="202704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a:t>
            </a:r>
            <a:r>
              <a:rPr lang="en-US" sz="1000" b="1" dirty="0" smtClean="0">
                <a:solidFill>
                  <a:schemeClr val="tx1"/>
                </a:solidFill>
              </a:rPr>
              <a:t>4%</a:t>
            </a:r>
            <a:endParaRPr lang="en-US" sz="1000" b="1" dirty="0">
              <a:solidFill>
                <a:schemeClr val="tx1"/>
              </a:solidFill>
            </a:endParaRPr>
          </a:p>
        </p:txBody>
      </p:sp>
      <p:sp>
        <p:nvSpPr>
          <p:cNvPr id="45" name="Text Box 56"/>
          <p:cNvSpPr txBox="1">
            <a:spLocks noChangeArrowheads="1"/>
          </p:cNvSpPr>
          <p:nvPr/>
        </p:nvSpPr>
        <p:spPr bwMode="auto">
          <a:xfrm>
            <a:off x="5837943" y="988928"/>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Tree>
    <p:extLst>
      <p:ext uri="{BB962C8B-B14F-4D97-AF65-F5344CB8AC3E}">
        <p14:creationId xmlns:p14="http://schemas.microsoft.com/office/powerpoint/2010/main" val="197888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5678" y="42532"/>
            <a:ext cx="6247701" cy="850106"/>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Century Gothic" pitchFamily="34" charset="0"/>
                <a:ea typeface="+mj-ea"/>
                <a:cs typeface="+mj-cs"/>
              </a:rPr>
              <a:t>Executive summary (continued)</a:t>
            </a:r>
            <a:endParaRPr kumimoji="0" lang="en-NZ" sz="2800" b="1" i="0" u="none" strike="noStrike" kern="1200" cap="none" spc="0" normalizeH="0" baseline="0" noProof="0" dirty="0">
              <a:ln>
                <a:noFill/>
              </a:ln>
              <a:solidFill>
                <a:schemeClr val="accent1"/>
              </a:solidFill>
              <a:effectLst/>
              <a:uLnTx/>
              <a:uFillTx/>
              <a:latin typeface="Century Gothic" pitchFamily="34" charset="0"/>
              <a:ea typeface="+mj-ea"/>
              <a:cs typeface="+mj-cs"/>
            </a:endParaRPr>
          </a:p>
        </p:txBody>
      </p:sp>
      <p:sp>
        <p:nvSpPr>
          <p:cNvPr id="6" name="Rectangle 15"/>
          <p:cNvSpPr>
            <a:spLocks noChangeArrowheads="1"/>
          </p:cNvSpPr>
          <p:nvPr/>
        </p:nvSpPr>
        <p:spPr bwMode="auto">
          <a:xfrm>
            <a:off x="1009968" y="937915"/>
            <a:ext cx="5699176" cy="369332"/>
          </a:xfrm>
          <a:prstGeom prst="rect">
            <a:avLst/>
          </a:prstGeom>
          <a:noFill/>
          <a:ln w="9525" algn="ctr">
            <a:noFill/>
            <a:miter lim="800000"/>
            <a:headEnd/>
            <a:tailEnd/>
          </a:ln>
          <a:effectLst/>
        </p:spPr>
        <p:txBody>
          <a:bodyPr wrap="square">
            <a:spAutoFit/>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well is the advertising working?</a:t>
            </a:r>
          </a:p>
        </p:txBody>
      </p:sp>
      <p:sp>
        <p:nvSpPr>
          <p:cNvPr id="7" name="TextBox 6"/>
          <p:cNvSpPr txBox="1"/>
          <p:nvPr/>
        </p:nvSpPr>
        <p:spPr>
          <a:xfrm>
            <a:off x="1031356" y="1360965"/>
            <a:ext cx="7676707" cy="5216813"/>
          </a:xfrm>
          <a:prstGeom prst="rect">
            <a:avLst/>
          </a:prstGeom>
          <a:noFill/>
        </p:spPr>
        <p:txBody>
          <a:bodyPr wrap="square" rtlCol="0">
            <a:spAutoFit/>
          </a:bodyPr>
          <a:lstStyle/>
          <a:p>
            <a:r>
              <a:rPr lang="en-NZ" sz="1200" dirty="0"/>
              <a:t>The advertising campaign continues to be well received</a:t>
            </a:r>
            <a:r>
              <a:rPr lang="en-NZ" sz="1200" dirty="0" smtClean="0"/>
              <a:t>.</a:t>
            </a:r>
          </a:p>
          <a:p>
            <a:endParaRPr lang="en-NZ" sz="600" dirty="0"/>
          </a:p>
          <a:p>
            <a:pPr marL="171450" indent="-171450">
              <a:lnSpc>
                <a:spcPct val="150000"/>
              </a:lnSpc>
              <a:spcAft>
                <a:spcPts val="600"/>
              </a:spcAft>
              <a:buFont typeface="Wingdings" pitchFamily="2" charset="2"/>
              <a:buChar char="§"/>
            </a:pPr>
            <a:r>
              <a:rPr lang="en-NZ" sz="1200" dirty="0"/>
              <a:t>Most people who have seen the ads (88%) </a:t>
            </a:r>
            <a:r>
              <a:rPr lang="en-NZ" sz="1200" dirty="0" smtClean="0"/>
              <a:t>have </a:t>
            </a:r>
            <a:r>
              <a:rPr lang="en-NZ" sz="1200" dirty="0"/>
              <a:t>done something or thought about doing something as a result (up from 81% in 2011 and 2010).</a:t>
            </a:r>
          </a:p>
          <a:p>
            <a:pPr marL="171450" indent="-171450">
              <a:lnSpc>
                <a:spcPct val="150000"/>
              </a:lnSpc>
              <a:spcAft>
                <a:spcPts val="600"/>
              </a:spcAft>
              <a:buFont typeface="Wingdings" pitchFamily="2" charset="2"/>
              <a:buChar char="§"/>
            </a:pPr>
            <a:r>
              <a:rPr lang="en-NZ" sz="1200" dirty="0"/>
              <a:t>Three quarters of New Zealand residents who have seen the ads (75%) have gone beyond thinking about preparing, and have taken at least one of the following actions as a result: </a:t>
            </a:r>
          </a:p>
          <a:p>
            <a:pPr marL="628650" lvl="1" indent="-171450">
              <a:lnSpc>
                <a:spcPct val="150000"/>
              </a:lnSpc>
              <a:spcAft>
                <a:spcPts val="600"/>
              </a:spcAft>
              <a:buFont typeface="Wingdings" pitchFamily="2" charset="2"/>
              <a:buChar char="ü"/>
            </a:pPr>
            <a:r>
              <a:rPr lang="en-NZ" sz="1200" dirty="0"/>
              <a:t>talked to family/friends (58%)</a:t>
            </a:r>
          </a:p>
          <a:p>
            <a:pPr marL="628650" lvl="1" indent="-171450">
              <a:lnSpc>
                <a:spcPct val="150000"/>
              </a:lnSpc>
              <a:spcAft>
                <a:spcPts val="600"/>
              </a:spcAft>
              <a:buFont typeface="Wingdings" pitchFamily="2" charset="2"/>
              <a:buChar char="ü"/>
            </a:pPr>
            <a:r>
              <a:rPr lang="en-NZ" sz="1200" dirty="0"/>
              <a:t>made a survival kit (50%, up from 42% in 2011)</a:t>
            </a:r>
          </a:p>
          <a:p>
            <a:pPr marL="628650" lvl="1" indent="-171450">
              <a:lnSpc>
                <a:spcPct val="150000"/>
              </a:lnSpc>
              <a:spcAft>
                <a:spcPts val="600"/>
              </a:spcAft>
              <a:buFont typeface="Wingdings" pitchFamily="2" charset="2"/>
              <a:buChar char="ü"/>
            </a:pPr>
            <a:r>
              <a:rPr lang="en-NZ" sz="1200" dirty="0"/>
              <a:t>made a survival plan (41%),</a:t>
            </a:r>
          </a:p>
          <a:p>
            <a:pPr marL="628650" lvl="1" indent="-171450">
              <a:lnSpc>
                <a:spcPct val="150000"/>
              </a:lnSpc>
              <a:spcAft>
                <a:spcPts val="600"/>
              </a:spcAft>
              <a:buFont typeface="Wingdings" pitchFamily="2" charset="2"/>
              <a:buChar char="ü"/>
            </a:pPr>
            <a:r>
              <a:rPr lang="en-NZ" sz="1200" dirty="0"/>
              <a:t>visited the Get Ready Get Thru website (14%)</a:t>
            </a:r>
          </a:p>
          <a:p>
            <a:pPr marL="628650" lvl="1" indent="-171450">
              <a:lnSpc>
                <a:spcPct val="150000"/>
              </a:lnSpc>
              <a:spcAft>
                <a:spcPts val="600"/>
              </a:spcAft>
              <a:buFont typeface="Wingdings" pitchFamily="2" charset="2"/>
              <a:buChar char="ü"/>
            </a:pPr>
            <a:r>
              <a:rPr lang="en-NZ" sz="1200" dirty="0"/>
              <a:t>or visited other disaster preparation websites (10%).</a:t>
            </a:r>
          </a:p>
          <a:p>
            <a:pPr marL="171450" indent="-171450">
              <a:lnSpc>
                <a:spcPct val="150000"/>
              </a:lnSpc>
              <a:spcAft>
                <a:spcPts val="600"/>
              </a:spcAft>
              <a:buFont typeface="Wingdings" pitchFamily="2" charset="2"/>
              <a:buChar char="§"/>
            </a:pPr>
            <a:r>
              <a:rPr lang="en-NZ" sz="1200" dirty="0"/>
              <a:t>Diagnostically, the TV ads continue to work well. More people think the ads contain new information this wave (up from 58% to 65%), and find the ads relevant (up from 89% to 95%), and believable (up from 96% to 98%).</a:t>
            </a:r>
          </a:p>
          <a:p>
            <a:pPr marL="171450" indent="-171450">
              <a:lnSpc>
                <a:spcPct val="150000"/>
              </a:lnSpc>
              <a:spcAft>
                <a:spcPts val="600"/>
              </a:spcAft>
              <a:buFont typeface="Wingdings" pitchFamily="2" charset="2"/>
              <a:buChar char="§"/>
            </a:pPr>
            <a:r>
              <a:rPr lang="en-NZ" sz="1200" dirty="0"/>
              <a:t>The majority of people who have seen the ads understand the message (99%), find the information helpful (96%), and find them enjoyable to watch (81%).</a:t>
            </a:r>
          </a:p>
          <a:p>
            <a:endParaRPr lang="en-NZ"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Northland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63</a:t>
            </a:r>
            <a:endParaRPr lang="en-GB" sz="1000" dirty="0">
              <a:solidFill>
                <a:srgbClr val="000000"/>
              </a:solidFill>
            </a:endParaRPr>
          </a:p>
        </p:txBody>
      </p:sp>
      <p:sp>
        <p:nvSpPr>
          <p:cNvPr id="40" name="Text Box 7"/>
          <p:cNvSpPr txBox="1">
            <a:spLocks noChangeArrowheads="1"/>
          </p:cNvSpPr>
          <p:nvPr/>
        </p:nvSpPr>
        <p:spPr bwMode="auto">
          <a:xfrm>
            <a:off x="983828" y="820500"/>
            <a:ext cx="8093498" cy="5339923"/>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Advertising </a:t>
            </a:r>
            <a:r>
              <a:rPr lang="en-NZ" sz="1400" dirty="0">
                <a:solidFill>
                  <a:srgbClr val="009999"/>
                </a:solidFill>
                <a:cs typeface="Times New Roman" pitchFamily="18" charset="0"/>
              </a:rPr>
              <a:t>and information </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 proportion of Northland residents who have seen, heard, or read any general advertising about preparing for a disaster is relatively consistent with the national average at 65%.</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Similarly, the proportions of Northland residents who have seen a Civil Defence TV advertisement (69%), who have previously heard of ‘Get Ready, Get Thru’ (49%), and who have previously heard of the website ‘getthru.govt.nz’ (48%) are on par with national results.</a:t>
            </a:r>
          </a:p>
          <a:p>
            <a:pPr marL="180975" indent="-180975" fontAlgn="base">
              <a:spcBef>
                <a:spcPct val="50000"/>
              </a:spcBef>
              <a:spcAft>
                <a:spcPct val="0"/>
              </a:spcAft>
              <a:buFont typeface="Wingdings" pitchFamily="2" charset="2"/>
              <a:buChar char=""/>
            </a:pPr>
            <a:endParaRPr lang="en-NZ" sz="1200" dirty="0">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Northland residents are more likely than average to think they can get information about how to prepare for a disaster from the police (22% cf. 8%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Residents from Northland are more likely than average to think that there will always be adequate warning before a disaster hits (54% cf. 36%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also more likely than average to think that in the event of a tsunami warning, people should move to higher ground (98% cf. 90%), and that in the event of an earthquake, people should go outside or out into the open (29% cf. 18%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Northland residents are less likely than average to think that in the event of a disaster in their area, the Army will be there to help them (55% cf. 69%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also less likely than average to think the following household utilities or infrastructure services could be disrupted if a disaster took place:</a:t>
            </a:r>
          </a:p>
          <a:p>
            <a:pPr marL="638175" lvl="1" indent="-180975" fontAlgn="base">
              <a:spcBef>
                <a:spcPct val="50000"/>
              </a:spcBef>
              <a:spcAft>
                <a:spcPct val="0"/>
              </a:spcAft>
              <a:buFont typeface="Wingdings" pitchFamily="2" charset="2"/>
              <a:buChar char=""/>
            </a:pPr>
            <a:r>
              <a:rPr lang="en-NZ" sz="1200" dirty="0" smtClean="0">
                <a:cs typeface="Times New Roman" pitchFamily="18" charset="0"/>
              </a:rPr>
              <a:t>Water (79% cf. 91% national average)</a:t>
            </a:r>
          </a:p>
          <a:p>
            <a:pPr marL="638175" lvl="1" indent="-180975" fontAlgn="base">
              <a:spcBef>
                <a:spcPct val="50000"/>
              </a:spcBef>
              <a:spcAft>
                <a:spcPct val="0"/>
              </a:spcAft>
              <a:buFont typeface="Wingdings" pitchFamily="2" charset="2"/>
              <a:buChar char=""/>
            </a:pPr>
            <a:r>
              <a:rPr lang="en-NZ" sz="1200" dirty="0" smtClean="0">
                <a:cs typeface="Times New Roman" pitchFamily="18" charset="0"/>
              </a:rPr>
              <a:t>Gas (74% cf. 85% national average).</a:t>
            </a:r>
          </a:p>
          <a:p>
            <a:pPr fontAlgn="base">
              <a:spcBef>
                <a:spcPct val="50000"/>
              </a:spcBef>
              <a:spcAft>
                <a:spcPct val="0"/>
              </a:spcAft>
            </a:pPr>
            <a:endParaRPr lang="en-NZ" sz="1200" dirty="0">
              <a:cs typeface="Times New Roman" pitchFamily="18" charset="0"/>
            </a:endParaRPr>
          </a:p>
        </p:txBody>
      </p:sp>
    </p:spTree>
    <p:extLst>
      <p:ext uri="{BB962C8B-B14F-4D97-AF65-F5344CB8AC3E}">
        <p14:creationId xmlns:p14="http://schemas.microsoft.com/office/powerpoint/2010/main" val="1834885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0" name="AutoShape 52"/>
          <p:cNvSpPr>
            <a:spLocks noChangeArrowheads="1"/>
          </p:cNvSpPr>
          <p:nvPr/>
        </p:nvSpPr>
        <p:spPr bwMode="auto">
          <a:xfrm>
            <a:off x="6516687" y="124084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11%</a:t>
            </a:r>
            <a:endParaRPr lang="en-US" sz="800" b="1" dirty="0">
              <a:solidFill>
                <a:schemeClr val="tx1"/>
              </a:solidFill>
            </a:endParaRPr>
          </a:p>
        </p:txBody>
      </p:sp>
      <p:sp>
        <p:nvSpPr>
          <p:cNvPr id="41" name="AutoShape 52"/>
          <p:cNvSpPr>
            <a:spLocks noChangeArrowheads="1"/>
          </p:cNvSpPr>
          <p:nvPr/>
        </p:nvSpPr>
        <p:spPr bwMode="auto">
          <a:xfrm>
            <a:off x="6516687" y="150547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25%</a:t>
            </a:r>
            <a:endParaRPr lang="en-US" sz="800" b="1" dirty="0">
              <a:solidFill>
                <a:schemeClr val="tx1"/>
              </a:solidFill>
            </a:endParaRPr>
          </a:p>
        </p:txBody>
      </p:sp>
      <p:sp>
        <p:nvSpPr>
          <p:cNvPr id="42" name="AutoShape 52"/>
          <p:cNvSpPr>
            <a:spLocks noChangeArrowheads="1"/>
          </p:cNvSpPr>
          <p:nvPr/>
        </p:nvSpPr>
        <p:spPr bwMode="auto">
          <a:xfrm>
            <a:off x="6516687" y="177011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56%</a:t>
            </a:r>
            <a:endParaRPr lang="en-US" sz="800" b="1" dirty="0">
              <a:solidFill>
                <a:schemeClr val="tx1"/>
              </a:solidFill>
            </a:endParaRPr>
          </a:p>
        </p:txBody>
      </p:sp>
      <p:sp>
        <p:nvSpPr>
          <p:cNvPr id="43" name="AutoShape 52"/>
          <p:cNvSpPr>
            <a:spLocks noChangeArrowheads="1"/>
          </p:cNvSpPr>
          <p:nvPr/>
        </p:nvSpPr>
        <p:spPr bwMode="auto">
          <a:xfrm>
            <a:off x="6516687" y="203474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84%</a:t>
            </a:r>
            <a:endParaRPr lang="en-US" sz="800" b="1" dirty="0">
              <a:solidFill>
                <a:schemeClr val="tx1"/>
              </a:solidFill>
            </a:endParaRPr>
          </a:p>
        </p:txBody>
      </p:sp>
      <p:sp>
        <p:nvSpPr>
          <p:cNvPr id="44" name="Text Box 56"/>
          <p:cNvSpPr txBox="1">
            <a:spLocks noChangeArrowheads="1"/>
          </p:cNvSpPr>
          <p:nvPr/>
        </p:nvSpPr>
        <p:spPr bwMode="auto">
          <a:xfrm>
            <a:off x="6465028" y="1006492"/>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Taranaki</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6" name="Rectangle 48"/>
          <p:cNvSpPr>
            <a:spLocks noChangeArrowheads="1"/>
          </p:cNvSpPr>
          <p:nvPr/>
        </p:nvSpPr>
        <p:spPr bwMode="auto">
          <a:xfrm>
            <a:off x="1424695" y="1309022"/>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7" name="Rectangle 49"/>
          <p:cNvSpPr>
            <a:spLocks noChangeArrowheads="1"/>
          </p:cNvSpPr>
          <p:nvPr/>
        </p:nvSpPr>
        <p:spPr bwMode="auto">
          <a:xfrm>
            <a:off x="1190657" y="1570221"/>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8" name="Text Box 50"/>
          <p:cNvSpPr txBox="1">
            <a:spLocks noChangeArrowheads="1"/>
          </p:cNvSpPr>
          <p:nvPr/>
        </p:nvSpPr>
        <p:spPr bwMode="auto">
          <a:xfrm>
            <a:off x="2367602" y="1006492"/>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9" name="Text Box 56"/>
          <p:cNvSpPr txBox="1">
            <a:spLocks noChangeArrowheads="1"/>
          </p:cNvSpPr>
          <p:nvPr/>
        </p:nvSpPr>
        <p:spPr bwMode="auto">
          <a:xfrm>
            <a:off x="3263079" y="1006492"/>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0" name="Text Box 56"/>
          <p:cNvSpPr txBox="1">
            <a:spLocks noChangeArrowheads="1"/>
          </p:cNvSpPr>
          <p:nvPr/>
        </p:nvSpPr>
        <p:spPr bwMode="auto">
          <a:xfrm>
            <a:off x="3912700" y="1006492"/>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1" name="Text Box 56"/>
          <p:cNvSpPr txBox="1">
            <a:spLocks noChangeArrowheads="1"/>
          </p:cNvSpPr>
          <p:nvPr/>
        </p:nvSpPr>
        <p:spPr bwMode="auto">
          <a:xfrm>
            <a:off x="4565126" y="1006492"/>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2" name="Rectangle 49"/>
          <p:cNvSpPr>
            <a:spLocks noChangeArrowheads="1"/>
          </p:cNvSpPr>
          <p:nvPr/>
        </p:nvSpPr>
        <p:spPr bwMode="auto">
          <a:xfrm>
            <a:off x="1658734" y="1828362"/>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3" name="Rectangle 49"/>
          <p:cNvSpPr>
            <a:spLocks noChangeArrowheads="1"/>
          </p:cNvSpPr>
          <p:nvPr/>
        </p:nvSpPr>
        <p:spPr bwMode="auto">
          <a:xfrm>
            <a:off x="1211612" y="2095424"/>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4" name="AutoShape 52"/>
          <p:cNvSpPr>
            <a:spLocks noChangeArrowheads="1"/>
          </p:cNvSpPr>
          <p:nvPr/>
        </p:nvSpPr>
        <p:spPr bwMode="auto">
          <a:xfrm>
            <a:off x="2668147"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81%</a:t>
            </a:r>
          </a:p>
        </p:txBody>
      </p:sp>
      <p:sp>
        <p:nvSpPr>
          <p:cNvPr id="15" name="AutoShape 52"/>
          <p:cNvSpPr>
            <a:spLocks noChangeArrowheads="1"/>
          </p:cNvSpPr>
          <p:nvPr/>
        </p:nvSpPr>
        <p:spPr bwMode="auto">
          <a:xfrm>
            <a:off x="2668147"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47%</a:t>
            </a:r>
          </a:p>
        </p:txBody>
      </p:sp>
      <p:sp>
        <p:nvSpPr>
          <p:cNvPr id="16" name="AutoShape 52"/>
          <p:cNvSpPr>
            <a:spLocks noChangeArrowheads="1"/>
          </p:cNvSpPr>
          <p:nvPr/>
        </p:nvSpPr>
        <p:spPr bwMode="auto">
          <a:xfrm>
            <a:off x="3314739"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84%</a:t>
            </a:r>
          </a:p>
        </p:txBody>
      </p:sp>
      <p:sp>
        <p:nvSpPr>
          <p:cNvPr id="17" name="AutoShape 52"/>
          <p:cNvSpPr>
            <a:spLocks noChangeArrowheads="1"/>
          </p:cNvSpPr>
          <p:nvPr/>
        </p:nvSpPr>
        <p:spPr bwMode="auto">
          <a:xfrm>
            <a:off x="3314739"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39%</a:t>
            </a:r>
          </a:p>
        </p:txBody>
      </p:sp>
      <p:sp>
        <p:nvSpPr>
          <p:cNvPr id="18" name="AutoShape 52"/>
          <p:cNvSpPr>
            <a:spLocks noChangeArrowheads="1"/>
          </p:cNvSpPr>
          <p:nvPr/>
        </p:nvSpPr>
        <p:spPr bwMode="auto">
          <a:xfrm>
            <a:off x="3964360"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90%</a:t>
            </a:r>
          </a:p>
        </p:txBody>
      </p:sp>
      <p:sp>
        <p:nvSpPr>
          <p:cNvPr id="19" name="AutoShape 52"/>
          <p:cNvSpPr>
            <a:spLocks noChangeArrowheads="1"/>
          </p:cNvSpPr>
          <p:nvPr/>
        </p:nvSpPr>
        <p:spPr bwMode="auto">
          <a:xfrm>
            <a:off x="3964360"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57%</a:t>
            </a:r>
          </a:p>
        </p:txBody>
      </p:sp>
      <p:sp>
        <p:nvSpPr>
          <p:cNvPr id="20" name="AutoShape 52"/>
          <p:cNvSpPr>
            <a:spLocks noChangeArrowheads="1"/>
          </p:cNvSpPr>
          <p:nvPr/>
        </p:nvSpPr>
        <p:spPr bwMode="auto">
          <a:xfrm>
            <a:off x="4616786"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81%</a:t>
            </a:r>
          </a:p>
        </p:txBody>
      </p:sp>
      <p:sp>
        <p:nvSpPr>
          <p:cNvPr id="21" name="AutoShape 52"/>
          <p:cNvSpPr>
            <a:spLocks noChangeArrowheads="1"/>
          </p:cNvSpPr>
          <p:nvPr/>
        </p:nvSpPr>
        <p:spPr bwMode="auto">
          <a:xfrm>
            <a:off x="4616786"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43%</a:t>
            </a:r>
          </a:p>
        </p:txBody>
      </p:sp>
      <p:sp>
        <p:nvSpPr>
          <p:cNvPr id="22" name="Rectangle 30"/>
          <p:cNvSpPr>
            <a:spLocks noChangeArrowheads="1"/>
          </p:cNvSpPr>
          <p:nvPr/>
        </p:nvSpPr>
        <p:spPr bwMode="auto">
          <a:xfrm>
            <a:off x="2478440"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3" name="Rectangle 30"/>
          <p:cNvSpPr>
            <a:spLocks noChangeArrowheads="1"/>
          </p:cNvSpPr>
          <p:nvPr/>
        </p:nvSpPr>
        <p:spPr bwMode="auto">
          <a:xfrm>
            <a:off x="3125032"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4" name="Rectangle 30"/>
          <p:cNvSpPr>
            <a:spLocks noChangeArrowheads="1"/>
          </p:cNvSpPr>
          <p:nvPr/>
        </p:nvSpPr>
        <p:spPr bwMode="auto">
          <a:xfrm>
            <a:off x="3774947"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5" name="Rectangle 30"/>
          <p:cNvSpPr>
            <a:spLocks noChangeArrowheads="1"/>
          </p:cNvSpPr>
          <p:nvPr/>
        </p:nvSpPr>
        <p:spPr bwMode="auto">
          <a:xfrm>
            <a:off x="4436604"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6" name="AutoShape 52"/>
          <p:cNvSpPr>
            <a:spLocks noChangeArrowheads="1"/>
          </p:cNvSpPr>
          <p:nvPr/>
        </p:nvSpPr>
        <p:spPr bwMode="auto">
          <a:xfrm>
            <a:off x="5264486"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36%</a:t>
            </a:r>
            <a:endParaRPr lang="en-US" sz="1000" b="1" dirty="0">
              <a:solidFill>
                <a:schemeClr val="tx1"/>
              </a:solidFill>
            </a:endParaRPr>
          </a:p>
        </p:txBody>
      </p:sp>
      <p:sp>
        <p:nvSpPr>
          <p:cNvPr id="27" name="AutoShape 52"/>
          <p:cNvSpPr>
            <a:spLocks noChangeArrowheads="1"/>
          </p:cNvSpPr>
          <p:nvPr/>
        </p:nvSpPr>
        <p:spPr bwMode="auto">
          <a:xfrm>
            <a:off x="5264486"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68%</a:t>
            </a:r>
            <a:endParaRPr lang="en-US" sz="1000" b="1" dirty="0">
              <a:solidFill>
                <a:schemeClr val="tx1"/>
              </a:solidFill>
            </a:endParaRPr>
          </a:p>
        </p:txBody>
      </p:sp>
      <p:sp>
        <p:nvSpPr>
          <p:cNvPr id="28" name="Text Box 56"/>
          <p:cNvSpPr txBox="1">
            <a:spLocks noChangeArrowheads="1"/>
          </p:cNvSpPr>
          <p:nvPr/>
        </p:nvSpPr>
        <p:spPr bwMode="auto">
          <a:xfrm>
            <a:off x="5212826" y="1006492"/>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29" name="Rectangle 28"/>
          <p:cNvSpPr>
            <a:spLocks noChangeArrowheads="1"/>
          </p:cNvSpPr>
          <p:nvPr/>
        </p:nvSpPr>
        <p:spPr bwMode="auto">
          <a:xfrm>
            <a:off x="5084304"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30" name="Text Box 3"/>
          <p:cNvSpPr txBox="1">
            <a:spLocks noChangeArrowheads="1"/>
          </p:cNvSpPr>
          <p:nvPr/>
        </p:nvSpPr>
        <p:spPr bwMode="auto">
          <a:xfrm>
            <a:off x="992224" y="2741383"/>
            <a:ext cx="8001652" cy="2636619"/>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 </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Preparedness levels </a:t>
            </a:r>
            <a:r>
              <a:rPr lang="en-NZ" sz="1200" dirty="0" smtClean="0">
                <a:solidFill>
                  <a:srgbClr val="000000"/>
                </a:solidFill>
                <a:cs typeface="Times New Roman" pitchFamily="18" charset="0"/>
              </a:rPr>
              <a:t>among Taranaki residents </a:t>
            </a:r>
            <a:r>
              <a:rPr lang="en-NZ" sz="1200" dirty="0">
                <a:solidFill>
                  <a:srgbClr val="000000"/>
                </a:solidFill>
                <a:cs typeface="Times New Roman" pitchFamily="18" charset="0"/>
              </a:rPr>
              <a:t>are </a:t>
            </a:r>
            <a:r>
              <a:rPr lang="en-NZ" sz="1200" dirty="0" smtClean="0">
                <a:solidFill>
                  <a:srgbClr val="000000"/>
                </a:solidFill>
                <a:cs typeface="Times New Roman" pitchFamily="18" charset="0"/>
              </a:rPr>
              <a:t>statistically similar </a:t>
            </a:r>
            <a:r>
              <a:rPr lang="en-NZ" sz="1200" dirty="0">
                <a:solidFill>
                  <a:srgbClr val="000000"/>
                </a:solidFill>
                <a:cs typeface="Times New Roman" pitchFamily="18" charset="0"/>
              </a:rPr>
              <a:t>to the national </a:t>
            </a:r>
            <a:r>
              <a:rPr lang="en-NZ" sz="1200" dirty="0" smtClean="0">
                <a:solidFill>
                  <a:srgbClr val="000000"/>
                </a:solidFill>
                <a:cs typeface="Times New Roman" pitchFamily="18" charset="0"/>
              </a:rPr>
              <a:t>average:</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a:solidFill>
                  <a:srgbClr val="000000"/>
                </a:solidFill>
                <a:cs typeface="Times New Roman" pitchFamily="18" charset="0"/>
              </a:rPr>
              <a:t>Just </a:t>
            </a:r>
            <a:r>
              <a:rPr lang="en-NZ" sz="1200" dirty="0" smtClean="0">
                <a:solidFill>
                  <a:srgbClr val="000000"/>
                </a:solidFill>
                <a:cs typeface="Times New Roman" pitchFamily="18" charset="0"/>
              </a:rPr>
              <a:t>over one </a:t>
            </a:r>
            <a:r>
              <a:rPr lang="en-NZ" sz="1200" dirty="0">
                <a:solidFill>
                  <a:srgbClr val="000000"/>
                </a:solidFill>
                <a:cs typeface="Times New Roman" pitchFamily="18" charset="0"/>
              </a:rPr>
              <a:t>in ten </a:t>
            </a:r>
            <a:r>
              <a:rPr lang="en-NZ" sz="1200" dirty="0" smtClean="0">
                <a:solidFill>
                  <a:srgbClr val="000000"/>
                </a:solidFill>
                <a:cs typeface="Times New Roman" pitchFamily="18" charset="0"/>
              </a:rPr>
              <a:t>are </a:t>
            </a:r>
            <a:r>
              <a:rPr lang="en-NZ" sz="1200" dirty="0">
                <a:solidFill>
                  <a:srgbClr val="000000"/>
                </a:solidFill>
                <a:cs typeface="Times New Roman" pitchFamily="18" charset="0"/>
              </a:rPr>
              <a:t>fully prepared </a:t>
            </a:r>
            <a:r>
              <a:rPr lang="en-NZ" sz="1200" dirty="0" smtClean="0">
                <a:solidFill>
                  <a:srgbClr val="000000"/>
                </a:solidFill>
                <a:cs typeface="Times New Roman" pitchFamily="18" charset="0"/>
              </a:rPr>
              <a:t>(11%)</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A quarter are </a:t>
            </a:r>
            <a:r>
              <a:rPr lang="en-NZ" sz="1200" dirty="0">
                <a:solidFill>
                  <a:srgbClr val="000000"/>
                </a:solidFill>
                <a:cs typeface="Times New Roman" pitchFamily="18" charset="0"/>
              </a:rPr>
              <a:t>prepared at home (</a:t>
            </a:r>
            <a:r>
              <a:rPr lang="en-NZ" sz="1200" dirty="0" smtClean="0">
                <a:solidFill>
                  <a:srgbClr val="000000"/>
                </a:solidFill>
                <a:cs typeface="Times New Roman" pitchFamily="18" charset="0"/>
              </a:rPr>
              <a:t>25%)</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One </a:t>
            </a:r>
            <a:r>
              <a:rPr lang="en-NZ" sz="1200" dirty="0">
                <a:solidFill>
                  <a:srgbClr val="000000"/>
                </a:solidFill>
                <a:cs typeface="Times New Roman" pitchFamily="18" charset="0"/>
              </a:rPr>
              <a:t>in two </a:t>
            </a:r>
            <a:r>
              <a:rPr lang="en-NZ" sz="1200" dirty="0" smtClean="0">
                <a:solidFill>
                  <a:srgbClr val="000000"/>
                </a:solidFill>
                <a:cs typeface="Times New Roman" pitchFamily="18" charset="0"/>
              </a:rPr>
              <a:t>have </a:t>
            </a:r>
            <a:r>
              <a:rPr lang="en-NZ" sz="1200" dirty="0">
                <a:solidFill>
                  <a:srgbClr val="000000"/>
                </a:solidFill>
                <a:cs typeface="Times New Roman" pitchFamily="18" charset="0"/>
              </a:rPr>
              <a:t>an emergency plan </a:t>
            </a:r>
            <a:r>
              <a:rPr lang="en-NZ" sz="1200" dirty="0" smtClean="0">
                <a:solidFill>
                  <a:srgbClr val="000000"/>
                </a:solidFill>
                <a:cs typeface="Times New Roman" pitchFamily="18" charset="0"/>
              </a:rPr>
              <a:t>(56%)</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Four in five have </a:t>
            </a:r>
            <a:r>
              <a:rPr lang="en-NZ" sz="1200" dirty="0">
                <a:solidFill>
                  <a:srgbClr val="000000"/>
                </a:solidFill>
                <a:cs typeface="Times New Roman" pitchFamily="18" charset="0"/>
              </a:rPr>
              <a:t>emergency survival items </a:t>
            </a:r>
            <a:r>
              <a:rPr lang="en-NZ" sz="1200" dirty="0" smtClean="0">
                <a:solidFill>
                  <a:srgbClr val="000000"/>
                </a:solidFill>
                <a:cs typeface="Times New Roman" pitchFamily="18" charset="0"/>
              </a:rPr>
              <a:t>(84%). </a:t>
            </a:r>
            <a:endParaRPr lang="en-NZ" sz="1200" dirty="0">
              <a:solidFill>
                <a:srgbClr val="000000"/>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In </a:t>
            </a:r>
            <a:r>
              <a:rPr lang="en-NZ" sz="1200" dirty="0" smtClean="0">
                <a:solidFill>
                  <a:srgbClr val="000000"/>
                </a:solidFill>
                <a:cs typeface="Times New Roman" pitchFamily="18" charset="0"/>
              </a:rPr>
              <a:t>Taranaki, </a:t>
            </a:r>
            <a:r>
              <a:rPr lang="en-NZ" sz="1200" dirty="0">
                <a:solidFill>
                  <a:srgbClr val="000000"/>
                </a:solidFill>
                <a:cs typeface="Times New Roman" pitchFamily="18" charset="0"/>
              </a:rPr>
              <a:t>preparedness levels are significantly higher than average for the preparedness diagnostic </a:t>
            </a:r>
            <a:r>
              <a:rPr lang="en-NZ" sz="1200" dirty="0" smtClean="0">
                <a:solidFill>
                  <a:srgbClr val="000000"/>
                </a:solidFill>
                <a:cs typeface="Times New Roman" pitchFamily="18" charset="0"/>
              </a:rPr>
              <a:t>‘you have a good understanding of the types of disasters that could occur in New Zealand, and the chances of them occurring’ (89% cf. 78% </a:t>
            </a:r>
            <a:r>
              <a:rPr lang="en-NZ" sz="1200" dirty="0">
                <a:solidFill>
                  <a:srgbClr val="000000"/>
                </a:solidFill>
                <a:cs typeface="Times New Roman" pitchFamily="18" charset="0"/>
              </a:rPr>
              <a:t>national </a:t>
            </a:r>
            <a:r>
              <a:rPr lang="en-NZ" sz="1200" dirty="0">
                <a:cs typeface="Times New Roman" pitchFamily="18" charset="0"/>
              </a:rPr>
              <a:t>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When compared to average, significantly fewer Taranaki residents said that they have a plan for when they are at home </a:t>
            </a:r>
            <a:r>
              <a:rPr lang="en-NZ" sz="1200" u="sng" dirty="0" smtClean="0">
                <a:cs typeface="Times New Roman" pitchFamily="18" charset="0"/>
              </a:rPr>
              <a:t>and</a:t>
            </a:r>
            <a:r>
              <a:rPr lang="en-NZ" sz="1200" dirty="0" smtClean="0">
                <a:cs typeface="Times New Roman" pitchFamily="18" charset="0"/>
              </a:rPr>
              <a:t> away from home (15% cf. 27% national average).</a:t>
            </a:r>
          </a:p>
        </p:txBody>
      </p:sp>
      <p:sp>
        <p:nvSpPr>
          <p:cNvPr id="33" name="AutoShape 52"/>
          <p:cNvSpPr>
            <a:spLocks noChangeArrowheads="1"/>
          </p:cNvSpPr>
          <p:nvPr/>
        </p:nvSpPr>
        <p:spPr bwMode="auto">
          <a:xfrm>
            <a:off x="5918668" y="177098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62%</a:t>
            </a:r>
            <a:endParaRPr lang="en-US" sz="1000" b="1" dirty="0">
              <a:solidFill>
                <a:schemeClr val="tx1"/>
              </a:solidFill>
            </a:endParaRPr>
          </a:p>
        </p:txBody>
      </p:sp>
      <p:sp>
        <p:nvSpPr>
          <p:cNvPr id="34" name="AutoShape 52"/>
          <p:cNvSpPr>
            <a:spLocks noChangeArrowheads="1"/>
          </p:cNvSpPr>
          <p:nvPr/>
        </p:nvSpPr>
        <p:spPr bwMode="auto">
          <a:xfrm>
            <a:off x="5918668" y="20374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76%</a:t>
            </a:r>
            <a:endParaRPr lang="en-US" sz="1000" b="1" dirty="0">
              <a:solidFill>
                <a:schemeClr val="tx1"/>
              </a:solidFill>
            </a:endParaRPr>
          </a:p>
        </p:txBody>
      </p:sp>
      <p:sp>
        <p:nvSpPr>
          <p:cNvPr id="35" name="Text Box 56"/>
          <p:cNvSpPr txBox="1">
            <a:spLocks noChangeArrowheads="1"/>
          </p:cNvSpPr>
          <p:nvPr/>
        </p:nvSpPr>
        <p:spPr bwMode="auto">
          <a:xfrm>
            <a:off x="5867008" y="1006492"/>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36" name="AutoShape 52"/>
          <p:cNvSpPr>
            <a:spLocks noChangeArrowheads="1"/>
          </p:cNvSpPr>
          <p:nvPr/>
        </p:nvSpPr>
        <p:spPr bwMode="auto">
          <a:xfrm>
            <a:off x="5918667" y="1250096"/>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14%</a:t>
            </a:r>
            <a:endParaRPr lang="en-US" sz="1000" b="1" dirty="0">
              <a:solidFill>
                <a:schemeClr val="tx1"/>
              </a:solidFill>
            </a:endParaRPr>
          </a:p>
        </p:txBody>
      </p:sp>
      <p:sp>
        <p:nvSpPr>
          <p:cNvPr id="37" name="AutoShape 52"/>
          <p:cNvSpPr>
            <a:spLocks noChangeArrowheads="1"/>
          </p:cNvSpPr>
          <p:nvPr/>
        </p:nvSpPr>
        <p:spPr bwMode="auto">
          <a:xfrm>
            <a:off x="5918667" y="151148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22%</a:t>
            </a:r>
            <a:endParaRPr lang="en-US" sz="1000" b="1" dirty="0">
              <a:solidFill>
                <a:schemeClr val="tx1"/>
              </a:solidFill>
            </a:endParaRPr>
          </a:p>
        </p:txBody>
      </p:sp>
    </p:spTree>
    <p:extLst>
      <p:ext uri="{BB962C8B-B14F-4D97-AF65-F5344CB8AC3E}">
        <p14:creationId xmlns:p14="http://schemas.microsoft.com/office/powerpoint/2010/main" val="4250508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Taranaki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6" name="Text Box 7"/>
          <p:cNvSpPr txBox="1">
            <a:spLocks noChangeArrowheads="1"/>
          </p:cNvSpPr>
          <p:nvPr/>
        </p:nvSpPr>
        <p:spPr bwMode="auto">
          <a:xfrm>
            <a:off x="1010815" y="1242298"/>
            <a:ext cx="7998989" cy="3954929"/>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Among Taranaki residents that have seen, heard, or read some advertising about preparing for a disaster, significantly more than average said they heard the advertisement on the radio (35% cf. 16%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Just under three quarters of Taranaki residents (72%) recall seeing a Civil Defence TV advertisement.  Of these residents, a significantly higher than average proportion said that the advertisement didn’t prompt them to do anything (31% cf. 12% national average).</a:t>
            </a:r>
            <a:endParaRPr lang="en-NZ" sz="1200" dirty="0">
              <a:cs typeface="Times New Roman" pitchFamily="18" charset="0"/>
            </a:endParaRPr>
          </a:p>
          <a:p>
            <a:pPr lvl="1" fontAlgn="base">
              <a:spcBef>
                <a:spcPct val="50000"/>
              </a:spcBef>
              <a:spcAft>
                <a:spcPct val="0"/>
              </a:spcAft>
            </a:pPr>
            <a:endParaRPr lang="en-NZ" sz="1200" dirty="0">
              <a:solidFill>
                <a:srgbClr val="FF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Taranaki residents are more likely than average to say that a </a:t>
            </a:r>
            <a:r>
              <a:rPr lang="en-NZ" sz="1200" dirty="0">
                <a:cs typeface="Times New Roman" pitchFamily="18" charset="0"/>
              </a:rPr>
              <a:t>v</a:t>
            </a:r>
            <a:r>
              <a:rPr lang="en-NZ" sz="1200" dirty="0" smtClean="0">
                <a:cs typeface="Times New Roman" pitchFamily="18" charset="0"/>
              </a:rPr>
              <a:t>olcanic eruption could occur in NZ in their lifetime (74% cf. 45% national average), and that a hurricane, cyclone, or storm could occur (57% cf. 38% national average).  They are less likely than average to say that a fire could occur (only 12% cf. 24%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Taranaki residents are more likely than average to say that they can get information about how to prepare for a disaster from their local or regional council (44% cf. 28% national average) or the police (19% cf. 8% national average).  They are less likely to say information can be obtained via the internet (20% cf. 42% national average).</a:t>
            </a:r>
            <a:endParaRPr lang="en-NZ" sz="1200" dirty="0">
              <a:cs typeface="Times New Roman" pitchFamily="18" charset="0"/>
            </a:endParaRPr>
          </a:p>
        </p:txBody>
      </p:sp>
    </p:spTree>
    <p:extLst>
      <p:ext uri="{BB962C8B-B14F-4D97-AF65-F5344CB8AC3E}">
        <p14:creationId xmlns:p14="http://schemas.microsoft.com/office/powerpoint/2010/main" val="33420971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7"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15%</a:t>
            </a:r>
            <a:endParaRPr lang="en-US" sz="800" b="1" dirty="0">
              <a:solidFill>
                <a:schemeClr val="tx1"/>
              </a:solidFill>
            </a:endParaRPr>
          </a:p>
        </p:txBody>
      </p:sp>
      <p:sp>
        <p:nvSpPr>
          <p:cNvPr id="48"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42%</a:t>
            </a:r>
            <a:endParaRPr lang="en-US" sz="800" b="1" dirty="0">
              <a:solidFill>
                <a:schemeClr val="tx1"/>
              </a:solidFill>
            </a:endParaRPr>
          </a:p>
        </p:txBody>
      </p:sp>
      <p:sp>
        <p:nvSpPr>
          <p:cNvPr id="49"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67%</a:t>
            </a:r>
            <a:endParaRPr lang="en-US" sz="800" b="1" dirty="0">
              <a:solidFill>
                <a:schemeClr val="tx1"/>
              </a:solidFill>
            </a:endParaRPr>
          </a:p>
        </p:txBody>
      </p:sp>
      <p:sp>
        <p:nvSpPr>
          <p:cNvPr id="50"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81%</a:t>
            </a:r>
            <a:endParaRPr lang="en-US" sz="800" b="1" dirty="0">
              <a:solidFill>
                <a:schemeClr val="tx1"/>
              </a:solidFill>
            </a:endParaRPr>
          </a:p>
        </p:txBody>
      </p:sp>
      <p:sp>
        <p:nvSpPr>
          <p:cNvPr id="51" name="Text Box 56"/>
          <p:cNvSpPr txBox="1">
            <a:spLocks noChangeArrowheads="1"/>
          </p:cNvSpPr>
          <p:nvPr/>
        </p:nvSpPr>
        <p:spPr bwMode="auto">
          <a:xfrm>
            <a:off x="6465028" y="98843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4763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Manawatu</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63</a:t>
            </a:r>
            <a:endParaRPr lang="en-GB" sz="1000" dirty="0">
              <a:solidFill>
                <a:srgbClr val="000000"/>
              </a:solidFill>
            </a:endParaRPr>
          </a:p>
        </p:txBody>
      </p:sp>
      <p:sp>
        <p:nvSpPr>
          <p:cNvPr id="7" name="Rectangle 48"/>
          <p:cNvSpPr>
            <a:spLocks noChangeArrowheads="1"/>
          </p:cNvSpPr>
          <p:nvPr/>
        </p:nvSpPr>
        <p:spPr bwMode="auto">
          <a:xfrm>
            <a:off x="1388814" y="1317938"/>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8" name="Rectangle 49"/>
          <p:cNvSpPr>
            <a:spLocks noChangeArrowheads="1"/>
          </p:cNvSpPr>
          <p:nvPr/>
        </p:nvSpPr>
        <p:spPr bwMode="auto">
          <a:xfrm>
            <a:off x="1154776" y="1569981"/>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 name="Text Box 50"/>
          <p:cNvSpPr txBox="1">
            <a:spLocks noChangeArrowheads="1"/>
          </p:cNvSpPr>
          <p:nvPr/>
        </p:nvSpPr>
        <p:spPr bwMode="auto">
          <a:xfrm>
            <a:off x="2377127" y="987738"/>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0" name="Text Box 56"/>
          <p:cNvSpPr txBox="1">
            <a:spLocks noChangeArrowheads="1"/>
          </p:cNvSpPr>
          <p:nvPr/>
        </p:nvSpPr>
        <p:spPr bwMode="auto">
          <a:xfrm>
            <a:off x="3244694" y="9877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1" name="Text Box 56"/>
          <p:cNvSpPr txBox="1">
            <a:spLocks noChangeArrowheads="1"/>
          </p:cNvSpPr>
          <p:nvPr/>
        </p:nvSpPr>
        <p:spPr bwMode="auto">
          <a:xfrm>
            <a:off x="3888111" y="9877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2" name="Text Box 56"/>
          <p:cNvSpPr txBox="1">
            <a:spLocks noChangeArrowheads="1"/>
          </p:cNvSpPr>
          <p:nvPr/>
        </p:nvSpPr>
        <p:spPr bwMode="auto">
          <a:xfrm>
            <a:off x="4541055" y="987738"/>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3" name="Rectangle 49"/>
          <p:cNvSpPr>
            <a:spLocks noChangeArrowheads="1"/>
          </p:cNvSpPr>
          <p:nvPr/>
        </p:nvSpPr>
        <p:spPr bwMode="auto">
          <a:xfrm>
            <a:off x="1622853" y="1822024"/>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4" name="Rectangle 49"/>
          <p:cNvSpPr>
            <a:spLocks noChangeArrowheads="1"/>
          </p:cNvSpPr>
          <p:nvPr/>
        </p:nvSpPr>
        <p:spPr bwMode="auto">
          <a:xfrm>
            <a:off x="1175731" y="2074067"/>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5" name="AutoShape 52"/>
          <p:cNvSpPr>
            <a:spLocks noChangeArrowheads="1"/>
          </p:cNvSpPr>
          <p:nvPr/>
        </p:nvSpPr>
        <p:spPr bwMode="auto">
          <a:xfrm>
            <a:off x="2630858" y="203342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85%</a:t>
            </a:r>
          </a:p>
        </p:txBody>
      </p:sp>
      <p:sp>
        <p:nvSpPr>
          <p:cNvPr id="16" name="AutoShape 52"/>
          <p:cNvSpPr>
            <a:spLocks noChangeArrowheads="1"/>
          </p:cNvSpPr>
          <p:nvPr/>
        </p:nvSpPr>
        <p:spPr bwMode="auto">
          <a:xfrm>
            <a:off x="2630857" y="12576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a:t>
            </a:r>
          </a:p>
        </p:txBody>
      </p:sp>
      <p:sp>
        <p:nvSpPr>
          <p:cNvPr id="17" name="AutoShape 52"/>
          <p:cNvSpPr>
            <a:spLocks noChangeArrowheads="1"/>
          </p:cNvSpPr>
          <p:nvPr/>
        </p:nvSpPr>
        <p:spPr bwMode="auto">
          <a:xfrm>
            <a:off x="2630857" y="151621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28%</a:t>
            </a:r>
          </a:p>
        </p:txBody>
      </p:sp>
      <p:sp>
        <p:nvSpPr>
          <p:cNvPr id="18" name="AutoShape 52"/>
          <p:cNvSpPr>
            <a:spLocks noChangeArrowheads="1"/>
          </p:cNvSpPr>
          <p:nvPr/>
        </p:nvSpPr>
        <p:spPr bwMode="auto">
          <a:xfrm>
            <a:off x="2630858" y="17748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52%</a:t>
            </a:r>
          </a:p>
        </p:txBody>
      </p:sp>
      <p:sp>
        <p:nvSpPr>
          <p:cNvPr id="19" name="AutoShape 52"/>
          <p:cNvSpPr>
            <a:spLocks noChangeArrowheads="1"/>
          </p:cNvSpPr>
          <p:nvPr/>
        </p:nvSpPr>
        <p:spPr bwMode="auto">
          <a:xfrm>
            <a:off x="3286829" y="201485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97%</a:t>
            </a:r>
          </a:p>
        </p:txBody>
      </p:sp>
      <p:sp>
        <p:nvSpPr>
          <p:cNvPr id="20" name="AutoShape 52"/>
          <p:cNvSpPr>
            <a:spLocks noChangeArrowheads="1"/>
          </p:cNvSpPr>
          <p:nvPr/>
        </p:nvSpPr>
        <p:spPr bwMode="auto">
          <a:xfrm>
            <a:off x="3286828" y="124967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21" name="AutoShape 52"/>
          <p:cNvSpPr>
            <a:spLocks noChangeArrowheads="1"/>
          </p:cNvSpPr>
          <p:nvPr/>
        </p:nvSpPr>
        <p:spPr bwMode="auto">
          <a:xfrm>
            <a:off x="3286828" y="15047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34%</a:t>
            </a:r>
          </a:p>
        </p:txBody>
      </p:sp>
      <p:sp>
        <p:nvSpPr>
          <p:cNvPr id="22" name="AutoShape 52"/>
          <p:cNvSpPr>
            <a:spLocks noChangeArrowheads="1"/>
          </p:cNvSpPr>
          <p:nvPr/>
        </p:nvSpPr>
        <p:spPr bwMode="auto">
          <a:xfrm>
            <a:off x="3286829" y="175979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63%</a:t>
            </a:r>
          </a:p>
        </p:txBody>
      </p:sp>
      <p:sp>
        <p:nvSpPr>
          <p:cNvPr id="23" name="AutoShape 52"/>
          <p:cNvSpPr>
            <a:spLocks noChangeArrowheads="1"/>
          </p:cNvSpPr>
          <p:nvPr/>
        </p:nvSpPr>
        <p:spPr bwMode="auto">
          <a:xfrm>
            <a:off x="3939771" y="203500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76%</a:t>
            </a:r>
          </a:p>
        </p:txBody>
      </p:sp>
      <p:sp>
        <p:nvSpPr>
          <p:cNvPr id="24" name="AutoShape 52"/>
          <p:cNvSpPr>
            <a:spLocks noChangeArrowheads="1"/>
          </p:cNvSpPr>
          <p:nvPr/>
        </p:nvSpPr>
        <p:spPr bwMode="auto">
          <a:xfrm>
            <a:off x="3939770" y="12698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25" name="AutoShape 52"/>
          <p:cNvSpPr>
            <a:spLocks noChangeArrowheads="1"/>
          </p:cNvSpPr>
          <p:nvPr/>
        </p:nvSpPr>
        <p:spPr bwMode="auto">
          <a:xfrm>
            <a:off x="3939770" y="152489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30%</a:t>
            </a:r>
          </a:p>
        </p:txBody>
      </p:sp>
      <p:sp>
        <p:nvSpPr>
          <p:cNvPr id="26" name="AutoShape 52"/>
          <p:cNvSpPr>
            <a:spLocks noChangeArrowheads="1"/>
          </p:cNvSpPr>
          <p:nvPr/>
        </p:nvSpPr>
        <p:spPr bwMode="auto">
          <a:xfrm>
            <a:off x="3939771" y="17799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55%</a:t>
            </a:r>
          </a:p>
        </p:txBody>
      </p:sp>
      <p:sp>
        <p:nvSpPr>
          <p:cNvPr id="27" name="AutoShape 52"/>
          <p:cNvSpPr>
            <a:spLocks noChangeArrowheads="1"/>
          </p:cNvSpPr>
          <p:nvPr/>
        </p:nvSpPr>
        <p:spPr bwMode="auto">
          <a:xfrm>
            <a:off x="4583190" y="203500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94%</a:t>
            </a:r>
            <a:endParaRPr lang="en-US" sz="800" dirty="0">
              <a:solidFill>
                <a:schemeClr val="tx1"/>
              </a:solidFill>
            </a:endParaRPr>
          </a:p>
        </p:txBody>
      </p:sp>
      <p:sp>
        <p:nvSpPr>
          <p:cNvPr id="28" name="AutoShape 52"/>
          <p:cNvSpPr>
            <a:spLocks noChangeArrowheads="1"/>
          </p:cNvSpPr>
          <p:nvPr/>
        </p:nvSpPr>
        <p:spPr bwMode="auto">
          <a:xfrm>
            <a:off x="4583189" y="126983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15%</a:t>
            </a:r>
          </a:p>
        </p:txBody>
      </p:sp>
      <p:sp>
        <p:nvSpPr>
          <p:cNvPr id="29" name="AutoShape 52"/>
          <p:cNvSpPr>
            <a:spLocks noChangeArrowheads="1"/>
          </p:cNvSpPr>
          <p:nvPr/>
        </p:nvSpPr>
        <p:spPr bwMode="auto">
          <a:xfrm>
            <a:off x="4583189" y="152489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33%</a:t>
            </a:r>
          </a:p>
        </p:txBody>
      </p:sp>
      <p:sp>
        <p:nvSpPr>
          <p:cNvPr id="30" name="AutoShape 52"/>
          <p:cNvSpPr>
            <a:spLocks noChangeArrowheads="1"/>
          </p:cNvSpPr>
          <p:nvPr/>
        </p:nvSpPr>
        <p:spPr bwMode="auto">
          <a:xfrm>
            <a:off x="4583190" y="177994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65%</a:t>
            </a:r>
          </a:p>
        </p:txBody>
      </p:sp>
      <p:sp>
        <p:nvSpPr>
          <p:cNvPr id="31" name="AutoShape 52"/>
          <p:cNvSpPr>
            <a:spLocks noChangeArrowheads="1"/>
          </p:cNvSpPr>
          <p:nvPr/>
        </p:nvSpPr>
        <p:spPr bwMode="auto">
          <a:xfrm>
            <a:off x="5209624" y="127337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a:t>
            </a:r>
            <a:endParaRPr lang="en-US" sz="1000" b="1" dirty="0">
              <a:solidFill>
                <a:schemeClr val="tx1"/>
              </a:solidFill>
            </a:endParaRPr>
          </a:p>
        </p:txBody>
      </p:sp>
      <p:sp>
        <p:nvSpPr>
          <p:cNvPr id="32" name="AutoShape 52"/>
          <p:cNvSpPr>
            <a:spLocks noChangeArrowheads="1"/>
          </p:cNvSpPr>
          <p:nvPr/>
        </p:nvSpPr>
        <p:spPr bwMode="auto">
          <a:xfrm>
            <a:off x="5209624" y="152855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22%</a:t>
            </a:r>
            <a:endParaRPr lang="en-US" sz="1000" b="1" dirty="0">
              <a:solidFill>
                <a:schemeClr val="tx1"/>
              </a:solidFill>
            </a:endParaRPr>
          </a:p>
        </p:txBody>
      </p:sp>
      <p:sp>
        <p:nvSpPr>
          <p:cNvPr id="33" name="AutoShape 52"/>
          <p:cNvSpPr>
            <a:spLocks noChangeArrowheads="1"/>
          </p:cNvSpPr>
          <p:nvPr/>
        </p:nvSpPr>
        <p:spPr bwMode="auto">
          <a:xfrm>
            <a:off x="5209624" y="178374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50%</a:t>
            </a:r>
            <a:endParaRPr lang="en-US" sz="1000" b="1" dirty="0">
              <a:solidFill>
                <a:schemeClr val="tx1"/>
              </a:solidFill>
            </a:endParaRPr>
          </a:p>
        </p:txBody>
      </p:sp>
      <p:sp>
        <p:nvSpPr>
          <p:cNvPr id="34" name="AutoShape 52"/>
          <p:cNvSpPr>
            <a:spLocks noChangeArrowheads="1"/>
          </p:cNvSpPr>
          <p:nvPr/>
        </p:nvSpPr>
        <p:spPr bwMode="auto">
          <a:xfrm>
            <a:off x="5209624" y="20389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82%</a:t>
            </a:r>
            <a:endParaRPr lang="en-US" sz="1000" b="1" dirty="0">
              <a:solidFill>
                <a:schemeClr val="tx1"/>
              </a:solidFill>
            </a:endParaRPr>
          </a:p>
        </p:txBody>
      </p:sp>
      <p:sp>
        <p:nvSpPr>
          <p:cNvPr id="35" name="Text Box 56"/>
          <p:cNvSpPr txBox="1">
            <a:spLocks noChangeArrowheads="1"/>
          </p:cNvSpPr>
          <p:nvPr/>
        </p:nvSpPr>
        <p:spPr bwMode="auto">
          <a:xfrm>
            <a:off x="5157965" y="98843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6" name="Text Box 3"/>
          <p:cNvSpPr txBox="1">
            <a:spLocks noChangeArrowheads="1"/>
          </p:cNvSpPr>
          <p:nvPr/>
        </p:nvSpPr>
        <p:spPr bwMode="auto">
          <a:xfrm>
            <a:off x="971549" y="2442309"/>
            <a:ext cx="8237537" cy="4411464"/>
          </a:xfrm>
          <a:prstGeom prst="rect">
            <a:avLst/>
          </a:prstGeom>
          <a:noFill/>
          <a:ln w="9525">
            <a:noFill/>
            <a:miter lim="800000"/>
            <a:headEnd/>
            <a:tailEnd/>
          </a:ln>
          <a:effectLst/>
        </p:spPr>
        <p:txBody>
          <a:bodyPr>
            <a:spAutoFit/>
          </a:bodyPr>
          <a:lstStyle/>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Preparedness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t>Three quarters of Manawatu residents (75%) said that they feel either ‘very well prepared’ or ‘quite well prepared’ for a disaster.  This is significantly higher than the national average where only 59% said this.</a:t>
            </a:r>
          </a:p>
          <a:p>
            <a:pPr marL="180975" indent="-180975" fontAlgn="base">
              <a:spcBef>
                <a:spcPct val="50000"/>
              </a:spcBef>
              <a:spcAft>
                <a:spcPct val="0"/>
              </a:spcAft>
              <a:buFont typeface="Wingdings" pitchFamily="2" charset="2"/>
              <a:buChar char=""/>
            </a:pPr>
            <a:r>
              <a:rPr lang="en-NZ" sz="1200" dirty="0" smtClean="0"/>
              <a:t>Two thirds of Manawatu residents (65%) have taken steps in the last 12 months to prepare themselves or their household for a disaster.  While this is on par with the national average, significantly fewer residents (when compared to average) said that these steps were prompted by the Christchurch earthquake (50% cf. 69% national average).</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P</a:t>
            </a:r>
            <a:r>
              <a:rPr lang="en-NZ" sz="1200" dirty="0" smtClean="0">
                <a:solidFill>
                  <a:srgbClr val="000000"/>
                </a:solidFill>
                <a:cs typeface="Times New Roman" pitchFamily="18" charset="0"/>
              </a:rPr>
              <a:t>reparedness </a:t>
            </a:r>
            <a:r>
              <a:rPr lang="en-NZ" sz="1200" dirty="0">
                <a:solidFill>
                  <a:srgbClr val="000000"/>
                </a:solidFill>
                <a:cs typeface="Times New Roman" pitchFamily="18" charset="0"/>
              </a:rPr>
              <a:t>levels </a:t>
            </a:r>
            <a:r>
              <a:rPr lang="en-NZ" sz="1200" dirty="0" smtClean="0">
                <a:solidFill>
                  <a:srgbClr val="000000"/>
                </a:solidFill>
                <a:cs typeface="Times New Roman" pitchFamily="18" charset="0"/>
              </a:rPr>
              <a:t>among Manawatu residents are </a:t>
            </a:r>
            <a:r>
              <a:rPr lang="en-NZ" sz="1200" dirty="0">
                <a:solidFill>
                  <a:srgbClr val="000000"/>
                </a:solidFill>
                <a:cs typeface="Times New Roman" pitchFamily="18" charset="0"/>
              </a:rPr>
              <a:t>on par with the national average for </a:t>
            </a:r>
            <a:r>
              <a:rPr lang="en-NZ" sz="1200" dirty="0" smtClean="0">
                <a:solidFill>
                  <a:srgbClr val="000000"/>
                </a:solidFill>
                <a:cs typeface="Times New Roman" pitchFamily="18" charset="0"/>
              </a:rPr>
              <a:t>the following preparedness diagnostics:</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87% </a:t>
            </a:r>
            <a:r>
              <a:rPr lang="en-NZ" sz="1200" dirty="0">
                <a:solidFill>
                  <a:srgbClr val="000000"/>
                </a:solidFill>
                <a:cs typeface="Times New Roman" pitchFamily="18" charset="0"/>
              </a:rPr>
              <a:t>said they have a good understanding of the types of disasters that could occur in New Zealand, and the </a:t>
            </a:r>
            <a:r>
              <a:rPr lang="en-NZ" sz="1200" dirty="0" smtClean="0">
                <a:solidFill>
                  <a:srgbClr val="000000"/>
                </a:solidFill>
                <a:cs typeface="Times New Roman" pitchFamily="18" charset="0"/>
              </a:rPr>
              <a:t>chances </a:t>
            </a:r>
            <a:r>
              <a:rPr lang="en-NZ" sz="1200" dirty="0">
                <a:solidFill>
                  <a:srgbClr val="000000"/>
                </a:solidFill>
                <a:cs typeface="Times New Roman" pitchFamily="18" charset="0"/>
              </a:rPr>
              <a:t>of them </a:t>
            </a:r>
            <a:r>
              <a:rPr lang="en-NZ" sz="1200" dirty="0" smtClean="0">
                <a:solidFill>
                  <a:srgbClr val="000000"/>
                </a:solidFill>
                <a:cs typeface="Times New Roman" pitchFamily="18" charset="0"/>
              </a:rPr>
              <a:t>occurring</a:t>
            </a:r>
          </a:p>
          <a:p>
            <a:pPr marL="638175" lvl="1" indent="-180975" fontAlgn="base">
              <a:spcBef>
                <a:spcPts val="400"/>
              </a:spcBef>
              <a:spcAft>
                <a:spcPct val="0"/>
              </a:spcAft>
              <a:buFont typeface="Wingdings" pitchFamily="2" charset="2"/>
              <a:buChar char=""/>
            </a:pPr>
            <a:r>
              <a:rPr lang="en-NZ" sz="1200" dirty="0">
                <a:solidFill>
                  <a:srgbClr val="000000"/>
                </a:solidFill>
                <a:cs typeface="Times New Roman" pitchFamily="18" charset="0"/>
              </a:rPr>
              <a:t>83% have a good understanding of what the effects would be if a disaster </a:t>
            </a:r>
            <a:r>
              <a:rPr lang="en-NZ" sz="1200" dirty="0" smtClean="0">
                <a:solidFill>
                  <a:srgbClr val="000000"/>
                </a:solidFill>
                <a:cs typeface="Times New Roman" pitchFamily="18" charset="0"/>
              </a:rPr>
              <a:t>struck </a:t>
            </a:r>
            <a:r>
              <a:rPr lang="en-NZ" sz="1200" dirty="0">
                <a:solidFill>
                  <a:srgbClr val="000000"/>
                </a:solidFill>
                <a:cs typeface="Times New Roman" pitchFamily="18" charset="0"/>
              </a:rPr>
              <a:t>in their area</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81% </a:t>
            </a:r>
            <a:r>
              <a:rPr lang="en-NZ" sz="1200" dirty="0">
                <a:solidFill>
                  <a:srgbClr val="000000"/>
                </a:solidFill>
                <a:cs typeface="Times New Roman" pitchFamily="18" charset="0"/>
              </a:rPr>
              <a:t>have the necessary emergency items needed to survive a disaster </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71% </a:t>
            </a:r>
            <a:r>
              <a:rPr lang="en-NZ" sz="1200" dirty="0">
                <a:solidFill>
                  <a:srgbClr val="000000"/>
                </a:solidFill>
                <a:cs typeface="Times New Roman" pitchFamily="18" charset="0"/>
              </a:rPr>
              <a:t>are familiar with the Civil Defence information in the Yellow Pages</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67% </a:t>
            </a:r>
            <a:r>
              <a:rPr lang="en-NZ" sz="1200" dirty="0">
                <a:solidFill>
                  <a:srgbClr val="000000"/>
                </a:solidFill>
                <a:cs typeface="Times New Roman" pitchFamily="18" charset="0"/>
              </a:rPr>
              <a:t>have an emergency survival plan for their household</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62% </a:t>
            </a:r>
            <a:r>
              <a:rPr lang="en-NZ" sz="1200" dirty="0">
                <a:solidFill>
                  <a:srgbClr val="000000"/>
                </a:solidFill>
                <a:cs typeface="Times New Roman" pitchFamily="18" charset="0"/>
              </a:rPr>
              <a:t>regularly update their emergency survival items</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58% </a:t>
            </a:r>
            <a:r>
              <a:rPr lang="en-NZ" sz="1200" dirty="0">
                <a:solidFill>
                  <a:srgbClr val="000000"/>
                </a:solidFill>
                <a:cs typeface="Times New Roman" pitchFamily="18" charset="0"/>
              </a:rPr>
              <a:t>have stored at least 3 litres of water per person for 3 days, for each member in their household</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8% </a:t>
            </a:r>
            <a:r>
              <a:rPr lang="en-NZ" sz="1200" dirty="0">
                <a:solidFill>
                  <a:srgbClr val="000000"/>
                </a:solidFill>
                <a:cs typeface="Times New Roman" pitchFamily="18" charset="0"/>
              </a:rPr>
              <a:t>attend meetings with community groups about disaster planning.</a:t>
            </a:r>
          </a:p>
          <a:p>
            <a:pPr marL="180975" indent="-180975" fontAlgn="base">
              <a:spcBef>
                <a:spcPct val="50000"/>
              </a:spcBef>
              <a:spcAft>
                <a:spcPct val="0"/>
              </a:spcAft>
              <a:buFont typeface="Wingdings" pitchFamily="2" charset="2"/>
              <a:buChar char=""/>
            </a:pPr>
            <a:endParaRPr lang="en-NZ" sz="1200" dirty="0" smtClean="0"/>
          </a:p>
        </p:txBody>
      </p:sp>
      <p:sp>
        <p:nvSpPr>
          <p:cNvPr id="42" name="AutoShape 52"/>
          <p:cNvSpPr>
            <a:spLocks noChangeArrowheads="1"/>
          </p:cNvSpPr>
          <p:nvPr/>
        </p:nvSpPr>
        <p:spPr bwMode="auto">
          <a:xfrm>
            <a:off x="5847869" y="127093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20%</a:t>
            </a:r>
            <a:endParaRPr lang="en-US" sz="1000" b="1" dirty="0">
              <a:solidFill>
                <a:schemeClr val="tx1"/>
              </a:solidFill>
            </a:endParaRPr>
          </a:p>
        </p:txBody>
      </p:sp>
      <p:sp>
        <p:nvSpPr>
          <p:cNvPr id="43" name="AutoShape 52"/>
          <p:cNvSpPr>
            <a:spLocks noChangeArrowheads="1"/>
          </p:cNvSpPr>
          <p:nvPr/>
        </p:nvSpPr>
        <p:spPr bwMode="auto">
          <a:xfrm>
            <a:off x="5847869" y="15261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36%</a:t>
            </a:r>
            <a:endParaRPr lang="en-US" sz="1000" b="1" dirty="0">
              <a:solidFill>
                <a:schemeClr val="tx1"/>
              </a:solidFill>
            </a:endParaRPr>
          </a:p>
        </p:txBody>
      </p:sp>
      <p:sp>
        <p:nvSpPr>
          <p:cNvPr id="44" name="AutoShape 52"/>
          <p:cNvSpPr>
            <a:spLocks noChangeArrowheads="1"/>
          </p:cNvSpPr>
          <p:nvPr/>
        </p:nvSpPr>
        <p:spPr bwMode="auto">
          <a:xfrm>
            <a:off x="5847869" y="17813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67%</a:t>
            </a:r>
            <a:endParaRPr lang="en-US" sz="1000" b="1" dirty="0">
              <a:solidFill>
                <a:schemeClr val="tx1"/>
              </a:solidFill>
            </a:endParaRPr>
          </a:p>
        </p:txBody>
      </p:sp>
      <p:sp>
        <p:nvSpPr>
          <p:cNvPr id="45" name="AutoShape 52"/>
          <p:cNvSpPr>
            <a:spLocks noChangeArrowheads="1"/>
          </p:cNvSpPr>
          <p:nvPr/>
        </p:nvSpPr>
        <p:spPr bwMode="auto">
          <a:xfrm>
            <a:off x="5847869" y="203648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80%</a:t>
            </a:r>
            <a:endParaRPr lang="en-US" sz="1000" b="1" dirty="0">
              <a:solidFill>
                <a:schemeClr val="tx1"/>
              </a:solidFill>
            </a:endParaRPr>
          </a:p>
        </p:txBody>
      </p:sp>
      <p:sp>
        <p:nvSpPr>
          <p:cNvPr id="46" name="Text Box 56"/>
          <p:cNvSpPr txBox="1">
            <a:spLocks noChangeArrowheads="1"/>
          </p:cNvSpPr>
          <p:nvPr/>
        </p:nvSpPr>
        <p:spPr bwMode="auto">
          <a:xfrm>
            <a:off x="5805735" y="98843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Tree>
    <p:extLst>
      <p:ext uri="{BB962C8B-B14F-4D97-AF65-F5344CB8AC3E}">
        <p14:creationId xmlns:p14="http://schemas.microsoft.com/office/powerpoint/2010/main" val="30616550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Manawatu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63</a:t>
            </a:r>
            <a:endParaRPr lang="en-GB" sz="1000" dirty="0">
              <a:solidFill>
                <a:srgbClr val="000000"/>
              </a:solidFill>
            </a:endParaRPr>
          </a:p>
        </p:txBody>
      </p:sp>
      <p:sp>
        <p:nvSpPr>
          <p:cNvPr id="38" name="Text Box 3"/>
          <p:cNvSpPr txBox="1">
            <a:spLocks noChangeArrowheads="1"/>
          </p:cNvSpPr>
          <p:nvPr/>
        </p:nvSpPr>
        <p:spPr bwMode="auto">
          <a:xfrm>
            <a:off x="992186" y="3176257"/>
            <a:ext cx="8056563" cy="1692771"/>
          </a:xfrm>
          <a:prstGeom prst="rect">
            <a:avLst/>
          </a:prstGeom>
          <a:noFill/>
          <a:ln w="9525">
            <a:noFill/>
            <a:miter lim="800000"/>
            <a:headEnd/>
            <a:tailEnd/>
          </a:ln>
          <a:effectLst/>
        </p:spPr>
        <p:txBody>
          <a:bodyPr>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a:cs typeface="Times New Roman" pitchFamily="18" charset="0"/>
              </a:rPr>
              <a:t>Similar to </a:t>
            </a:r>
            <a:r>
              <a:rPr lang="en-NZ" sz="1200" dirty="0" smtClean="0">
                <a:cs typeface="Times New Roman" pitchFamily="18" charset="0"/>
              </a:rPr>
              <a:t>past years, </a:t>
            </a:r>
            <a:r>
              <a:rPr lang="en-NZ" sz="1200" dirty="0">
                <a:cs typeface="Times New Roman" pitchFamily="18" charset="0"/>
              </a:rPr>
              <a:t>Manawatu residents are more likely than average to say that a flood is a disaster that could occur in </a:t>
            </a:r>
            <a:r>
              <a:rPr lang="en-NZ" sz="1200" dirty="0" smtClean="0">
                <a:cs typeface="Times New Roman" pitchFamily="18" charset="0"/>
              </a:rPr>
              <a:t>NZ during their </a:t>
            </a:r>
            <a:r>
              <a:rPr lang="en-NZ" sz="1200" dirty="0">
                <a:cs typeface="Times New Roman" pitchFamily="18" charset="0"/>
              </a:rPr>
              <a:t>lifetime (</a:t>
            </a:r>
            <a:r>
              <a:rPr lang="en-NZ" sz="1200" dirty="0" smtClean="0">
                <a:cs typeface="Times New Roman" pitchFamily="18" charset="0"/>
              </a:rPr>
              <a:t>70% cf. 56% </a:t>
            </a:r>
            <a:r>
              <a:rPr lang="en-NZ" sz="1200" dirty="0">
                <a:cs typeface="Times New Roman" pitchFamily="18" charset="0"/>
              </a:rPr>
              <a:t>national average). </a:t>
            </a:r>
            <a:endParaRPr lang="en-NZ" sz="1200" dirty="0" smtClean="0">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also more likely than average to say that they can get information about how to prepare for a disaster from their local and regional council (48% cf. 28%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Manawatu residents are less likely than average to think that hospitals will be able to help them following a disaster (51% cf. 72% national average).</a:t>
            </a:r>
            <a:endParaRPr lang="en-NZ" sz="1200" dirty="0">
              <a:solidFill>
                <a:srgbClr val="FF0000"/>
              </a:solidFill>
              <a:cs typeface="Times New Roman" pitchFamily="18" charset="0"/>
            </a:endParaRPr>
          </a:p>
        </p:txBody>
      </p:sp>
      <p:sp>
        <p:nvSpPr>
          <p:cNvPr id="6" name="Text Box 6"/>
          <p:cNvSpPr txBox="1">
            <a:spLocks noChangeArrowheads="1"/>
          </p:cNvSpPr>
          <p:nvPr/>
        </p:nvSpPr>
        <p:spPr bwMode="auto">
          <a:xfrm>
            <a:off x="992186" y="1500940"/>
            <a:ext cx="8237538" cy="1415772"/>
          </a:xfrm>
          <a:prstGeom prst="rect">
            <a:avLst/>
          </a:prstGeom>
          <a:noFill/>
          <a:ln w="9525">
            <a:noFill/>
            <a:miter lim="800000"/>
            <a:headEnd/>
            <a:tailEnd/>
          </a:ln>
          <a:effectLst/>
        </p:spPr>
        <p:txBody>
          <a:bodyPr>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 </a:t>
            </a:r>
            <a:r>
              <a:rPr lang="en-NZ" sz="1200" dirty="0">
                <a:cs typeface="Times New Roman" pitchFamily="18" charset="0"/>
              </a:rPr>
              <a:t>proportion of </a:t>
            </a:r>
            <a:r>
              <a:rPr lang="en-NZ" sz="1200" dirty="0" smtClean="0">
                <a:cs typeface="Times New Roman" pitchFamily="18" charset="0"/>
              </a:rPr>
              <a:t>residents from the Manawatu that </a:t>
            </a:r>
            <a:r>
              <a:rPr lang="en-NZ" sz="1200" dirty="0">
                <a:cs typeface="Times New Roman" pitchFamily="18" charset="0"/>
              </a:rPr>
              <a:t>have seen, heard, or read advertising about preparing for a disaster is generally consistent with the national average at </a:t>
            </a:r>
            <a:r>
              <a:rPr lang="en-NZ" sz="1200" dirty="0" smtClean="0">
                <a:cs typeface="Times New Roman" pitchFamily="18" charset="0"/>
              </a:rPr>
              <a:t>77%.  </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a:cs typeface="Times New Roman" pitchFamily="18" charset="0"/>
              </a:rPr>
              <a:t>Similar to the national average, three quarters (</a:t>
            </a:r>
            <a:r>
              <a:rPr lang="en-NZ" sz="1200" dirty="0" smtClean="0">
                <a:cs typeface="Times New Roman" pitchFamily="18" charset="0"/>
              </a:rPr>
              <a:t>72%) </a:t>
            </a:r>
            <a:r>
              <a:rPr lang="en-NZ" sz="1200" dirty="0">
                <a:cs typeface="Times New Roman" pitchFamily="18" charset="0"/>
              </a:rPr>
              <a:t>of </a:t>
            </a:r>
            <a:r>
              <a:rPr lang="en-NZ" sz="1200" dirty="0" smtClean="0">
                <a:cs typeface="Times New Roman" pitchFamily="18" charset="0"/>
              </a:rPr>
              <a:t>Manawatu residents </a:t>
            </a:r>
            <a:r>
              <a:rPr lang="en-NZ" sz="1200" dirty="0">
                <a:cs typeface="Times New Roman" pitchFamily="18" charset="0"/>
              </a:rPr>
              <a:t>recall having seen a Civil Defence </a:t>
            </a:r>
            <a:r>
              <a:rPr lang="en-NZ" sz="1200" dirty="0" smtClean="0">
                <a:cs typeface="Times New Roman" pitchFamily="18" charset="0"/>
              </a:rPr>
              <a:t>TV advertisement, 56% have previously heard of the tag line ‘Get Ready, Get Thru’, and 40% have previously heard of the website ‘getthru.govt.nz’.</a:t>
            </a:r>
            <a:endParaRPr lang="en-NZ" sz="1200" dirty="0">
              <a:cs typeface="Times New Roman" pitchFamily="18" charset="0"/>
            </a:endParaRPr>
          </a:p>
        </p:txBody>
      </p:sp>
    </p:spTree>
    <p:extLst>
      <p:ext uri="{BB962C8B-B14F-4D97-AF65-F5344CB8AC3E}">
        <p14:creationId xmlns:p14="http://schemas.microsoft.com/office/powerpoint/2010/main" val="1315436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0"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25%</a:t>
            </a:r>
            <a:endParaRPr lang="en-US" sz="800" b="1" dirty="0">
              <a:solidFill>
                <a:schemeClr val="tx1"/>
              </a:solidFill>
            </a:endParaRPr>
          </a:p>
        </p:txBody>
      </p:sp>
      <p:sp>
        <p:nvSpPr>
          <p:cNvPr id="41"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38%</a:t>
            </a:r>
            <a:endParaRPr lang="en-US" sz="800" b="1" dirty="0">
              <a:solidFill>
                <a:schemeClr val="tx1"/>
              </a:solidFill>
            </a:endParaRPr>
          </a:p>
        </p:txBody>
      </p:sp>
      <p:sp>
        <p:nvSpPr>
          <p:cNvPr id="42"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64%</a:t>
            </a:r>
            <a:endParaRPr lang="en-US" sz="800" b="1" dirty="0">
              <a:solidFill>
                <a:schemeClr val="tx1"/>
              </a:solidFill>
            </a:endParaRPr>
          </a:p>
        </p:txBody>
      </p:sp>
      <p:sp>
        <p:nvSpPr>
          <p:cNvPr id="43"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83%</a:t>
            </a:r>
            <a:endParaRPr lang="en-US" sz="800" b="1" dirty="0">
              <a:solidFill>
                <a:schemeClr val="tx1"/>
              </a:solidFill>
            </a:endParaRPr>
          </a:p>
        </p:txBody>
      </p:sp>
      <p:sp>
        <p:nvSpPr>
          <p:cNvPr id="44" name="Text Box 56"/>
          <p:cNvSpPr txBox="1">
            <a:spLocks noChangeArrowheads="1"/>
          </p:cNvSpPr>
          <p:nvPr/>
        </p:nvSpPr>
        <p:spPr bwMode="auto">
          <a:xfrm>
            <a:off x="6465028" y="1010009"/>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Gisborne</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65</a:t>
            </a:r>
            <a:endParaRPr lang="en-GB" sz="1000" dirty="0">
              <a:solidFill>
                <a:srgbClr val="000000"/>
              </a:solidFill>
            </a:endParaRPr>
          </a:p>
        </p:txBody>
      </p:sp>
      <p:sp>
        <p:nvSpPr>
          <p:cNvPr id="6" name="Rectangle 48"/>
          <p:cNvSpPr>
            <a:spLocks noChangeArrowheads="1"/>
          </p:cNvSpPr>
          <p:nvPr/>
        </p:nvSpPr>
        <p:spPr bwMode="auto">
          <a:xfrm>
            <a:off x="1452165" y="1343062"/>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7" name="Rectangle 49"/>
          <p:cNvSpPr>
            <a:spLocks noChangeArrowheads="1"/>
          </p:cNvSpPr>
          <p:nvPr/>
        </p:nvSpPr>
        <p:spPr bwMode="auto">
          <a:xfrm>
            <a:off x="1218127" y="1571810"/>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8" name="Text Box 50"/>
          <p:cNvSpPr txBox="1">
            <a:spLocks noChangeArrowheads="1"/>
          </p:cNvSpPr>
          <p:nvPr/>
        </p:nvSpPr>
        <p:spPr bwMode="auto">
          <a:xfrm>
            <a:off x="2466174" y="1010009"/>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9" name="Text Box 56"/>
          <p:cNvSpPr txBox="1">
            <a:spLocks noChangeArrowheads="1"/>
          </p:cNvSpPr>
          <p:nvPr/>
        </p:nvSpPr>
        <p:spPr bwMode="auto">
          <a:xfrm>
            <a:off x="3319121" y="1010009"/>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0" name="Text Box 56"/>
          <p:cNvSpPr txBox="1">
            <a:spLocks noChangeArrowheads="1"/>
          </p:cNvSpPr>
          <p:nvPr/>
        </p:nvSpPr>
        <p:spPr bwMode="auto">
          <a:xfrm>
            <a:off x="3963498" y="1010009"/>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1" name="Text Box 56"/>
          <p:cNvSpPr txBox="1">
            <a:spLocks noChangeArrowheads="1"/>
          </p:cNvSpPr>
          <p:nvPr/>
        </p:nvSpPr>
        <p:spPr bwMode="auto">
          <a:xfrm>
            <a:off x="4609426" y="1010009"/>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2" name="Rectangle 49"/>
          <p:cNvSpPr>
            <a:spLocks noChangeArrowheads="1"/>
          </p:cNvSpPr>
          <p:nvPr/>
        </p:nvSpPr>
        <p:spPr bwMode="auto">
          <a:xfrm>
            <a:off x="1686204" y="1817725"/>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3" name="Rectangle 49"/>
          <p:cNvSpPr>
            <a:spLocks noChangeArrowheads="1"/>
          </p:cNvSpPr>
          <p:nvPr/>
        </p:nvSpPr>
        <p:spPr bwMode="auto">
          <a:xfrm>
            <a:off x="1239082" y="2081249"/>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4" name="AutoShape 52"/>
          <p:cNvSpPr>
            <a:spLocks noChangeArrowheads="1"/>
          </p:cNvSpPr>
          <p:nvPr/>
        </p:nvSpPr>
        <p:spPr bwMode="auto">
          <a:xfrm>
            <a:off x="2729431"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100%</a:t>
            </a:r>
          </a:p>
        </p:txBody>
      </p:sp>
      <p:sp>
        <p:nvSpPr>
          <p:cNvPr id="15" name="AutoShape 52"/>
          <p:cNvSpPr>
            <a:spLocks noChangeArrowheads="1"/>
          </p:cNvSpPr>
          <p:nvPr/>
        </p:nvSpPr>
        <p:spPr bwMode="auto">
          <a:xfrm>
            <a:off x="2729431"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62%</a:t>
            </a:r>
          </a:p>
        </p:txBody>
      </p:sp>
      <p:sp>
        <p:nvSpPr>
          <p:cNvPr id="16" name="AutoShape 52"/>
          <p:cNvSpPr>
            <a:spLocks noChangeArrowheads="1"/>
          </p:cNvSpPr>
          <p:nvPr/>
        </p:nvSpPr>
        <p:spPr bwMode="auto">
          <a:xfrm>
            <a:off x="3370124"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17" name="AutoShape 52"/>
          <p:cNvSpPr>
            <a:spLocks noChangeArrowheads="1"/>
          </p:cNvSpPr>
          <p:nvPr/>
        </p:nvSpPr>
        <p:spPr bwMode="auto">
          <a:xfrm>
            <a:off x="3370124"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42%</a:t>
            </a:r>
          </a:p>
        </p:txBody>
      </p:sp>
      <p:sp>
        <p:nvSpPr>
          <p:cNvPr id="18" name="AutoShape 52"/>
          <p:cNvSpPr>
            <a:spLocks noChangeArrowheads="1"/>
          </p:cNvSpPr>
          <p:nvPr/>
        </p:nvSpPr>
        <p:spPr bwMode="auto">
          <a:xfrm>
            <a:off x="4010817"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19" name="AutoShape 52"/>
          <p:cNvSpPr>
            <a:spLocks noChangeArrowheads="1"/>
          </p:cNvSpPr>
          <p:nvPr/>
        </p:nvSpPr>
        <p:spPr bwMode="auto">
          <a:xfrm>
            <a:off x="4010817"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68%</a:t>
            </a:r>
          </a:p>
        </p:txBody>
      </p:sp>
      <p:sp>
        <p:nvSpPr>
          <p:cNvPr id="20" name="AutoShape 52"/>
          <p:cNvSpPr>
            <a:spLocks noChangeArrowheads="1"/>
          </p:cNvSpPr>
          <p:nvPr/>
        </p:nvSpPr>
        <p:spPr bwMode="auto">
          <a:xfrm>
            <a:off x="4651510"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92%</a:t>
            </a:r>
          </a:p>
        </p:txBody>
      </p:sp>
      <p:sp>
        <p:nvSpPr>
          <p:cNvPr id="21" name="AutoShape 52"/>
          <p:cNvSpPr>
            <a:spLocks noChangeArrowheads="1"/>
          </p:cNvSpPr>
          <p:nvPr/>
        </p:nvSpPr>
        <p:spPr bwMode="auto">
          <a:xfrm>
            <a:off x="4651510"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40%</a:t>
            </a:r>
          </a:p>
        </p:txBody>
      </p:sp>
      <p:sp>
        <p:nvSpPr>
          <p:cNvPr id="22" name="Rectangle 30"/>
          <p:cNvSpPr>
            <a:spLocks noChangeArrowheads="1"/>
          </p:cNvSpPr>
          <p:nvPr/>
        </p:nvSpPr>
        <p:spPr bwMode="auto">
          <a:xfrm>
            <a:off x="2530199" y="1256230"/>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3" name="Rectangle 30"/>
          <p:cNvSpPr>
            <a:spLocks noChangeArrowheads="1"/>
          </p:cNvSpPr>
          <p:nvPr/>
        </p:nvSpPr>
        <p:spPr bwMode="auto">
          <a:xfrm>
            <a:off x="3171550" y="1267970"/>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4" name="Rectangle 30"/>
          <p:cNvSpPr>
            <a:spLocks noChangeArrowheads="1"/>
          </p:cNvSpPr>
          <p:nvPr/>
        </p:nvSpPr>
        <p:spPr bwMode="auto">
          <a:xfrm>
            <a:off x="3815927" y="1247812"/>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5" name="Rectangle 30"/>
          <p:cNvSpPr>
            <a:spLocks noChangeArrowheads="1"/>
          </p:cNvSpPr>
          <p:nvPr/>
        </p:nvSpPr>
        <p:spPr bwMode="auto">
          <a:xfrm>
            <a:off x="4461855" y="1257337"/>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6" name="AutoShape 52"/>
          <p:cNvSpPr>
            <a:spLocks noChangeArrowheads="1"/>
          </p:cNvSpPr>
          <p:nvPr/>
        </p:nvSpPr>
        <p:spPr bwMode="auto">
          <a:xfrm>
            <a:off x="5292203"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72%</a:t>
            </a:r>
            <a:endParaRPr lang="en-US" sz="1000" b="1" dirty="0">
              <a:solidFill>
                <a:schemeClr val="tx1"/>
              </a:solidFill>
            </a:endParaRPr>
          </a:p>
        </p:txBody>
      </p:sp>
      <p:sp>
        <p:nvSpPr>
          <p:cNvPr id="27" name="AutoShape 52"/>
          <p:cNvSpPr>
            <a:spLocks noChangeArrowheads="1"/>
          </p:cNvSpPr>
          <p:nvPr/>
        </p:nvSpPr>
        <p:spPr bwMode="auto">
          <a:xfrm>
            <a:off x="5292203"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80%</a:t>
            </a:r>
            <a:endParaRPr lang="en-US" sz="1000" b="1" dirty="0">
              <a:solidFill>
                <a:schemeClr val="tx1"/>
              </a:solidFill>
            </a:endParaRPr>
          </a:p>
        </p:txBody>
      </p:sp>
      <p:sp>
        <p:nvSpPr>
          <p:cNvPr id="28" name="Text Box 56"/>
          <p:cNvSpPr txBox="1">
            <a:spLocks noChangeArrowheads="1"/>
          </p:cNvSpPr>
          <p:nvPr/>
        </p:nvSpPr>
        <p:spPr bwMode="auto">
          <a:xfrm>
            <a:off x="5238076" y="1010009"/>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29" name="Rectangle 28"/>
          <p:cNvSpPr>
            <a:spLocks noChangeArrowheads="1"/>
          </p:cNvSpPr>
          <p:nvPr/>
        </p:nvSpPr>
        <p:spPr bwMode="auto">
          <a:xfrm>
            <a:off x="5090505" y="1276387"/>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31" name="AutoShape 52"/>
          <p:cNvSpPr>
            <a:spLocks noChangeArrowheads="1"/>
          </p:cNvSpPr>
          <p:nvPr/>
        </p:nvSpPr>
        <p:spPr bwMode="auto">
          <a:xfrm>
            <a:off x="5932897" y="177516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59%</a:t>
            </a:r>
            <a:endParaRPr lang="en-US" sz="1000" b="1" dirty="0">
              <a:solidFill>
                <a:schemeClr val="tx1"/>
              </a:solidFill>
            </a:endParaRPr>
          </a:p>
        </p:txBody>
      </p:sp>
      <p:sp>
        <p:nvSpPr>
          <p:cNvPr id="32" name="AutoShape 52"/>
          <p:cNvSpPr>
            <a:spLocks noChangeArrowheads="1"/>
          </p:cNvSpPr>
          <p:nvPr/>
        </p:nvSpPr>
        <p:spPr bwMode="auto">
          <a:xfrm>
            <a:off x="5932897" y="203519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82%</a:t>
            </a:r>
            <a:endParaRPr lang="en-US" sz="1000" b="1" dirty="0">
              <a:solidFill>
                <a:schemeClr val="tx1"/>
              </a:solidFill>
            </a:endParaRPr>
          </a:p>
        </p:txBody>
      </p:sp>
      <p:sp>
        <p:nvSpPr>
          <p:cNvPr id="33" name="Text Box 56"/>
          <p:cNvSpPr txBox="1">
            <a:spLocks noChangeArrowheads="1"/>
          </p:cNvSpPr>
          <p:nvPr/>
        </p:nvSpPr>
        <p:spPr bwMode="auto">
          <a:xfrm>
            <a:off x="5876473" y="1010009"/>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35" name="AutoShape 52"/>
          <p:cNvSpPr>
            <a:spLocks noChangeArrowheads="1"/>
          </p:cNvSpPr>
          <p:nvPr/>
        </p:nvSpPr>
        <p:spPr bwMode="auto">
          <a:xfrm>
            <a:off x="5932897" y="123828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16%</a:t>
            </a:r>
            <a:endParaRPr lang="en-US" sz="1000" b="1" dirty="0">
              <a:solidFill>
                <a:schemeClr val="tx1"/>
              </a:solidFill>
            </a:endParaRPr>
          </a:p>
        </p:txBody>
      </p:sp>
      <p:sp>
        <p:nvSpPr>
          <p:cNvPr id="36" name="AutoShape 52"/>
          <p:cNvSpPr>
            <a:spLocks noChangeArrowheads="1"/>
          </p:cNvSpPr>
          <p:nvPr/>
        </p:nvSpPr>
        <p:spPr bwMode="auto">
          <a:xfrm>
            <a:off x="5932897" y="150957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35%</a:t>
            </a:r>
            <a:endParaRPr lang="en-US" sz="1000" b="1" dirty="0">
              <a:solidFill>
                <a:schemeClr val="tx1"/>
              </a:solidFill>
            </a:endParaRPr>
          </a:p>
        </p:txBody>
      </p:sp>
      <p:sp>
        <p:nvSpPr>
          <p:cNvPr id="38" name="Text Box 4"/>
          <p:cNvSpPr txBox="1">
            <a:spLocks noChangeArrowheads="1"/>
          </p:cNvSpPr>
          <p:nvPr/>
        </p:nvSpPr>
        <p:spPr bwMode="auto">
          <a:xfrm>
            <a:off x="1011265" y="2683705"/>
            <a:ext cx="8165914" cy="3990836"/>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Preparedness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On par with the national average, 57% of Gisborne residents have taken steps in the last 12 months to prepare themselves or their household for a disaster.  However, significantly fewer than average said these steps were prompted by the Christchurch earthquake (only 47% cf. 69% national average).</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In Gisborne, preparedness levels are significantly higher than average for the preparedness diagnostic ‘you are familiar with the Civil </a:t>
            </a:r>
            <a:r>
              <a:rPr lang="en-NZ" sz="1200" dirty="0">
                <a:cs typeface="Times New Roman" pitchFamily="18" charset="0"/>
              </a:rPr>
              <a:t>Defence information in the Yellow Pages’ (77% </a:t>
            </a:r>
            <a:r>
              <a:rPr lang="en-NZ" sz="1200" dirty="0" smtClean="0">
                <a:cs typeface="Times New Roman" pitchFamily="18" charset="0"/>
              </a:rPr>
              <a:t>cf. </a:t>
            </a:r>
            <a:r>
              <a:rPr lang="en-NZ" sz="1200" dirty="0">
                <a:cs typeface="Times New Roman" pitchFamily="18" charset="0"/>
              </a:rPr>
              <a:t>61% national average).</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Preparedness levels </a:t>
            </a:r>
            <a:r>
              <a:rPr lang="en-NZ" sz="1200" dirty="0">
                <a:solidFill>
                  <a:srgbClr val="000000"/>
                </a:solidFill>
                <a:cs typeface="Times New Roman" pitchFamily="18" charset="0"/>
              </a:rPr>
              <a:t>among </a:t>
            </a:r>
            <a:r>
              <a:rPr lang="en-NZ" sz="1200" dirty="0" smtClean="0">
                <a:solidFill>
                  <a:srgbClr val="000000"/>
                </a:solidFill>
                <a:cs typeface="Times New Roman" pitchFamily="18" charset="0"/>
              </a:rPr>
              <a:t>Gisborne </a:t>
            </a:r>
            <a:r>
              <a:rPr lang="en-NZ" sz="1200" dirty="0">
                <a:solidFill>
                  <a:srgbClr val="000000"/>
                </a:solidFill>
                <a:cs typeface="Times New Roman" pitchFamily="18" charset="0"/>
              </a:rPr>
              <a:t>residents are on par with the national average for </a:t>
            </a:r>
            <a:r>
              <a:rPr lang="en-NZ" sz="1200" dirty="0" smtClean="0">
                <a:solidFill>
                  <a:srgbClr val="000000"/>
                </a:solidFill>
                <a:cs typeface="Times New Roman" pitchFamily="18" charset="0"/>
              </a:rPr>
              <a:t>the following preparedness diagnostics:</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a:solidFill>
                  <a:srgbClr val="000000"/>
                </a:solidFill>
                <a:cs typeface="Times New Roman" pitchFamily="18" charset="0"/>
              </a:rPr>
              <a:t>87% have a good understanding of what the effects would be if a disaster </a:t>
            </a:r>
            <a:r>
              <a:rPr lang="en-NZ" sz="1200" dirty="0" smtClean="0">
                <a:solidFill>
                  <a:srgbClr val="000000"/>
                </a:solidFill>
                <a:cs typeface="Times New Roman" pitchFamily="18" charset="0"/>
              </a:rPr>
              <a:t>struck </a:t>
            </a:r>
            <a:r>
              <a:rPr lang="en-NZ" sz="1200" dirty="0">
                <a:solidFill>
                  <a:srgbClr val="000000"/>
                </a:solidFill>
                <a:cs typeface="Times New Roman" pitchFamily="18" charset="0"/>
              </a:rPr>
              <a:t>in their area</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85% </a:t>
            </a:r>
            <a:r>
              <a:rPr lang="en-NZ" sz="1200" dirty="0">
                <a:solidFill>
                  <a:srgbClr val="000000"/>
                </a:solidFill>
                <a:cs typeface="Times New Roman" pitchFamily="18" charset="0"/>
              </a:rPr>
              <a:t>said they have a good understanding of the types of disasters that could occur in New Zealand, and the </a:t>
            </a:r>
            <a:r>
              <a:rPr lang="en-NZ" sz="1200" dirty="0" smtClean="0">
                <a:solidFill>
                  <a:srgbClr val="000000"/>
                </a:solidFill>
                <a:cs typeface="Times New Roman" pitchFamily="18" charset="0"/>
              </a:rPr>
              <a:t>chances </a:t>
            </a:r>
            <a:r>
              <a:rPr lang="en-NZ" sz="1200" dirty="0">
                <a:solidFill>
                  <a:srgbClr val="000000"/>
                </a:solidFill>
                <a:cs typeface="Times New Roman" pitchFamily="18" charset="0"/>
              </a:rPr>
              <a:t>of them occurring</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83% </a:t>
            </a:r>
            <a:r>
              <a:rPr lang="en-NZ" sz="1200" dirty="0">
                <a:solidFill>
                  <a:srgbClr val="000000"/>
                </a:solidFill>
                <a:cs typeface="Times New Roman" pitchFamily="18" charset="0"/>
              </a:rPr>
              <a:t>have the necessary emergency items needed to survive a disaster </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64% </a:t>
            </a:r>
            <a:r>
              <a:rPr lang="en-NZ" sz="1200" dirty="0">
                <a:solidFill>
                  <a:srgbClr val="000000"/>
                </a:solidFill>
                <a:cs typeface="Times New Roman" pitchFamily="18" charset="0"/>
              </a:rPr>
              <a:t>have an emergency survival plan for their </a:t>
            </a:r>
            <a:r>
              <a:rPr lang="en-NZ" sz="1200" dirty="0" smtClean="0">
                <a:solidFill>
                  <a:srgbClr val="000000"/>
                </a:solidFill>
                <a:cs typeface="Times New Roman" pitchFamily="18" charset="0"/>
              </a:rPr>
              <a:t>household</a:t>
            </a:r>
          </a:p>
          <a:p>
            <a:pPr marL="638175" lvl="1" indent="-180975" fontAlgn="base">
              <a:spcBef>
                <a:spcPts val="400"/>
              </a:spcBef>
              <a:spcAft>
                <a:spcPct val="0"/>
              </a:spcAft>
              <a:buFont typeface="Wingdings" pitchFamily="2" charset="2"/>
              <a:buChar char=""/>
            </a:pPr>
            <a:r>
              <a:rPr lang="en-NZ" sz="1200" dirty="0">
                <a:solidFill>
                  <a:srgbClr val="000000"/>
                </a:solidFill>
                <a:cs typeface="Times New Roman" pitchFamily="18" charset="0"/>
              </a:rPr>
              <a:t>61% have stored at least 3 litres of water per person for 3 days, for each member in their household</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57% </a:t>
            </a:r>
            <a:r>
              <a:rPr lang="en-NZ" sz="1200" dirty="0">
                <a:solidFill>
                  <a:srgbClr val="000000"/>
                </a:solidFill>
                <a:cs typeface="Times New Roman" pitchFamily="18" charset="0"/>
              </a:rPr>
              <a:t>regularly update their emergency survival items</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15% </a:t>
            </a:r>
            <a:r>
              <a:rPr lang="en-NZ" sz="1200" dirty="0">
                <a:solidFill>
                  <a:srgbClr val="000000"/>
                </a:solidFill>
                <a:cs typeface="Times New Roman" pitchFamily="18" charset="0"/>
              </a:rPr>
              <a:t>attend meetings with community groups about disaster planning.</a:t>
            </a:r>
          </a:p>
          <a:p>
            <a:pPr marL="180975" indent="-180975" fontAlgn="base">
              <a:spcBef>
                <a:spcPct val="50000"/>
              </a:spcBef>
              <a:spcAft>
                <a:spcPct val="0"/>
              </a:spcAft>
              <a:buFont typeface="Wingdings" pitchFamily="2" charset="2"/>
              <a:buChar char=""/>
            </a:pPr>
            <a:endParaRPr lang="en-NZ" sz="1200" dirty="0" smtClean="0">
              <a:cs typeface="Times New Roman" pitchFamily="18" charset="0"/>
            </a:endParaRPr>
          </a:p>
        </p:txBody>
      </p:sp>
    </p:spTree>
    <p:extLst>
      <p:ext uri="{BB962C8B-B14F-4D97-AF65-F5344CB8AC3E}">
        <p14:creationId xmlns:p14="http://schemas.microsoft.com/office/powerpoint/2010/main" val="36022559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Gisborne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65</a:t>
            </a:r>
            <a:endParaRPr lang="en-GB" sz="1000" dirty="0">
              <a:solidFill>
                <a:srgbClr val="000000"/>
              </a:solidFill>
            </a:endParaRPr>
          </a:p>
        </p:txBody>
      </p:sp>
      <p:sp>
        <p:nvSpPr>
          <p:cNvPr id="41" name="Text Box 3"/>
          <p:cNvSpPr txBox="1">
            <a:spLocks noChangeArrowheads="1"/>
          </p:cNvSpPr>
          <p:nvPr/>
        </p:nvSpPr>
        <p:spPr bwMode="auto">
          <a:xfrm>
            <a:off x="973138" y="1233202"/>
            <a:ext cx="8175281" cy="4416594"/>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 proportion of Gisborne residents who have seen a Civil Defence TV advertisement is significantly lower than average (only 57% cf. 69%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60% of Gisborne residents have previously heard of the tag line ‘Get Ready, Get Thru’ which is consistent with the national average.  However, the proportion of Gisborne residents who have previously heard of the website ‘getthru.govt.nz’ is significantly higher than average (62% cf. 49%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Gisborne residents </a:t>
            </a:r>
            <a:r>
              <a:rPr lang="en-NZ" sz="1200" dirty="0">
                <a:cs typeface="Times New Roman" pitchFamily="18" charset="0"/>
              </a:rPr>
              <a:t>are more likely than average to state that they </a:t>
            </a:r>
            <a:r>
              <a:rPr lang="en-NZ" sz="1200" dirty="0" smtClean="0">
                <a:cs typeface="Times New Roman" pitchFamily="18" charset="0"/>
              </a:rPr>
              <a:t>heard </a:t>
            </a:r>
            <a:r>
              <a:rPr lang="en-NZ" sz="1200" dirty="0">
                <a:cs typeface="Times New Roman" pitchFamily="18" charset="0"/>
              </a:rPr>
              <a:t>non-advertising information about disasters via </a:t>
            </a:r>
            <a:r>
              <a:rPr lang="en-NZ" sz="1200" dirty="0" smtClean="0">
                <a:cs typeface="Times New Roman" pitchFamily="18" charset="0"/>
              </a:rPr>
              <a:t>word of mouth (24% cf. </a:t>
            </a:r>
            <a:r>
              <a:rPr lang="en-NZ" sz="1200" dirty="0">
                <a:cs typeface="Times New Roman" pitchFamily="18" charset="0"/>
              </a:rPr>
              <a:t>9</a:t>
            </a:r>
            <a:r>
              <a:rPr lang="en-NZ" sz="1200" dirty="0" smtClean="0">
                <a:cs typeface="Times New Roman" pitchFamily="18" charset="0"/>
              </a:rPr>
              <a:t>% </a:t>
            </a:r>
            <a:r>
              <a:rPr lang="en-NZ" sz="1200" dirty="0">
                <a:cs typeface="Times New Roman" pitchFamily="18" charset="0"/>
              </a:rPr>
              <a:t>national average</a:t>
            </a:r>
            <a:r>
              <a:rPr lang="en-NZ" sz="1200" dirty="0" smtClean="0">
                <a:cs typeface="Times New Roman" pitchFamily="18" charset="0"/>
              </a:rPr>
              <a:t>).</a:t>
            </a:r>
          </a:p>
          <a:p>
            <a:pPr marL="180975" indent="-180975" fontAlgn="base">
              <a:spcBef>
                <a:spcPct val="50000"/>
              </a:spcBef>
              <a:spcAft>
                <a:spcPct val="0"/>
              </a:spcAft>
              <a:buFont typeface="Wingdings" pitchFamily="2" charset="2"/>
              <a:buChar char=""/>
            </a:pPr>
            <a:endParaRPr lang="en-NZ" sz="1200" dirty="0">
              <a:solidFill>
                <a:srgbClr val="FF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Gisborne residents are more likely than average to think that the following disasters could happen in NZ in their lifetime:</a:t>
            </a:r>
          </a:p>
          <a:p>
            <a:pPr marL="638175" lvl="1" indent="-180975" fontAlgn="base">
              <a:spcBef>
                <a:spcPct val="50000"/>
              </a:spcBef>
              <a:spcAft>
                <a:spcPct val="0"/>
              </a:spcAft>
              <a:buFont typeface="Wingdings" pitchFamily="2" charset="2"/>
              <a:buChar char=""/>
            </a:pPr>
            <a:r>
              <a:rPr lang="en-NZ" sz="1200" dirty="0">
                <a:cs typeface="Times New Roman" pitchFamily="18" charset="0"/>
              </a:rPr>
              <a:t>T</a:t>
            </a:r>
            <a:r>
              <a:rPr lang="en-NZ" sz="1200" dirty="0" smtClean="0">
                <a:cs typeface="Times New Roman" pitchFamily="18" charset="0"/>
              </a:rPr>
              <a:t>sunami (88% cf. 72% national average)</a:t>
            </a:r>
          </a:p>
          <a:p>
            <a:pPr marL="638175" lvl="1" indent="-180975" fontAlgn="base">
              <a:spcBef>
                <a:spcPct val="50000"/>
              </a:spcBef>
              <a:spcAft>
                <a:spcPct val="0"/>
              </a:spcAft>
              <a:buFont typeface="Wingdings" pitchFamily="2" charset="2"/>
              <a:buChar char=""/>
            </a:pPr>
            <a:r>
              <a:rPr lang="en-NZ" sz="1200" dirty="0">
                <a:cs typeface="Times New Roman" pitchFamily="18" charset="0"/>
              </a:rPr>
              <a:t>F</a:t>
            </a:r>
            <a:r>
              <a:rPr lang="en-NZ" sz="1200" dirty="0" smtClean="0">
                <a:cs typeface="Times New Roman" pitchFamily="18" charset="0"/>
              </a:rPr>
              <a:t>lood (73% cf. 56%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Compared to average, significantly fewer residents from Gisborne think that water supplies could be disrupted in the event of a disaster (only 77% cf. 91%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Gisborne residents are more likely than average to say that information about how to prepare for a disaster can be obtained via the radio (17% cf. 8% national average).</a:t>
            </a:r>
            <a:endParaRPr lang="en-GB" sz="1200" dirty="0">
              <a:cs typeface="Times New Roman" pitchFamily="18" charset="0"/>
            </a:endParaRPr>
          </a:p>
        </p:txBody>
      </p:sp>
    </p:spTree>
    <p:extLst>
      <p:ext uri="{BB962C8B-B14F-4D97-AF65-F5344CB8AC3E}">
        <p14:creationId xmlns:p14="http://schemas.microsoft.com/office/powerpoint/2010/main" val="37786556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Hawkes Bay</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64</a:t>
            </a:r>
            <a:endParaRPr lang="en-GB" sz="1000" dirty="0">
              <a:solidFill>
                <a:srgbClr val="000000"/>
              </a:solidFill>
            </a:endParaRPr>
          </a:p>
        </p:txBody>
      </p:sp>
      <p:sp>
        <p:nvSpPr>
          <p:cNvPr id="7" name="Rectangle 48"/>
          <p:cNvSpPr>
            <a:spLocks noChangeArrowheads="1"/>
          </p:cNvSpPr>
          <p:nvPr/>
        </p:nvSpPr>
        <p:spPr bwMode="auto">
          <a:xfrm>
            <a:off x="1441440" y="1280229"/>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8" name="Rectangle 49"/>
          <p:cNvSpPr>
            <a:spLocks noChangeArrowheads="1"/>
          </p:cNvSpPr>
          <p:nvPr/>
        </p:nvSpPr>
        <p:spPr bwMode="auto">
          <a:xfrm>
            <a:off x="1207402" y="1529097"/>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 name="Text Box 50"/>
          <p:cNvSpPr txBox="1">
            <a:spLocks noChangeArrowheads="1"/>
          </p:cNvSpPr>
          <p:nvPr/>
        </p:nvSpPr>
        <p:spPr bwMode="auto">
          <a:xfrm>
            <a:off x="2386559" y="1001455"/>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0" name="Text Box 56"/>
          <p:cNvSpPr txBox="1">
            <a:spLocks noChangeArrowheads="1"/>
          </p:cNvSpPr>
          <p:nvPr/>
        </p:nvSpPr>
        <p:spPr bwMode="auto">
          <a:xfrm>
            <a:off x="3282700" y="1001455"/>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1" name="Text Box 56"/>
          <p:cNvSpPr txBox="1">
            <a:spLocks noChangeArrowheads="1"/>
          </p:cNvSpPr>
          <p:nvPr/>
        </p:nvSpPr>
        <p:spPr bwMode="auto">
          <a:xfrm>
            <a:off x="3929440" y="1001455"/>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2" name="Text Box 56"/>
          <p:cNvSpPr txBox="1">
            <a:spLocks noChangeArrowheads="1"/>
          </p:cNvSpPr>
          <p:nvPr/>
        </p:nvSpPr>
        <p:spPr bwMode="auto">
          <a:xfrm>
            <a:off x="4595231" y="1001455"/>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3" name="Rectangle 49"/>
          <p:cNvSpPr>
            <a:spLocks noChangeArrowheads="1"/>
          </p:cNvSpPr>
          <p:nvPr/>
        </p:nvSpPr>
        <p:spPr bwMode="auto">
          <a:xfrm>
            <a:off x="1675479" y="1777965"/>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4" name="Rectangle 49"/>
          <p:cNvSpPr>
            <a:spLocks noChangeArrowheads="1"/>
          </p:cNvSpPr>
          <p:nvPr/>
        </p:nvSpPr>
        <p:spPr bwMode="auto">
          <a:xfrm>
            <a:off x="1228357" y="2036358"/>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5" name="AutoShape 52"/>
          <p:cNvSpPr>
            <a:spLocks noChangeArrowheads="1"/>
          </p:cNvSpPr>
          <p:nvPr/>
        </p:nvSpPr>
        <p:spPr bwMode="auto">
          <a:xfrm>
            <a:off x="2653064" y="203381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88%</a:t>
            </a:r>
          </a:p>
        </p:txBody>
      </p:sp>
      <p:sp>
        <p:nvSpPr>
          <p:cNvPr id="16" name="AutoShape 52"/>
          <p:cNvSpPr>
            <a:spLocks noChangeArrowheads="1"/>
          </p:cNvSpPr>
          <p:nvPr/>
        </p:nvSpPr>
        <p:spPr bwMode="auto">
          <a:xfrm>
            <a:off x="2653063" y="125800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13%</a:t>
            </a:r>
          </a:p>
        </p:txBody>
      </p:sp>
      <p:sp>
        <p:nvSpPr>
          <p:cNvPr id="17" name="AutoShape 52"/>
          <p:cNvSpPr>
            <a:spLocks noChangeArrowheads="1"/>
          </p:cNvSpPr>
          <p:nvPr/>
        </p:nvSpPr>
        <p:spPr bwMode="auto">
          <a:xfrm>
            <a:off x="2653063" y="151660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26%</a:t>
            </a:r>
          </a:p>
        </p:txBody>
      </p:sp>
      <p:sp>
        <p:nvSpPr>
          <p:cNvPr id="18" name="AutoShape 52"/>
          <p:cNvSpPr>
            <a:spLocks noChangeArrowheads="1"/>
          </p:cNvSpPr>
          <p:nvPr/>
        </p:nvSpPr>
        <p:spPr bwMode="auto">
          <a:xfrm>
            <a:off x="2653064" y="177520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59%</a:t>
            </a:r>
          </a:p>
        </p:txBody>
      </p:sp>
      <p:sp>
        <p:nvSpPr>
          <p:cNvPr id="19" name="AutoShape 52"/>
          <p:cNvSpPr>
            <a:spLocks noChangeArrowheads="1"/>
          </p:cNvSpPr>
          <p:nvPr/>
        </p:nvSpPr>
        <p:spPr bwMode="auto">
          <a:xfrm>
            <a:off x="3324835" y="2024765"/>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80%</a:t>
            </a:r>
          </a:p>
        </p:txBody>
      </p:sp>
      <p:sp>
        <p:nvSpPr>
          <p:cNvPr id="20" name="AutoShape 52"/>
          <p:cNvSpPr>
            <a:spLocks noChangeArrowheads="1"/>
          </p:cNvSpPr>
          <p:nvPr/>
        </p:nvSpPr>
        <p:spPr bwMode="auto">
          <a:xfrm>
            <a:off x="3324834" y="125959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a:t>
            </a:r>
          </a:p>
        </p:txBody>
      </p:sp>
      <p:sp>
        <p:nvSpPr>
          <p:cNvPr id="21" name="AutoShape 52"/>
          <p:cNvSpPr>
            <a:spLocks noChangeArrowheads="1"/>
          </p:cNvSpPr>
          <p:nvPr/>
        </p:nvSpPr>
        <p:spPr bwMode="auto">
          <a:xfrm>
            <a:off x="3324834" y="151464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26%</a:t>
            </a:r>
          </a:p>
        </p:txBody>
      </p:sp>
      <p:sp>
        <p:nvSpPr>
          <p:cNvPr id="22" name="AutoShape 52"/>
          <p:cNvSpPr>
            <a:spLocks noChangeArrowheads="1"/>
          </p:cNvSpPr>
          <p:nvPr/>
        </p:nvSpPr>
        <p:spPr bwMode="auto">
          <a:xfrm>
            <a:off x="3324835" y="176970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54%</a:t>
            </a:r>
          </a:p>
        </p:txBody>
      </p:sp>
      <p:sp>
        <p:nvSpPr>
          <p:cNvPr id="23" name="AutoShape 52"/>
          <p:cNvSpPr>
            <a:spLocks noChangeArrowheads="1"/>
          </p:cNvSpPr>
          <p:nvPr/>
        </p:nvSpPr>
        <p:spPr bwMode="auto">
          <a:xfrm>
            <a:off x="3977445" y="203539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73%</a:t>
            </a:r>
          </a:p>
        </p:txBody>
      </p:sp>
      <p:sp>
        <p:nvSpPr>
          <p:cNvPr id="24" name="AutoShape 52"/>
          <p:cNvSpPr>
            <a:spLocks noChangeArrowheads="1"/>
          </p:cNvSpPr>
          <p:nvPr/>
        </p:nvSpPr>
        <p:spPr bwMode="auto">
          <a:xfrm>
            <a:off x="3977444" y="125959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16%</a:t>
            </a:r>
          </a:p>
        </p:txBody>
      </p:sp>
      <p:sp>
        <p:nvSpPr>
          <p:cNvPr id="25" name="AutoShape 52"/>
          <p:cNvSpPr>
            <a:spLocks noChangeArrowheads="1"/>
          </p:cNvSpPr>
          <p:nvPr/>
        </p:nvSpPr>
        <p:spPr bwMode="auto">
          <a:xfrm>
            <a:off x="3977444" y="151819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29%</a:t>
            </a:r>
          </a:p>
        </p:txBody>
      </p:sp>
      <p:sp>
        <p:nvSpPr>
          <p:cNvPr id="26" name="AutoShape 52"/>
          <p:cNvSpPr>
            <a:spLocks noChangeArrowheads="1"/>
          </p:cNvSpPr>
          <p:nvPr/>
        </p:nvSpPr>
        <p:spPr bwMode="auto">
          <a:xfrm>
            <a:off x="3977445" y="1776796"/>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64%</a:t>
            </a:r>
          </a:p>
        </p:txBody>
      </p:sp>
      <p:sp>
        <p:nvSpPr>
          <p:cNvPr id="27" name="AutoShape 52"/>
          <p:cNvSpPr>
            <a:spLocks noChangeArrowheads="1"/>
          </p:cNvSpPr>
          <p:nvPr/>
        </p:nvSpPr>
        <p:spPr bwMode="auto">
          <a:xfrm>
            <a:off x="4637366" y="203539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28" name="AutoShape 52"/>
          <p:cNvSpPr>
            <a:spLocks noChangeArrowheads="1"/>
          </p:cNvSpPr>
          <p:nvPr/>
        </p:nvSpPr>
        <p:spPr bwMode="auto">
          <a:xfrm>
            <a:off x="4637365" y="125208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12%</a:t>
            </a:r>
          </a:p>
        </p:txBody>
      </p:sp>
      <p:sp>
        <p:nvSpPr>
          <p:cNvPr id="29" name="AutoShape 52"/>
          <p:cNvSpPr>
            <a:spLocks noChangeArrowheads="1"/>
          </p:cNvSpPr>
          <p:nvPr/>
        </p:nvSpPr>
        <p:spPr bwMode="auto">
          <a:xfrm>
            <a:off x="4637365" y="151319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29%</a:t>
            </a:r>
          </a:p>
        </p:txBody>
      </p:sp>
      <p:sp>
        <p:nvSpPr>
          <p:cNvPr id="30" name="AutoShape 52"/>
          <p:cNvSpPr>
            <a:spLocks noChangeArrowheads="1"/>
          </p:cNvSpPr>
          <p:nvPr/>
        </p:nvSpPr>
        <p:spPr bwMode="auto">
          <a:xfrm>
            <a:off x="4637366" y="177429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59%</a:t>
            </a:r>
          </a:p>
        </p:txBody>
      </p:sp>
      <p:sp>
        <p:nvSpPr>
          <p:cNvPr id="31" name="AutoShape 52"/>
          <p:cNvSpPr>
            <a:spLocks noChangeArrowheads="1"/>
          </p:cNvSpPr>
          <p:nvPr/>
        </p:nvSpPr>
        <p:spPr bwMode="auto">
          <a:xfrm>
            <a:off x="5268765" y="12525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a:t>
            </a:r>
            <a:endParaRPr lang="en-US" sz="1000" b="1" dirty="0">
              <a:solidFill>
                <a:schemeClr val="tx1"/>
              </a:solidFill>
            </a:endParaRPr>
          </a:p>
        </p:txBody>
      </p:sp>
      <p:sp>
        <p:nvSpPr>
          <p:cNvPr id="32" name="AutoShape 52"/>
          <p:cNvSpPr>
            <a:spLocks noChangeArrowheads="1"/>
          </p:cNvSpPr>
          <p:nvPr/>
        </p:nvSpPr>
        <p:spPr bwMode="auto">
          <a:xfrm>
            <a:off x="5268765" y="151477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20%</a:t>
            </a:r>
            <a:endParaRPr lang="en-US" sz="1000" b="1" dirty="0">
              <a:solidFill>
                <a:schemeClr val="tx1"/>
              </a:solidFill>
            </a:endParaRPr>
          </a:p>
        </p:txBody>
      </p:sp>
      <p:sp>
        <p:nvSpPr>
          <p:cNvPr id="33" name="AutoShape 52"/>
          <p:cNvSpPr>
            <a:spLocks noChangeArrowheads="1"/>
          </p:cNvSpPr>
          <p:nvPr/>
        </p:nvSpPr>
        <p:spPr bwMode="auto">
          <a:xfrm>
            <a:off x="5268765" y="177704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63%</a:t>
            </a:r>
            <a:endParaRPr lang="en-US" sz="1000" b="1" dirty="0">
              <a:solidFill>
                <a:schemeClr val="tx1"/>
              </a:solidFill>
            </a:endParaRPr>
          </a:p>
        </p:txBody>
      </p:sp>
      <p:sp>
        <p:nvSpPr>
          <p:cNvPr id="34" name="AutoShape 52"/>
          <p:cNvSpPr>
            <a:spLocks noChangeArrowheads="1"/>
          </p:cNvSpPr>
          <p:nvPr/>
        </p:nvSpPr>
        <p:spPr bwMode="auto">
          <a:xfrm>
            <a:off x="5268765" y="203931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a:t>
            </a:r>
            <a:endParaRPr lang="en-US" sz="1000" b="1" dirty="0">
              <a:solidFill>
                <a:schemeClr val="tx1"/>
              </a:solidFill>
            </a:endParaRPr>
          </a:p>
        </p:txBody>
      </p:sp>
      <p:sp>
        <p:nvSpPr>
          <p:cNvPr id="35" name="Text Box 56"/>
          <p:cNvSpPr txBox="1">
            <a:spLocks noChangeArrowheads="1"/>
          </p:cNvSpPr>
          <p:nvPr/>
        </p:nvSpPr>
        <p:spPr bwMode="auto">
          <a:xfrm>
            <a:off x="5212141" y="1001455"/>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6" name="Text Box 3"/>
          <p:cNvSpPr txBox="1">
            <a:spLocks noChangeArrowheads="1"/>
          </p:cNvSpPr>
          <p:nvPr/>
        </p:nvSpPr>
        <p:spPr bwMode="auto">
          <a:xfrm>
            <a:off x="996378" y="2813050"/>
            <a:ext cx="8099997" cy="2400657"/>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Preparedness levels </a:t>
            </a:r>
            <a:r>
              <a:rPr lang="en-NZ" sz="1200" dirty="0" smtClean="0">
                <a:solidFill>
                  <a:srgbClr val="000000"/>
                </a:solidFill>
                <a:cs typeface="Times New Roman" pitchFamily="18" charset="0"/>
              </a:rPr>
              <a:t>among Hawkes Bay residents </a:t>
            </a:r>
            <a:r>
              <a:rPr lang="en-NZ" sz="1200" dirty="0">
                <a:solidFill>
                  <a:srgbClr val="000000"/>
                </a:solidFill>
                <a:cs typeface="Times New Roman" pitchFamily="18" charset="0"/>
              </a:rPr>
              <a:t>are </a:t>
            </a:r>
            <a:r>
              <a:rPr lang="en-NZ" sz="1200" dirty="0" smtClean="0">
                <a:solidFill>
                  <a:srgbClr val="000000"/>
                </a:solidFill>
                <a:cs typeface="Times New Roman" pitchFamily="18" charset="0"/>
              </a:rPr>
              <a:t>statistically similar </a:t>
            </a:r>
            <a:r>
              <a:rPr lang="en-NZ" sz="1200" dirty="0">
                <a:solidFill>
                  <a:srgbClr val="000000"/>
                </a:solidFill>
                <a:cs typeface="Times New Roman" pitchFamily="18" charset="0"/>
              </a:rPr>
              <a:t>to the national </a:t>
            </a:r>
            <a:r>
              <a:rPr lang="en-NZ" sz="1200" dirty="0" smtClean="0">
                <a:solidFill>
                  <a:srgbClr val="000000"/>
                </a:solidFill>
                <a:cs typeface="Times New Roman" pitchFamily="18" charset="0"/>
              </a:rPr>
              <a:t>average:</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A fifth of residents are </a:t>
            </a:r>
            <a:r>
              <a:rPr lang="en-NZ" sz="1200" dirty="0">
                <a:solidFill>
                  <a:srgbClr val="000000"/>
                </a:solidFill>
                <a:cs typeface="Times New Roman" pitchFamily="18" charset="0"/>
              </a:rPr>
              <a:t>fully prepared </a:t>
            </a:r>
            <a:r>
              <a:rPr lang="en-NZ" sz="1200" dirty="0" smtClean="0">
                <a:solidFill>
                  <a:srgbClr val="000000"/>
                </a:solidFill>
                <a:cs typeface="Times New Roman" pitchFamily="18" charset="0"/>
              </a:rPr>
              <a:t>(21%)</a:t>
            </a:r>
            <a:endParaRPr lang="en-NZ" sz="1200" dirty="0">
              <a:solidFill>
                <a:srgbClr val="000000"/>
              </a:solidFill>
              <a:cs typeface="Times New Roman" pitchFamily="18" charset="0"/>
            </a:endParaRP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Just over two fifths are </a:t>
            </a:r>
            <a:r>
              <a:rPr lang="en-NZ" sz="1200" dirty="0">
                <a:solidFill>
                  <a:srgbClr val="000000"/>
                </a:solidFill>
                <a:cs typeface="Times New Roman" pitchFamily="18" charset="0"/>
              </a:rPr>
              <a:t>prepared at home </a:t>
            </a:r>
            <a:r>
              <a:rPr lang="en-NZ" sz="1200" dirty="0" smtClean="0">
                <a:solidFill>
                  <a:srgbClr val="000000"/>
                </a:solidFill>
                <a:cs typeface="Times New Roman" pitchFamily="18" charset="0"/>
              </a:rPr>
              <a:t>(43%)</a:t>
            </a:r>
          </a:p>
          <a:p>
            <a:pPr marL="638175" lvl="1" indent="-180975" fontAlgn="base">
              <a:spcBef>
                <a:spcPts val="400"/>
              </a:spcBef>
              <a:spcAft>
                <a:spcPct val="0"/>
              </a:spcAft>
              <a:buFont typeface="Wingdings" pitchFamily="2" charset="2"/>
              <a:buChar char=""/>
            </a:pPr>
            <a:r>
              <a:rPr lang="en-NZ" sz="1200" dirty="0" smtClean="0">
                <a:solidFill>
                  <a:srgbClr val="000000"/>
                </a:solidFill>
                <a:cs typeface="Times New Roman" pitchFamily="18" charset="0"/>
              </a:rPr>
              <a:t>Nearly nine in ten have </a:t>
            </a:r>
            <a:r>
              <a:rPr lang="en-NZ" sz="1200" dirty="0">
                <a:solidFill>
                  <a:srgbClr val="000000"/>
                </a:solidFill>
                <a:cs typeface="Times New Roman" pitchFamily="18" charset="0"/>
              </a:rPr>
              <a:t>emergency survival items </a:t>
            </a:r>
            <a:r>
              <a:rPr lang="en-NZ" sz="1200" dirty="0" smtClean="0">
                <a:solidFill>
                  <a:srgbClr val="000000"/>
                </a:solidFill>
                <a:cs typeface="Times New Roman" pitchFamily="18" charset="0"/>
              </a:rPr>
              <a:t>(87%). </a:t>
            </a:r>
            <a:endParaRPr lang="en-NZ" sz="1200" dirty="0">
              <a:solidFill>
                <a:srgbClr val="000000"/>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a:solidFill>
                  <a:srgbClr val="000000"/>
                </a:solidFill>
                <a:cs typeface="Times New Roman" pitchFamily="18" charset="0"/>
              </a:rPr>
              <a:t>In </a:t>
            </a:r>
            <a:r>
              <a:rPr lang="en-NZ" sz="1200" dirty="0" smtClean="0">
                <a:solidFill>
                  <a:srgbClr val="000000"/>
                </a:solidFill>
                <a:cs typeface="Times New Roman" pitchFamily="18" charset="0"/>
              </a:rPr>
              <a:t>Hawkes Bay, </a:t>
            </a:r>
            <a:r>
              <a:rPr lang="en-NZ" sz="1200" dirty="0">
                <a:solidFill>
                  <a:srgbClr val="000000"/>
                </a:solidFill>
                <a:cs typeface="Times New Roman" pitchFamily="18" charset="0"/>
              </a:rPr>
              <a:t>preparedness levels are significantly higher than average for the preparedness diagnostic </a:t>
            </a:r>
            <a:r>
              <a:rPr lang="en-NZ" sz="1200" dirty="0" smtClean="0">
                <a:solidFill>
                  <a:srgbClr val="000000"/>
                </a:solidFill>
                <a:cs typeface="Times New Roman" pitchFamily="18" charset="0"/>
              </a:rPr>
              <a:t>‘you have an emergency survival plan for your household</a:t>
            </a:r>
            <a:r>
              <a:rPr lang="en-NZ" sz="1200" dirty="0" smtClean="0">
                <a:cs typeface="Times New Roman" pitchFamily="18" charset="0"/>
              </a:rPr>
              <a:t>’ </a:t>
            </a:r>
            <a:r>
              <a:rPr lang="en-NZ" sz="1200" dirty="0">
                <a:cs typeface="Times New Roman" pitchFamily="18" charset="0"/>
              </a:rPr>
              <a:t>(</a:t>
            </a:r>
            <a:r>
              <a:rPr lang="en-NZ" sz="1200" dirty="0" smtClean="0">
                <a:cs typeface="Times New Roman" pitchFamily="18" charset="0"/>
              </a:rPr>
              <a:t>73% cf. 60% </a:t>
            </a:r>
            <a:r>
              <a:rPr lang="en-NZ" sz="1200" dirty="0">
                <a:cs typeface="Times New Roman" pitchFamily="18" charset="0"/>
              </a:rPr>
              <a:t>national average</a:t>
            </a:r>
            <a:r>
              <a:rPr lang="en-NZ" sz="1200" dirty="0" smtClean="0">
                <a:cs typeface="Times New Roman" pitchFamily="18" charset="0"/>
              </a:rPr>
              <a:t>).</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Two thirds of Hawkes Bay residents (66%) have taken steps in the last 12 months to prepare themselves or their household for a disaster.  Three quarters of these residents (78%) said their actions were prompted by a disaster in NZ and 19% said their actions were prompted by a disaster overseas.  </a:t>
            </a:r>
            <a:endParaRPr lang="en-NZ" sz="1200" dirty="0">
              <a:cs typeface="Times New Roman" pitchFamily="18" charset="0"/>
            </a:endParaRPr>
          </a:p>
        </p:txBody>
      </p:sp>
      <p:sp>
        <p:nvSpPr>
          <p:cNvPr id="41" name="AutoShape 52"/>
          <p:cNvSpPr>
            <a:spLocks noChangeArrowheads="1"/>
          </p:cNvSpPr>
          <p:nvPr/>
        </p:nvSpPr>
        <p:spPr bwMode="auto">
          <a:xfrm>
            <a:off x="5925990" y="125165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16%</a:t>
            </a:r>
            <a:endParaRPr lang="en-US" sz="1000" b="1" dirty="0">
              <a:solidFill>
                <a:schemeClr val="tx1"/>
              </a:solidFill>
            </a:endParaRPr>
          </a:p>
        </p:txBody>
      </p:sp>
      <p:sp>
        <p:nvSpPr>
          <p:cNvPr id="42" name="AutoShape 52"/>
          <p:cNvSpPr>
            <a:spLocks noChangeArrowheads="1"/>
          </p:cNvSpPr>
          <p:nvPr/>
        </p:nvSpPr>
        <p:spPr bwMode="auto">
          <a:xfrm>
            <a:off x="5925990" y="151709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28%</a:t>
            </a:r>
            <a:endParaRPr lang="en-US" sz="1000" b="1" dirty="0">
              <a:solidFill>
                <a:schemeClr val="tx1"/>
              </a:solidFill>
            </a:endParaRPr>
          </a:p>
        </p:txBody>
      </p:sp>
      <p:sp>
        <p:nvSpPr>
          <p:cNvPr id="43" name="AutoShape 52"/>
          <p:cNvSpPr>
            <a:spLocks noChangeArrowheads="1"/>
          </p:cNvSpPr>
          <p:nvPr/>
        </p:nvSpPr>
        <p:spPr bwMode="auto">
          <a:xfrm>
            <a:off x="5925990" y="178254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71%</a:t>
            </a:r>
            <a:endParaRPr lang="en-US" sz="1000" b="1" dirty="0">
              <a:solidFill>
                <a:schemeClr val="tx1"/>
              </a:solidFill>
            </a:endParaRPr>
          </a:p>
        </p:txBody>
      </p:sp>
      <p:sp>
        <p:nvSpPr>
          <p:cNvPr id="44" name="AutoShape 52"/>
          <p:cNvSpPr>
            <a:spLocks noChangeArrowheads="1"/>
          </p:cNvSpPr>
          <p:nvPr/>
        </p:nvSpPr>
        <p:spPr bwMode="auto">
          <a:xfrm>
            <a:off x="5925990" y="204798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84%</a:t>
            </a:r>
            <a:endParaRPr lang="en-US" sz="1000" b="1" dirty="0">
              <a:solidFill>
                <a:schemeClr val="tx1"/>
              </a:solidFill>
            </a:endParaRPr>
          </a:p>
        </p:txBody>
      </p:sp>
      <p:sp>
        <p:nvSpPr>
          <p:cNvPr id="45" name="Text Box 56"/>
          <p:cNvSpPr txBox="1">
            <a:spLocks noChangeArrowheads="1"/>
          </p:cNvSpPr>
          <p:nvPr/>
        </p:nvSpPr>
        <p:spPr bwMode="auto">
          <a:xfrm>
            <a:off x="5878891" y="1001455"/>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46"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21%</a:t>
            </a:r>
            <a:endParaRPr lang="en-US" sz="800" b="1" dirty="0">
              <a:solidFill>
                <a:schemeClr val="tx1"/>
              </a:solidFill>
            </a:endParaRPr>
          </a:p>
        </p:txBody>
      </p:sp>
      <p:sp>
        <p:nvSpPr>
          <p:cNvPr id="47"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43%</a:t>
            </a:r>
            <a:endParaRPr lang="en-US" sz="800" b="1" dirty="0">
              <a:solidFill>
                <a:schemeClr val="tx1"/>
              </a:solidFill>
            </a:endParaRPr>
          </a:p>
        </p:txBody>
      </p:sp>
      <p:sp>
        <p:nvSpPr>
          <p:cNvPr id="48"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73%</a:t>
            </a:r>
            <a:endParaRPr lang="en-US" sz="800" b="1" dirty="0">
              <a:solidFill>
                <a:schemeClr val="tx1"/>
              </a:solidFill>
            </a:endParaRPr>
          </a:p>
        </p:txBody>
      </p:sp>
      <p:sp>
        <p:nvSpPr>
          <p:cNvPr id="49"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87%</a:t>
            </a:r>
            <a:endParaRPr lang="en-US" sz="800" b="1" dirty="0">
              <a:solidFill>
                <a:schemeClr val="tx1"/>
              </a:solidFill>
            </a:endParaRPr>
          </a:p>
        </p:txBody>
      </p:sp>
      <p:sp>
        <p:nvSpPr>
          <p:cNvPr id="50" name="Text Box 56"/>
          <p:cNvSpPr txBox="1">
            <a:spLocks noChangeArrowheads="1"/>
          </p:cNvSpPr>
          <p:nvPr/>
        </p:nvSpPr>
        <p:spPr bwMode="auto">
          <a:xfrm>
            <a:off x="6465028" y="1001455"/>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Tree>
    <p:extLst>
      <p:ext uri="{BB962C8B-B14F-4D97-AF65-F5344CB8AC3E}">
        <p14:creationId xmlns:p14="http://schemas.microsoft.com/office/powerpoint/2010/main" val="40582222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Hawkes Bay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64</a:t>
            </a:r>
            <a:endParaRPr lang="en-GB" sz="1000" dirty="0">
              <a:solidFill>
                <a:srgbClr val="000000"/>
              </a:solidFill>
            </a:endParaRPr>
          </a:p>
        </p:txBody>
      </p:sp>
      <p:sp>
        <p:nvSpPr>
          <p:cNvPr id="6" name="Text Box 7"/>
          <p:cNvSpPr txBox="1">
            <a:spLocks noChangeArrowheads="1"/>
          </p:cNvSpPr>
          <p:nvPr/>
        </p:nvSpPr>
        <p:spPr bwMode="auto">
          <a:xfrm>
            <a:off x="964777" y="937514"/>
            <a:ext cx="8096673" cy="5663089"/>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The proportion of residents from the </a:t>
            </a:r>
            <a:r>
              <a:rPr lang="en-NZ" sz="1200" dirty="0" smtClean="0">
                <a:cs typeface="Times New Roman" pitchFamily="18" charset="0"/>
              </a:rPr>
              <a:t>Hawkes Bay that </a:t>
            </a:r>
            <a:r>
              <a:rPr lang="en-NZ" sz="1200" dirty="0">
                <a:cs typeface="Times New Roman" pitchFamily="18" charset="0"/>
              </a:rPr>
              <a:t>have seen, heard, or read advertising about preparing for a disaster is generally consistent with the national average at </a:t>
            </a:r>
            <a:r>
              <a:rPr lang="en-NZ" sz="1200" dirty="0" smtClean="0">
                <a:cs typeface="Times New Roman" pitchFamily="18" charset="0"/>
              </a:rPr>
              <a:t>68%.  Of these residents, a significantly smaller proportion than average recall seeing advertising on TV (75% cf. 87% national average).</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Two thirds of Hawkes Bay residents (66%) </a:t>
            </a:r>
            <a:r>
              <a:rPr lang="en-NZ" sz="1200" dirty="0">
                <a:cs typeface="Times New Roman" pitchFamily="18" charset="0"/>
              </a:rPr>
              <a:t>have seen </a:t>
            </a:r>
            <a:r>
              <a:rPr lang="en-NZ" sz="1200" dirty="0" smtClean="0">
                <a:cs typeface="Times New Roman" pitchFamily="18" charset="0"/>
              </a:rPr>
              <a:t>a Civil </a:t>
            </a:r>
            <a:r>
              <a:rPr lang="en-NZ" sz="1200" dirty="0">
                <a:cs typeface="Times New Roman" pitchFamily="18" charset="0"/>
              </a:rPr>
              <a:t>Defence </a:t>
            </a:r>
            <a:r>
              <a:rPr lang="en-NZ" sz="1200" dirty="0" smtClean="0">
                <a:cs typeface="Times New Roman" pitchFamily="18" charset="0"/>
              </a:rPr>
              <a:t>TV advertisement, 50% have previously heard of the tag line ‘Get Ready, Get Thru’, and 44% have previously heard of the website ‘getthru.govt.nz’, all of which are consistent with the national average. </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Hawkes Bay residents </a:t>
            </a:r>
            <a:r>
              <a:rPr lang="en-NZ" sz="1200" dirty="0">
                <a:cs typeface="Times New Roman" pitchFamily="18" charset="0"/>
              </a:rPr>
              <a:t>are more likely than average to state that they heard non-advertising information about disasters via </a:t>
            </a:r>
            <a:r>
              <a:rPr lang="en-NZ" sz="1200" dirty="0" smtClean="0">
                <a:cs typeface="Times New Roman" pitchFamily="18" charset="0"/>
              </a:rPr>
              <a:t>their local or community newspapers (20% cf. 11% </a:t>
            </a:r>
            <a:r>
              <a:rPr lang="en-NZ" sz="1200" dirty="0">
                <a:cs typeface="Times New Roman" pitchFamily="18" charset="0"/>
              </a:rPr>
              <a:t>national average</a:t>
            </a:r>
            <a:r>
              <a:rPr lang="en-NZ" sz="1200" dirty="0" smtClean="0">
                <a:cs typeface="Times New Roman" pitchFamily="18" charset="0"/>
              </a:rPr>
              <a:t>).</a:t>
            </a:r>
          </a:p>
          <a:p>
            <a:pPr marL="180975" indent="-180975" fontAlgn="base">
              <a:spcBef>
                <a:spcPct val="50000"/>
              </a:spcBef>
              <a:spcAft>
                <a:spcPct val="0"/>
              </a:spcAft>
              <a:buFont typeface="Wingdings" pitchFamily="2" charset="2"/>
              <a:buChar char=""/>
            </a:pPr>
            <a:endParaRPr lang="en-NZ" sz="1200" dirty="0">
              <a:solidFill>
                <a:srgbClr val="FF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a:cs typeface="Times New Roman" pitchFamily="18" charset="0"/>
              </a:rPr>
              <a:t>Hawkes Bay residents are </a:t>
            </a:r>
            <a:r>
              <a:rPr lang="en-NZ" sz="1200" dirty="0" smtClean="0">
                <a:cs typeface="Times New Roman" pitchFamily="18" charset="0"/>
              </a:rPr>
              <a:t>less likely </a:t>
            </a:r>
            <a:r>
              <a:rPr lang="en-NZ" sz="1200" dirty="0">
                <a:cs typeface="Times New Roman" pitchFamily="18" charset="0"/>
              </a:rPr>
              <a:t>than average to say that a </a:t>
            </a:r>
            <a:r>
              <a:rPr lang="en-NZ" sz="1200" dirty="0" smtClean="0">
                <a:cs typeface="Times New Roman" pitchFamily="18" charset="0"/>
              </a:rPr>
              <a:t>hurricane, cyclone, or storm could occur in NZ in </a:t>
            </a:r>
            <a:r>
              <a:rPr lang="en-NZ" sz="1200" dirty="0">
                <a:cs typeface="Times New Roman" pitchFamily="18" charset="0"/>
              </a:rPr>
              <a:t>their lifetime </a:t>
            </a:r>
            <a:r>
              <a:rPr lang="en-NZ" sz="1200" dirty="0" smtClean="0">
                <a:cs typeface="Times New Roman" pitchFamily="18" charset="0"/>
              </a:rPr>
              <a:t>(25% cf. 38% </a:t>
            </a:r>
            <a:r>
              <a:rPr lang="en-NZ" sz="1200" dirty="0">
                <a:cs typeface="Times New Roman" pitchFamily="18" charset="0"/>
              </a:rPr>
              <a:t>national average). </a:t>
            </a:r>
            <a:r>
              <a:rPr lang="en-NZ" sz="1200" dirty="0" smtClean="0">
                <a:cs typeface="Times New Roman" pitchFamily="18" charset="0"/>
              </a:rPr>
              <a:t> </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also less likely to think they need to have food and water supplies to prepare for a disaster (only 60% cf. 75%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In the event of a disaster in their area, residents from Hawkes Bay are less likely than average to think their neighbours will be there to help them (75% cf. 87% national average) or that ambulance services will be there to help (64% cf. 77%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also less likely than average to think that the following household utilities or infrastructure services could be disrupted:</a:t>
            </a:r>
          </a:p>
          <a:p>
            <a:pPr marL="638175" lvl="1" indent="-180975" fontAlgn="base">
              <a:spcBef>
                <a:spcPts val="600"/>
              </a:spcBef>
              <a:spcAft>
                <a:spcPct val="0"/>
              </a:spcAft>
              <a:buFont typeface="Wingdings" pitchFamily="2" charset="2"/>
              <a:buChar char=""/>
            </a:pPr>
            <a:r>
              <a:rPr lang="en-NZ" sz="1200" dirty="0">
                <a:cs typeface="Times New Roman" pitchFamily="18" charset="0"/>
              </a:rPr>
              <a:t>R</a:t>
            </a:r>
            <a:r>
              <a:rPr lang="en-NZ" sz="1200" dirty="0" smtClean="0">
                <a:cs typeface="Times New Roman" pitchFamily="18" charset="0"/>
              </a:rPr>
              <a:t>oading (84% cf. 92% national average)</a:t>
            </a:r>
          </a:p>
          <a:p>
            <a:pPr marL="638175" lvl="1" indent="-180975" fontAlgn="base">
              <a:spcBef>
                <a:spcPts val="600"/>
              </a:spcBef>
              <a:spcAft>
                <a:spcPct val="0"/>
              </a:spcAft>
              <a:buFont typeface="Wingdings" pitchFamily="2" charset="2"/>
              <a:buChar char=""/>
            </a:pPr>
            <a:r>
              <a:rPr lang="en-NZ" sz="1200" dirty="0">
                <a:cs typeface="Times New Roman" pitchFamily="18" charset="0"/>
              </a:rPr>
              <a:t>W</a:t>
            </a:r>
            <a:r>
              <a:rPr lang="en-NZ" sz="1200" dirty="0" smtClean="0">
                <a:cs typeface="Times New Roman" pitchFamily="18" charset="0"/>
              </a:rPr>
              <a:t>ater (83% cf. 91% national average)</a:t>
            </a:r>
          </a:p>
          <a:p>
            <a:pPr marL="638175" lvl="1" indent="-180975" fontAlgn="base">
              <a:spcBef>
                <a:spcPts val="600"/>
              </a:spcBef>
              <a:spcAft>
                <a:spcPct val="0"/>
              </a:spcAft>
              <a:buFont typeface="Wingdings" pitchFamily="2" charset="2"/>
              <a:buChar char=""/>
            </a:pPr>
            <a:r>
              <a:rPr lang="en-NZ" sz="1200" dirty="0">
                <a:cs typeface="Times New Roman" pitchFamily="18" charset="0"/>
              </a:rPr>
              <a:t>S</a:t>
            </a:r>
            <a:r>
              <a:rPr lang="en-NZ" sz="1200" dirty="0" smtClean="0">
                <a:cs typeface="Times New Roman" pitchFamily="18" charset="0"/>
              </a:rPr>
              <a:t>ewerage (80% cf. 90% national average).</a:t>
            </a:r>
          </a:p>
        </p:txBody>
      </p:sp>
    </p:spTree>
    <p:extLst>
      <p:ext uri="{BB962C8B-B14F-4D97-AF65-F5344CB8AC3E}">
        <p14:creationId xmlns:p14="http://schemas.microsoft.com/office/powerpoint/2010/main" val="33440219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36" name="AutoShape 52"/>
          <p:cNvSpPr>
            <a:spLocks noChangeArrowheads="1"/>
          </p:cNvSpPr>
          <p:nvPr/>
        </p:nvSpPr>
        <p:spPr bwMode="auto">
          <a:xfrm>
            <a:off x="6516687" y="125809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17%   </a:t>
            </a:r>
            <a:endParaRPr lang="en-US" sz="800" b="1" dirty="0">
              <a:solidFill>
                <a:schemeClr val="tx1"/>
              </a:solidFill>
            </a:endParaRPr>
          </a:p>
        </p:txBody>
      </p:sp>
      <p:sp>
        <p:nvSpPr>
          <p:cNvPr id="37" name="AutoShape 52"/>
          <p:cNvSpPr>
            <a:spLocks noChangeArrowheads="1"/>
          </p:cNvSpPr>
          <p:nvPr/>
        </p:nvSpPr>
        <p:spPr bwMode="auto">
          <a:xfrm>
            <a:off x="6516687" y="152272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36%</a:t>
            </a:r>
            <a:endParaRPr lang="en-US" sz="800" b="1" dirty="0">
              <a:solidFill>
                <a:schemeClr val="tx1"/>
              </a:solidFill>
            </a:endParaRPr>
          </a:p>
        </p:txBody>
      </p:sp>
      <p:sp>
        <p:nvSpPr>
          <p:cNvPr id="38" name="AutoShape 52"/>
          <p:cNvSpPr>
            <a:spLocks noChangeArrowheads="1"/>
          </p:cNvSpPr>
          <p:nvPr/>
        </p:nvSpPr>
        <p:spPr bwMode="auto">
          <a:xfrm>
            <a:off x="6516687" y="178736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66%</a:t>
            </a:r>
            <a:endParaRPr lang="en-US" sz="800" b="1" dirty="0">
              <a:solidFill>
                <a:schemeClr val="tx1"/>
              </a:solidFill>
            </a:endParaRPr>
          </a:p>
        </p:txBody>
      </p:sp>
      <p:sp>
        <p:nvSpPr>
          <p:cNvPr id="40" name="AutoShape 52"/>
          <p:cNvSpPr>
            <a:spLocks noChangeArrowheads="1"/>
          </p:cNvSpPr>
          <p:nvPr/>
        </p:nvSpPr>
        <p:spPr bwMode="auto">
          <a:xfrm>
            <a:off x="6516687" y="205199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94%</a:t>
            </a:r>
            <a:endParaRPr lang="en-US" sz="800" b="1" dirty="0">
              <a:solidFill>
                <a:schemeClr val="tx1"/>
              </a:solidFill>
            </a:endParaRPr>
          </a:p>
        </p:txBody>
      </p:sp>
      <p:sp>
        <p:nvSpPr>
          <p:cNvPr id="41" name="Text Box 56"/>
          <p:cNvSpPr txBox="1">
            <a:spLocks noChangeArrowheads="1"/>
          </p:cNvSpPr>
          <p:nvPr/>
        </p:nvSpPr>
        <p:spPr bwMode="auto">
          <a:xfrm>
            <a:off x="6465028" y="99750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Nelson/</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marlborough</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7" name="Rectangle 48"/>
          <p:cNvSpPr>
            <a:spLocks noChangeArrowheads="1"/>
          </p:cNvSpPr>
          <p:nvPr/>
        </p:nvSpPr>
        <p:spPr bwMode="auto">
          <a:xfrm>
            <a:off x="1441919" y="1317514"/>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8" name="Rectangle 49"/>
          <p:cNvSpPr>
            <a:spLocks noChangeArrowheads="1"/>
          </p:cNvSpPr>
          <p:nvPr/>
        </p:nvSpPr>
        <p:spPr bwMode="auto">
          <a:xfrm>
            <a:off x="1207881" y="1591673"/>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 name="Text Box 50"/>
          <p:cNvSpPr txBox="1">
            <a:spLocks noChangeArrowheads="1"/>
          </p:cNvSpPr>
          <p:nvPr/>
        </p:nvSpPr>
        <p:spPr bwMode="auto">
          <a:xfrm>
            <a:off x="2397227" y="997503"/>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0" name="Text Box 56"/>
          <p:cNvSpPr txBox="1">
            <a:spLocks noChangeArrowheads="1"/>
          </p:cNvSpPr>
          <p:nvPr/>
        </p:nvSpPr>
        <p:spPr bwMode="auto">
          <a:xfrm>
            <a:off x="3270331" y="997503"/>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1" name="Text Box 56"/>
          <p:cNvSpPr txBox="1">
            <a:spLocks noChangeArrowheads="1"/>
          </p:cNvSpPr>
          <p:nvPr/>
        </p:nvSpPr>
        <p:spPr bwMode="auto">
          <a:xfrm>
            <a:off x="3932799" y="997503"/>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2" name="Text Box 56"/>
          <p:cNvSpPr txBox="1">
            <a:spLocks noChangeArrowheads="1"/>
          </p:cNvSpPr>
          <p:nvPr/>
        </p:nvSpPr>
        <p:spPr bwMode="auto">
          <a:xfrm>
            <a:off x="4591944" y="997503"/>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3" name="Rectangle 49"/>
          <p:cNvSpPr>
            <a:spLocks noChangeArrowheads="1"/>
          </p:cNvSpPr>
          <p:nvPr/>
        </p:nvSpPr>
        <p:spPr bwMode="auto">
          <a:xfrm>
            <a:off x="1675958" y="1862543"/>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4" name="Rectangle 49"/>
          <p:cNvSpPr>
            <a:spLocks noChangeArrowheads="1"/>
          </p:cNvSpPr>
          <p:nvPr/>
        </p:nvSpPr>
        <p:spPr bwMode="auto">
          <a:xfrm>
            <a:off x="1228836" y="2123707"/>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5" name="AutoShape 52"/>
          <p:cNvSpPr>
            <a:spLocks noChangeArrowheads="1"/>
          </p:cNvSpPr>
          <p:nvPr/>
        </p:nvSpPr>
        <p:spPr bwMode="auto">
          <a:xfrm>
            <a:off x="2660483"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88%</a:t>
            </a:r>
          </a:p>
        </p:txBody>
      </p:sp>
      <p:sp>
        <p:nvSpPr>
          <p:cNvPr id="16" name="AutoShape 52"/>
          <p:cNvSpPr>
            <a:spLocks noChangeArrowheads="1"/>
          </p:cNvSpPr>
          <p:nvPr/>
        </p:nvSpPr>
        <p:spPr bwMode="auto">
          <a:xfrm>
            <a:off x="2660483" y="17855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66%</a:t>
            </a:r>
          </a:p>
        </p:txBody>
      </p:sp>
      <p:sp>
        <p:nvSpPr>
          <p:cNvPr id="17" name="AutoShape 52"/>
          <p:cNvSpPr>
            <a:spLocks noChangeArrowheads="1"/>
          </p:cNvSpPr>
          <p:nvPr/>
        </p:nvSpPr>
        <p:spPr bwMode="auto">
          <a:xfrm>
            <a:off x="3321991"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91%</a:t>
            </a:r>
          </a:p>
        </p:txBody>
      </p:sp>
      <p:sp>
        <p:nvSpPr>
          <p:cNvPr id="18" name="AutoShape 52"/>
          <p:cNvSpPr>
            <a:spLocks noChangeArrowheads="1"/>
          </p:cNvSpPr>
          <p:nvPr/>
        </p:nvSpPr>
        <p:spPr bwMode="auto">
          <a:xfrm>
            <a:off x="3321991" y="1777058"/>
            <a:ext cx="369887" cy="232883"/>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48%</a:t>
            </a:r>
          </a:p>
        </p:txBody>
      </p:sp>
      <p:sp>
        <p:nvSpPr>
          <p:cNvPr id="19" name="AutoShape 52"/>
          <p:cNvSpPr>
            <a:spLocks noChangeArrowheads="1"/>
          </p:cNvSpPr>
          <p:nvPr/>
        </p:nvSpPr>
        <p:spPr bwMode="auto">
          <a:xfrm>
            <a:off x="3984459"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20" name="AutoShape 52"/>
          <p:cNvSpPr>
            <a:spLocks noChangeArrowheads="1"/>
          </p:cNvSpPr>
          <p:nvPr/>
        </p:nvSpPr>
        <p:spPr bwMode="auto">
          <a:xfrm>
            <a:off x="3984459" y="17855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71%</a:t>
            </a:r>
          </a:p>
        </p:txBody>
      </p:sp>
      <p:sp>
        <p:nvSpPr>
          <p:cNvPr id="21" name="AutoShape 52"/>
          <p:cNvSpPr>
            <a:spLocks noChangeArrowheads="1"/>
          </p:cNvSpPr>
          <p:nvPr/>
        </p:nvSpPr>
        <p:spPr bwMode="auto">
          <a:xfrm>
            <a:off x="4643604"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91%</a:t>
            </a:r>
          </a:p>
        </p:txBody>
      </p:sp>
      <p:sp>
        <p:nvSpPr>
          <p:cNvPr id="22" name="AutoShape 52"/>
          <p:cNvSpPr>
            <a:spLocks noChangeArrowheads="1"/>
          </p:cNvSpPr>
          <p:nvPr/>
        </p:nvSpPr>
        <p:spPr bwMode="auto">
          <a:xfrm>
            <a:off x="4643604" y="17855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53%</a:t>
            </a:r>
          </a:p>
        </p:txBody>
      </p:sp>
      <p:sp>
        <p:nvSpPr>
          <p:cNvPr id="23" name="Rectangle 30"/>
          <p:cNvSpPr>
            <a:spLocks noChangeArrowheads="1"/>
          </p:cNvSpPr>
          <p:nvPr/>
        </p:nvSpPr>
        <p:spPr bwMode="auto">
          <a:xfrm>
            <a:off x="2461251" y="1253719"/>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4" name="Rectangle 30"/>
          <p:cNvSpPr>
            <a:spLocks noChangeArrowheads="1"/>
          </p:cNvSpPr>
          <p:nvPr/>
        </p:nvSpPr>
        <p:spPr bwMode="auto">
          <a:xfrm>
            <a:off x="3102749" y="1262284"/>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5" name="Rectangle 30"/>
          <p:cNvSpPr>
            <a:spLocks noChangeArrowheads="1"/>
          </p:cNvSpPr>
          <p:nvPr/>
        </p:nvSpPr>
        <p:spPr bwMode="auto">
          <a:xfrm>
            <a:off x="3782200" y="1266566"/>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6" name="Rectangle 30"/>
          <p:cNvSpPr>
            <a:spLocks noChangeArrowheads="1"/>
          </p:cNvSpPr>
          <p:nvPr/>
        </p:nvSpPr>
        <p:spPr bwMode="auto">
          <a:xfrm>
            <a:off x="4434995" y="1278307"/>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7" name="Text Box 56"/>
          <p:cNvSpPr txBox="1">
            <a:spLocks noChangeArrowheads="1"/>
          </p:cNvSpPr>
          <p:nvPr/>
        </p:nvSpPr>
        <p:spPr bwMode="auto">
          <a:xfrm>
            <a:off x="5249225" y="99750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28" name="AutoShape 52"/>
          <p:cNvSpPr>
            <a:spLocks noChangeArrowheads="1"/>
          </p:cNvSpPr>
          <p:nvPr/>
        </p:nvSpPr>
        <p:spPr bwMode="auto">
          <a:xfrm>
            <a:off x="5300885" y="17855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43%</a:t>
            </a:r>
            <a:endParaRPr lang="en-US" sz="1000" b="1" dirty="0">
              <a:solidFill>
                <a:schemeClr val="tx1"/>
              </a:solidFill>
            </a:endParaRPr>
          </a:p>
        </p:txBody>
      </p:sp>
      <p:sp>
        <p:nvSpPr>
          <p:cNvPr id="29" name="AutoShape 52"/>
          <p:cNvSpPr>
            <a:spLocks noChangeArrowheads="1"/>
          </p:cNvSpPr>
          <p:nvPr/>
        </p:nvSpPr>
        <p:spPr bwMode="auto">
          <a:xfrm>
            <a:off x="5300885"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85%</a:t>
            </a:r>
            <a:endParaRPr lang="en-US" sz="1000" b="1" dirty="0">
              <a:solidFill>
                <a:schemeClr val="tx1"/>
              </a:solidFill>
            </a:endParaRPr>
          </a:p>
        </p:txBody>
      </p:sp>
      <p:sp>
        <p:nvSpPr>
          <p:cNvPr id="30" name="Rectangle 29"/>
          <p:cNvSpPr>
            <a:spLocks noChangeArrowheads="1"/>
          </p:cNvSpPr>
          <p:nvPr/>
        </p:nvSpPr>
        <p:spPr bwMode="auto">
          <a:xfrm>
            <a:off x="5130320" y="1278307"/>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59" name="Text Box 3"/>
          <p:cNvSpPr txBox="1">
            <a:spLocks noChangeArrowheads="1"/>
          </p:cNvSpPr>
          <p:nvPr/>
        </p:nvSpPr>
        <p:spPr bwMode="auto">
          <a:xfrm>
            <a:off x="1043007" y="2606543"/>
            <a:ext cx="8100994" cy="2708434"/>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Compared to last year, significantly fewer Nelson/Marlborough residents are fully prepared for a disaster (from 37% in 2011 down to 17% this year).</a:t>
            </a:r>
          </a:p>
          <a:p>
            <a:pPr marL="180975" indent="-180975" fontAlgn="base">
              <a:spcBef>
                <a:spcPct val="50000"/>
              </a:spcBef>
              <a:spcAft>
                <a:spcPct val="0"/>
              </a:spcAft>
              <a:buFont typeface="Wingdings" pitchFamily="2" charset="2"/>
              <a:buChar char=""/>
            </a:pPr>
            <a:r>
              <a:rPr lang="en-NZ" sz="1200" dirty="0" smtClean="0">
                <a:solidFill>
                  <a:srgbClr val="000000"/>
                </a:solidFill>
                <a:cs typeface="Times New Roman" pitchFamily="18" charset="0"/>
              </a:rPr>
              <a:t>In Nelson/Marlborough, </a:t>
            </a:r>
            <a:r>
              <a:rPr lang="en-NZ" sz="1200" dirty="0">
                <a:solidFill>
                  <a:srgbClr val="000000"/>
                </a:solidFill>
                <a:cs typeface="Times New Roman" pitchFamily="18" charset="0"/>
              </a:rPr>
              <a:t>preparedness levels are significantly higher than average for the preparedness diagnostic </a:t>
            </a:r>
            <a:r>
              <a:rPr lang="en-NZ" sz="1200" dirty="0" smtClean="0">
                <a:solidFill>
                  <a:srgbClr val="000000"/>
                </a:solidFill>
                <a:cs typeface="Times New Roman" pitchFamily="18" charset="0"/>
              </a:rPr>
              <a:t>‘you have the necessary emergency items needed to survive a disaster</a:t>
            </a:r>
            <a:r>
              <a:rPr lang="en-NZ" sz="1200" dirty="0" smtClean="0">
                <a:cs typeface="Times New Roman" pitchFamily="18" charset="0"/>
              </a:rPr>
              <a:t>’ (94% cf. 81% </a:t>
            </a:r>
            <a:r>
              <a:rPr lang="en-NZ" sz="1200" dirty="0">
                <a:cs typeface="Times New Roman" pitchFamily="18" charset="0"/>
              </a:rPr>
              <a:t>national average</a:t>
            </a:r>
            <a:r>
              <a:rPr lang="en-NZ" sz="1200" dirty="0" smtClean="0">
                <a:cs typeface="Times New Roman" pitchFamily="18" charset="0"/>
              </a:rPr>
              <a:t>).</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Nelson/Marlborough residents are more likely than average to have an emergency survival plan that only includes a plan for when they are at home (45% cf. 33%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Six in ten Nelson/Marlborough residents (59%) have taken steps in the last 12 months to prepare themselves or their household for a disaster.  Of these residents, a significantly higher than average proportion said that their friends and family (21% cf. 11% national average) and that the news and media prompted them to take these steps (19% cf. 9% national average).</a:t>
            </a:r>
            <a:endParaRPr lang="en-NZ" sz="1200" dirty="0" smtClean="0">
              <a:solidFill>
                <a:srgbClr val="FF0000"/>
              </a:solidFill>
            </a:endParaRPr>
          </a:p>
        </p:txBody>
      </p:sp>
      <p:sp>
        <p:nvSpPr>
          <p:cNvPr id="62" name="Text Box 56"/>
          <p:cNvSpPr txBox="1">
            <a:spLocks noChangeArrowheads="1"/>
          </p:cNvSpPr>
          <p:nvPr/>
        </p:nvSpPr>
        <p:spPr bwMode="auto">
          <a:xfrm>
            <a:off x="5888451" y="99750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63" name="AutoShape 52"/>
          <p:cNvSpPr>
            <a:spLocks noChangeArrowheads="1"/>
          </p:cNvSpPr>
          <p:nvPr/>
        </p:nvSpPr>
        <p:spPr bwMode="auto">
          <a:xfrm>
            <a:off x="5932810" y="178554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80%</a:t>
            </a:r>
            <a:endParaRPr lang="en-US" sz="1000" b="1" dirty="0">
              <a:solidFill>
                <a:schemeClr val="tx1"/>
              </a:solidFill>
            </a:endParaRPr>
          </a:p>
        </p:txBody>
      </p:sp>
      <p:sp>
        <p:nvSpPr>
          <p:cNvPr id="64" name="AutoShape 52"/>
          <p:cNvSpPr>
            <a:spLocks noChangeArrowheads="1"/>
          </p:cNvSpPr>
          <p:nvPr/>
        </p:nvSpPr>
        <p:spPr bwMode="auto">
          <a:xfrm>
            <a:off x="5932810" y="204671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91%</a:t>
            </a:r>
            <a:endParaRPr lang="en-US" sz="1000" b="1" dirty="0">
              <a:solidFill>
                <a:schemeClr val="tx1"/>
              </a:solidFill>
            </a:endParaRPr>
          </a:p>
        </p:txBody>
      </p:sp>
      <p:sp>
        <p:nvSpPr>
          <p:cNvPr id="66" name="AutoShape 52"/>
          <p:cNvSpPr>
            <a:spLocks noChangeArrowheads="1"/>
          </p:cNvSpPr>
          <p:nvPr/>
        </p:nvSpPr>
        <p:spPr bwMode="auto">
          <a:xfrm>
            <a:off x="5932810" y="124740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37%</a:t>
            </a:r>
            <a:endParaRPr lang="en-US" sz="1000" b="1" dirty="0">
              <a:solidFill>
                <a:schemeClr val="tx1"/>
              </a:solidFill>
            </a:endParaRPr>
          </a:p>
        </p:txBody>
      </p:sp>
      <p:sp>
        <p:nvSpPr>
          <p:cNvPr id="67" name="AutoShape 52"/>
          <p:cNvSpPr>
            <a:spLocks noChangeArrowheads="1"/>
          </p:cNvSpPr>
          <p:nvPr/>
        </p:nvSpPr>
        <p:spPr bwMode="auto">
          <a:xfrm>
            <a:off x="5932810" y="1513842"/>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51%</a:t>
            </a:r>
            <a:endParaRPr lang="en-US" sz="1000" b="1" dirty="0">
              <a:solidFill>
                <a:schemeClr val="tx1"/>
              </a:solidFill>
            </a:endParaRPr>
          </a:p>
        </p:txBody>
      </p:sp>
      <p:grpSp>
        <p:nvGrpSpPr>
          <p:cNvPr id="42" name="Group 41"/>
          <p:cNvGrpSpPr/>
          <p:nvPr/>
        </p:nvGrpSpPr>
        <p:grpSpPr>
          <a:xfrm>
            <a:off x="7732188" y="6219479"/>
            <a:ext cx="1411456" cy="338554"/>
            <a:chOff x="4723530" y="6263927"/>
            <a:chExt cx="1411456" cy="338554"/>
          </a:xfrm>
        </p:grpSpPr>
        <p:sp>
          <p:nvSpPr>
            <p:cNvPr id="43" name="Up Arrow 42"/>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Up Arrow 43"/>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TextBox 44"/>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
        <p:nvSpPr>
          <p:cNvPr id="46" name="Up Arrow 45"/>
          <p:cNvSpPr/>
          <p:nvPr/>
        </p:nvSpPr>
        <p:spPr>
          <a:xfrm flipV="1">
            <a:off x="6806352" y="1322314"/>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88352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7052" y="42532"/>
            <a:ext cx="6247701" cy="850106"/>
          </a:xfrm>
          <a:prstGeom prst="rect">
            <a:avLst/>
          </a:prstGeom>
          <a:ln>
            <a:no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solidFill>
                <a:effectLst/>
                <a:uLnTx/>
                <a:uFillTx/>
                <a:latin typeface="Century Gothic" pitchFamily="34" charset="0"/>
                <a:ea typeface="+mj-ea"/>
                <a:cs typeface="+mj-cs"/>
              </a:rPr>
              <a:t>Executive summary (continued)</a:t>
            </a:r>
            <a:endParaRPr kumimoji="0" lang="en-NZ" sz="2800" b="1" i="0" u="none" strike="noStrike" kern="1200" cap="none" spc="0" normalizeH="0" baseline="0" noProof="0" dirty="0">
              <a:ln>
                <a:noFill/>
              </a:ln>
              <a:solidFill>
                <a:schemeClr val="accent1"/>
              </a:solidFill>
              <a:effectLst/>
              <a:uLnTx/>
              <a:uFillTx/>
              <a:latin typeface="Century Gothic" pitchFamily="34" charset="0"/>
              <a:ea typeface="+mj-ea"/>
              <a:cs typeface="+mj-cs"/>
            </a:endParaRPr>
          </a:p>
        </p:txBody>
      </p:sp>
      <p:sp>
        <p:nvSpPr>
          <p:cNvPr id="7" name="TextBox 6"/>
          <p:cNvSpPr txBox="1"/>
          <p:nvPr/>
        </p:nvSpPr>
        <p:spPr>
          <a:xfrm>
            <a:off x="1031356" y="1350332"/>
            <a:ext cx="7676707" cy="2739211"/>
          </a:xfrm>
          <a:prstGeom prst="rect">
            <a:avLst/>
          </a:prstGeom>
          <a:noFill/>
        </p:spPr>
        <p:txBody>
          <a:bodyPr wrap="square" rtlCol="0">
            <a:spAutoFit/>
          </a:bodyPr>
          <a:lstStyle/>
          <a:p>
            <a:pPr marL="361950" indent="-361950">
              <a:lnSpc>
                <a:spcPct val="150000"/>
              </a:lnSpc>
              <a:spcAft>
                <a:spcPts val="600"/>
              </a:spcAft>
              <a:buFont typeface="Wingdings" pitchFamily="2" charset="2"/>
              <a:buChar char="§"/>
            </a:pPr>
            <a:r>
              <a:rPr lang="en-NZ" sz="1200" dirty="0" smtClean="0"/>
              <a:t>Public </a:t>
            </a:r>
            <a:r>
              <a:rPr lang="en-NZ" sz="1200" dirty="0"/>
              <a:t>awareness of </a:t>
            </a:r>
            <a:r>
              <a:rPr lang="en-NZ" sz="1200" dirty="0" smtClean="0"/>
              <a:t>the Civil </a:t>
            </a:r>
            <a:r>
              <a:rPr lang="en-NZ" sz="1200" dirty="0"/>
              <a:t>Defence TV advertisements has increased 6 percentage points, from 63% in 2010 to 69% this year. This increase </a:t>
            </a:r>
            <a:r>
              <a:rPr lang="en-NZ" sz="1200" dirty="0" smtClean="0"/>
              <a:t>was expected because the </a:t>
            </a:r>
            <a:r>
              <a:rPr lang="en-NZ" sz="1200" dirty="0"/>
              <a:t>March 2011 Get Ready Get Thru advertising was cancelled following the February </a:t>
            </a:r>
            <a:r>
              <a:rPr lang="en-NZ" sz="1200" dirty="0" smtClean="0"/>
              <a:t>earthquake, which resulted in lower than usual advertising awareness last year. Awareness is above the norm for TV advertisements.</a:t>
            </a:r>
            <a:endParaRPr lang="en-NZ" sz="1200" dirty="0"/>
          </a:p>
          <a:p>
            <a:pPr marL="361950" indent="-361950">
              <a:lnSpc>
                <a:spcPct val="150000"/>
              </a:lnSpc>
              <a:spcAft>
                <a:spcPts val="600"/>
              </a:spcAft>
              <a:buFont typeface="Wingdings" pitchFamily="2" charset="2"/>
              <a:buChar char="§"/>
            </a:pPr>
            <a:r>
              <a:rPr lang="en-NZ" sz="1200" dirty="0" smtClean="0"/>
              <a:t>The </a:t>
            </a:r>
            <a:r>
              <a:rPr lang="en-NZ" sz="1200" dirty="0"/>
              <a:t>tag line ‘Get Ready, Get Thru’ is becoming increasingly </a:t>
            </a:r>
            <a:r>
              <a:rPr lang="en-NZ" sz="1200" dirty="0" smtClean="0"/>
              <a:t>familiar. </a:t>
            </a:r>
            <a:r>
              <a:rPr lang="en-NZ" sz="1200" dirty="0"/>
              <a:t>Awareness of the tag line has increased from 41% in 2009, to </a:t>
            </a:r>
            <a:r>
              <a:rPr lang="en-NZ" sz="1200" dirty="0" smtClean="0"/>
              <a:t>46% </a:t>
            </a:r>
            <a:r>
              <a:rPr lang="en-NZ" sz="1200" dirty="0"/>
              <a:t>in 2010, to 49% </a:t>
            </a:r>
            <a:r>
              <a:rPr lang="en-NZ" sz="1200" dirty="0" smtClean="0"/>
              <a:t>in </a:t>
            </a:r>
            <a:r>
              <a:rPr lang="en-NZ" sz="1200" dirty="0"/>
              <a:t>2011, to 59% this year.</a:t>
            </a:r>
          </a:p>
          <a:p>
            <a:pPr marL="361950" indent="-361950">
              <a:lnSpc>
                <a:spcPct val="150000"/>
              </a:lnSpc>
              <a:spcAft>
                <a:spcPts val="600"/>
              </a:spcAft>
              <a:buFont typeface="Wingdings" pitchFamily="2" charset="2"/>
              <a:buChar char="§"/>
            </a:pPr>
            <a:r>
              <a:rPr lang="en-NZ" sz="1200" dirty="0" smtClean="0"/>
              <a:t>Awareness </a:t>
            </a:r>
            <a:r>
              <a:rPr lang="en-NZ" sz="1200" dirty="0"/>
              <a:t>of the Get Thru website has increased significantly - 49% of New Zealand residents are aware of the website (up from 40% in 2011).</a:t>
            </a:r>
          </a:p>
        </p:txBody>
      </p:sp>
      <p:sp>
        <p:nvSpPr>
          <p:cNvPr id="6" name="Rectangle 15"/>
          <p:cNvSpPr>
            <a:spLocks noChangeArrowheads="1"/>
          </p:cNvSpPr>
          <p:nvPr/>
        </p:nvSpPr>
        <p:spPr bwMode="auto">
          <a:xfrm>
            <a:off x="1009968" y="937915"/>
            <a:ext cx="5699176" cy="369332"/>
          </a:xfrm>
          <a:prstGeom prst="rect">
            <a:avLst/>
          </a:prstGeom>
          <a:noFill/>
          <a:ln w="9525" algn="ctr">
            <a:noFill/>
            <a:miter lim="800000"/>
            <a:headEnd/>
            <a:tailEnd/>
          </a:ln>
          <a:effectLst/>
        </p:spPr>
        <p:txBody>
          <a:bodyPr wrap="square">
            <a:spAutoFit/>
          </a:bodyPr>
          <a:lstStyle/>
          <a:p>
            <a:r>
              <a:rPr lang="en-NZ"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well is the advertising working?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06475"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Nelson/marlborough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6" name="Text Box 7"/>
          <p:cNvSpPr txBox="1">
            <a:spLocks noChangeArrowheads="1"/>
          </p:cNvSpPr>
          <p:nvPr/>
        </p:nvSpPr>
        <p:spPr bwMode="auto">
          <a:xfrm>
            <a:off x="996950" y="1107177"/>
            <a:ext cx="8080374" cy="4785926"/>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On par with the national average, approximately six in ten Nelson/Marlborough residents (59%) recall seeing, hearing, or reading an advertisement about preparing for a disaster.  Of these residents, a significantly higher proportion than average recall hearing advertisements on the radio (31% cf. 16%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Nelson/Marlborough residents </a:t>
            </a:r>
            <a:r>
              <a:rPr lang="en-NZ" sz="1200" dirty="0">
                <a:cs typeface="Times New Roman" pitchFamily="18" charset="0"/>
              </a:rPr>
              <a:t>are more likely than average to state that they heard non-advertising information about disasters via their local or community newspapers (</a:t>
            </a:r>
            <a:r>
              <a:rPr lang="en-NZ" sz="1200" dirty="0" smtClean="0">
                <a:cs typeface="Times New Roman" pitchFamily="18" charset="0"/>
              </a:rPr>
              <a:t>23% cf. </a:t>
            </a:r>
            <a:r>
              <a:rPr lang="en-NZ" sz="1200" dirty="0">
                <a:cs typeface="Times New Roman" pitchFamily="18" charset="0"/>
              </a:rPr>
              <a:t>11% national average</a:t>
            </a:r>
            <a:r>
              <a:rPr lang="en-NZ" sz="1200" dirty="0" smtClean="0">
                <a:cs typeface="Times New Roman" pitchFamily="18" charset="0"/>
              </a:rPr>
              <a:t>).</a:t>
            </a:r>
          </a:p>
          <a:p>
            <a:pPr marL="180975" indent="-180975" fontAlgn="base">
              <a:spcBef>
                <a:spcPct val="50000"/>
              </a:spcBef>
              <a:spcAft>
                <a:spcPct val="0"/>
              </a:spcAft>
              <a:buFont typeface="Wingdings" pitchFamily="2" charset="2"/>
              <a:buChar char=""/>
            </a:pPr>
            <a:endParaRPr lang="en-NZ" sz="1200" dirty="0">
              <a:solidFill>
                <a:srgbClr val="FF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a:cs typeface="Times New Roman" pitchFamily="18" charset="0"/>
              </a:rPr>
              <a:t>Nelson/Marlborough residents are less likely than average to </a:t>
            </a:r>
            <a:r>
              <a:rPr lang="en-NZ" sz="1200" dirty="0" smtClean="0">
                <a:cs typeface="Times New Roman" pitchFamily="18" charset="0"/>
              </a:rPr>
              <a:t>think that </a:t>
            </a:r>
            <a:r>
              <a:rPr lang="en-NZ" sz="1200" dirty="0">
                <a:cs typeface="Times New Roman" pitchFamily="18" charset="0"/>
              </a:rPr>
              <a:t>a volcanic eruption </a:t>
            </a:r>
            <a:r>
              <a:rPr lang="en-NZ" sz="1200" dirty="0" smtClean="0">
                <a:cs typeface="Times New Roman" pitchFamily="18" charset="0"/>
              </a:rPr>
              <a:t>could occur in NZ in their lifetime (24% cf. 45% </a:t>
            </a:r>
            <a:r>
              <a:rPr lang="en-NZ" sz="1200" dirty="0">
                <a:cs typeface="Times New Roman" pitchFamily="18" charset="0"/>
              </a:rPr>
              <a:t>national </a:t>
            </a:r>
            <a:r>
              <a:rPr lang="en-NZ" sz="1200" dirty="0" smtClean="0">
                <a:cs typeface="Times New Roman" pitchFamily="18" charset="0"/>
              </a:rPr>
              <a:t>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Nelson/Marlborough residents are more likely than average to think that the following household utilities or infrastructure services could be disrupted by a disaster:</a:t>
            </a:r>
          </a:p>
          <a:p>
            <a:pPr marL="638175" lvl="1" indent="-180975" fontAlgn="base">
              <a:spcBef>
                <a:spcPct val="50000"/>
              </a:spcBef>
              <a:spcAft>
                <a:spcPct val="0"/>
              </a:spcAft>
              <a:buFont typeface="Wingdings" pitchFamily="2" charset="2"/>
              <a:buChar char=""/>
            </a:pPr>
            <a:r>
              <a:rPr lang="en-NZ" sz="1200" dirty="0">
                <a:cs typeface="Times New Roman" pitchFamily="18" charset="0"/>
              </a:rPr>
              <a:t>L</a:t>
            </a:r>
            <a:r>
              <a:rPr lang="en-NZ" sz="1200" dirty="0" smtClean="0">
                <a:cs typeface="Times New Roman" pitchFamily="18" charset="0"/>
              </a:rPr>
              <a:t>and line telephones (100% cf. 92% national average)</a:t>
            </a:r>
          </a:p>
          <a:p>
            <a:pPr marL="638175" lvl="1" indent="-180975" fontAlgn="base">
              <a:spcBef>
                <a:spcPct val="50000"/>
              </a:spcBef>
              <a:spcAft>
                <a:spcPct val="0"/>
              </a:spcAft>
              <a:buFont typeface="Wingdings" pitchFamily="2" charset="2"/>
              <a:buChar char=""/>
            </a:pPr>
            <a:r>
              <a:rPr lang="en-NZ" sz="1200" dirty="0">
                <a:cs typeface="Times New Roman" pitchFamily="18" charset="0"/>
              </a:rPr>
              <a:t>R</a:t>
            </a:r>
            <a:r>
              <a:rPr lang="en-NZ" sz="1200" dirty="0" smtClean="0">
                <a:cs typeface="Times New Roman" pitchFamily="18" charset="0"/>
              </a:rPr>
              <a:t>oading (100% cf. 92%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less likely than average to think  that gas could be disrupted by a disaster (72% cf. 85%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more likely than average to think information about how to prepare for a disaster can be obtained from their local or regional council (45% cf. 28% national average) and are less likely to think information can be obtained via the radio (only 1% cf. 8% national average).</a:t>
            </a:r>
            <a:endParaRPr lang="en-NZ" sz="1200" dirty="0" smtClean="0">
              <a:solidFill>
                <a:srgbClr val="FF0000"/>
              </a:solidFill>
              <a:cs typeface="Times New Roman" pitchFamily="18" charset="0"/>
            </a:endParaRPr>
          </a:p>
        </p:txBody>
      </p:sp>
    </p:spTree>
    <p:extLst>
      <p:ext uri="{BB962C8B-B14F-4D97-AF65-F5344CB8AC3E}">
        <p14:creationId xmlns:p14="http://schemas.microsoft.com/office/powerpoint/2010/main" val="36659032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162513" y="933451"/>
            <a:ext cx="39714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23" name="AutoShape 52"/>
          <p:cNvSpPr>
            <a:spLocks noChangeArrowheads="1"/>
          </p:cNvSpPr>
          <p:nvPr/>
        </p:nvSpPr>
        <p:spPr bwMode="auto">
          <a:xfrm>
            <a:off x="3212541" y="129222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19%</a:t>
            </a:r>
            <a:endParaRPr lang="en-US" sz="800" b="1" dirty="0">
              <a:solidFill>
                <a:schemeClr val="tx1"/>
              </a:solidFill>
            </a:endParaRPr>
          </a:p>
        </p:txBody>
      </p:sp>
      <p:sp>
        <p:nvSpPr>
          <p:cNvPr id="24" name="AutoShape 52"/>
          <p:cNvSpPr>
            <a:spLocks noChangeArrowheads="1"/>
          </p:cNvSpPr>
          <p:nvPr/>
        </p:nvSpPr>
        <p:spPr bwMode="auto">
          <a:xfrm>
            <a:off x="3212541" y="155685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45%</a:t>
            </a:r>
            <a:endParaRPr lang="en-US" sz="800" b="1" dirty="0">
              <a:solidFill>
                <a:schemeClr val="tx1"/>
              </a:solidFill>
            </a:endParaRPr>
          </a:p>
        </p:txBody>
      </p:sp>
      <p:sp>
        <p:nvSpPr>
          <p:cNvPr id="25" name="AutoShape 52"/>
          <p:cNvSpPr>
            <a:spLocks noChangeArrowheads="1"/>
          </p:cNvSpPr>
          <p:nvPr/>
        </p:nvSpPr>
        <p:spPr bwMode="auto">
          <a:xfrm>
            <a:off x="3212541" y="182148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67%</a:t>
            </a:r>
            <a:endParaRPr lang="en-US" sz="800" b="1" dirty="0">
              <a:solidFill>
                <a:schemeClr val="tx1"/>
              </a:solidFill>
            </a:endParaRPr>
          </a:p>
        </p:txBody>
      </p:sp>
      <p:sp>
        <p:nvSpPr>
          <p:cNvPr id="26" name="AutoShape 52"/>
          <p:cNvSpPr>
            <a:spLocks noChangeArrowheads="1"/>
          </p:cNvSpPr>
          <p:nvPr/>
        </p:nvSpPr>
        <p:spPr bwMode="auto">
          <a:xfrm>
            <a:off x="3212541" y="2086121"/>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93%</a:t>
            </a:r>
            <a:endParaRPr lang="en-US" sz="800" b="1" dirty="0">
              <a:solidFill>
                <a:schemeClr val="tx1"/>
              </a:solidFill>
            </a:endParaRPr>
          </a:p>
        </p:txBody>
      </p:sp>
      <p:sp>
        <p:nvSpPr>
          <p:cNvPr id="27" name="Text Box 56"/>
          <p:cNvSpPr txBox="1">
            <a:spLocks noChangeArrowheads="1"/>
          </p:cNvSpPr>
          <p:nvPr/>
        </p:nvSpPr>
        <p:spPr bwMode="auto">
          <a:xfrm>
            <a:off x="3160882" y="1039812"/>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West coast</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6" name="Rectangle 48"/>
          <p:cNvSpPr>
            <a:spLocks noChangeArrowheads="1"/>
          </p:cNvSpPr>
          <p:nvPr/>
        </p:nvSpPr>
        <p:spPr bwMode="auto">
          <a:xfrm>
            <a:off x="1452165" y="1343062"/>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7" name="Rectangle 49"/>
          <p:cNvSpPr>
            <a:spLocks noChangeArrowheads="1"/>
          </p:cNvSpPr>
          <p:nvPr/>
        </p:nvSpPr>
        <p:spPr bwMode="auto">
          <a:xfrm>
            <a:off x="1218127" y="1571810"/>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12" name="Rectangle 49"/>
          <p:cNvSpPr>
            <a:spLocks noChangeArrowheads="1"/>
          </p:cNvSpPr>
          <p:nvPr/>
        </p:nvSpPr>
        <p:spPr bwMode="auto">
          <a:xfrm>
            <a:off x="1686204" y="1817725"/>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3" name="Rectangle 49"/>
          <p:cNvSpPr>
            <a:spLocks noChangeArrowheads="1"/>
          </p:cNvSpPr>
          <p:nvPr/>
        </p:nvSpPr>
        <p:spPr bwMode="auto">
          <a:xfrm>
            <a:off x="1239082" y="2081249"/>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31" name="AutoShape 52"/>
          <p:cNvSpPr>
            <a:spLocks noChangeArrowheads="1"/>
          </p:cNvSpPr>
          <p:nvPr/>
        </p:nvSpPr>
        <p:spPr bwMode="auto">
          <a:xfrm>
            <a:off x="2587730" y="18141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79%</a:t>
            </a:r>
            <a:endParaRPr lang="en-US" sz="1000" b="1" dirty="0">
              <a:solidFill>
                <a:schemeClr val="tx1"/>
              </a:solidFill>
            </a:endParaRPr>
          </a:p>
        </p:txBody>
      </p:sp>
      <p:sp>
        <p:nvSpPr>
          <p:cNvPr id="32" name="AutoShape 52"/>
          <p:cNvSpPr>
            <a:spLocks noChangeArrowheads="1"/>
          </p:cNvSpPr>
          <p:nvPr/>
        </p:nvSpPr>
        <p:spPr bwMode="auto">
          <a:xfrm>
            <a:off x="2587730" y="208372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93%</a:t>
            </a:r>
            <a:endParaRPr lang="en-US" sz="1000" b="1" dirty="0">
              <a:solidFill>
                <a:schemeClr val="tx1"/>
              </a:solidFill>
            </a:endParaRPr>
          </a:p>
        </p:txBody>
      </p:sp>
      <p:sp>
        <p:nvSpPr>
          <p:cNvPr id="33" name="Text Box 56"/>
          <p:cNvSpPr txBox="1">
            <a:spLocks noChangeArrowheads="1"/>
          </p:cNvSpPr>
          <p:nvPr/>
        </p:nvSpPr>
        <p:spPr bwMode="auto">
          <a:xfrm>
            <a:off x="2531307" y="1031186"/>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35" name="AutoShape 52"/>
          <p:cNvSpPr>
            <a:spLocks noChangeArrowheads="1"/>
          </p:cNvSpPr>
          <p:nvPr/>
        </p:nvSpPr>
        <p:spPr bwMode="auto">
          <a:xfrm>
            <a:off x="2587730" y="1286823"/>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24%</a:t>
            </a:r>
            <a:endParaRPr lang="en-US" sz="1000" b="1" dirty="0">
              <a:solidFill>
                <a:schemeClr val="tx1"/>
              </a:solidFill>
            </a:endParaRPr>
          </a:p>
        </p:txBody>
      </p:sp>
      <p:sp>
        <p:nvSpPr>
          <p:cNvPr id="36" name="AutoShape 52"/>
          <p:cNvSpPr>
            <a:spLocks noChangeArrowheads="1"/>
          </p:cNvSpPr>
          <p:nvPr/>
        </p:nvSpPr>
        <p:spPr bwMode="auto">
          <a:xfrm>
            <a:off x="2587730" y="154858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53%</a:t>
            </a:r>
            <a:endParaRPr lang="en-US" sz="1000" b="1" dirty="0">
              <a:solidFill>
                <a:schemeClr val="tx1"/>
              </a:solidFill>
            </a:endParaRPr>
          </a:p>
        </p:txBody>
      </p:sp>
      <p:sp>
        <p:nvSpPr>
          <p:cNvPr id="38" name="Text Box 4"/>
          <p:cNvSpPr txBox="1">
            <a:spLocks noChangeArrowheads="1"/>
          </p:cNvSpPr>
          <p:nvPr/>
        </p:nvSpPr>
        <p:spPr bwMode="auto">
          <a:xfrm>
            <a:off x="978086" y="2567733"/>
            <a:ext cx="8165914" cy="4072910"/>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Preparedness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a:cs typeface="Times New Roman" pitchFamily="18" charset="0"/>
              </a:rPr>
              <a:t>Residents from the West Coast are more likely than average to be prepared at home </a:t>
            </a:r>
            <a:r>
              <a:rPr lang="en-NZ" sz="1200" dirty="0" smtClean="0">
                <a:cs typeface="Times New Roman" pitchFamily="18" charset="0"/>
              </a:rPr>
              <a:t>(45% cf. </a:t>
            </a:r>
            <a:r>
              <a:rPr lang="en-NZ" sz="1200" dirty="0">
                <a:cs typeface="Times New Roman" pitchFamily="18" charset="0"/>
              </a:rPr>
              <a:t>32%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Preparedness </a:t>
            </a:r>
            <a:r>
              <a:rPr lang="en-NZ" sz="1200" dirty="0">
                <a:cs typeface="Times New Roman" pitchFamily="18" charset="0"/>
              </a:rPr>
              <a:t>levels </a:t>
            </a:r>
            <a:r>
              <a:rPr lang="en-NZ" sz="1200" dirty="0" smtClean="0">
                <a:cs typeface="Times New Roman" pitchFamily="18" charset="0"/>
              </a:rPr>
              <a:t>in the West Coast are </a:t>
            </a:r>
            <a:r>
              <a:rPr lang="en-NZ" sz="1200" dirty="0">
                <a:cs typeface="Times New Roman" pitchFamily="18" charset="0"/>
              </a:rPr>
              <a:t>significantly </a:t>
            </a:r>
            <a:r>
              <a:rPr lang="en-NZ" sz="1200" dirty="0" smtClean="0">
                <a:cs typeface="Times New Roman" pitchFamily="18" charset="0"/>
              </a:rPr>
              <a:t>higher </a:t>
            </a:r>
            <a:r>
              <a:rPr lang="en-NZ" sz="1200" dirty="0">
                <a:cs typeface="Times New Roman" pitchFamily="18" charset="0"/>
              </a:rPr>
              <a:t>than average in </a:t>
            </a:r>
            <a:r>
              <a:rPr lang="en-NZ" sz="1200" dirty="0" smtClean="0">
                <a:cs typeface="Times New Roman" pitchFamily="18" charset="0"/>
              </a:rPr>
              <a:t>the following five preparedness diagnostics:</a:t>
            </a:r>
            <a:endParaRPr lang="en-GB" sz="1200" dirty="0"/>
          </a:p>
          <a:p>
            <a:pPr marL="627063" lvl="1" indent="-169863" fontAlgn="base">
              <a:spcBef>
                <a:spcPts val="400"/>
              </a:spcBef>
              <a:spcAft>
                <a:spcPct val="0"/>
              </a:spcAft>
              <a:buFont typeface="Wingdings" pitchFamily="2" charset="2"/>
              <a:buChar char=""/>
            </a:pPr>
            <a:r>
              <a:rPr lang="en-NZ" sz="1200" dirty="0" smtClean="0">
                <a:cs typeface="Times New Roman" pitchFamily="18" charset="0"/>
              </a:rPr>
              <a:t>You have a good understanding of what the effects would be if a disaster struck in your area (93% cf. 81% national average)</a:t>
            </a:r>
          </a:p>
          <a:p>
            <a:pPr marL="627063" lvl="1" indent="-169863" fontAlgn="base">
              <a:spcBef>
                <a:spcPts val="400"/>
              </a:spcBef>
              <a:spcAft>
                <a:spcPct val="0"/>
              </a:spcAft>
              <a:buFont typeface="Wingdings" pitchFamily="2" charset="2"/>
              <a:buChar char=""/>
            </a:pPr>
            <a:r>
              <a:rPr lang="en-NZ" sz="1200" dirty="0" smtClean="0">
                <a:cs typeface="Times New Roman" pitchFamily="18" charset="0"/>
              </a:rPr>
              <a:t>You are familiar with the Civil Defence information in the Yellow Pages (78% cf. 61% national average)</a:t>
            </a:r>
          </a:p>
          <a:p>
            <a:pPr marL="627063" lvl="1" indent="-169863" fontAlgn="base">
              <a:spcBef>
                <a:spcPts val="400"/>
              </a:spcBef>
              <a:spcAft>
                <a:spcPct val="0"/>
              </a:spcAft>
              <a:buFont typeface="Wingdings" pitchFamily="2" charset="2"/>
              <a:buChar char=""/>
            </a:pPr>
            <a:r>
              <a:rPr lang="en-NZ" sz="1200" dirty="0" smtClean="0">
                <a:cs typeface="Times New Roman" pitchFamily="18" charset="0"/>
              </a:rPr>
              <a:t>You have stored at least 3 litres of water per person for 3 days for each member in your household (66% cf. 51% national average)</a:t>
            </a:r>
          </a:p>
          <a:p>
            <a:pPr marL="627063" lvl="1" indent="-169863" fontAlgn="base">
              <a:spcBef>
                <a:spcPts val="400"/>
              </a:spcBef>
              <a:spcAft>
                <a:spcPct val="0"/>
              </a:spcAft>
              <a:buFont typeface="Wingdings" pitchFamily="2" charset="2"/>
              <a:buChar char=""/>
            </a:pPr>
            <a:r>
              <a:rPr lang="en-NZ" sz="1200" dirty="0" smtClean="0">
                <a:cs typeface="Times New Roman" pitchFamily="18" charset="0"/>
              </a:rPr>
              <a:t>You have the necessary emergency items needed to survive a disaster (93% cf. 81% national average)</a:t>
            </a:r>
          </a:p>
          <a:p>
            <a:pPr marL="627063" lvl="1" indent="-169863" fontAlgn="base">
              <a:spcBef>
                <a:spcPts val="400"/>
              </a:spcBef>
              <a:spcAft>
                <a:spcPct val="0"/>
              </a:spcAft>
              <a:buFont typeface="Wingdings" pitchFamily="2" charset="2"/>
              <a:buChar char=""/>
            </a:pPr>
            <a:r>
              <a:rPr lang="en-NZ" sz="1200" dirty="0" smtClean="0">
                <a:cs typeface="Times New Roman" pitchFamily="18" charset="0"/>
              </a:rPr>
              <a:t>You regularly update your emergency survival items (73% cf. 52% national average).</a:t>
            </a:r>
            <a:endParaRPr lang="en-NZ" sz="1200" dirty="0">
              <a:cs typeface="Times New Roman" pitchFamily="18" charset="0"/>
            </a:endParaRPr>
          </a:p>
          <a:p>
            <a:pPr marL="169863" indent="-169863" fontAlgn="base">
              <a:spcBef>
                <a:spcPct val="50000"/>
              </a:spcBef>
              <a:spcAft>
                <a:spcPct val="0"/>
              </a:spcAft>
              <a:buFont typeface="Wingdings" pitchFamily="2" charset="2"/>
              <a:buChar char=""/>
            </a:pPr>
            <a:r>
              <a:rPr lang="en-NZ" sz="1200" dirty="0" smtClean="0">
                <a:cs typeface="Times New Roman" pitchFamily="18" charset="0"/>
              </a:rPr>
              <a:t>West Coast residents are more likely than average to say that they’ve taken steps in the last 12 months to prepare themselves or their household for a disaster (76% cf. 55% national average).</a:t>
            </a:r>
          </a:p>
          <a:p>
            <a:pPr marL="169863" indent="-169863" fontAlgn="base">
              <a:spcBef>
                <a:spcPct val="50000"/>
              </a:spcBef>
              <a:spcAft>
                <a:spcPct val="0"/>
              </a:spcAft>
              <a:buFont typeface="Wingdings" pitchFamily="2" charset="2"/>
              <a:buChar char=""/>
            </a:pPr>
            <a:r>
              <a:rPr lang="en-NZ" sz="1200" dirty="0" smtClean="0">
                <a:cs typeface="Times New Roman" pitchFamily="18" charset="0"/>
              </a:rPr>
              <a:t>West Coast residents are more likely than average to be prepared with both water </a:t>
            </a:r>
            <a:r>
              <a:rPr lang="en-NZ" sz="1200" u="sng" dirty="0" smtClean="0">
                <a:cs typeface="Times New Roman" pitchFamily="18" charset="0"/>
              </a:rPr>
              <a:t>and</a:t>
            </a:r>
            <a:r>
              <a:rPr lang="en-NZ" sz="1200" dirty="0" smtClean="0">
                <a:cs typeface="Times New Roman" pitchFamily="18" charset="0"/>
              </a:rPr>
              <a:t> survival items (66% cf. 48% national average).</a:t>
            </a:r>
          </a:p>
        </p:txBody>
      </p:sp>
      <p:sp>
        <p:nvSpPr>
          <p:cNvPr id="2" name="TextBox 1"/>
          <p:cNvSpPr txBox="1"/>
          <p:nvPr/>
        </p:nvSpPr>
        <p:spPr>
          <a:xfrm>
            <a:off x="3857623" y="1282919"/>
            <a:ext cx="1123951" cy="923330"/>
          </a:xfrm>
          <a:prstGeom prst="rect">
            <a:avLst/>
          </a:prstGeom>
          <a:noFill/>
        </p:spPr>
        <p:txBody>
          <a:bodyPr wrap="square" rtlCol="0">
            <a:spAutoFit/>
          </a:bodyPr>
          <a:lstStyle/>
          <a:p>
            <a:r>
              <a:rPr lang="en-NZ" sz="900" i="1" dirty="0" smtClean="0"/>
              <a:t>*Note:  Up until last year the West Coast was analysed together with  with Canterbury. </a:t>
            </a:r>
            <a:endParaRPr lang="en-NZ" sz="900" i="1" dirty="0"/>
          </a:p>
        </p:txBody>
      </p:sp>
    </p:spTree>
    <p:extLst>
      <p:ext uri="{BB962C8B-B14F-4D97-AF65-F5344CB8AC3E}">
        <p14:creationId xmlns:p14="http://schemas.microsoft.com/office/powerpoint/2010/main" val="34680457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West coast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67</a:t>
            </a:r>
            <a:endParaRPr lang="en-GB" sz="1000" dirty="0">
              <a:solidFill>
                <a:srgbClr val="000000"/>
              </a:solidFill>
            </a:endParaRPr>
          </a:p>
        </p:txBody>
      </p:sp>
      <p:sp>
        <p:nvSpPr>
          <p:cNvPr id="6" name="Text Box 3"/>
          <p:cNvSpPr txBox="1">
            <a:spLocks noChangeArrowheads="1"/>
          </p:cNvSpPr>
          <p:nvPr/>
        </p:nvSpPr>
        <p:spPr bwMode="auto">
          <a:xfrm>
            <a:off x="968719" y="718008"/>
            <a:ext cx="8175281" cy="6034985"/>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The proportion of </a:t>
            </a:r>
            <a:r>
              <a:rPr lang="en-NZ" sz="1200" dirty="0" smtClean="0">
                <a:cs typeface="Times New Roman" pitchFamily="18" charset="0"/>
              </a:rPr>
              <a:t>West Coast residents </a:t>
            </a:r>
            <a:r>
              <a:rPr lang="en-NZ" sz="1200" dirty="0">
                <a:cs typeface="Times New Roman" pitchFamily="18" charset="0"/>
              </a:rPr>
              <a:t>that have seen, heard, or read advertising about preparing for a disaster is generally consistent with the national average at </a:t>
            </a:r>
            <a:r>
              <a:rPr lang="en-NZ" sz="1200" dirty="0" smtClean="0">
                <a:cs typeface="Times New Roman" pitchFamily="18" charset="0"/>
              </a:rPr>
              <a:t>57%.  </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a:cs typeface="Times New Roman" pitchFamily="18" charset="0"/>
              </a:rPr>
              <a:t>Similar to the national average, </a:t>
            </a:r>
            <a:r>
              <a:rPr lang="en-NZ" sz="1200" dirty="0" smtClean="0">
                <a:cs typeface="Times New Roman" pitchFamily="18" charset="0"/>
              </a:rPr>
              <a:t>62% of West Coast residents </a:t>
            </a:r>
            <a:r>
              <a:rPr lang="en-NZ" sz="1200" dirty="0">
                <a:cs typeface="Times New Roman" pitchFamily="18" charset="0"/>
              </a:rPr>
              <a:t>recall having seen a Civil Defence </a:t>
            </a:r>
            <a:r>
              <a:rPr lang="en-NZ" sz="1200" dirty="0" smtClean="0">
                <a:cs typeface="Times New Roman" pitchFamily="18" charset="0"/>
              </a:rPr>
              <a:t>TV advertisement, 61% have previously heard of the tag line ‘Get Ready, Get Thru’, and 47% have previously heard of the website ‘getthru.govt.nz’.</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West Coast </a:t>
            </a:r>
            <a:r>
              <a:rPr lang="en-NZ" sz="1200" dirty="0">
                <a:cs typeface="Times New Roman" pitchFamily="18" charset="0"/>
              </a:rPr>
              <a:t>residents are more likely than average to state that they heard non-advertising information about disasters via their local or community newspapers (</a:t>
            </a:r>
            <a:r>
              <a:rPr lang="en-NZ" sz="1200" dirty="0" smtClean="0">
                <a:cs typeface="Times New Roman" pitchFamily="18" charset="0"/>
              </a:rPr>
              <a:t>21% cf. </a:t>
            </a:r>
            <a:r>
              <a:rPr lang="en-NZ" sz="1200" dirty="0">
                <a:cs typeface="Times New Roman" pitchFamily="18" charset="0"/>
              </a:rPr>
              <a:t>11% national average).</a:t>
            </a:r>
          </a:p>
          <a:p>
            <a:pPr fontAlgn="base">
              <a:spcBef>
                <a:spcPct val="50000"/>
              </a:spcBef>
              <a:spcAft>
                <a:spcPct val="0"/>
              </a:spcAft>
            </a:pPr>
            <a:endParaRPr lang="en-NZ" sz="300" dirty="0">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Disaster Awareness</a:t>
            </a:r>
          </a:p>
          <a:p>
            <a:pPr marL="180975" indent="-180975" fontAlgn="base">
              <a:spcBef>
                <a:spcPct val="50000"/>
              </a:spcBef>
              <a:spcAft>
                <a:spcPct val="0"/>
              </a:spcAft>
              <a:buFont typeface="Wingdings" pitchFamily="2" charset="2"/>
              <a:buChar char=""/>
            </a:pPr>
            <a:r>
              <a:rPr lang="en-NZ" sz="1200" dirty="0">
                <a:cs typeface="Times New Roman" pitchFamily="18" charset="0"/>
              </a:rPr>
              <a:t>Residents from the West Coast are </a:t>
            </a:r>
            <a:r>
              <a:rPr lang="en-NZ" sz="1200" dirty="0" smtClean="0">
                <a:cs typeface="Times New Roman" pitchFamily="18" charset="0"/>
              </a:rPr>
              <a:t>more likely </a:t>
            </a:r>
            <a:r>
              <a:rPr lang="en-NZ" sz="1200" dirty="0">
                <a:cs typeface="Times New Roman" pitchFamily="18" charset="0"/>
              </a:rPr>
              <a:t>than average to say that a </a:t>
            </a:r>
            <a:r>
              <a:rPr lang="en-NZ" sz="1200" dirty="0" smtClean="0">
                <a:cs typeface="Times New Roman" pitchFamily="18" charset="0"/>
              </a:rPr>
              <a:t>fire could </a:t>
            </a:r>
            <a:r>
              <a:rPr lang="en-NZ" sz="1200" dirty="0">
                <a:cs typeface="Times New Roman" pitchFamily="18" charset="0"/>
              </a:rPr>
              <a:t>occur in </a:t>
            </a:r>
            <a:r>
              <a:rPr lang="en-NZ" sz="1200" dirty="0" smtClean="0">
                <a:cs typeface="Times New Roman" pitchFamily="18" charset="0"/>
              </a:rPr>
              <a:t>NZ in </a:t>
            </a:r>
            <a:r>
              <a:rPr lang="en-NZ" sz="1200" dirty="0">
                <a:cs typeface="Times New Roman" pitchFamily="18" charset="0"/>
              </a:rPr>
              <a:t>their lifetime (</a:t>
            </a:r>
            <a:r>
              <a:rPr lang="en-NZ" sz="1200" dirty="0" smtClean="0">
                <a:cs typeface="Times New Roman" pitchFamily="18" charset="0"/>
              </a:rPr>
              <a:t>37% cf. 24% </a:t>
            </a:r>
            <a:r>
              <a:rPr lang="en-NZ" sz="1200" dirty="0">
                <a:cs typeface="Times New Roman" pitchFamily="18" charset="0"/>
              </a:rPr>
              <a:t>national average). </a:t>
            </a:r>
            <a:endParaRPr lang="en-NZ" sz="1200" dirty="0" smtClean="0">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They are less likely than average to agree that there will always be adequate warning before a disaster hits (17% cf. 36%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West Coast residents are significantly less likely than average to think that the following groups or individuals will be able to help them in the event of a disaster:</a:t>
            </a:r>
          </a:p>
          <a:p>
            <a:pPr marL="638175" lvl="1" indent="-180975" fontAlgn="base">
              <a:spcBef>
                <a:spcPts val="400"/>
              </a:spcBef>
              <a:spcAft>
                <a:spcPct val="0"/>
              </a:spcAft>
              <a:buFont typeface="Wingdings" pitchFamily="2" charset="2"/>
              <a:buChar char=""/>
            </a:pPr>
            <a:r>
              <a:rPr lang="en-NZ" sz="1200" dirty="0">
                <a:cs typeface="Times New Roman" pitchFamily="18" charset="0"/>
              </a:rPr>
              <a:t>F</a:t>
            </a:r>
            <a:r>
              <a:rPr lang="en-NZ" sz="1200" dirty="0" smtClean="0">
                <a:cs typeface="Times New Roman" pitchFamily="18" charset="0"/>
              </a:rPr>
              <a:t>ire services (74% cf. 85% national average)</a:t>
            </a:r>
          </a:p>
          <a:p>
            <a:pPr marL="638175" lvl="1" indent="-180975" fontAlgn="base">
              <a:spcBef>
                <a:spcPts val="400"/>
              </a:spcBef>
              <a:spcAft>
                <a:spcPct val="0"/>
              </a:spcAft>
              <a:buFont typeface="Wingdings" pitchFamily="2" charset="2"/>
              <a:buChar char=""/>
            </a:pPr>
            <a:r>
              <a:rPr lang="en-NZ" sz="1200" dirty="0">
                <a:cs typeface="Times New Roman" pitchFamily="18" charset="0"/>
              </a:rPr>
              <a:t>P</a:t>
            </a:r>
            <a:r>
              <a:rPr lang="en-NZ" sz="1200" dirty="0" smtClean="0">
                <a:cs typeface="Times New Roman" pitchFamily="18" charset="0"/>
              </a:rPr>
              <a:t>olice (70% cf. 81% national average)</a:t>
            </a:r>
          </a:p>
          <a:p>
            <a:pPr marL="638175" lvl="1" indent="-180975" fontAlgn="base">
              <a:spcBef>
                <a:spcPts val="400"/>
              </a:spcBef>
              <a:spcAft>
                <a:spcPct val="0"/>
              </a:spcAft>
              <a:buFont typeface="Wingdings" pitchFamily="2" charset="2"/>
              <a:buChar char=""/>
            </a:pPr>
            <a:r>
              <a:rPr lang="en-NZ" sz="1200" dirty="0">
                <a:cs typeface="Times New Roman" pitchFamily="18" charset="0"/>
              </a:rPr>
              <a:t>A</a:t>
            </a:r>
            <a:r>
              <a:rPr lang="en-NZ" sz="1200" dirty="0" smtClean="0">
                <a:cs typeface="Times New Roman" pitchFamily="18" charset="0"/>
              </a:rPr>
              <a:t>mbulance (65% cf. 77% national average)</a:t>
            </a:r>
          </a:p>
          <a:p>
            <a:pPr marL="638175" lvl="1" indent="-180975" fontAlgn="base">
              <a:spcBef>
                <a:spcPts val="400"/>
              </a:spcBef>
              <a:spcAft>
                <a:spcPct val="0"/>
              </a:spcAft>
              <a:buFont typeface="Wingdings" pitchFamily="2" charset="2"/>
              <a:buChar char=""/>
            </a:pPr>
            <a:r>
              <a:rPr lang="en-NZ" sz="1200" dirty="0">
                <a:cs typeface="Times New Roman" pitchFamily="18" charset="0"/>
              </a:rPr>
              <a:t>H</a:t>
            </a:r>
            <a:r>
              <a:rPr lang="en-NZ" sz="1200" dirty="0" smtClean="0">
                <a:cs typeface="Times New Roman" pitchFamily="18" charset="0"/>
              </a:rPr>
              <a:t>ospitals (53% cf. 72% national average)</a:t>
            </a:r>
          </a:p>
          <a:p>
            <a:pPr marL="638175" lvl="1" indent="-180975" fontAlgn="base">
              <a:spcBef>
                <a:spcPts val="400"/>
              </a:spcBef>
              <a:spcAft>
                <a:spcPct val="0"/>
              </a:spcAft>
              <a:buFont typeface="Wingdings" pitchFamily="2" charset="2"/>
              <a:buChar char=""/>
            </a:pPr>
            <a:r>
              <a:rPr lang="en-NZ" sz="1200" dirty="0">
                <a:cs typeface="Times New Roman" pitchFamily="18" charset="0"/>
              </a:rPr>
              <a:t>A</a:t>
            </a:r>
            <a:r>
              <a:rPr lang="en-NZ" sz="1200" dirty="0" smtClean="0">
                <a:cs typeface="Times New Roman" pitchFamily="18" charset="0"/>
              </a:rPr>
              <a:t>rmy (51% cf. 69% national average).</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a:cs typeface="Times New Roman" pitchFamily="18" charset="0"/>
              </a:rPr>
              <a:t>In terms of services that could be disrupted following a disaster, West Coast residents are </a:t>
            </a:r>
            <a:r>
              <a:rPr lang="en-NZ" sz="1200" dirty="0" smtClean="0">
                <a:cs typeface="Times New Roman" pitchFamily="18" charset="0"/>
              </a:rPr>
              <a:t>less likely </a:t>
            </a:r>
            <a:r>
              <a:rPr lang="en-NZ" sz="1200" dirty="0">
                <a:cs typeface="Times New Roman" pitchFamily="18" charset="0"/>
              </a:rPr>
              <a:t>than average to say that </a:t>
            </a:r>
            <a:r>
              <a:rPr lang="en-NZ" sz="1200" dirty="0" smtClean="0">
                <a:cs typeface="Times New Roman" pitchFamily="18" charset="0"/>
              </a:rPr>
              <a:t>water (83% cf. 91% </a:t>
            </a:r>
            <a:r>
              <a:rPr lang="en-NZ" sz="1200" dirty="0">
                <a:cs typeface="Times New Roman" pitchFamily="18" charset="0"/>
              </a:rPr>
              <a:t>national average</a:t>
            </a:r>
            <a:r>
              <a:rPr lang="en-NZ" sz="1200" dirty="0" smtClean="0">
                <a:cs typeface="Times New Roman" pitchFamily="18" charset="0"/>
              </a:rPr>
              <a:t>), sewerage (82% cf. 90% national average), and gas (57% cf. 85% national average) could be disrupted.</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West Coast residents are more likely than average to say that in the event of a tsunami, people should take their emergency survival items with them (17% cf. 9% national average).</a:t>
            </a:r>
            <a:endParaRPr lang="en-NZ" sz="1200" dirty="0">
              <a:cs typeface="Times New Roman" pitchFamily="18" charset="0"/>
            </a:endParaRPr>
          </a:p>
        </p:txBody>
      </p:sp>
    </p:spTree>
    <p:extLst>
      <p:ext uri="{BB962C8B-B14F-4D97-AF65-F5344CB8AC3E}">
        <p14:creationId xmlns:p14="http://schemas.microsoft.com/office/powerpoint/2010/main" val="40312739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8" name="AutoShape 52"/>
          <p:cNvSpPr>
            <a:spLocks noChangeArrowheads="1"/>
          </p:cNvSpPr>
          <p:nvPr/>
        </p:nvSpPr>
        <p:spPr bwMode="auto">
          <a:xfrm>
            <a:off x="6516687" y="124947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a:t>
            </a:r>
            <a:r>
              <a:rPr lang="en-US" sz="1000" b="1" dirty="0" smtClean="0">
                <a:solidFill>
                  <a:schemeClr val="tx1"/>
                </a:solidFill>
              </a:rPr>
              <a:t>%  </a:t>
            </a:r>
            <a:endParaRPr lang="en-US" sz="800" b="1" dirty="0">
              <a:solidFill>
                <a:schemeClr val="tx1"/>
              </a:solidFill>
            </a:endParaRPr>
          </a:p>
        </p:txBody>
      </p:sp>
      <p:sp>
        <p:nvSpPr>
          <p:cNvPr id="49" name="AutoShape 52"/>
          <p:cNvSpPr>
            <a:spLocks noChangeArrowheads="1"/>
          </p:cNvSpPr>
          <p:nvPr/>
        </p:nvSpPr>
        <p:spPr bwMode="auto">
          <a:xfrm>
            <a:off x="6516687" y="151410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17%   </a:t>
            </a:r>
            <a:endParaRPr lang="en-US" sz="800" b="1" dirty="0">
              <a:solidFill>
                <a:schemeClr val="tx1"/>
              </a:solidFill>
            </a:endParaRPr>
          </a:p>
        </p:txBody>
      </p:sp>
      <p:sp>
        <p:nvSpPr>
          <p:cNvPr id="50" name="AutoShape 52"/>
          <p:cNvSpPr>
            <a:spLocks noChangeArrowheads="1"/>
          </p:cNvSpPr>
          <p:nvPr/>
        </p:nvSpPr>
        <p:spPr bwMode="auto">
          <a:xfrm>
            <a:off x="6516687" y="177873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a:t>
            </a:r>
            <a:r>
              <a:rPr lang="en-US" sz="1000" b="1" dirty="0" smtClean="0">
                <a:solidFill>
                  <a:schemeClr val="tx1"/>
                </a:solidFill>
              </a:rPr>
              <a:t>4%</a:t>
            </a:r>
            <a:endParaRPr lang="en-US" sz="800" b="1" dirty="0">
              <a:solidFill>
                <a:schemeClr val="tx1"/>
              </a:solidFill>
            </a:endParaRPr>
          </a:p>
        </p:txBody>
      </p:sp>
      <p:sp>
        <p:nvSpPr>
          <p:cNvPr id="51" name="AutoShape 52"/>
          <p:cNvSpPr>
            <a:spLocks noChangeArrowheads="1"/>
          </p:cNvSpPr>
          <p:nvPr/>
        </p:nvSpPr>
        <p:spPr bwMode="auto">
          <a:xfrm>
            <a:off x="6516687" y="204336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84%</a:t>
            </a:r>
            <a:endParaRPr lang="en-US" sz="800" b="1" dirty="0">
              <a:solidFill>
                <a:schemeClr val="tx1"/>
              </a:solidFill>
            </a:endParaRPr>
          </a:p>
        </p:txBody>
      </p:sp>
      <p:sp>
        <p:nvSpPr>
          <p:cNvPr id="52" name="Text Box 56"/>
          <p:cNvSpPr txBox="1">
            <a:spLocks noChangeArrowheads="1"/>
          </p:cNvSpPr>
          <p:nvPr/>
        </p:nvSpPr>
        <p:spPr bwMode="auto">
          <a:xfrm>
            <a:off x="6465028" y="991631"/>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Otago</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48"/>
          <p:cNvSpPr>
            <a:spLocks noChangeArrowheads="1"/>
          </p:cNvSpPr>
          <p:nvPr/>
        </p:nvSpPr>
        <p:spPr bwMode="auto">
          <a:xfrm>
            <a:off x="1426746" y="1248919"/>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9" name="Rectangle 49"/>
          <p:cNvSpPr>
            <a:spLocks noChangeArrowheads="1"/>
          </p:cNvSpPr>
          <p:nvPr/>
        </p:nvSpPr>
        <p:spPr bwMode="auto">
          <a:xfrm>
            <a:off x="1192708" y="1503398"/>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10" name="Text Box 50"/>
          <p:cNvSpPr txBox="1">
            <a:spLocks noChangeArrowheads="1"/>
          </p:cNvSpPr>
          <p:nvPr/>
        </p:nvSpPr>
        <p:spPr bwMode="auto">
          <a:xfrm>
            <a:off x="2373933" y="991631"/>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1" name="Text Box 56"/>
          <p:cNvSpPr txBox="1">
            <a:spLocks noChangeArrowheads="1"/>
          </p:cNvSpPr>
          <p:nvPr/>
        </p:nvSpPr>
        <p:spPr bwMode="auto">
          <a:xfrm>
            <a:off x="3254346" y="991631"/>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2" name="Text Box 56"/>
          <p:cNvSpPr txBox="1">
            <a:spLocks noChangeArrowheads="1"/>
          </p:cNvSpPr>
          <p:nvPr/>
        </p:nvSpPr>
        <p:spPr bwMode="auto">
          <a:xfrm>
            <a:off x="3887131" y="991631"/>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3" name="Text Box 56"/>
          <p:cNvSpPr txBox="1">
            <a:spLocks noChangeArrowheads="1"/>
          </p:cNvSpPr>
          <p:nvPr/>
        </p:nvSpPr>
        <p:spPr bwMode="auto">
          <a:xfrm>
            <a:off x="4522132" y="991631"/>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4" name="Rectangle 49"/>
          <p:cNvSpPr>
            <a:spLocks noChangeArrowheads="1"/>
          </p:cNvSpPr>
          <p:nvPr/>
        </p:nvSpPr>
        <p:spPr bwMode="auto">
          <a:xfrm>
            <a:off x="1660785" y="1757877"/>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5" name="Rectangle 49"/>
          <p:cNvSpPr>
            <a:spLocks noChangeArrowheads="1"/>
          </p:cNvSpPr>
          <p:nvPr/>
        </p:nvSpPr>
        <p:spPr bwMode="auto">
          <a:xfrm>
            <a:off x="1213663" y="2012357"/>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6" name="AutoShape 52"/>
          <p:cNvSpPr>
            <a:spLocks noChangeArrowheads="1"/>
          </p:cNvSpPr>
          <p:nvPr/>
        </p:nvSpPr>
        <p:spPr bwMode="auto">
          <a:xfrm>
            <a:off x="2637190" y="2012026"/>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94%</a:t>
            </a:r>
          </a:p>
        </p:txBody>
      </p:sp>
      <p:sp>
        <p:nvSpPr>
          <p:cNvPr id="17" name="AutoShape 52"/>
          <p:cNvSpPr>
            <a:spLocks noChangeArrowheads="1"/>
          </p:cNvSpPr>
          <p:nvPr/>
        </p:nvSpPr>
        <p:spPr bwMode="auto">
          <a:xfrm>
            <a:off x="2637189" y="122558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a:t>
            </a:r>
          </a:p>
        </p:txBody>
      </p:sp>
      <p:sp>
        <p:nvSpPr>
          <p:cNvPr id="18" name="AutoShape 52"/>
          <p:cNvSpPr>
            <a:spLocks noChangeArrowheads="1"/>
          </p:cNvSpPr>
          <p:nvPr/>
        </p:nvSpPr>
        <p:spPr bwMode="auto">
          <a:xfrm>
            <a:off x="2637189" y="148773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15%</a:t>
            </a:r>
          </a:p>
        </p:txBody>
      </p:sp>
      <p:sp>
        <p:nvSpPr>
          <p:cNvPr id="19" name="AutoShape 52"/>
          <p:cNvSpPr>
            <a:spLocks noChangeArrowheads="1"/>
          </p:cNvSpPr>
          <p:nvPr/>
        </p:nvSpPr>
        <p:spPr bwMode="auto">
          <a:xfrm>
            <a:off x="2637190" y="174988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53%</a:t>
            </a:r>
          </a:p>
        </p:txBody>
      </p:sp>
      <p:sp>
        <p:nvSpPr>
          <p:cNvPr id="20" name="AutoShape 52"/>
          <p:cNvSpPr>
            <a:spLocks noChangeArrowheads="1"/>
          </p:cNvSpPr>
          <p:nvPr/>
        </p:nvSpPr>
        <p:spPr bwMode="auto">
          <a:xfrm>
            <a:off x="3306006" y="2002981"/>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86%</a:t>
            </a:r>
          </a:p>
        </p:txBody>
      </p:sp>
      <p:sp>
        <p:nvSpPr>
          <p:cNvPr id="21" name="AutoShape 52"/>
          <p:cNvSpPr>
            <a:spLocks noChangeArrowheads="1"/>
          </p:cNvSpPr>
          <p:nvPr/>
        </p:nvSpPr>
        <p:spPr bwMode="auto">
          <a:xfrm>
            <a:off x="3306005" y="122717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17%</a:t>
            </a:r>
          </a:p>
        </p:txBody>
      </p:sp>
      <p:sp>
        <p:nvSpPr>
          <p:cNvPr id="22" name="AutoShape 52"/>
          <p:cNvSpPr>
            <a:spLocks noChangeArrowheads="1"/>
          </p:cNvSpPr>
          <p:nvPr/>
        </p:nvSpPr>
        <p:spPr bwMode="auto">
          <a:xfrm>
            <a:off x="3306005" y="148577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32%</a:t>
            </a:r>
          </a:p>
        </p:txBody>
      </p:sp>
      <p:sp>
        <p:nvSpPr>
          <p:cNvPr id="23" name="AutoShape 52"/>
          <p:cNvSpPr>
            <a:spLocks noChangeArrowheads="1"/>
          </p:cNvSpPr>
          <p:nvPr/>
        </p:nvSpPr>
        <p:spPr bwMode="auto">
          <a:xfrm>
            <a:off x="3306006" y="174437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44%</a:t>
            </a:r>
          </a:p>
        </p:txBody>
      </p:sp>
      <p:sp>
        <p:nvSpPr>
          <p:cNvPr id="24" name="AutoShape 52"/>
          <p:cNvSpPr>
            <a:spLocks noChangeArrowheads="1"/>
          </p:cNvSpPr>
          <p:nvPr/>
        </p:nvSpPr>
        <p:spPr bwMode="auto">
          <a:xfrm>
            <a:off x="3938791" y="201361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82%</a:t>
            </a:r>
          </a:p>
        </p:txBody>
      </p:sp>
      <p:sp>
        <p:nvSpPr>
          <p:cNvPr id="25" name="AutoShape 52"/>
          <p:cNvSpPr>
            <a:spLocks noChangeArrowheads="1"/>
          </p:cNvSpPr>
          <p:nvPr/>
        </p:nvSpPr>
        <p:spPr bwMode="auto">
          <a:xfrm>
            <a:off x="3938790" y="123780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a:t>
            </a:r>
          </a:p>
        </p:txBody>
      </p:sp>
      <p:sp>
        <p:nvSpPr>
          <p:cNvPr id="26" name="AutoShape 52"/>
          <p:cNvSpPr>
            <a:spLocks noChangeArrowheads="1"/>
          </p:cNvSpPr>
          <p:nvPr/>
        </p:nvSpPr>
        <p:spPr bwMode="auto">
          <a:xfrm>
            <a:off x="3938790" y="1496409"/>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18%</a:t>
            </a:r>
          </a:p>
        </p:txBody>
      </p:sp>
      <p:sp>
        <p:nvSpPr>
          <p:cNvPr id="27" name="AutoShape 52"/>
          <p:cNvSpPr>
            <a:spLocks noChangeArrowheads="1"/>
          </p:cNvSpPr>
          <p:nvPr/>
        </p:nvSpPr>
        <p:spPr bwMode="auto">
          <a:xfrm>
            <a:off x="3938791" y="1755012"/>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43%</a:t>
            </a:r>
          </a:p>
        </p:txBody>
      </p:sp>
      <p:sp>
        <p:nvSpPr>
          <p:cNvPr id="28" name="AutoShape 52"/>
          <p:cNvSpPr>
            <a:spLocks noChangeArrowheads="1"/>
          </p:cNvSpPr>
          <p:nvPr/>
        </p:nvSpPr>
        <p:spPr bwMode="auto">
          <a:xfrm>
            <a:off x="4573792" y="202424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89%</a:t>
            </a:r>
          </a:p>
        </p:txBody>
      </p:sp>
      <p:sp>
        <p:nvSpPr>
          <p:cNvPr id="29" name="AutoShape 52"/>
          <p:cNvSpPr>
            <a:spLocks noChangeArrowheads="1"/>
          </p:cNvSpPr>
          <p:nvPr/>
        </p:nvSpPr>
        <p:spPr bwMode="auto">
          <a:xfrm>
            <a:off x="4573791" y="123780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3%</a:t>
            </a:r>
          </a:p>
        </p:txBody>
      </p:sp>
      <p:sp>
        <p:nvSpPr>
          <p:cNvPr id="30" name="AutoShape 52"/>
          <p:cNvSpPr>
            <a:spLocks noChangeArrowheads="1"/>
          </p:cNvSpPr>
          <p:nvPr/>
        </p:nvSpPr>
        <p:spPr bwMode="auto">
          <a:xfrm>
            <a:off x="4573791" y="1499953"/>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14%</a:t>
            </a:r>
          </a:p>
        </p:txBody>
      </p:sp>
      <p:sp>
        <p:nvSpPr>
          <p:cNvPr id="31" name="AutoShape 52"/>
          <p:cNvSpPr>
            <a:spLocks noChangeArrowheads="1"/>
          </p:cNvSpPr>
          <p:nvPr/>
        </p:nvSpPr>
        <p:spPr bwMode="auto">
          <a:xfrm>
            <a:off x="4573792" y="1762100"/>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60%</a:t>
            </a:r>
            <a:r>
              <a:rPr lang="en-US" sz="800" dirty="0">
                <a:solidFill>
                  <a:schemeClr val="tx1"/>
                </a:solidFill>
              </a:rPr>
              <a:t>*</a:t>
            </a:r>
          </a:p>
        </p:txBody>
      </p:sp>
      <p:sp>
        <p:nvSpPr>
          <p:cNvPr id="32" name="AutoShape 52"/>
          <p:cNvSpPr>
            <a:spLocks noChangeArrowheads="1"/>
          </p:cNvSpPr>
          <p:nvPr/>
        </p:nvSpPr>
        <p:spPr bwMode="auto">
          <a:xfrm>
            <a:off x="5219277" y="124135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a:t>
            </a:r>
            <a:endParaRPr lang="en-US" sz="1000" b="1" dirty="0">
              <a:solidFill>
                <a:schemeClr val="tx1"/>
              </a:solidFill>
            </a:endParaRPr>
          </a:p>
        </p:txBody>
      </p:sp>
      <p:sp>
        <p:nvSpPr>
          <p:cNvPr id="33" name="AutoShape 52"/>
          <p:cNvSpPr>
            <a:spLocks noChangeArrowheads="1"/>
          </p:cNvSpPr>
          <p:nvPr/>
        </p:nvSpPr>
        <p:spPr bwMode="auto">
          <a:xfrm>
            <a:off x="5219277" y="1500076"/>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29%</a:t>
            </a:r>
            <a:endParaRPr lang="en-US" sz="1000" b="1" dirty="0">
              <a:solidFill>
                <a:schemeClr val="tx1"/>
              </a:solidFill>
            </a:endParaRPr>
          </a:p>
        </p:txBody>
      </p:sp>
      <p:sp>
        <p:nvSpPr>
          <p:cNvPr id="34" name="AutoShape 52"/>
          <p:cNvSpPr>
            <a:spLocks noChangeArrowheads="1"/>
          </p:cNvSpPr>
          <p:nvPr/>
        </p:nvSpPr>
        <p:spPr bwMode="auto">
          <a:xfrm>
            <a:off x="5219277" y="175880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59%</a:t>
            </a:r>
            <a:endParaRPr lang="en-US" sz="1000" b="1" dirty="0">
              <a:solidFill>
                <a:schemeClr val="tx1"/>
              </a:solidFill>
            </a:endParaRPr>
          </a:p>
        </p:txBody>
      </p:sp>
      <p:sp>
        <p:nvSpPr>
          <p:cNvPr id="35" name="AutoShape 52"/>
          <p:cNvSpPr>
            <a:spLocks noChangeArrowheads="1"/>
          </p:cNvSpPr>
          <p:nvPr/>
        </p:nvSpPr>
        <p:spPr bwMode="auto">
          <a:xfrm>
            <a:off x="5219277" y="201752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88%</a:t>
            </a:r>
            <a:endParaRPr lang="en-US" sz="1000" b="1" dirty="0">
              <a:solidFill>
                <a:schemeClr val="tx1"/>
              </a:solidFill>
            </a:endParaRPr>
          </a:p>
        </p:txBody>
      </p:sp>
      <p:sp>
        <p:nvSpPr>
          <p:cNvPr id="36" name="Text Box 56"/>
          <p:cNvSpPr txBox="1">
            <a:spLocks noChangeArrowheads="1"/>
          </p:cNvSpPr>
          <p:nvPr/>
        </p:nvSpPr>
        <p:spPr bwMode="auto">
          <a:xfrm>
            <a:off x="5167618" y="991631"/>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8" name="Text Box 4"/>
          <p:cNvSpPr txBox="1">
            <a:spLocks noChangeArrowheads="1"/>
          </p:cNvSpPr>
          <p:nvPr/>
        </p:nvSpPr>
        <p:spPr bwMode="auto">
          <a:xfrm>
            <a:off x="967952" y="2631542"/>
            <a:ext cx="8159750" cy="4042132"/>
          </a:xfrm>
          <a:prstGeom prst="rect">
            <a:avLst/>
          </a:prstGeom>
          <a:noFill/>
          <a:ln w="9525">
            <a:noFill/>
            <a:miter lim="800000"/>
            <a:headEnd/>
            <a:tailEnd/>
          </a:ln>
          <a:effectLst/>
        </p:spPr>
        <p:txBody>
          <a:bodyPr>
            <a:spAutoFit/>
          </a:bodyPr>
          <a:lstStyle/>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Preparedness</a:t>
            </a: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Compared to 2011, significantly fewer Otago residents are fully prepared for a disaster (from 23% in 2011 to 8% this year).  </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Similarly, when compared to last year, fewer Otago residents are prepared at home for a disaster (from 37% in 2011 to 17% this year).  This is significantly lower than average (32%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 However, preparedness </a:t>
            </a:r>
            <a:r>
              <a:rPr lang="en-NZ" sz="1200" dirty="0">
                <a:cs typeface="Times New Roman" pitchFamily="18" charset="0"/>
              </a:rPr>
              <a:t>levels are on par with the national average for </a:t>
            </a:r>
            <a:r>
              <a:rPr lang="en-NZ" sz="1200" dirty="0" smtClean="0">
                <a:cs typeface="Times New Roman" pitchFamily="18" charset="0"/>
              </a:rPr>
              <a:t>the following preparedness diagnostics:</a:t>
            </a:r>
            <a:endParaRPr lang="en-NZ" sz="1200" dirty="0">
              <a:cs typeface="Times New Roman" pitchFamily="18" charset="0"/>
            </a:endParaRPr>
          </a:p>
          <a:p>
            <a:pPr marL="638175" lvl="1" indent="-180975" fontAlgn="base">
              <a:spcBef>
                <a:spcPts val="400"/>
              </a:spcBef>
              <a:spcAft>
                <a:spcPct val="0"/>
              </a:spcAft>
              <a:buFont typeface="Wingdings" pitchFamily="2" charset="2"/>
              <a:buChar char=""/>
            </a:pPr>
            <a:r>
              <a:rPr lang="en-NZ" sz="1200" dirty="0">
                <a:cs typeface="Times New Roman" pitchFamily="18" charset="0"/>
              </a:rPr>
              <a:t>84% have the necessary emergency items needed to survive a disaster </a:t>
            </a:r>
          </a:p>
          <a:p>
            <a:pPr marL="638175" lvl="1" indent="-180975" fontAlgn="base">
              <a:spcBef>
                <a:spcPts val="400"/>
              </a:spcBef>
              <a:spcAft>
                <a:spcPct val="0"/>
              </a:spcAft>
              <a:buFont typeface="Wingdings" pitchFamily="2" charset="2"/>
              <a:buChar char=""/>
            </a:pPr>
            <a:r>
              <a:rPr lang="en-NZ" sz="1200" dirty="0">
                <a:cs typeface="Times New Roman" pitchFamily="18" charset="0"/>
              </a:rPr>
              <a:t>84% have a good understanding of what the effects would be if a disaster </a:t>
            </a:r>
            <a:r>
              <a:rPr lang="en-NZ" sz="1200" dirty="0" smtClean="0">
                <a:cs typeface="Times New Roman" pitchFamily="18" charset="0"/>
              </a:rPr>
              <a:t>struck </a:t>
            </a:r>
            <a:r>
              <a:rPr lang="en-NZ" sz="1200" dirty="0">
                <a:cs typeface="Times New Roman" pitchFamily="18" charset="0"/>
              </a:rPr>
              <a:t>in their area</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76% </a:t>
            </a:r>
            <a:r>
              <a:rPr lang="en-NZ" sz="1200" dirty="0">
                <a:cs typeface="Times New Roman" pitchFamily="18" charset="0"/>
              </a:rPr>
              <a:t>said they have a good understanding of the types of disasters that could occur in New Zealand, and the </a:t>
            </a:r>
            <a:r>
              <a:rPr lang="en-NZ" sz="1200" dirty="0" smtClean="0">
                <a:cs typeface="Times New Roman" pitchFamily="18" charset="0"/>
              </a:rPr>
              <a:t>chances </a:t>
            </a:r>
            <a:r>
              <a:rPr lang="en-NZ" sz="1200" dirty="0">
                <a:cs typeface="Times New Roman" pitchFamily="18" charset="0"/>
              </a:rPr>
              <a:t>of them occurring</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68% </a:t>
            </a:r>
            <a:r>
              <a:rPr lang="en-NZ" sz="1200" dirty="0">
                <a:cs typeface="Times New Roman" pitchFamily="18" charset="0"/>
              </a:rPr>
              <a:t>are familiar with the Civil Defence information in the Yellow Pages</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64% </a:t>
            </a:r>
            <a:r>
              <a:rPr lang="en-NZ" sz="1200" dirty="0">
                <a:cs typeface="Times New Roman" pitchFamily="18" charset="0"/>
              </a:rPr>
              <a:t>have an emergency survival plan for their household</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51% </a:t>
            </a:r>
            <a:r>
              <a:rPr lang="en-NZ" sz="1200" dirty="0">
                <a:cs typeface="Times New Roman" pitchFamily="18" charset="0"/>
              </a:rPr>
              <a:t>regularly update their emergency survival items</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39% </a:t>
            </a:r>
            <a:r>
              <a:rPr lang="en-NZ" sz="1200" dirty="0">
                <a:cs typeface="Times New Roman" pitchFamily="18" charset="0"/>
              </a:rPr>
              <a:t>have stored at least 3 litres of water per person for 3 days, for each member in their household</a:t>
            </a:r>
          </a:p>
          <a:p>
            <a:pPr marL="638175" lvl="1" indent="-180975" fontAlgn="base">
              <a:spcBef>
                <a:spcPts val="400"/>
              </a:spcBef>
              <a:spcAft>
                <a:spcPct val="0"/>
              </a:spcAft>
              <a:buFont typeface="Wingdings" pitchFamily="2" charset="2"/>
              <a:buChar char=""/>
            </a:pPr>
            <a:r>
              <a:rPr lang="en-NZ" sz="1200" dirty="0" smtClean="0">
                <a:cs typeface="Times New Roman" pitchFamily="18" charset="0"/>
              </a:rPr>
              <a:t>11% </a:t>
            </a:r>
            <a:r>
              <a:rPr lang="en-NZ" sz="1200" dirty="0">
                <a:cs typeface="Times New Roman" pitchFamily="18" charset="0"/>
              </a:rPr>
              <a:t>attend meetings with community groups about disaster planning.</a:t>
            </a:r>
          </a:p>
          <a:p>
            <a:pPr marL="180975" indent="-180975" fontAlgn="base">
              <a:spcBef>
                <a:spcPct val="50000"/>
              </a:spcBef>
              <a:spcAft>
                <a:spcPct val="0"/>
              </a:spcAft>
              <a:buFont typeface="Wingdings" pitchFamily="2" charset="2"/>
              <a:buChar char=""/>
            </a:pPr>
            <a:endParaRPr lang="en-NZ" sz="1200" dirty="0" smtClean="0">
              <a:solidFill>
                <a:srgbClr val="FF0000"/>
              </a:solidFill>
              <a:cs typeface="Times New Roman" pitchFamily="18" charset="0"/>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64</a:t>
            </a:r>
            <a:endParaRPr lang="en-GB" sz="1000" dirty="0">
              <a:solidFill>
                <a:srgbClr val="000000"/>
              </a:solidFill>
            </a:endParaRPr>
          </a:p>
        </p:txBody>
      </p:sp>
      <p:sp>
        <p:nvSpPr>
          <p:cNvPr id="41" name="AutoShape 52"/>
          <p:cNvSpPr>
            <a:spLocks noChangeArrowheads="1"/>
          </p:cNvSpPr>
          <p:nvPr/>
        </p:nvSpPr>
        <p:spPr bwMode="auto">
          <a:xfrm>
            <a:off x="5875743" y="1240278"/>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23%</a:t>
            </a:r>
            <a:endParaRPr lang="en-US" sz="1000" b="1" dirty="0">
              <a:solidFill>
                <a:schemeClr val="tx1"/>
              </a:solidFill>
            </a:endParaRPr>
          </a:p>
        </p:txBody>
      </p:sp>
      <p:sp>
        <p:nvSpPr>
          <p:cNvPr id="42" name="AutoShape 52"/>
          <p:cNvSpPr>
            <a:spLocks noChangeArrowheads="1"/>
          </p:cNvSpPr>
          <p:nvPr/>
        </p:nvSpPr>
        <p:spPr bwMode="auto">
          <a:xfrm>
            <a:off x="5875743" y="149900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37%</a:t>
            </a:r>
            <a:endParaRPr lang="en-US" sz="1000" b="1" dirty="0">
              <a:solidFill>
                <a:schemeClr val="tx1"/>
              </a:solidFill>
            </a:endParaRPr>
          </a:p>
        </p:txBody>
      </p:sp>
      <p:sp>
        <p:nvSpPr>
          <p:cNvPr id="43" name="AutoShape 52"/>
          <p:cNvSpPr>
            <a:spLocks noChangeArrowheads="1"/>
          </p:cNvSpPr>
          <p:nvPr/>
        </p:nvSpPr>
        <p:spPr bwMode="auto">
          <a:xfrm>
            <a:off x="5875743" y="175773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71%</a:t>
            </a:r>
            <a:endParaRPr lang="en-US" sz="1000" b="1" dirty="0">
              <a:solidFill>
                <a:schemeClr val="tx1"/>
              </a:solidFill>
            </a:endParaRPr>
          </a:p>
        </p:txBody>
      </p:sp>
      <p:sp>
        <p:nvSpPr>
          <p:cNvPr id="44" name="AutoShape 52"/>
          <p:cNvSpPr>
            <a:spLocks noChangeArrowheads="1"/>
          </p:cNvSpPr>
          <p:nvPr/>
        </p:nvSpPr>
        <p:spPr bwMode="auto">
          <a:xfrm>
            <a:off x="5875743" y="2016455"/>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85%</a:t>
            </a:r>
            <a:endParaRPr lang="en-US" sz="1000" b="1" dirty="0">
              <a:solidFill>
                <a:schemeClr val="tx1"/>
              </a:solidFill>
            </a:endParaRPr>
          </a:p>
        </p:txBody>
      </p:sp>
      <p:sp>
        <p:nvSpPr>
          <p:cNvPr id="45" name="Text Box 56"/>
          <p:cNvSpPr txBox="1">
            <a:spLocks noChangeArrowheads="1"/>
          </p:cNvSpPr>
          <p:nvPr/>
        </p:nvSpPr>
        <p:spPr bwMode="auto">
          <a:xfrm>
            <a:off x="5824084" y="991631"/>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grpSp>
        <p:nvGrpSpPr>
          <p:cNvPr id="53" name="Group 52"/>
          <p:cNvGrpSpPr/>
          <p:nvPr/>
        </p:nvGrpSpPr>
        <p:grpSpPr>
          <a:xfrm>
            <a:off x="7732188" y="6219479"/>
            <a:ext cx="1411456" cy="338554"/>
            <a:chOff x="4723530" y="6263927"/>
            <a:chExt cx="1411456" cy="338554"/>
          </a:xfrm>
        </p:grpSpPr>
        <p:sp>
          <p:nvSpPr>
            <p:cNvPr id="54" name="Up Arrow 53"/>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5" name="Up Arrow 54"/>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TextBox 55"/>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
        <p:nvSpPr>
          <p:cNvPr id="57" name="Up Arrow 56"/>
          <p:cNvSpPr/>
          <p:nvPr/>
        </p:nvSpPr>
        <p:spPr>
          <a:xfrm flipV="1">
            <a:off x="6797659" y="131290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8" name="Up Arrow 57"/>
          <p:cNvSpPr/>
          <p:nvPr/>
        </p:nvSpPr>
        <p:spPr>
          <a:xfrm flipV="1">
            <a:off x="6800433" y="1586505"/>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685236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Otago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NZ" sz="2000" dirty="0"/>
          </a:p>
        </p:txBody>
      </p:sp>
      <p:sp>
        <p:nvSpPr>
          <p:cNvPr id="5" name="Rectangle 6"/>
          <p:cNvSpPr>
            <a:spLocks noChangeArrowheads="1"/>
          </p:cNvSpPr>
          <p:nvPr/>
        </p:nvSpPr>
        <p:spPr bwMode="auto">
          <a:xfrm>
            <a:off x="1087254" y="1099622"/>
            <a:ext cx="7961054" cy="3631763"/>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The proportion of </a:t>
            </a:r>
            <a:r>
              <a:rPr lang="en-NZ" sz="1200" dirty="0" smtClean="0">
                <a:cs typeface="Times New Roman" pitchFamily="18" charset="0"/>
              </a:rPr>
              <a:t>Otago residents </a:t>
            </a:r>
            <a:r>
              <a:rPr lang="en-NZ" sz="1200" dirty="0">
                <a:cs typeface="Times New Roman" pitchFamily="18" charset="0"/>
              </a:rPr>
              <a:t>that have seen, heard, or read advertising about preparing for a disaster is generally consistent with the national average at </a:t>
            </a:r>
            <a:r>
              <a:rPr lang="en-NZ" sz="1200" dirty="0" smtClean="0">
                <a:cs typeface="Times New Roman" pitchFamily="18" charset="0"/>
              </a:rPr>
              <a:t>70%.  </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a:cs typeface="Times New Roman" pitchFamily="18" charset="0"/>
              </a:rPr>
              <a:t>Similar to the national average, </a:t>
            </a:r>
            <a:r>
              <a:rPr lang="en-NZ" sz="1200" dirty="0" smtClean="0">
                <a:cs typeface="Times New Roman" pitchFamily="18" charset="0"/>
              </a:rPr>
              <a:t>68% </a:t>
            </a:r>
            <a:r>
              <a:rPr lang="en-NZ" sz="1200" dirty="0">
                <a:cs typeface="Times New Roman" pitchFamily="18" charset="0"/>
              </a:rPr>
              <a:t>of </a:t>
            </a:r>
            <a:r>
              <a:rPr lang="en-NZ" sz="1200" dirty="0" smtClean="0">
                <a:cs typeface="Times New Roman" pitchFamily="18" charset="0"/>
              </a:rPr>
              <a:t>Otago residents </a:t>
            </a:r>
            <a:r>
              <a:rPr lang="en-NZ" sz="1200" dirty="0">
                <a:cs typeface="Times New Roman" pitchFamily="18" charset="0"/>
              </a:rPr>
              <a:t>recall having seen a Civil Defence </a:t>
            </a:r>
            <a:r>
              <a:rPr lang="en-NZ" sz="1200" dirty="0" smtClean="0">
                <a:cs typeface="Times New Roman" pitchFamily="18" charset="0"/>
              </a:rPr>
              <a:t>TV advertisement.  However, a higher proportion of Otago residents who have seen the advertisement said that it prompted them to talk to family and friends about it (74% cf. 58%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56% of Otago residents have previously heard </a:t>
            </a:r>
            <a:r>
              <a:rPr lang="en-NZ" sz="1200" dirty="0">
                <a:cs typeface="Times New Roman" pitchFamily="18" charset="0"/>
              </a:rPr>
              <a:t>of the tag line ‘Get Ready, Get Thru</a:t>
            </a:r>
            <a:r>
              <a:rPr lang="en-NZ" sz="1200" dirty="0" smtClean="0">
                <a:cs typeface="Times New Roman" pitchFamily="18" charset="0"/>
              </a:rPr>
              <a:t>’ </a:t>
            </a:r>
            <a:r>
              <a:rPr lang="en-NZ" sz="1200" dirty="0">
                <a:cs typeface="Times New Roman" pitchFamily="18" charset="0"/>
              </a:rPr>
              <a:t>and 47% have </a:t>
            </a:r>
            <a:r>
              <a:rPr lang="en-NZ" sz="1200" dirty="0" smtClean="0">
                <a:cs typeface="Times New Roman" pitchFamily="18" charset="0"/>
              </a:rPr>
              <a:t>previously heard </a:t>
            </a:r>
            <a:r>
              <a:rPr lang="en-NZ" sz="1200" dirty="0">
                <a:cs typeface="Times New Roman" pitchFamily="18" charset="0"/>
              </a:rPr>
              <a:t>of the website ‘getthru.govt.nz’.</a:t>
            </a:r>
          </a:p>
          <a:p>
            <a:pPr marL="180975" indent="-180975" fontAlgn="base">
              <a:spcBef>
                <a:spcPct val="50000"/>
              </a:spcBef>
              <a:spcAft>
                <a:spcPct val="0"/>
              </a:spcAft>
              <a:buFont typeface="Wingdings" pitchFamily="2" charset="2"/>
              <a:buNone/>
            </a:pPr>
            <a:endParaRPr lang="en-NZ" sz="1400" dirty="0">
              <a:solidFill>
                <a:srgbClr val="009999"/>
              </a:solidFill>
              <a:cs typeface="Times New Roman" pitchFamily="18" charset="0"/>
            </a:endParaRPr>
          </a:p>
          <a:p>
            <a:pPr marL="180975" indent="-180975" fontAlgn="base">
              <a:spcBef>
                <a:spcPct val="50000"/>
              </a:spcBef>
              <a:spcAft>
                <a:spcPct val="0"/>
              </a:spcAft>
              <a:buFont typeface="Wingdings" pitchFamily="2" charset="2"/>
              <a:buNone/>
            </a:pPr>
            <a:r>
              <a:rPr lang="en-NZ" sz="1400" dirty="0" smtClean="0">
                <a:solidFill>
                  <a:srgbClr val="009999"/>
                </a:solidFill>
                <a:cs typeface="Times New Roman" pitchFamily="18" charset="0"/>
              </a:rPr>
              <a:t>Disaster </a:t>
            </a:r>
            <a:r>
              <a:rPr lang="en-NZ" sz="1400" dirty="0">
                <a:solidFill>
                  <a:srgbClr val="009999"/>
                </a:solidFill>
                <a:cs typeface="Times New Roman" pitchFamily="18" charset="0"/>
              </a:rPr>
              <a:t>awareness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In the event of a tsunami, a significantly higher than average proportion of Otago residents said that people should alert or check on family and friends (46% cf. 31% national average) and that they should take their emergency survival items (22% cf. 9%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In the event of an earthquake, a significantly higher than average proportion of Otago residents said that people should alert or check on family and friends (69% cf. 55% national average).</a:t>
            </a:r>
          </a:p>
        </p:txBody>
      </p:sp>
      <p:sp>
        <p:nvSpPr>
          <p:cNvPr id="4"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64</a:t>
            </a:r>
            <a:endParaRPr lang="en-GB" sz="1000" dirty="0">
              <a:solidFill>
                <a:srgbClr val="000000"/>
              </a:solidFill>
            </a:endParaRPr>
          </a:p>
        </p:txBody>
      </p:sp>
    </p:spTree>
    <p:extLst>
      <p:ext uri="{BB962C8B-B14F-4D97-AF65-F5344CB8AC3E}">
        <p14:creationId xmlns:p14="http://schemas.microsoft.com/office/powerpoint/2010/main" val="19757413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1162513" y="933451"/>
            <a:ext cx="5952662" cy="147668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NZ" b="1" dirty="0"/>
          </a:p>
        </p:txBody>
      </p:sp>
      <p:sp>
        <p:nvSpPr>
          <p:cNvPr id="41" name="AutoShape 52"/>
          <p:cNvSpPr>
            <a:spLocks noChangeArrowheads="1"/>
          </p:cNvSpPr>
          <p:nvPr/>
        </p:nvSpPr>
        <p:spPr bwMode="auto">
          <a:xfrm>
            <a:off x="6516687" y="1240844"/>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a:t>
            </a:r>
            <a:r>
              <a:rPr lang="en-US" sz="1000" b="1" dirty="0" smtClean="0">
                <a:solidFill>
                  <a:schemeClr val="tx1"/>
                </a:solidFill>
              </a:rPr>
              <a:t>%</a:t>
            </a:r>
            <a:endParaRPr lang="en-US" sz="800" b="1" dirty="0">
              <a:solidFill>
                <a:schemeClr val="tx1"/>
              </a:solidFill>
            </a:endParaRPr>
          </a:p>
        </p:txBody>
      </p:sp>
      <p:sp>
        <p:nvSpPr>
          <p:cNvPr id="42" name="AutoShape 52"/>
          <p:cNvSpPr>
            <a:spLocks noChangeArrowheads="1"/>
          </p:cNvSpPr>
          <p:nvPr/>
        </p:nvSpPr>
        <p:spPr bwMode="auto">
          <a:xfrm>
            <a:off x="6516687" y="1505477"/>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smtClean="0">
                <a:solidFill>
                  <a:schemeClr val="tx1"/>
                </a:solidFill>
              </a:rPr>
              <a:t>25%</a:t>
            </a:r>
            <a:endParaRPr lang="en-US" sz="800" b="1" dirty="0">
              <a:solidFill>
                <a:schemeClr val="tx1"/>
              </a:solidFill>
            </a:endParaRPr>
          </a:p>
        </p:txBody>
      </p:sp>
      <p:sp>
        <p:nvSpPr>
          <p:cNvPr id="43" name="AutoShape 52"/>
          <p:cNvSpPr>
            <a:spLocks noChangeArrowheads="1"/>
          </p:cNvSpPr>
          <p:nvPr/>
        </p:nvSpPr>
        <p:spPr bwMode="auto">
          <a:xfrm>
            <a:off x="6516687" y="1770110"/>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46%   </a:t>
            </a:r>
            <a:endParaRPr lang="en-US" sz="800" b="1" dirty="0">
              <a:solidFill>
                <a:schemeClr val="tx1"/>
              </a:solidFill>
            </a:endParaRPr>
          </a:p>
        </p:txBody>
      </p:sp>
      <p:sp>
        <p:nvSpPr>
          <p:cNvPr id="44" name="AutoShape 52"/>
          <p:cNvSpPr>
            <a:spLocks noChangeArrowheads="1"/>
          </p:cNvSpPr>
          <p:nvPr/>
        </p:nvSpPr>
        <p:spPr bwMode="auto">
          <a:xfrm>
            <a:off x="6516687" y="2034742"/>
            <a:ext cx="369888"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87%</a:t>
            </a:r>
            <a:endParaRPr lang="en-US" sz="800" b="1" dirty="0">
              <a:solidFill>
                <a:schemeClr val="tx1"/>
              </a:solidFill>
            </a:endParaRPr>
          </a:p>
        </p:txBody>
      </p:sp>
      <p:sp>
        <p:nvSpPr>
          <p:cNvPr id="45" name="Text Box 56"/>
          <p:cNvSpPr txBox="1">
            <a:spLocks noChangeArrowheads="1"/>
          </p:cNvSpPr>
          <p:nvPr/>
        </p:nvSpPr>
        <p:spPr bwMode="auto">
          <a:xfrm>
            <a:off x="6465028" y="988433"/>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2012</a:t>
            </a:r>
            <a:endParaRPr lang="en-NZ" sz="1000" b="1" dirty="0"/>
          </a:p>
        </p:txBody>
      </p:sp>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Southland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04011"/>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65</a:t>
            </a:r>
            <a:endParaRPr lang="en-GB" sz="1000" dirty="0">
              <a:solidFill>
                <a:srgbClr val="000000"/>
              </a:solidFill>
            </a:endParaRPr>
          </a:p>
        </p:txBody>
      </p:sp>
      <p:sp>
        <p:nvSpPr>
          <p:cNvPr id="7" name="Rectangle 48"/>
          <p:cNvSpPr>
            <a:spLocks noChangeArrowheads="1"/>
          </p:cNvSpPr>
          <p:nvPr/>
        </p:nvSpPr>
        <p:spPr bwMode="auto">
          <a:xfrm>
            <a:off x="1447013" y="1264131"/>
            <a:ext cx="1079142"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Fully prepared</a:t>
            </a:r>
          </a:p>
        </p:txBody>
      </p:sp>
      <p:sp>
        <p:nvSpPr>
          <p:cNvPr id="8" name="Rectangle 49"/>
          <p:cNvSpPr>
            <a:spLocks noChangeArrowheads="1"/>
          </p:cNvSpPr>
          <p:nvPr/>
        </p:nvSpPr>
        <p:spPr bwMode="auto">
          <a:xfrm>
            <a:off x="1212975" y="1510820"/>
            <a:ext cx="1313180"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Prepared at home</a:t>
            </a:r>
          </a:p>
        </p:txBody>
      </p:sp>
      <p:sp>
        <p:nvSpPr>
          <p:cNvPr id="9" name="Text Box 50"/>
          <p:cNvSpPr txBox="1">
            <a:spLocks noChangeArrowheads="1"/>
          </p:cNvSpPr>
          <p:nvPr/>
        </p:nvSpPr>
        <p:spPr bwMode="auto">
          <a:xfrm>
            <a:off x="2380243" y="999634"/>
            <a:ext cx="896400"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Benchmark</a:t>
            </a:r>
            <a:endParaRPr lang="en-GB" sz="1000" b="1" dirty="0"/>
          </a:p>
        </p:txBody>
      </p:sp>
      <p:sp>
        <p:nvSpPr>
          <p:cNvPr id="10" name="Text Box 56"/>
          <p:cNvSpPr txBox="1">
            <a:spLocks noChangeArrowheads="1"/>
          </p:cNvSpPr>
          <p:nvPr/>
        </p:nvSpPr>
        <p:spPr bwMode="auto">
          <a:xfrm>
            <a:off x="3247810" y="999634"/>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2007</a:t>
            </a:r>
          </a:p>
        </p:txBody>
      </p:sp>
      <p:sp>
        <p:nvSpPr>
          <p:cNvPr id="11" name="Text Box 56"/>
          <p:cNvSpPr txBox="1">
            <a:spLocks noChangeArrowheads="1"/>
          </p:cNvSpPr>
          <p:nvPr/>
        </p:nvSpPr>
        <p:spPr bwMode="auto">
          <a:xfrm>
            <a:off x="3889013" y="999634"/>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2008</a:t>
            </a:r>
          </a:p>
        </p:txBody>
      </p:sp>
      <p:sp>
        <p:nvSpPr>
          <p:cNvPr id="12" name="Text Box 56"/>
          <p:cNvSpPr txBox="1">
            <a:spLocks noChangeArrowheads="1"/>
          </p:cNvSpPr>
          <p:nvPr/>
        </p:nvSpPr>
        <p:spPr bwMode="auto">
          <a:xfrm>
            <a:off x="4544318" y="999634"/>
            <a:ext cx="473206"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2009</a:t>
            </a:r>
          </a:p>
        </p:txBody>
      </p:sp>
      <p:sp>
        <p:nvSpPr>
          <p:cNvPr id="13" name="Rectangle 49"/>
          <p:cNvSpPr>
            <a:spLocks noChangeArrowheads="1"/>
          </p:cNvSpPr>
          <p:nvPr/>
        </p:nvSpPr>
        <p:spPr bwMode="auto">
          <a:xfrm>
            <a:off x="1681052" y="1767847"/>
            <a:ext cx="845103" cy="215444"/>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a plan</a:t>
            </a:r>
          </a:p>
        </p:txBody>
      </p:sp>
      <p:sp>
        <p:nvSpPr>
          <p:cNvPr id="14" name="Rectangle 49"/>
          <p:cNvSpPr>
            <a:spLocks noChangeArrowheads="1"/>
          </p:cNvSpPr>
          <p:nvPr/>
        </p:nvSpPr>
        <p:spPr bwMode="auto">
          <a:xfrm>
            <a:off x="1233930" y="2028512"/>
            <a:ext cx="1292225" cy="214313"/>
          </a:xfrm>
          <a:prstGeom prst="rect">
            <a:avLst/>
          </a:prstGeom>
          <a:noFill/>
          <a:ln w="9525">
            <a:noFill/>
            <a:miter lim="800000"/>
            <a:headEnd/>
            <a:tailEnd/>
          </a:ln>
        </p:spPr>
        <p:txBody>
          <a:bodyPr wrap="none">
            <a:spAutoFit/>
          </a:bodyPr>
          <a:lstStyle/>
          <a:p>
            <a:pPr algn="r" fontAlgn="base">
              <a:lnSpc>
                <a:spcPct val="80000"/>
              </a:lnSpc>
              <a:spcBef>
                <a:spcPct val="20000"/>
              </a:spcBef>
              <a:spcAft>
                <a:spcPct val="0"/>
              </a:spcAft>
              <a:buSzPct val="75000"/>
            </a:pPr>
            <a:r>
              <a:rPr lang="en-NZ" sz="1000" b="1" dirty="0"/>
              <a:t>Has survival items</a:t>
            </a:r>
          </a:p>
        </p:txBody>
      </p:sp>
      <p:sp>
        <p:nvSpPr>
          <p:cNvPr id="15" name="AutoShape 52"/>
          <p:cNvSpPr>
            <a:spLocks noChangeArrowheads="1"/>
          </p:cNvSpPr>
          <p:nvPr/>
        </p:nvSpPr>
        <p:spPr bwMode="auto">
          <a:xfrm>
            <a:off x="2643499"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77%</a:t>
            </a:r>
          </a:p>
        </p:txBody>
      </p:sp>
      <p:sp>
        <p:nvSpPr>
          <p:cNvPr id="16" name="AutoShape 52"/>
          <p:cNvSpPr>
            <a:spLocks noChangeArrowheads="1"/>
          </p:cNvSpPr>
          <p:nvPr/>
        </p:nvSpPr>
        <p:spPr bwMode="auto">
          <a:xfrm>
            <a:off x="2643499"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55%</a:t>
            </a:r>
          </a:p>
        </p:txBody>
      </p:sp>
      <p:sp>
        <p:nvSpPr>
          <p:cNvPr id="17" name="AutoShape 52"/>
          <p:cNvSpPr>
            <a:spLocks noChangeArrowheads="1"/>
          </p:cNvSpPr>
          <p:nvPr/>
        </p:nvSpPr>
        <p:spPr bwMode="auto">
          <a:xfrm>
            <a:off x="3294980"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87%</a:t>
            </a:r>
          </a:p>
        </p:txBody>
      </p:sp>
      <p:sp>
        <p:nvSpPr>
          <p:cNvPr id="18" name="AutoShape 52"/>
          <p:cNvSpPr>
            <a:spLocks noChangeArrowheads="1"/>
          </p:cNvSpPr>
          <p:nvPr/>
        </p:nvSpPr>
        <p:spPr bwMode="auto">
          <a:xfrm>
            <a:off x="3294980"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52%</a:t>
            </a:r>
          </a:p>
        </p:txBody>
      </p:sp>
      <p:sp>
        <p:nvSpPr>
          <p:cNvPr id="19" name="AutoShape 52"/>
          <p:cNvSpPr>
            <a:spLocks noChangeArrowheads="1"/>
          </p:cNvSpPr>
          <p:nvPr/>
        </p:nvSpPr>
        <p:spPr bwMode="auto">
          <a:xfrm>
            <a:off x="3946461"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86%</a:t>
            </a:r>
          </a:p>
        </p:txBody>
      </p:sp>
      <p:sp>
        <p:nvSpPr>
          <p:cNvPr id="20" name="AutoShape 52"/>
          <p:cNvSpPr>
            <a:spLocks noChangeArrowheads="1"/>
          </p:cNvSpPr>
          <p:nvPr/>
        </p:nvSpPr>
        <p:spPr bwMode="auto">
          <a:xfrm>
            <a:off x="3946461"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72%</a:t>
            </a:r>
          </a:p>
        </p:txBody>
      </p:sp>
      <p:sp>
        <p:nvSpPr>
          <p:cNvPr id="21" name="AutoShape 52"/>
          <p:cNvSpPr>
            <a:spLocks noChangeArrowheads="1"/>
          </p:cNvSpPr>
          <p:nvPr/>
        </p:nvSpPr>
        <p:spPr bwMode="auto">
          <a:xfrm>
            <a:off x="4597942"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90%</a:t>
            </a:r>
          </a:p>
        </p:txBody>
      </p:sp>
      <p:sp>
        <p:nvSpPr>
          <p:cNvPr id="22" name="AutoShape 52"/>
          <p:cNvSpPr>
            <a:spLocks noChangeArrowheads="1"/>
          </p:cNvSpPr>
          <p:nvPr/>
        </p:nvSpPr>
        <p:spPr bwMode="auto">
          <a:xfrm>
            <a:off x="4597942"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50%</a:t>
            </a:r>
          </a:p>
        </p:txBody>
      </p:sp>
      <p:sp>
        <p:nvSpPr>
          <p:cNvPr id="23" name="Rectangle 30"/>
          <p:cNvSpPr>
            <a:spLocks noChangeArrowheads="1"/>
          </p:cNvSpPr>
          <p:nvPr/>
        </p:nvSpPr>
        <p:spPr bwMode="auto">
          <a:xfrm>
            <a:off x="2444267" y="1283181"/>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4" name="Rectangle 30"/>
          <p:cNvSpPr>
            <a:spLocks noChangeArrowheads="1"/>
          </p:cNvSpPr>
          <p:nvPr/>
        </p:nvSpPr>
        <p:spPr bwMode="auto">
          <a:xfrm>
            <a:off x="3105776" y="1283181"/>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5" name="Rectangle 30"/>
          <p:cNvSpPr>
            <a:spLocks noChangeArrowheads="1"/>
          </p:cNvSpPr>
          <p:nvPr/>
        </p:nvSpPr>
        <p:spPr bwMode="auto">
          <a:xfrm>
            <a:off x="3766988" y="1283181"/>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6" name="Rectangle 30"/>
          <p:cNvSpPr>
            <a:spLocks noChangeArrowheads="1"/>
          </p:cNvSpPr>
          <p:nvPr/>
        </p:nvSpPr>
        <p:spPr bwMode="auto">
          <a:xfrm>
            <a:off x="4406271" y="1283181"/>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27" name="AutoShape 52"/>
          <p:cNvSpPr>
            <a:spLocks noChangeArrowheads="1"/>
          </p:cNvSpPr>
          <p:nvPr/>
        </p:nvSpPr>
        <p:spPr bwMode="auto">
          <a:xfrm>
            <a:off x="5249423"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62%</a:t>
            </a:r>
            <a:endParaRPr lang="en-US" sz="1000" b="1" dirty="0">
              <a:solidFill>
                <a:schemeClr val="tx1"/>
              </a:solidFill>
            </a:endParaRPr>
          </a:p>
        </p:txBody>
      </p:sp>
      <p:sp>
        <p:nvSpPr>
          <p:cNvPr id="28" name="AutoShape 52"/>
          <p:cNvSpPr>
            <a:spLocks noChangeArrowheads="1"/>
          </p:cNvSpPr>
          <p:nvPr/>
        </p:nvSpPr>
        <p:spPr bwMode="auto">
          <a:xfrm>
            <a:off x="5249423"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77%</a:t>
            </a:r>
            <a:endParaRPr lang="en-US" sz="1000" b="1" dirty="0">
              <a:solidFill>
                <a:schemeClr val="tx1"/>
              </a:solidFill>
            </a:endParaRPr>
          </a:p>
        </p:txBody>
      </p:sp>
      <p:sp>
        <p:nvSpPr>
          <p:cNvPr id="29" name="Text Box 56"/>
          <p:cNvSpPr txBox="1">
            <a:spLocks noChangeArrowheads="1"/>
          </p:cNvSpPr>
          <p:nvPr/>
        </p:nvSpPr>
        <p:spPr bwMode="auto">
          <a:xfrm>
            <a:off x="5201543" y="999634"/>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a:t>2010</a:t>
            </a:r>
          </a:p>
        </p:txBody>
      </p:sp>
      <p:sp>
        <p:nvSpPr>
          <p:cNvPr id="30" name="Rectangle 29"/>
          <p:cNvSpPr>
            <a:spLocks noChangeArrowheads="1"/>
          </p:cNvSpPr>
          <p:nvPr/>
        </p:nvSpPr>
        <p:spPr bwMode="auto">
          <a:xfrm>
            <a:off x="5063496" y="1283181"/>
            <a:ext cx="768350" cy="458787"/>
          </a:xfrm>
          <a:prstGeom prst="rect">
            <a:avLst/>
          </a:prstGeom>
          <a:noFill/>
          <a:ln w="9525">
            <a:noFill/>
            <a:miter lim="800000"/>
            <a:headEnd/>
            <a:tailEnd/>
          </a:ln>
        </p:spPr>
        <p:txBody>
          <a:bodyPr>
            <a:spAutoFit/>
          </a:bodyPr>
          <a:lstStyle/>
          <a:p>
            <a:pPr algn="ctr" fontAlgn="base">
              <a:lnSpc>
                <a:spcPct val="80000"/>
              </a:lnSpc>
              <a:spcBef>
                <a:spcPct val="20000"/>
              </a:spcBef>
              <a:spcAft>
                <a:spcPct val="0"/>
              </a:spcAft>
              <a:buSzPct val="75000"/>
            </a:pPr>
            <a:r>
              <a:rPr lang="en-NZ" sz="1000" i="1" dirty="0"/>
              <a:t>Sample size too small</a:t>
            </a:r>
          </a:p>
        </p:txBody>
      </p:sp>
      <p:sp>
        <p:nvSpPr>
          <p:cNvPr id="32" name="AutoShape 52"/>
          <p:cNvSpPr>
            <a:spLocks noChangeArrowheads="1"/>
          </p:cNvSpPr>
          <p:nvPr/>
        </p:nvSpPr>
        <p:spPr bwMode="auto">
          <a:xfrm>
            <a:off x="5900903" y="1767619"/>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71%</a:t>
            </a:r>
            <a:endParaRPr lang="en-US" sz="1000" b="1" dirty="0">
              <a:solidFill>
                <a:schemeClr val="tx1"/>
              </a:solidFill>
            </a:endParaRPr>
          </a:p>
        </p:txBody>
      </p:sp>
      <p:sp>
        <p:nvSpPr>
          <p:cNvPr id="33" name="AutoShape 52"/>
          <p:cNvSpPr>
            <a:spLocks noChangeArrowheads="1"/>
          </p:cNvSpPr>
          <p:nvPr/>
        </p:nvSpPr>
        <p:spPr bwMode="auto">
          <a:xfrm>
            <a:off x="5900903" y="2027718"/>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91%</a:t>
            </a:r>
            <a:endParaRPr lang="en-US" sz="1000" b="1" dirty="0">
              <a:solidFill>
                <a:schemeClr val="tx1"/>
              </a:solidFill>
            </a:endParaRPr>
          </a:p>
        </p:txBody>
      </p:sp>
      <p:sp>
        <p:nvSpPr>
          <p:cNvPr id="34" name="Text Box 56"/>
          <p:cNvSpPr txBox="1">
            <a:spLocks noChangeArrowheads="1"/>
          </p:cNvSpPr>
          <p:nvPr/>
        </p:nvSpPr>
        <p:spPr bwMode="auto">
          <a:xfrm>
            <a:off x="5849243" y="990109"/>
            <a:ext cx="473207" cy="246221"/>
          </a:xfrm>
          <a:prstGeom prst="rect">
            <a:avLst/>
          </a:prstGeom>
          <a:noFill/>
          <a:ln w="9525">
            <a:noFill/>
            <a:miter lim="800000"/>
            <a:headEnd/>
            <a:tailEnd/>
          </a:ln>
        </p:spPr>
        <p:txBody>
          <a:bodyPr wrap="none">
            <a:spAutoFit/>
          </a:bodyPr>
          <a:lstStyle/>
          <a:p>
            <a:pPr algn="ctr" fontAlgn="base">
              <a:spcBef>
                <a:spcPct val="0"/>
              </a:spcBef>
              <a:spcAft>
                <a:spcPct val="0"/>
              </a:spcAft>
            </a:pPr>
            <a:r>
              <a:rPr lang="en-NZ" sz="1000" b="1" dirty="0" smtClean="0"/>
              <a:t>2011</a:t>
            </a:r>
            <a:endParaRPr lang="en-NZ" sz="1000" b="1" dirty="0"/>
          </a:p>
        </p:txBody>
      </p:sp>
      <p:sp>
        <p:nvSpPr>
          <p:cNvPr id="35" name="AutoShape 52"/>
          <p:cNvSpPr>
            <a:spLocks noChangeArrowheads="1"/>
          </p:cNvSpPr>
          <p:nvPr/>
        </p:nvSpPr>
        <p:spPr bwMode="auto">
          <a:xfrm>
            <a:off x="5900903" y="1245867"/>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20%</a:t>
            </a:r>
            <a:endParaRPr lang="en-US" sz="1000" b="1" dirty="0">
              <a:solidFill>
                <a:schemeClr val="tx1"/>
              </a:solidFill>
            </a:endParaRPr>
          </a:p>
        </p:txBody>
      </p:sp>
      <p:sp>
        <p:nvSpPr>
          <p:cNvPr id="36" name="AutoShape 52"/>
          <p:cNvSpPr>
            <a:spLocks noChangeArrowheads="1"/>
          </p:cNvSpPr>
          <p:nvPr/>
        </p:nvSpPr>
        <p:spPr bwMode="auto">
          <a:xfrm>
            <a:off x="5900903" y="1510044"/>
            <a:ext cx="369887" cy="21590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en-US" sz="1000" b="1" dirty="0">
                <a:solidFill>
                  <a:schemeClr val="tx1"/>
                </a:solidFill>
              </a:rPr>
              <a:t> </a:t>
            </a:r>
            <a:r>
              <a:rPr lang="en-US" sz="1000" b="1" dirty="0" smtClean="0">
                <a:solidFill>
                  <a:schemeClr val="tx1"/>
                </a:solidFill>
              </a:rPr>
              <a:t>38%</a:t>
            </a:r>
            <a:endParaRPr lang="en-US" sz="1000" b="1" dirty="0">
              <a:solidFill>
                <a:schemeClr val="tx1"/>
              </a:solidFill>
            </a:endParaRPr>
          </a:p>
        </p:txBody>
      </p:sp>
      <p:sp>
        <p:nvSpPr>
          <p:cNvPr id="38" name="Text Box 4"/>
          <p:cNvSpPr txBox="1">
            <a:spLocks noChangeArrowheads="1"/>
          </p:cNvSpPr>
          <p:nvPr/>
        </p:nvSpPr>
        <p:spPr bwMode="auto">
          <a:xfrm>
            <a:off x="1009650" y="2550077"/>
            <a:ext cx="8134350" cy="3701013"/>
          </a:xfrm>
          <a:prstGeom prst="rect">
            <a:avLst/>
          </a:prstGeom>
          <a:noFill/>
          <a:ln w="9525">
            <a:noFill/>
            <a:miter lim="800000"/>
            <a:headEnd/>
            <a:tailEnd/>
          </a:ln>
          <a:effectLst/>
        </p:spPr>
        <p:txBody>
          <a:bodyPr wrap="square">
            <a:spAutoFit/>
          </a:bodyPr>
          <a:lstStyle/>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Preparedness</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One in ten Southland residents (9%) are fully prepared for a disaster and a quarter (25%) are prepared at home.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Just under half of Southland residents (46%) have an emergency plan which is significantly lower than last year (in 2011, 71% had a plan) and significantly lower than average (60% national average).</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Nine </a:t>
            </a:r>
            <a:r>
              <a:rPr lang="en-NZ" sz="1200" dirty="0">
                <a:cs typeface="Times New Roman" pitchFamily="18" charset="0"/>
              </a:rPr>
              <a:t>in </a:t>
            </a:r>
            <a:r>
              <a:rPr lang="en-NZ" sz="1200" dirty="0" smtClean="0">
                <a:cs typeface="Times New Roman" pitchFamily="18" charset="0"/>
              </a:rPr>
              <a:t>ten Southland residents </a:t>
            </a:r>
            <a:r>
              <a:rPr lang="en-NZ" sz="1200" dirty="0">
                <a:cs typeface="Times New Roman" pitchFamily="18" charset="0"/>
              </a:rPr>
              <a:t>(87%) </a:t>
            </a:r>
            <a:r>
              <a:rPr lang="en-NZ" sz="1200" dirty="0" smtClean="0">
                <a:cs typeface="Times New Roman" pitchFamily="18" charset="0"/>
              </a:rPr>
              <a:t>have an emergency supply of essential items. </a:t>
            </a:r>
          </a:p>
          <a:p>
            <a:pPr marL="180975" indent="-180975" fontAlgn="base">
              <a:spcBef>
                <a:spcPct val="50000"/>
              </a:spcBef>
              <a:spcAft>
                <a:spcPct val="0"/>
              </a:spcAft>
              <a:buFont typeface="Wingdings" pitchFamily="2" charset="2"/>
              <a:buChar char=""/>
            </a:pPr>
            <a:endParaRPr lang="en-NZ" sz="500" dirty="0">
              <a:solidFill>
                <a:srgbClr val="FF0000"/>
              </a:solidFill>
              <a:cs typeface="Times New Roman" pitchFamily="18" charset="0"/>
            </a:endParaRPr>
          </a:p>
          <a:p>
            <a:pPr marL="180975" indent="-180975" fontAlgn="base">
              <a:spcBef>
                <a:spcPct val="50000"/>
              </a:spcBef>
              <a:spcAft>
                <a:spcPct val="0"/>
              </a:spcAft>
              <a:buFont typeface="Wingdings" pitchFamily="2" charset="2"/>
              <a:buNone/>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a:cs typeface="Times New Roman" pitchFamily="18" charset="0"/>
              </a:rPr>
              <a:t>The proportion of </a:t>
            </a:r>
            <a:r>
              <a:rPr lang="en-NZ" sz="1200" dirty="0" smtClean="0">
                <a:cs typeface="Times New Roman" pitchFamily="18" charset="0"/>
              </a:rPr>
              <a:t>Southland residents </a:t>
            </a:r>
            <a:r>
              <a:rPr lang="en-NZ" sz="1200" dirty="0">
                <a:cs typeface="Times New Roman" pitchFamily="18" charset="0"/>
              </a:rPr>
              <a:t>that have seen, heard, or read advertising about preparing for a disaster is generally consistent with the national average at </a:t>
            </a:r>
            <a:r>
              <a:rPr lang="en-NZ" sz="1200" dirty="0" smtClean="0">
                <a:cs typeface="Times New Roman" pitchFamily="18" charset="0"/>
              </a:rPr>
              <a:t>63%.  </a:t>
            </a:r>
            <a:r>
              <a:rPr lang="en-NZ" sz="1200" dirty="0">
                <a:cs typeface="Times New Roman" pitchFamily="18" charset="0"/>
              </a:rPr>
              <a:t>O</a:t>
            </a:r>
            <a:r>
              <a:rPr lang="en-NZ" sz="1200" dirty="0" smtClean="0">
                <a:cs typeface="Times New Roman" pitchFamily="18" charset="0"/>
              </a:rPr>
              <a:t>f these residents, the proportion that have seen advertising in the newspaper is significantly higher than average (39% cf. 20% national average).</a:t>
            </a:r>
            <a:endParaRPr lang="en-NZ" sz="1200" dirty="0">
              <a:cs typeface="Times New Roman" pitchFamily="18" charset="0"/>
            </a:endParaRPr>
          </a:p>
          <a:p>
            <a:pPr marL="180975" indent="-180975" fontAlgn="base">
              <a:spcBef>
                <a:spcPct val="50000"/>
              </a:spcBef>
              <a:spcAft>
                <a:spcPct val="0"/>
              </a:spcAft>
              <a:buFont typeface="Wingdings" pitchFamily="2" charset="2"/>
              <a:buChar char=""/>
            </a:pPr>
            <a:r>
              <a:rPr lang="en-NZ" sz="1200" dirty="0" smtClean="0">
                <a:cs typeface="Times New Roman" pitchFamily="18" charset="0"/>
              </a:rPr>
              <a:t>81% </a:t>
            </a:r>
            <a:r>
              <a:rPr lang="en-NZ" sz="1200" dirty="0">
                <a:cs typeface="Times New Roman" pitchFamily="18" charset="0"/>
              </a:rPr>
              <a:t>of </a:t>
            </a:r>
            <a:r>
              <a:rPr lang="en-NZ" sz="1200" dirty="0" smtClean="0">
                <a:cs typeface="Times New Roman" pitchFamily="18" charset="0"/>
              </a:rPr>
              <a:t>Southland residents </a:t>
            </a:r>
            <a:r>
              <a:rPr lang="en-NZ" sz="1200" dirty="0">
                <a:cs typeface="Times New Roman" pitchFamily="18" charset="0"/>
              </a:rPr>
              <a:t>recall having seen a Civil Defence </a:t>
            </a:r>
            <a:r>
              <a:rPr lang="en-NZ" sz="1200" dirty="0" smtClean="0">
                <a:cs typeface="Times New Roman" pitchFamily="18" charset="0"/>
              </a:rPr>
              <a:t>TV advertisement.  However, a higher </a:t>
            </a:r>
            <a:r>
              <a:rPr lang="en-NZ" sz="1200" dirty="0">
                <a:cs typeface="Times New Roman" pitchFamily="18" charset="0"/>
              </a:rPr>
              <a:t>proportion of </a:t>
            </a:r>
            <a:r>
              <a:rPr lang="en-NZ" sz="1200" dirty="0" smtClean="0">
                <a:cs typeface="Times New Roman" pitchFamily="18" charset="0"/>
              </a:rPr>
              <a:t>these residents said </a:t>
            </a:r>
            <a:r>
              <a:rPr lang="en-NZ" sz="1200" dirty="0">
                <a:cs typeface="Times New Roman" pitchFamily="18" charset="0"/>
              </a:rPr>
              <a:t>that </a:t>
            </a:r>
            <a:r>
              <a:rPr lang="en-NZ" sz="1200" dirty="0" smtClean="0">
                <a:cs typeface="Times New Roman" pitchFamily="18" charset="0"/>
              </a:rPr>
              <a:t>the advertisement didn’t prompt them to do anything (26% cf. 12% national average). </a:t>
            </a:r>
          </a:p>
          <a:p>
            <a:pPr marL="180975" indent="-180975" fontAlgn="base">
              <a:spcBef>
                <a:spcPct val="50000"/>
              </a:spcBef>
              <a:spcAft>
                <a:spcPct val="0"/>
              </a:spcAft>
              <a:buFont typeface="Wingdings" pitchFamily="2" charset="2"/>
              <a:buChar char=""/>
            </a:pPr>
            <a:endParaRPr lang="en-NZ" sz="1200" dirty="0" smtClean="0">
              <a:solidFill>
                <a:srgbClr val="FF0000"/>
              </a:solidFill>
              <a:cs typeface="Times New Roman" pitchFamily="18" charset="0"/>
            </a:endParaRPr>
          </a:p>
        </p:txBody>
      </p:sp>
      <p:grpSp>
        <p:nvGrpSpPr>
          <p:cNvPr id="46" name="Group 45"/>
          <p:cNvGrpSpPr/>
          <p:nvPr/>
        </p:nvGrpSpPr>
        <p:grpSpPr>
          <a:xfrm>
            <a:off x="7732188" y="6219479"/>
            <a:ext cx="1411456" cy="338554"/>
            <a:chOff x="4723530" y="6263927"/>
            <a:chExt cx="1411456" cy="338554"/>
          </a:xfrm>
        </p:grpSpPr>
        <p:sp>
          <p:nvSpPr>
            <p:cNvPr id="47" name="Up Arrow 46"/>
            <p:cNvSpPr/>
            <p:nvPr/>
          </p:nvSpPr>
          <p:spPr>
            <a:xfrm flipV="1">
              <a:off x="4723530"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Up Arrow 47"/>
            <p:cNvSpPr/>
            <p:nvPr/>
          </p:nvSpPr>
          <p:spPr>
            <a:xfrm>
              <a:off x="4810905" y="6361129"/>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9" name="TextBox 48"/>
            <p:cNvSpPr txBox="1"/>
            <p:nvPr/>
          </p:nvSpPr>
          <p:spPr>
            <a:xfrm>
              <a:off x="4856624" y="6263927"/>
              <a:ext cx="1278362" cy="338554"/>
            </a:xfrm>
            <a:prstGeom prst="rect">
              <a:avLst/>
            </a:prstGeom>
            <a:noFill/>
          </p:spPr>
          <p:txBody>
            <a:bodyPr wrap="square" rtlCol="0">
              <a:spAutoFit/>
            </a:bodyPr>
            <a:lstStyle/>
            <a:p>
              <a:r>
                <a:rPr lang="en-NZ" sz="800" dirty="0" smtClean="0"/>
                <a:t>Significantly different from the 2011 result</a:t>
              </a:r>
              <a:endParaRPr lang="en-NZ" sz="800" dirty="0"/>
            </a:p>
          </p:txBody>
        </p:sp>
      </p:grpSp>
      <p:sp>
        <p:nvSpPr>
          <p:cNvPr id="50" name="Up Arrow 49"/>
          <p:cNvSpPr/>
          <p:nvPr/>
        </p:nvSpPr>
        <p:spPr>
          <a:xfrm flipV="1">
            <a:off x="6806352" y="1834328"/>
            <a:ext cx="45719" cy="874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9619685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1092200" y="128588"/>
            <a:ext cx="8247063" cy="685800"/>
          </a:xfrm>
          <a:noFill/>
          <a:ln/>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Southland </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(continued)</a:t>
            </a:r>
            <a:endParaRPr lang="en-GB"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9" name="Text Box 6"/>
          <p:cNvSpPr txBox="1">
            <a:spLocks noChangeArrowheads="1"/>
          </p:cNvSpPr>
          <p:nvPr/>
        </p:nvSpPr>
        <p:spPr bwMode="auto">
          <a:xfrm>
            <a:off x="898102" y="6632586"/>
            <a:ext cx="1860550" cy="244475"/>
          </a:xfrm>
          <a:prstGeom prst="rect">
            <a:avLst/>
          </a:prstGeom>
          <a:noFill/>
          <a:ln w="9525">
            <a:noFill/>
            <a:miter lim="800000"/>
            <a:headEnd/>
            <a:tailEnd/>
          </a:ln>
          <a:effectLst/>
        </p:spPr>
        <p:txBody>
          <a:bodyPr>
            <a:spAutoFit/>
          </a:bodyPr>
          <a:lstStyle/>
          <a:p>
            <a:pPr fontAlgn="base">
              <a:spcBef>
                <a:spcPct val="50000"/>
              </a:spcBef>
              <a:spcAft>
                <a:spcPct val="0"/>
              </a:spcAft>
            </a:pPr>
            <a:r>
              <a:rPr lang="en-US" sz="1000" dirty="0">
                <a:solidFill>
                  <a:srgbClr val="000000"/>
                </a:solidFill>
              </a:rPr>
              <a:t>Sample size = </a:t>
            </a:r>
            <a:r>
              <a:rPr lang="en-US" sz="1000" dirty="0" smtClean="0">
                <a:solidFill>
                  <a:srgbClr val="000000"/>
                </a:solidFill>
              </a:rPr>
              <a:t>65</a:t>
            </a:r>
            <a:endParaRPr lang="en-GB" sz="1000" dirty="0">
              <a:solidFill>
                <a:srgbClr val="000000"/>
              </a:solidFill>
            </a:endParaRPr>
          </a:p>
        </p:txBody>
      </p:sp>
      <p:sp>
        <p:nvSpPr>
          <p:cNvPr id="38" name="Text Box 4"/>
          <p:cNvSpPr txBox="1">
            <a:spLocks noChangeArrowheads="1"/>
          </p:cNvSpPr>
          <p:nvPr/>
        </p:nvSpPr>
        <p:spPr bwMode="auto">
          <a:xfrm>
            <a:off x="997136" y="986642"/>
            <a:ext cx="8029906" cy="492442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NZ" sz="1400" dirty="0">
                <a:solidFill>
                  <a:srgbClr val="009999"/>
                </a:solidFill>
                <a:cs typeface="Times New Roman" pitchFamily="18" charset="0"/>
              </a:rPr>
              <a:t>Advertising and information</a:t>
            </a:r>
          </a:p>
          <a:p>
            <a:pPr marL="180975" indent="-180975" fontAlgn="base">
              <a:spcBef>
                <a:spcPct val="50000"/>
              </a:spcBef>
              <a:spcAft>
                <a:spcPct val="0"/>
              </a:spcAft>
              <a:buFont typeface="Wingdings" pitchFamily="2" charset="2"/>
              <a:buChar char=""/>
            </a:pPr>
            <a:r>
              <a:rPr lang="en-NZ" sz="1200" dirty="0" smtClean="0">
                <a:cs typeface="Times New Roman" pitchFamily="18" charset="0"/>
              </a:rPr>
              <a:t>55</a:t>
            </a:r>
            <a:r>
              <a:rPr lang="en-NZ" sz="1200" dirty="0">
                <a:cs typeface="Times New Roman" pitchFamily="18" charset="0"/>
              </a:rPr>
              <a:t>% of </a:t>
            </a:r>
            <a:r>
              <a:rPr lang="en-NZ" sz="1200" dirty="0" smtClean="0">
                <a:cs typeface="Times New Roman" pitchFamily="18" charset="0"/>
              </a:rPr>
              <a:t>Southland residents have previously </a:t>
            </a:r>
            <a:r>
              <a:rPr lang="en-NZ" sz="1200" dirty="0">
                <a:cs typeface="Times New Roman" pitchFamily="18" charset="0"/>
              </a:rPr>
              <a:t>heard of the tag line ‘Get Ready, Get Thru’ and 47% have </a:t>
            </a:r>
            <a:r>
              <a:rPr lang="en-NZ" sz="1200" dirty="0" smtClean="0">
                <a:cs typeface="Times New Roman" pitchFamily="18" charset="0"/>
              </a:rPr>
              <a:t>previously heard </a:t>
            </a:r>
            <a:r>
              <a:rPr lang="en-NZ" sz="1200" dirty="0">
                <a:cs typeface="Times New Roman" pitchFamily="18" charset="0"/>
              </a:rPr>
              <a:t>of the website ‘getthru.govt.nz’.</a:t>
            </a:r>
          </a:p>
          <a:p>
            <a:pPr marL="180975" indent="-180975" fontAlgn="base">
              <a:spcBef>
                <a:spcPct val="50000"/>
              </a:spcBef>
              <a:spcAft>
                <a:spcPct val="0"/>
              </a:spcAft>
              <a:buFont typeface="Wingdings" pitchFamily="2" charset="2"/>
              <a:buChar char=""/>
            </a:pPr>
            <a:r>
              <a:rPr lang="en-NZ" sz="1200" dirty="0">
                <a:cs typeface="Times New Roman" pitchFamily="18" charset="0"/>
              </a:rPr>
              <a:t>Southland residents are more likely than average to say they have heard non-advertising information about disasters through their local or community newspapers (21</a:t>
            </a:r>
            <a:r>
              <a:rPr lang="en-NZ" sz="1200" dirty="0" smtClean="0">
                <a:cs typeface="Times New Roman" pitchFamily="18" charset="0"/>
              </a:rPr>
              <a:t>% cf. </a:t>
            </a:r>
            <a:r>
              <a:rPr lang="en-NZ" sz="1200" dirty="0">
                <a:cs typeface="Times New Roman" pitchFamily="18" charset="0"/>
              </a:rPr>
              <a:t>11% national average).</a:t>
            </a:r>
            <a:endParaRPr lang="en-GB" sz="1200" dirty="0">
              <a:cs typeface="Times New Roman" pitchFamily="18" charset="0"/>
            </a:endParaRPr>
          </a:p>
          <a:p>
            <a:pPr marL="180975" lvl="0" indent="-180975" fontAlgn="base">
              <a:spcBef>
                <a:spcPct val="50000"/>
              </a:spcBef>
              <a:spcAft>
                <a:spcPct val="0"/>
              </a:spcAft>
            </a:pPr>
            <a:endParaRPr lang="en-NZ" sz="1400" dirty="0" smtClean="0">
              <a:solidFill>
                <a:srgbClr val="009999"/>
              </a:solidFill>
              <a:cs typeface="Times New Roman" pitchFamily="18" charset="0"/>
            </a:endParaRPr>
          </a:p>
          <a:p>
            <a:pPr marL="180975" lvl="0" indent="-180975" fontAlgn="base">
              <a:spcBef>
                <a:spcPct val="50000"/>
              </a:spcBef>
              <a:spcAft>
                <a:spcPct val="0"/>
              </a:spcAft>
            </a:pPr>
            <a:r>
              <a:rPr lang="en-NZ" sz="1400" dirty="0" smtClean="0">
                <a:solidFill>
                  <a:srgbClr val="009999"/>
                </a:solidFill>
                <a:cs typeface="Times New Roman" pitchFamily="18" charset="0"/>
              </a:rPr>
              <a:t>Disaster awareness</a:t>
            </a:r>
            <a:endParaRPr lang="en-NZ" sz="1200" dirty="0" smtClean="0">
              <a:solidFill>
                <a:srgbClr val="000000"/>
              </a:solidFill>
              <a:cs typeface="Times New Roman" pitchFamily="18" charset="0"/>
            </a:endParaRPr>
          </a:p>
          <a:p>
            <a:pPr marL="180975" indent="-180975" fontAlgn="base">
              <a:spcBef>
                <a:spcPct val="50000"/>
              </a:spcBef>
              <a:spcAft>
                <a:spcPct val="0"/>
              </a:spcAft>
              <a:buFont typeface="Wingdings" pitchFamily="2" charset="2"/>
              <a:buChar char=""/>
            </a:pPr>
            <a:r>
              <a:rPr lang="en-US" sz="1200" dirty="0" smtClean="0">
                <a:cs typeface="Times New Roman" pitchFamily="18" charset="0"/>
              </a:rPr>
              <a:t>Southland residents are less likely than average to think that a volcanic eruption could occur in NZ in their lifetime (only 8% cf. 45% national average) or that a hurricane, cyclone, or storm could occur (only 18% cf. 38% national average).</a:t>
            </a:r>
          </a:p>
          <a:p>
            <a:pPr marL="180975" indent="-180975" fontAlgn="base">
              <a:spcBef>
                <a:spcPct val="50000"/>
              </a:spcBef>
              <a:spcAft>
                <a:spcPct val="0"/>
              </a:spcAft>
              <a:buFont typeface="Wingdings" pitchFamily="2" charset="2"/>
              <a:buChar char=""/>
            </a:pPr>
            <a:r>
              <a:rPr lang="en-US" sz="1200" dirty="0" smtClean="0">
                <a:cs typeface="Times New Roman" pitchFamily="18" charset="0"/>
              </a:rPr>
              <a:t>They are also less likely to agree that in the event of a disaster, emergency services will be there to help them (63% cf. 75% national average).</a:t>
            </a:r>
          </a:p>
          <a:p>
            <a:pPr marL="180975" indent="-180975" fontAlgn="base">
              <a:spcBef>
                <a:spcPct val="50000"/>
              </a:spcBef>
              <a:spcAft>
                <a:spcPct val="0"/>
              </a:spcAft>
              <a:buFont typeface="Wingdings" pitchFamily="2" charset="2"/>
              <a:buChar char=""/>
            </a:pPr>
            <a:r>
              <a:rPr lang="en-US" sz="1200" dirty="0" smtClean="0">
                <a:cs typeface="Times New Roman" pitchFamily="18" charset="0"/>
              </a:rPr>
              <a:t>Southland residents are less likely than average to think that the army would be there to help them following a disaster (48% cf. 69% national average).</a:t>
            </a:r>
          </a:p>
          <a:p>
            <a:pPr marL="180975" indent="-180975" fontAlgn="base">
              <a:spcBef>
                <a:spcPct val="50000"/>
              </a:spcBef>
              <a:spcAft>
                <a:spcPct val="0"/>
              </a:spcAft>
              <a:buFont typeface="Wingdings" pitchFamily="2" charset="2"/>
              <a:buChar char=""/>
            </a:pPr>
            <a:r>
              <a:rPr lang="en-US" sz="1200" dirty="0" smtClean="0">
                <a:cs typeface="Times New Roman" pitchFamily="18" charset="0"/>
              </a:rPr>
              <a:t>When it comes to the type of household utilities or infrastructure services that could be disrupted by a disaster, significantly fewer than average think that gas could be disrupted (70% cf. 85% national average).</a:t>
            </a:r>
          </a:p>
          <a:p>
            <a:pPr marL="180975" indent="-180975" fontAlgn="base">
              <a:spcBef>
                <a:spcPct val="50000"/>
              </a:spcBef>
              <a:spcAft>
                <a:spcPct val="0"/>
              </a:spcAft>
              <a:buFont typeface="Wingdings" pitchFamily="2" charset="2"/>
              <a:buChar char=""/>
            </a:pPr>
            <a:r>
              <a:rPr lang="en-US" sz="1200" dirty="0" smtClean="0">
                <a:cs typeface="Times New Roman" pitchFamily="18" charset="0"/>
              </a:rPr>
              <a:t>In the event of a tsunami, the proportion of Southland residents that said people should check their emergency get away kit is significantly lower than average (6% cf. 15% national average).  Similarly, in the event of an earthquake, the proportion that said people should check their emergency survival items is lower than average (4% cf. 12% national average).</a:t>
            </a:r>
            <a:endParaRPr lang="en-NZ" sz="1200" dirty="0" smtClean="0">
              <a:cs typeface="Times New Roman" pitchFamily="18" charset="0"/>
            </a:endParaRPr>
          </a:p>
        </p:txBody>
      </p:sp>
    </p:spTree>
    <p:extLst>
      <p:ext uri="{BB962C8B-B14F-4D97-AF65-F5344CB8AC3E}">
        <p14:creationId xmlns:p14="http://schemas.microsoft.com/office/powerpoint/2010/main" val="312226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8400" y="985520"/>
            <a:ext cx="5293360" cy="5181600"/>
          </a:xfrm>
          <a:effectLst/>
        </p:spPr>
        <p:txBody>
          <a:bodyPr>
            <a:noAutofit/>
          </a:bodyPr>
          <a:lstStyle/>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Events and situations that may have influenced awareness of, and preparedness for, disasters in 2012</a:t>
            </a:r>
            <a:endParaRPr lang="en-NZ"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9502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5">
      <a:dk1>
        <a:srgbClr val="000000"/>
      </a:dk1>
      <a:lt1>
        <a:sysClr val="window" lastClr="FFFFFF"/>
      </a:lt1>
      <a:dk2>
        <a:srgbClr val="000000"/>
      </a:dk2>
      <a:lt2>
        <a:srgbClr val="FFFFFF"/>
      </a:lt2>
      <a:accent1>
        <a:srgbClr val="958B0D"/>
      </a:accent1>
      <a:accent2>
        <a:srgbClr val="FFF12D"/>
      </a:accent2>
      <a:accent3>
        <a:srgbClr val="FFFBC5"/>
      </a:accent3>
      <a:accent4>
        <a:srgbClr val="9AC1EA"/>
      </a:accent4>
      <a:accent5>
        <a:srgbClr val="4D94DC"/>
      </a:accent5>
      <a:accent6>
        <a:srgbClr val="143F6C"/>
      </a:accent6>
      <a:hlink>
        <a:srgbClr val="7F7F7F"/>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9871</TotalTime>
  <Words>16611</Words>
  <Application>Microsoft Office PowerPoint</Application>
  <PresentationFormat>On-screen Show (4:3)</PresentationFormat>
  <Paragraphs>1768</Paragraphs>
  <Slides>86</Slides>
  <Notes>37</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Ministry of Civil Defence &amp; Emergency Management  Campaign Monitoring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Events and situations that may have influenced awareness of, and preparedness for, disasters in 2012</vt:lpstr>
      <vt:lpstr>Putting the survey into context…</vt:lpstr>
      <vt:lpstr>As may be expected, the vast majority of Christchurch residents have taken steps to prepare for disaster in the last 12 months.</vt:lpstr>
      <vt:lpstr>Taken steps to prepare in the last  12 months: Regional differences</vt:lpstr>
      <vt:lpstr>PowerPoint Presentation</vt:lpstr>
      <vt:lpstr>The Christchurch earthquakes remain the main prompt to prepare for a disaster.</vt:lpstr>
      <vt:lpstr>How  prepared is New Zealand  in 2012?</vt:lpstr>
      <vt:lpstr>PowerPoint Presentation</vt:lpstr>
      <vt:lpstr>Four out of five New Zealand residents (81%) have emergency survival items.</vt:lpstr>
      <vt:lpstr>PowerPoint Presentation</vt:lpstr>
      <vt:lpstr>Over one quarter of New Zealand residents (27%) have a plan that includes what to do when away from home.</vt:lpstr>
      <vt:lpstr>Having a survival plan for when at home: Regional differences</vt:lpstr>
      <vt:lpstr>Having a survival plan for when away from home: Regional differences</vt:lpstr>
      <vt:lpstr>How prepared is New Zealand?</vt:lpstr>
      <vt:lpstr>Fully prepared: Regional differences</vt:lpstr>
      <vt:lpstr>How prepared is New Zealand (when at home)?</vt:lpstr>
      <vt:lpstr>Prepared at home: Regional differences</vt:lpstr>
      <vt:lpstr>Preparedness continuum.</vt:lpstr>
      <vt:lpstr>Preparedness in Christchurch has increased markedly since residents were last surveyed in 2010.</vt:lpstr>
      <vt:lpstr>Most at risk when disaster strikes…</vt:lpstr>
      <vt:lpstr>The main barriers to being prepared remain similar to previous years. Low motivation, perceptions that the likelihood of a disaster is low, and cost remain the most significant barriers.</vt:lpstr>
      <vt:lpstr>How effective is the advertising?</vt:lpstr>
      <vt:lpstr>Unprompted awareness:  There has been a 5%-point increase in unprompted awareness of disaster preparedness advertising.</vt:lpstr>
      <vt:lpstr>There has been an increase in the proportion of people seeing preparedness advertising on TV, and a decrease in the proportion seeing advertising in newspapers.</vt:lpstr>
      <vt:lpstr>Prompted recognition: 69% of New Zealand residents specifically recall the Get Ready Get Thru television advertising.</vt:lpstr>
      <vt:lpstr>More people think the ads contain new information this wave, and find the ads relevant and believable.</vt:lpstr>
      <vt:lpstr>PowerPoint Presentation</vt:lpstr>
      <vt:lpstr>The tagline has become more familiar throughout the campaign.</vt:lpstr>
      <vt:lpstr>Half of New Zealand residents (49%) are aware of the getthru.govt.nz website.</vt:lpstr>
      <vt:lpstr>Other than ‘be prepared’ the main messages taken from the ads are ‘telling us how to prepare’, ‘make sure you have supplies’, and ‘disasters can strike at any time’.</vt:lpstr>
      <vt:lpstr>There have been decreases in awareness of non-advertising disaster preparedness messages in some mainstream media sources, such as on TV and in daily newspapers.</vt:lpstr>
      <vt:lpstr>Attitudes and awareness</vt:lpstr>
      <vt:lpstr>Attitudes toward disasters</vt:lpstr>
      <vt:lpstr>The importance of preparing for a disaster, and self-rated preparedness, remain consistent with last year.</vt:lpstr>
      <vt:lpstr>Awareness remains high that earthquakes can occur in New Zealand.</vt:lpstr>
      <vt:lpstr>There is now greater awareness that a wide range of services may help following a disaster.</vt:lpstr>
      <vt:lpstr>Throughout the course of the research more New Zealand residents have become aware that mobile phone services may be disrupted following a disaster.</vt:lpstr>
      <vt:lpstr>The most common places people will look for preparedness information prior to a disaster are the Yellow Pages, the internet, and a Civil Defence website.</vt:lpstr>
      <vt:lpstr>Most New Zealand residents mention that to prepare for disaster they need a supply of survival items, and food and water. Under half mention that they need a survival plan.</vt:lpstr>
      <vt:lpstr>Action</vt:lpstr>
      <vt:lpstr>An increasing proportion of New Zealand residents say they would alert or check on family and friends during or following a disaster.</vt:lpstr>
      <vt:lpstr>Over the last few years an increasing number of New Zealand residents have been saying that you should move to higher ground in the event of a tsunami warning.</vt:lpstr>
      <vt:lpstr>Conclusions</vt:lpstr>
      <vt:lpstr>Conclusions</vt:lpstr>
      <vt:lpstr>Conclusions (continued)</vt:lpstr>
      <vt:lpstr>Challenges</vt:lpstr>
      <vt:lpstr>Regional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Wellington (continued)</vt:lpstr>
      <vt:lpstr>Waikato</vt:lpstr>
      <vt:lpstr>Waikato (continued)</vt:lpstr>
      <vt:lpstr>Bay of Plenty</vt:lpstr>
      <vt:lpstr>Bay of Plenty (continued)</vt:lpstr>
      <vt:lpstr>northland</vt:lpstr>
      <vt:lpstr>Northland (continued)</vt:lpstr>
      <vt:lpstr>Taranaki</vt:lpstr>
      <vt:lpstr>Taranaki (continued)</vt:lpstr>
      <vt:lpstr>Manawatu</vt:lpstr>
      <vt:lpstr>Manawatu (continued)</vt:lpstr>
      <vt:lpstr>Gisborne</vt:lpstr>
      <vt:lpstr>Gisborne (continued)</vt:lpstr>
      <vt:lpstr>Hawkes Bay</vt:lpstr>
      <vt:lpstr>Hawkes Bay (continued)</vt:lpstr>
      <vt:lpstr>Nelson/marlborough</vt:lpstr>
      <vt:lpstr>Nelson/marlborough (continued)</vt:lpstr>
      <vt:lpstr>West coast</vt:lpstr>
      <vt:lpstr>West coast (continued)</vt:lpstr>
      <vt:lpstr>Otago</vt:lpstr>
      <vt:lpstr>Otago (continued)</vt:lpstr>
      <vt:lpstr>Southland</vt:lpstr>
      <vt:lpstr>Southland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Fagan</dc:creator>
  <cp:lastModifiedBy>Andrew Robertson</cp:lastModifiedBy>
  <cp:revision>664</cp:revision>
  <cp:lastPrinted>2012-06-21T00:13:51Z</cp:lastPrinted>
  <dcterms:created xsi:type="dcterms:W3CDTF">2010-08-27T01:36:27Z</dcterms:created>
  <dcterms:modified xsi:type="dcterms:W3CDTF">2012-07-11T00:39:01Z</dcterms:modified>
</cp:coreProperties>
</file>