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handoutMasterIdLst>
    <p:handoutMasterId r:id="rId88"/>
  </p:handoutMasterIdLst>
  <p:sldIdLst>
    <p:sldId id="256" r:id="rId2"/>
    <p:sldId id="262" r:id="rId3"/>
    <p:sldId id="319" r:id="rId4"/>
    <p:sldId id="337" r:id="rId5"/>
    <p:sldId id="338" r:id="rId6"/>
    <p:sldId id="339" r:id="rId7"/>
    <p:sldId id="340" r:id="rId8"/>
    <p:sldId id="341" r:id="rId9"/>
    <p:sldId id="280" r:id="rId10"/>
    <p:sldId id="343" r:id="rId11"/>
    <p:sldId id="281" r:id="rId12"/>
    <p:sldId id="322" r:id="rId13"/>
    <p:sldId id="330" r:id="rId14"/>
    <p:sldId id="327" r:id="rId15"/>
    <p:sldId id="328" r:id="rId16"/>
    <p:sldId id="329" r:id="rId17"/>
    <p:sldId id="331" r:id="rId18"/>
    <p:sldId id="326" r:id="rId19"/>
    <p:sldId id="278" r:id="rId20"/>
    <p:sldId id="296" r:id="rId21"/>
    <p:sldId id="279" r:id="rId22"/>
    <p:sldId id="277" r:id="rId23"/>
    <p:sldId id="297" r:id="rId24"/>
    <p:sldId id="373" r:id="rId25"/>
    <p:sldId id="266" r:id="rId26"/>
    <p:sldId id="374" r:id="rId27"/>
    <p:sldId id="270" r:id="rId28"/>
    <p:sldId id="271" r:id="rId29"/>
    <p:sldId id="375" r:id="rId30"/>
    <p:sldId id="376" r:id="rId31"/>
    <p:sldId id="283" r:id="rId32"/>
    <p:sldId id="320" r:id="rId33"/>
    <p:sldId id="377" r:id="rId34"/>
    <p:sldId id="378" r:id="rId35"/>
    <p:sldId id="284" r:id="rId36"/>
    <p:sldId id="379" r:id="rId37"/>
    <p:sldId id="321" r:id="rId38"/>
    <p:sldId id="333" r:id="rId39"/>
    <p:sldId id="287" r:id="rId40"/>
    <p:sldId id="323" r:id="rId41"/>
    <p:sldId id="380" r:id="rId42"/>
    <p:sldId id="292" r:id="rId43"/>
    <p:sldId id="325" r:id="rId44"/>
    <p:sldId id="288" r:id="rId45"/>
    <p:sldId id="289" r:id="rId46"/>
    <p:sldId id="293" r:id="rId47"/>
    <p:sldId id="291" r:id="rId48"/>
    <p:sldId id="305" r:id="rId49"/>
    <p:sldId id="315" r:id="rId50"/>
    <p:sldId id="316" r:id="rId51"/>
    <p:sldId id="317" r:id="rId52"/>
    <p:sldId id="318" r:id="rId53"/>
    <p:sldId id="372" r:id="rId54"/>
    <p:sldId id="335" r:id="rId55"/>
    <p:sldId id="344" r:id="rId56"/>
    <p:sldId id="336" r:id="rId57"/>
    <p:sldId id="371" r:id="rId58"/>
    <p:sldId id="381" r:id="rId59"/>
    <p:sldId id="346" r:id="rId60"/>
    <p:sldId id="347" r:id="rId61"/>
    <p:sldId id="348" r:id="rId62"/>
    <p:sldId id="349" r:id="rId63"/>
    <p:sldId id="382" r:id="rId64"/>
    <p:sldId id="383" r:id="rId65"/>
    <p:sldId id="384" r:id="rId66"/>
    <p:sldId id="385" r:id="rId67"/>
    <p:sldId id="386" r:id="rId68"/>
    <p:sldId id="387" r:id="rId69"/>
    <p:sldId id="388" r:id="rId70"/>
    <p:sldId id="389" r:id="rId71"/>
    <p:sldId id="390" r:id="rId72"/>
    <p:sldId id="391" r:id="rId73"/>
    <p:sldId id="392" r:id="rId74"/>
    <p:sldId id="393" r:id="rId75"/>
    <p:sldId id="394" r:id="rId76"/>
    <p:sldId id="395" r:id="rId77"/>
    <p:sldId id="362" r:id="rId78"/>
    <p:sldId id="363" r:id="rId79"/>
    <p:sldId id="364" r:id="rId80"/>
    <p:sldId id="365" r:id="rId81"/>
    <p:sldId id="366" r:id="rId82"/>
    <p:sldId id="396" r:id="rId83"/>
    <p:sldId id="397" r:id="rId84"/>
    <p:sldId id="398" r:id="rId85"/>
    <p:sldId id="399" r:id="rId86"/>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63C75"/>
    <a:srgbClr val="FFFF0D"/>
    <a:srgbClr val="89BBEE"/>
    <a:srgbClr val="00CC00"/>
    <a:srgbClr val="C8AF82"/>
    <a:srgbClr val="FFD347"/>
    <a:srgbClr val="FFE181"/>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20" autoAdjust="0"/>
  </p:normalViewPr>
  <p:slideViewPr>
    <p:cSldViewPr snapToGrid="0">
      <p:cViewPr>
        <p:scale>
          <a:sx n="90" d="100"/>
          <a:sy n="90" d="100"/>
        </p:scale>
        <p:origin x="-72" y="1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3.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4.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5.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6.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7.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9.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0.png"/></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1.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2.png"/></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3.png"/></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5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NZ"/>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4905144B-27F9-4C5E-88FE-D1BA3630BC96}" type="datetimeFigureOut">
              <a:rPr lang="en-NZ"/>
              <a:pPr>
                <a:defRPr/>
              </a:pPr>
              <a:t>4/08/2011</a:t>
            </a:fld>
            <a:endParaRPr lang="en-NZ"/>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NZ"/>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3CC19B82-A1DB-40AC-834D-5FB4C173D133}" type="slidenum">
              <a:rPr lang="en-NZ"/>
              <a:pPr>
                <a:defRPr/>
              </a:pPr>
              <a:t>‹#›</a:t>
            </a:fld>
            <a:endParaRPr lang="en-NZ"/>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NZ"/>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CEAAF7BA-D63E-4598-BF59-DB46AB9E6E0D}" type="datetimeFigureOut">
              <a:rPr lang="en-NZ"/>
              <a:pPr>
                <a:defRPr/>
              </a:pPr>
              <a:t>4/08/2011</a:t>
            </a:fld>
            <a:endParaRPr lang="en-NZ"/>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NZ"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NZ"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NZ"/>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4D029AAB-2542-4EA0-8CB8-5D3F10C58F6D}" type="slidenum">
              <a:rPr lang="en-NZ"/>
              <a:pPr>
                <a:defRPr/>
              </a:pPr>
              <a:t>‹#›</a:t>
            </a:fld>
            <a:endParaRPr lang="en-NZ"/>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noFill/>
          <a:ln>
            <a:solidFill>
              <a:srgbClr val="000000"/>
            </a:solidFill>
            <a:miter lim="800000"/>
            <a:headEnd/>
            <a:tailEnd/>
          </a:ln>
        </p:spPr>
      </p:sp>
      <p:sp>
        <p:nvSpPr>
          <p:cNvPr id="143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NZ" smtClean="0"/>
          </a:p>
        </p:txBody>
      </p:sp>
      <p:sp>
        <p:nvSpPr>
          <p:cNvPr id="143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A880B2C-3448-4FB7-81E1-41C1C2B5E644}" type="slidenum">
              <a:rPr lang="en-NZ">
                <a:cs typeface="Arial" charset="0"/>
              </a:rPr>
              <a:pPr fontAlgn="base">
                <a:spcBef>
                  <a:spcPct val="0"/>
                </a:spcBef>
                <a:spcAft>
                  <a:spcPct val="0"/>
                </a:spcAft>
              </a:pPr>
              <a:t>3</a:t>
            </a:fld>
            <a:endParaRPr lang="en-NZ">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NZ" smtClean="0"/>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4A78C66-4CF8-4796-93E7-C7A32C1B80F1}" type="slidenum">
              <a:rPr lang="en-NZ">
                <a:cs typeface="Arial" charset="0"/>
              </a:rPr>
              <a:pPr fontAlgn="base">
                <a:spcBef>
                  <a:spcPct val="0"/>
                </a:spcBef>
                <a:spcAft>
                  <a:spcPct val="0"/>
                </a:spcAft>
              </a:pPr>
              <a:t>31</a:t>
            </a:fld>
            <a:endParaRPr lang="en-NZ">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NZ" smtClean="0"/>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4633EAC-2D59-4D2C-A5A2-F845A6FA23BB}" type="slidenum">
              <a:rPr lang="en-NZ">
                <a:cs typeface="Arial" charset="0"/>
              </a:rPr>
              <a:pPr fontAlgn="base">
                <a:spcBef>
                  <a:spcPct val="0"/>
                </a:spcBef>
                <a:spcAft>
                  <a:spcPct val="0"/>
                </a:spcAft>
              </a:pPr>
              <a:t>34</a:t>
            </a:fld>
            <a:endParaRPr lang="en-NZ">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NZ" smtClean="0"/>
          </a:p>
        </p:txBody>
      </p:sp>
      <p:sp>
        <p:nvSpPr>
          <p:cNvPr id="59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3D00CD-A5D8-485D-A447-A8CE4AC0F26A}" type="slidenum">
              <a:rPr lang="en-NZ">
                <a:cs typeface="Arial" charset="0"/>
              </a:rPr>
              <a:pPr fontAlgn="base">
                <a:spcBef>
                  <a:spcPct val="0"/>
                </a:spcBef>
                <a:spcAft>
                  <a:spcPct val="0"/>
                </a:spcAft>
              </a:pPr>
              <a:t>44</a:t>
            </a:fld>
            <a:endParaRPr lang="en-NZ">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 Id="rId9"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eg"/><Relationship Id="rId1" Type="http://schemas.openxmlformats.org/officeDocument/2006/relationships/slideMaster" Target="../slideMasters/slideMaster1.xml"/><Relationship Id="rId6" Type="http://schemas.openxmlformats.org/officeDocument/2006/relationships/image" Target="../media/image11.jpeg"/><Relationship Id="rId5" Type="http://schemas.openxmlformats.org/officeDocument/2006/relationships/image" Target="../media/image2.png"/><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8"/>
          <p:cNvPicPr>
            <a:picLocks noChangeAspect="1" noChangeArrowheads="1"/>
          </p:cNvPicPr>
          <p:nvPr userDrawn="1"/>
        </p:nvPicPr>
        <p:blipFill>
          <a:blip r:embed="rId3"/>
          <a:srcRect/>
          <a:stretch>
            <a:fillRect/>
          </a:stretch>
        </p:blipFill>
        <p:spPr bwMode="auto">
          <a:xfrm>
            <a:off x="7334250" y="5327650"/>
            <a:ext cx="1809750" cy="636588"/>
          </a:xfrm>
          <a:prstGeom prst="rect">
            <a:avLst/>
          </a:prstGeom>
          <a:noFill/>
          <a:ln w="9525">
            <a:noFill/>
            <a:miter lim="800000"/>
            <a:headEnd/>
            <a:tailEnd/>
          </a:ln>
        </p:spPr>
      </p:pic>
      <p:pic>
        <p:nvPicPr>
          <p:cNvPr id="6" name="Picture 2"/>
          <p:cNvPicPr>
            <a:picLocks noChangeAspect="1" noChangeArrowheads="1"/>
          </p:cNvPicPr>
          <p:nvPr userDrawn="1"/>
        </p:nvPicPr>
        <p:blipFill>
          <a:blip r:embed="rId4"/>
          <a:srcRect/>
          <a:stretch>
            <a:fillRect/>
          </a:stretch>
        </p:blipFill>
        <p:spPr bwMode="auto">
          <a:xfrm>
            <a:off x="0" y="6527800"/>
            <a:ext cx="9144000" cy="330200"/>
          </a:xfrm>
          <a:prstGeom prst="rect">
            <a:avLst/>
          </a:prstGeom>
          <a:noFill/>
          <a:ln w="9525">
            <a:noFill/>
            <a:miter lim="800000"/>
            <a:headEnd/>
            <a:tailEnd/>
          </a:ln>
        </p:spPr>
      </p:pic>
      <p:pic>
        <p:nvPicPr>
          <p:cNvPr id="7" name="Picture 2"/>
          <p:cNvPicPr>
            <a:picLocks noChangeAspect="1" noChangeArrowheads="1"/>
          </p:cNvPicPr>
          <p:nvPr userDrawn="1"/>
        </p:nvPicPr>
        <p:blipFill>
          <a:blip r:embed="rId5"/>
          <a:srcRect/>
          <a:stretch>
            <a:fillRect/>
          </a:stretch>
        </p:blipFill>
        <p:spPr bwMode="auto">
          <a:xfrm>
            <a:off x="0" y="0"/>
            <a:ext cx="9144000" cy="330200"/>
          </a:xfrm>
          <a:prstGeom prst="rect">
            <a:avLst/>
          </a:prstGeom>
          <a:noFill/>
          <a:ln w="9525">
            <a:noFill/>
            <a:miter lim="800000"/>
            <a:headEnd/>
            <a:tailEnd/>
          </a:ln>
        </p:spPr>
      </p:pic>
      <p:pic>
        <p:nvPicPr>
          <p:cNvPr id="8" name="Picture 2"/>
          <p:cNvPicPr>
            <a:picLocks noChangeAspect="1"/>
          </p:cNvPicPr>
          <p:nvPr userDrawn="1"/>
        </p:nvPicPr>
        <p:blipFill>
          <a:blip r:embed="rId6"/>
          <a:stretch>
            <a:fillRect/>
          </a:stretch>
        </p:blipFill>
        <p:spPr>
          <a:xfrm>
            <a:off x="134938" y="5508625"/>
            <a:ext cx="736600" cy="901700"/>
          </a:xfrm>
          <a:prstGeom prst="rect">
            <a:avLst/>
          </a:prstGeom>
          <a:ln>
            <a:noFill/>
          </a:ln>
          <a:effectLst>
            <a:outerShdw blurRad="292100" dist="139700" dir="2700000" algn="tl" rotWithShape="0">
              <a:srgbClr val="333333">
                <a:alpha val="65000"/>
              </a:srgbClr>
            </a:outerShdw>
          </a:effectLst>
        </p:spPr>
      </p:pic>
      <p:pic>
        <p:nvPicPr>
          <p:cNvPr id="9" name="Picture 3"/>
          <p:cNvPicPr>
            <a:picLocks noChangeAspect="1" noChangeArrowheads="1"/>
          </p:cNvPicPr>
          <p:nvPr userDrawn="1"/>
        </p:nvPicPr>
        <p:blipFill>
          <a:blip r:embed="rId7"/>
          <a:srcRect/>
          <a:stretch>
            <a:fillRect/>
          </a:stretch>
        </p:blipFill>
        <p:spPr bwMode="auto">
          <a:xfrm>
            <a:off x="6669088" y="6021388"/>
            <a:ext cx="2390775" cy="409575"/>
          </a:xfrm>
          <a:prstGeom prst="rect">
            <a:avLst/>
          </a:prstGeom>
          <a:noFill/>
          <a:ln w="9525">
            <a:noFill/>
            <a:miter lim="800000"/>
            <a:headEnd/>
            <a:tailEnd/>
          </a:ln>
        </p:spPr>
      </p:pic>
      <p:sp>
        <p:nvSpPr>
          <p:cNvPr id="2" name="Title 1"/>
          <p:cNvSpPr>
            <a:spLocks noGrp="1"/>
          </p:cNvSpPr>
          <p:nvPr>
            <p:ph type="ctrTitle"/>
          </p:nvPr>
        </p:nvSpPr>
        <p:spPr>
          <a:xfrm>
            <a:off x="4145280" y="1057175"/>
            <a:ext cx="4920997" cy="934153"/>
          </a:xfrm>
          <a:noFill/>
          <a:effectLst/>
        </p:spPr>
        <p:txBody>
          <a:bodyPr>
            <a:noAutofit/>
          </a:bodyPr>
          <a:lstStyle>
            <a:lvl1pPr algn="r">
              <a:defRPr sz="4000" b="1" cap="none" spc="0" baseline="0">
                <a:ln w="18000">
                  <a:solidFill>
                    <a:schemeClr val="accent2">
                      <a:satMod val="140000"/>
                    </a:schemeClr>
                  </a:solidFill>
                  <a:prstDash val="solid"/>
                  <a:miter lim="800000"/>
                </a:ln>
                <a:solidFill>
                  <a:schemeClr val="bg1"/>
                </a:solidFill>
                <a:effectLst/>
              </a:defRPr>
            </a:lvl1pPr>
          </a:lstStyle>
          <a:p>
            <a:r>
              <a:rPr lang="en-US" dirty="0" smtClean="0"/>
              <a:t>Click to edit Master title style</a:t>
            </a:r>
            <a:endParaRPr lang="en-NZ" dirty="0"/>
          </a:p>
        </p:txBody>
      </p:sp>
      <p:sp>
        <p:nvSpPr>
          <p:cNvPr id="16" name="Subtitle 2"/>
          <p:cNvSpPr>
            <a:spLocks noGrp="1"/>
          </p:cNvSpPr>
          <p:nvPr>
            <p:ph type="subTitle" idx="1"/>
          </p:nvPr>
        </p:nvSpPr>
        <p:spPr>
          <a:xfrm>
            <a:off x="4267200" y="1987655"/>
            <a:ext cx="4795520" cy="532276"/>
          </a:xfrm>
        </p:spPr>
        <p:txBody>
          <a:bodyPr/>
          <a:lstStyle>
            <a:lvl1pPr marL="0" indent="0" algn="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p:cNvPicPr>
            <a:picLocks noChangeAspect="1" noChangeArrowheads="1"/>
          </p:cNvPicPr>
          <p:nvPr userDrawn="1"/>
        </p:nvPicPr>
        <p:blipFill>
          <a:blip r:embed="rId2"/>
          <a:srcRect/>
          <a:stretch>
            <a:fillRect/>
          </a:stretch>
        </p:blipFill>
        <p:spPr bwMode="auto">
          <a:xfrm>
            <a:off x="7232650" y="187325"/>
            <a:ext cx="1809750" cy="635000"/>
          </a:xfrm>
          <a:prstGeom prst="rect">
            <a:avLst/>
          </a:prstGeom>
          <a:noFill/>
          <a:ln>
            <a:noFill/>
          </a:ln>
          <a:effectLst>
            <a:outerShdw blurRad="63500" sx="102000" sy="102000" algn="ctr" rotWithShape="0">
              <a:prstClr val="black">
                <a:alpha val="40000"/>
              </a:prstClr>
            </a:outerShdw>
          </a:effectLst>
          <a:extLst>
            <a:ext uri="{909E8E84-426E-40DD-AFC4-6F175D3DCCD1}"/>
            <a:ext uri="{91240B29-F687-4F45-9708-019B960494DF}"/>
          </a:extLst>
        </p:spPr>
      </p:pic>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lvl2pPr>
              <a:defRPr>
                <a:solidFill>
                  <a:schemeClr val="tx2"/>
                </a:solidFill>
              </a:defRPr>
            </a:lvl2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2" descr="H:\swirl for deanna (2).jpg"/>
          <p:cNvPicPr>
            <a:picLocks noChangeAspect="1" noChangeArrowheads="1"/>
          </p:cNvPicPr>
          <p:nvPr userDrawn="1"/>
        </p:nvPicPr>
        <p:blipFill>
          <a:blip r:embed="rId2" cstate="print">
            <a:duotone>
              <a:schemeClr val="accent2">
                <a:shade val="45000"/>
                <a:satMod val="135000"/>
              </a:schemeClr>
              <a:prstClr val="white"/>
            </a:duotone>
            <a:extLst>
              <a:ext uri="{28A0092B-C50C-407E-A947-70E740481C1C}"/>
            </a:extLst>
          </a:blip>
          <a:srcRect/>
          <a:stretch>
            <a:fillRect/>
          </a:stretch>
        </p:blipFill>
        <p:spPr bwMode="auto">
          <a:xfrm>
            <a:off x="997648" y="3629025"/>
            <a:ext cx="8146352" cy="3228975"/>
          </a:xfrm>
          <a:prstGeom prst="rect">
            <a:avLst/>
          </a:prstGeom>
          <a:noFill/>
          <a:extLst>
            <a:ext uri="{909E8E84-426E-40DD-AFC4-6F175D3DCCD1}"/>
          </a:extLst>
        </p:spPr>
      </p:pic>
      <p:pic>
        <p:nvPicPr>
          <p:cNvPr id="5" name="Picture 8"/>
          <p:cNvPicPr>
            <a:picLocks noChangeAspect="1" noChangeArrowheads="1"/>
          </p:cNvPicPr>
          <p:nvPr userDrawn="1"/>
        </p:nvPicPr>
        <p:blipFill>
          <a:blip r:embed="rId3"/>
          <a:srcRect/>
          <a:stretch>
            <a:fillRect/>
          </a:stretch>
        </p:blipFill>
        <p:spPr bwMode="auto">
          <a:xfrm>
            <a:off x="7232650" y="187325"/>
            <a:ext cx="1809750" cy="635000"/>
          </a:xfrm>
          <a:prstGeom prst="rect">
            <a:avLst/>
          </a:prstGeom>
          <a:noFill/>
          <a:ln>
            <a:noFill/>
          </a:ln>
          <a:effectLst>
            <a:outerShdw blurRad="63500" sx="102000" sy="102000" algn="ctr" rotWithShape="0">
              <a:prstClr val="black">
                <a:alpha val="40000"/>
              </a:prstClr>
            </a:outerShdw>
          </a:effectLst>
          <a:extLst>
            <a:ext uri="{909E8E84-426E-40DD-AFC4-6F175D3DCCD1}"/>
            <a:ext uri="{91240B29-F687-4F45-9708-019B960494DF}"/>
          </a:extLst>
        </p:spPr>
      </p:pic>
      <p:sp>
        <p:nvSpPr>
          <p:cNvPr id="6" name="TextBox 5"/>
          <p:cNvSpPr txBox="1"/>
          <p:nvPr userDrawn="1"/>
        </p:nvSpPr>
        <p:spPr>
          <a:xfrm>
            <a:off x="5867400" y="6604000"/>
            <a:ext cx="3241675" cy="261938"/>
          </a:xfrm>
          <a:prstGeom prst="rect">
            <a:avLst/>
          </a:prstGeom>
          <a:noFill/>
        </p:spPr>
        <p:txBody>
          <a:bodyPr>
            <a:spAutoFit/>
          </a:bodyPr>
          <a:lstStyle/>
          <a:p>
            <a:pPr algn="r" eaLnBrk="0" fontAlgn="auto" hangingPunct="0">
              <a:spcBef>
                <a:spcPts val="0"/>
              </a:spcBef>
              <a:spcAft>
                <a:spcPts val="0"/>
              </a:spcAft>
              <a:defRPr/>
            </a:pPr>
            <a:r>
              <a:rPr lang="en-NZ" sz="1050" dirty="0">
                <a:latin typeface="Century Gothic" pitchFamily="34" charset="0"/>
                <a:cs typeface="+mn-cs"/>
              </a:rPr>
              <a:t>© Colmar </a:t>
            </a:r>
            <a:r>
              <a:rPr lang="en-NZ" sz="1050" dirty="0" err="1">
                <a:latin typeface="Century Gothic" pitchFamily="34" charset="0"/>
                <a:cs typeface="+mn-cs"/>
              </a:rPr>
              <a:t>Brunton</a:t>
            </a:r>
            <a:r>
              <a:rPr lang="en-NZ" sz="1050" dirty="0">
                <a:latin typeface="Century Gothic" pitchFamily="34" charset="0"/>
                <a:cs typeface="+mn-cs"/>
              </a:rPr>
              <a:t> </a:t>
            </a:r>
            <a:r>
              <a:rPr lang="en-NZ" sz="1050" dirty="0">
                <a:latin typeface="Century Gothic" pitchFamily="34" charset="0"/>
                <a:cs typeface="+mn-cs"/>
              </a:rPr>
              <a:t>2011   </a:t>
            </a:r>
            <a:r>
              <a:rPr lang="en-NZ" sz="1050" dirty="0">
                <a:latin typeface="+mn-lt"/>
                <a:cs typeface="+mn-cs"/>
              </a:rPr>
              <a:t> </a:t>
            </a:r>
            <a:fld id="{92146517-7E39-4E23-808C-5CB0D56705CD}" type="slidenum">
              <a:rPr lang="en-NZ" sz="1050">
                <a:latin typeface="+mn-lt"/>
                <a:cs typeface="+mn-cs"/>
              </a:rPr>
              <a:pPr algn="r" eaLnBrk="0" fontAlgn="auto" hangingPunct="0">
                <a:spcBef>
                  <a:spcPts val="0"/>
                </a:spcBef>
                <a:spcAft>
                  <a:spcPts val="0"/>
                </a:spcAft>
                <a:defRPr/>
              </a:pPr>
              <a:t>‹#›</a:t>
            </a:fld>
            <a:endParaRPr lang="en-NZ" sz="1050" dirty="0">
              <a:latin typeface="Century Gothic" pitchFamily="34" charset="0"/>
              <a:cs typeface="+mn-cs"/>
            </a:endParaRPr>
          </a:p>
        </p:txBody>
      </p:sp>
      <p:sp>
        <p:nvSpPr>
          <p:cNvPr id="7" name="Rectangle 6"/>
          <p:cNvSpPr/>
          <p:nvPr userDrawn="1"/>
        </p:nvSpPr>
        <p:spPr>
          <a:xfrm>
            <a:off x="0" y="0"/>
            <a:ext cx="923925" cy="6858000"/>
          </a:xfrm>
          <a:prstGeom prst="rect">
            <a:avLst/>
          </a:prstGeom>
          <a:gradFill>
            <a:gsLst>
              <a:gs pos="0">
                <a:schemeClr val="accent2"/>
              </a:gs>
              <a:gs pos="100000">
                <a:schemeClr val="tx2"/>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a:p>
        </p:txBody>
      </p:sp>
      <p:pic>
        <p:nvPicPr>
          <p:cNvPr id="8" name="Picture 7"/>
          <p:cNvPicPr>
            <a:picLocks noChangeAspect="1"/>
          </p:cNvPicPr>
          <p:nvPr userDrawn="1"/>
        </p:nvPicPr>
        <p:blipFill>
          <a:blip r:embed="rId4"/>
          <a:stretch>
            <a:fillRect/>
          </a:stretch>
        </p:blipFill>
        <p:spPr>
          <a:xfrm>
            <a:off x="-47625" y="109538"/>
            <a:ext cx="1198563" cy="941387"/>
          </a:xfrm>
          <a:prstGeom prst="rect">
            <a:avLst/>
          </a:prstGeom>
          <a:effectLst>
            <a:outerShdw blurRad="63500" sx="102000" sy="102000" algn="ctr" rotWithShape="0">
              <a:prstClr val="black">
                <a:alpha val="40000"/>
              </a:prstClr>
            </a:outerShdw>
          </a:effectLst>
        </p:spPr>
      </p:pic>
      <p:pic>
        <p:nvPicPr>
          <p:cNvPr id="9" name="Picture 8"/>
          <p:cNvPicPr>
            <a:picLocks noChangeAspect="1"/>
          </p:cNvPicPr>
          <p:nvPr userDrawn="1"/>
        </p:nvPicPr>
        <p:blipFill>
          <a:blip r:embed="rId5"/>
          <a:stretch>
            <a:fillRect/>
          </a:stretch>
        </p:blipFill>
        <p:spPr>
          <a:xfrm>
            <a:off x="-111125" y="1050925"/>
            <a:ext cx="1141413" cy="1019175"/>
          </a:xfrm>
          <a:prstGeom prst="rect">
            <a:avLst/>
          </a:prstGeom>
          <a:effectLst>
            <a:outerShdw blurRad="63500" sx="102000" sy="102000" algn="ctr" rotWithShape="0">
              <a:prstClr val="black">
                <a:alpha val="40000"/>
              </a:prstClr>
            </a:outerShdw>
          </a:effectLst>
        </p:spPr>
      </p:pic>
      <p:pic>
        <p:nvPicPr>
          <p:cNvPr id="10" name="Picture 9"/>
          <p:cNvPicPr>
            <a:picLocks noChangeAspect="1"/>
          </p:cNvPicPr>
          <p:nvPr userDrawn="1"/>
        </p:nvPicPr>
        <p:blipFill>
          <a:blip r:embed="rId6"/>
          <a:stretch>
            <a:fillRect/>
          </a:stretch>
        </p:blipFill>
        <p:spPr>
          <a:xfrm>
            <a:off x="-179388" y="2162175"/>
            <a:ext cx="1176338" cy="1081088"/>
          </a:xfrm>
          <a:prstGeom prst="rect">
            <a:avLst/>
          </a:prstGeom>
          <a:effectLst>
            <a:outerShdw blurRad="63500" sx="102000" sy="102000" algn="ctr" rotWithShape="0">
              <a:prstClr val="black">
                <a:alpha val="40000"/>
              </a:prstClr>
            </a:outerShdw>
          </a:effectLst>
        </p:spPr>
      </p:pic>
      <p:pic>
        <p:nvPicPr>
          <p:cNvPr id="11" name="Picture 10"/>
          <p:cNvPicPr>
            <a:picLocks noChangeAspect="1"/>
          </p:cNvPicPr>
          <p:nvPr userDrawn="1"/>
        </p:nvPicPr>
        <p:blipFill>
          <a:blip r:embed="rId7"/>
          <a:stretch>
            <a:fillRect/>
          </a:stretch>
        </p:blipFill>
        <p:spPr>
          <a:xfrm>
            <a:off x="-147638" y="3243263"/>
            <a:ext cx="1177926" cy="1109662"/>
          </a:xfrm>
          <a:prstGeom prst="rect">
            <a:avLst/>
          </a:prstGeom>
          <a:effectLst>
            <a:outerShdw blurRad="63500" sx="102000" sy="102000" algn="ctr" rotWithShape="0">
              <a:prstClr val="black">
                <a:alpha val="40000"/>
              </a:prstClr>
            </a:outerShdw>
          </a:effectLst>
        </p:spPr>
      </p:pic>
      <p:pic>
        <p:nvPicPr>
          <p:cNvPr id="12" name="Picture 11"/>
          <p:cNvPicPr>
            <a:picLocks noChangeAspect="1"/>
          </p:cNvPicPr>
          <p:nvPr userDrawn="1"/>
        </p:nvPicPr>
        <p:blipFill>
          <a:blip r:embed="rId8"/>
          <a:stretch>
            <a:fillRect/>
          </a:stretch>
        </p:blipFill>
        <p:spPr>
          <a:xfrm>
            <a:off x="-111125" y="4367213"/>
            <a:ext cx="1158875" cy="1125537"/>
          </a:xfrm>
          <a:prstGeom prst="rect">
            <a:avLst/>
          </a:prstGeom>
          <a:effectLst>
            <a:outerShdw blurRad="63500" sx="102000" sy="102000" algn="ctr" rotWithShape="0">
              <a:prstClr val="black">
                <a:alpha val="40000"/>
              </a:prstClr>
            </a:outerShdw>
          </a:effectLst>
        </p:spPr>
      </p:pic>
      <p:pic>
        <p:nvPicPr>
          <p:cNvPr id="13" name="Picture 12"/>
          <p:cNvPicPr>
            <a:picLocks noChangeAspect="1"/>
          </p:cNvPicPr>
          <p:nvPr userDrawn="1"/>
        </p:nvPicPr>
        <p:blipFill>
          <a:blip r:embed="rId9"/>
          <a:stretch>
            <a:fillRect/>
          </a:stretch>
        </p:blipFill>
        <p:spPr>
          <a:xfrm>
            <a:off x="-109538" y="5575300"/>
            <a:ext cx="1144588" cy="1038225"/>
          </a:xfrm>
          <a:prstGeom prst="rect">
            <a:avLst/>
          </a:prstGeom>
          <a:effectLst>
            <a:outerShdw blurRad="63500" sx="102000" sy="102000" algn="ctr" rotWithShape="0">
              <a:prstClr val="black">
                <a:alpha val="40000"/>
              </a:prstClr>
            </a:outerShdw>
          </a:effectLst>
        </p:spPr>
      </p:pic>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lvl2pPr>
              <a:defRPr>
                <a:solidFill>
                  <a:schemeClr val="tx2"/>
                </a:solidFill>
              </a:defRPr>
            </a:lvl2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Picture 2" descr="H:\swirl for deanna (2).jpg"/>
          <p:cNvPicPr>
            <a:picLocks noChangeAspect="1" noChangeArrowheads="1"/>
          </p:cNvPicPr>
          <p:nvPr userDrawn="1"/>
        </p:nvPicPr>
        <p:blipFill>
          <a:blip r:embed="rId2" cstate="print">
            <a:duotone>
              <a:schemeClr val="accent5">
                <a:shade val="45000"/>
                <a:satMod val="135000"/>
              </a:schemeClr>
              <a:prstClr val="white"/>
            </a:duotone>
            <a:extLst>
              <a:ext uri="{28A0092B-C50C-407E-A947-70E740481C1C}"/>
            </a:extLst>
          </a:blip>
          <a:srcRect/>
          <a:stretch>
            <a:fillRect/>
          </a:stretch>
        </p:blipFill>
        <p:spPr bwMode="auto">
          <a:xfrm>
            <a:off x="997648" y="3629025"/>
            <a:ext cx="8146352" cy="3228975"/>
          </a:xfrm>
          <a:prstGeom prst="rect">
            <a:avLst/>
          </a:prstGeom>
          <a:noFill/>
          <a:extLst>
            <a:ext uri="{909E8E84-426E-40DD-AFC4-6F175D3DCCD1}"/>
          </a:extLst>
        </p:spPr>
      </p:pic>
      <p:pic>
        <p:nvPicPr>
          <p:cNvPr id="5" name="Picture 8"/>
          <p:cNvPicPr>
            <a:picLocks noChangeAspect="1" noChangeArrowheads="1"/>
          </p:cNvPicPr>
          <p:nvPr userDrawn="1"/>
        </p:nvPicPr>
        <p:blipFill>
          <a:blip r:embed="rId3"/>
          <a:srcRect/>
          <a:stretch>
            <a:fillRect/>
          </a:stretch>
        </p:blipFill>
        <p:spPr bwMode="auto">
          <a:xfrm>
            <a:off x="7232650" y="187325"/>
            <a:ext cx="1809750" cy="635000"/>
          </a:xfrm>
          <a:prstGeom prst="rect">
            <a:avLst/>
          </a:prstGeom>
          <a:noFill/>
          <a:ln>
            <a:noFill/>
          </a:ln>
          <a:effectLst>
            <a:outerShdw blurRad="63500" sx="102000" sy="102000" algn="ctr" rotWithShape="0">
              <a:prstClr val="black">
                <a:alpha val="40000"/>
              </a:prstClr>
            </a:outerShdw>
          </a:effectLst>
          <a:extLst>
            <a:ext uri="{909E8E84-426E-40DD-AFC4-6F175D3DCCD1}"/>
            <a:ext uri="{91240B29-F687-4F45-9708-019B960494DF}"/>
          </a:extLst>
        </p:spPr>
      </p:pic>
      <p:sp>
        <p:nvSpPr>
          <p:cNvPr id="6" name="TextBox 5"/>
          <p:cNvSpPr txBox="1"/>
          <p:nvPr userDrawn="1"/>
        </p:nvSpPr>
        <p:spPr>
          <a:xfrm>
            <a:off x="5867400" y="6604000"/>
            <a:ext cx="3241675" cy="261938"/>
          </a:xfrm>
          <a:prstGeom prst="rect">
            <a:avLst/>
          </a:prstGeom>
          <a:noFill/>
        </p:spPr>
        <p:txBody>
          <a:bodyPr>
            <a:spAutoFit/>
          </a:bodyPr>
          <a:lstStyle/>
          <a:p>
            <a:pPr algn="r" eaLnBrk="0" fontAlgn="auto" hangingPunct="0">
              <a:spcBef>
                <a:spcPts val="0"/>
              </a:spcBef>
              <a:spcAft>
                <a:spcPts val="0"/>
              </a:spcAft>
              <a:defRPr/>
            </a:pPr>
            <a:r>
              <a:rPr lang="en-NZ" sz="1050" dirty="0">
                <a:latin typeface="Century Gothic" pitchFamily="34" charset="0"/>
                <a:cs typeface="+mn-cs"/>
              </a:rPr>
              <a:t>© Colmar </a:t>
            </a:r>
            <a:r>
              <a:rPr lang="en-NZ" sz="1050" dirty="0" err="1">
                <a:latin typeface="Century Gothic" pitchFamily="34" charset="0"/>
                <a:cs typeface="+mn-cs"/>
              </a:rPr>
              <a:t>Brunton</a:t>
            </a:r>
            <a:r>
              <a:rPr lang="en-NZ" sz="1050" dirty="0">
                <a:latin typeface="Century Gothic" pitchFamily="34" charset="0"/>
                <a:cs typeface="+mn-cs"/>
              </a:rPr>
              <a:t> </a:t>
            </a:r>
            <a:r>
              <a:rPr lang="en-NZ" sz="1050" dirty="0">
                <a:latin typeface="Century Gothic" pitchFamily="34" charset="0"/>
                <a:cs typeface="+mn-cs"/>
              </a:rPr>
              <a:t>2011   </a:t>
            </a:r>
            <a:r>
              <a:rPr lang="en-NZ" sz="1050" dirty="0">
                <a:latin typeface="+mn-lt"/>
                <a:cs typeface="+mn-cs"/>
              </a:rPr>
              <a:t> </a:t>
            </a:r>
            <a:fld id="{80AEEA8E-8FFA-4B0E-9C21-DAF4F4305F85}" type="slidenum">
              <a:rPr lang="en-NZ" sz="1050">
                <a:latin typeface="+mn-lt"/>
                <a:cs typeface="+mn-cs"/>
              </a:rPr>
              <a:pPr algn="r" eaLnBrk="0" fontAlgn="auto" hangingPunct="0">
                <a:spcBef>
                  <a:spcPts val="0"/>
                </a:spcBef>
                <a:spcAft>
                  <a:spcPts val="0"/>
                </a:spcAft>
                <a:defRPr/>
              </a:pPr>
              <a:t>‹#›</a:t>
            </a:fld>
            <a:endParaRPr lang="en-NZ" sz="1050" dirty="0">
              <a:latin typeface="Century Gothic" pitchFamily="34" charset="0"/>
              <a:cs typeface="+mn-cs"/>
            </a:endParaRPr>
          </a:p>
        </p:txBody>
      </p:sp>
      <p:sp>
        <p:nvSpPr>
          <p:cNvPr id="7" name="Rectangle 6"/>
          <p:cNvSpPr/>
          <p:nvPr userDrawn="1"/>
        </p:nvSpPr>
        <p:spPr>
          <a:xfrm>
            <a:off x="0" y="0"/>
            <a:ext cx="923925" cy="6858000"/>
          </a:xfrm>
          <a:prstGeom prst="rect">
            <a:avLst/>
          </a:prstGeom>
          <a:gradFill>
            <a:gsLst>
              <a:gs pos="0">
                <a:schemeClr val="accent2"/>
              </a:gs>
              <a:gs pos="100000">
                <a:schemeClr val="tx2"/>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a:p>
        </p:txBody>
      </p:sp>
      <p:pic>
        <p:nvPicPr>
          <p:cNvPr id="8" name="Picture 7"/>
          <p:cNvPicPr>
            <a:picLocks noChangeAspect="1"/>
          </p:cNvPicPr>
          <p:nvPr userDrawn="1"/>
        </p:nvPicPr>
        <p:blipFill>
          <a:blip r:embed="rId4"/>
          <a:stretch>
            <a:fillRect/>
          </a:stretch>
        </p:blipFill>
        <p:spPr>
          <a:xfrm>
            <a:off x="-47625" y="109538"/>
            <a:ext cx="1198563" cy="941387"/>
          </a:xfrm>
          <a:prstGeom prst="rect">
            <a:avLst/>
          </a:prstGeom>
          <a:effectLst>
            <a:outerShdw blurRad="63500" sx="102000" sy="102000" algn="ctr" rotWithShape="0">
              <a:prstClr val="black">
                <a:alpha val="40000"/>
              </a:prstClr>
            </a:outerShdw>
          </a:effectLst>
        </p:spPr>
      </p:pic>
      <p:pic>
        <p:nvPicPr>
          <p:cNvPr id="9" name="Picture 8"/>
          <p:cNvPicPr>
            <a:picLocks noChangeAspect="1"/>
          </p:cNvPicPr>
          <p:nvPr userDrawn="1"/>
        </p:nvPicPr>
        <p:blipFill>
          <a:blip r:embed="rId5"/>
          <a:stretch>
            <a:fillRect/>
          </a:stretch>
        </p:blipFill>
        <p:spPr>
          <a:xfrm>
            <a:off x="-111125" y="1050925"/>
            <a:ext cx="1141413" cy="1019175"/>
          </a:xfrm>
          <a:prstGeom prst="rect">
            <a:avLst/>
          </a:prstGeom>
          <a:effectLst>
            <a:outerShdw blurRad="63500" sx="102000" sy="102000" algn="ctr" rotWithShape="0">
              <a:prstClr val="black">
                <a:alpha val="40000"/>
              </a:prstClr>
            </a:outerShdw>
          </a:effectLst>
        </p:spPr>
      </p:pic>
      <p:pic>
        <p:nvPicPr>
          <p:cNvPr id="10" name="Picture 9"/>
          <p:cNvPicPr>
            <a:picLocks noChangeAspect="1"/>
          </p:cNvPicPr>
          <p:nvPr userDrawn="1"/>
        </p:nvPicPr>
        <p:blipFill>
          <a:blip r:embed="rId6"/>
          <a:stretch>
            <a:fillRect/>
          </a:stretch>
        </p:blipFill>
        <p:spPr>
          <a:xfrm>
            <a:off x="-179388" y="2162175"/>
            <a:ext cx="1176338" cy="1081088"/>
          </a:xfrm>
          <a:prstGeom prst="rect">
            <a:avLst/>
          </a:prstGeom>
          <a:effectLst>
            <a:outerShdw blurRad="63500" sx="102000" sy="102000" algn="ctr" rotWithShape="0">
              <a:prstClr val="black">
                <a:alpha val="40000"/>
              </a:prstClr>
            </a:outerShdw>
          </a:effectLst>
        </p:spPr>
      </p:pic>
      <p:pic>
        <p:nvPicPr>
          <p:cNvPr id="11" name="Picture 10"/>
          <p:cNvPicPr>
            <a:picLocks noChangeAspect="1"/>
          </p:cNvPicPr>
          <p:nvPr userDrawn="1"/>
        </p:nvPicPr>
        <p:blipFill>
          <a:blip r:embed="rId7"/>
          <a:stretch>
            <a:fillRect/>
          </a:stretch>
        </p:blipFill>
        <p:spPr>
          <a:xfrm>
            <a:off x="-147638" y="3243263"/>
            <a:ext cx="1177926" cy="1109662"/>
          </a:xfrm>
          <a:prstGeom prst="rect">
            <a:avLst/>
          </a:prstGeom>
          <a:effectLst>
            <a:outerShdw blurRad="63500" sx="102000" sy="102000" algn="ctr" rotWithShape="0">
              <a:prstClr val="black">
                <a:alpha val="40000"/>
              </a:prstClr>
            </a:outerShdw>
          </a:effectLst>
        </p:spPr>
      </p:pic>
      <p:pic>
        <p:nvPicPr>
          <p:cNvPr id="12" name="Picture 11"/>
          <p:cNvPicPr>
            <a:picLocks noChangeAspect="1"/>
          </p:cNvPicPr>
          <p:nvPr userDrawn="1"/>
        </p:nvPicPr>
        <p:blipFill>
          <a:blip r:embed="rId8"/>
          <a:stretch>
            <a:fillRect/>
          </a:stretch>
        </p:blipFill>
        <p:spPr>
          <a:xfrm>
            <a:off x="-111125" y="4367213"/>
            <a:ext cx="1158875" cy="1125537"/>
          </a:xfrm>
          <a:prstGeom prst="rect">
            <a:avLst/>
          </a:prstGeom>
          <a:effectLst>
            <a:outerShdw blurRad="63500" sx="102000" sy="102000" algn="ctr" rotWithShape="0">
              <a:prstClr val="black">
                <a:alpha val="40000"/>
              </a:prstClr>
            </a:outerShdw>
          </a:effectLst>
        </p:spPr>
      </p:pic>
      <p:pic>
        <p:nvPicPr>
          <p:cNvPr id="13" name="Picture 12"/>
          <p:cNvPicPr>
            <a:picLocks noChangeAspect="1"/>
          </p:cNvPicPr>
          <p:nvPr userDrawn="1"/>
        </p:nvPicPr>
        <p:blipFill>
          <a:blip r:embed="rId9"/>
          <a:stretch>
            <a:fillRect/>
          </a:stretch>
        </p:blipFill>
        <p:spPr>
          <a:xfrm>
            <a:off x="-109538" y="5575300"/>
            <a:ext cx="1144588" cy="1038225"/>
          </a:xfrm>
          <a:prstGeom prst="rect">
            <a:avLst/>
          </a:prstGeom>
          <a:effectLst>
            <a:outerShdw blurRad="63500" sx="102000" sy="102000" algn="ctr" rotWithShape="0">
              <a:prstClr val="black">
                <a:alpha val="40000"/>
              </a:prstClr>
            </a:outerShdw>
          </a:effectLst>
        </p:spPr>
      </p:pic>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lvl2pPr>
              <a:defRPr>
                <a:solidFill>
                  <a:schemeClr val="tx2"/>
                </a:solidFill>
              </a:defRPr>
            </a:lvl2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srcRect/>
          <a:stretch>
            <a:fillRect/>
          </a:stretch>
        </p:blipFill>
        <p:spPr bwMode="auto">
          <a:xfrm>
            <a:off x="0" y="165100"/>
            <a:ext cx="9144000" cy="6692900"/>
          </a:xfrm>
          <a:prstGeom prst="rect">
            <a:avLst/>
          </a:prstGeom>
          <a:noFill/>
          <a:ln w="9525">
            <a:noFill/>
            <a:miter lim="800000"/>
            <a:headEnd/>
            <a:tailEnd/>
          </a:ln>
        </p:spPr>
      </p:pic>
      <p:pic>
        <p:nvPicPr>
          <p:cNvPr id="4" name="Picture 2"/>
          <p:cNvPicPr>
            <a:picLocks noChangeAspect="1" noChangeArrowheads="1"/>
          </p:cNvPicPr>
          <p:nvPr userDrawn="1"/>
        </p:nvPicPr>
        <p:blipFill>
          <a:blip r:embed="rId3"/>
          <a:srcRect/>
          <a:stretch>
            <a:fillRect/>
          </a:stretch>
        </p:blipFill>
        <p:spPr bwMode="auto">
          <a:xfrm>
            <a:off x="0" y="6527800"/>
            <a:ext cx="9144000" cy="330200"/>
          </a:xfrm>
          <a:prstGeom prst="rect">
            <a:avLst/>
          </a:prstGeom>
          <a:noFill/>
          <a:ln w="9525">
            <a:noFill/>
            <a:miter lim="800000"/>
            <a:headEnd/>
            <a:tailEnd/>
          </a:ln>
        </p:spPr>
      </p:pic>
      <p:pic>
        <p:nvPicPr>
          <p:cNvPr id="5" name="Picture 2"/>
          <p:cNvPicPr>
            <a:picLocks noChangeAspect="1" noChangeArrowheads="1"/>
          </p:cNvPicPr>
          <p:nvPr userDrawn="1"/>
        </p:nvPicPr>
        <p:blipFill>
          <a:blip r:embed="rId4"/>
          <a:srcRect/>
          <a:stretch>
            <a:fillRect/>
          </a:stretch>
        </p:blipFill>
        <p:spPr bwMode="auto">
          <a:xfrm>
            <a:off x="0" y="0"/>
            <a:ext cx="9144000" cy="330200"/>
          </a:xfrm>
          <a:prstGeom prst="rect">
            <a:avLst/>
          </a:prstGeom>
          <a:noFill/>
          <a:ln w="9525">
            <a:noFill/>
            <a:miter lim="800000"/>
            <a:headEnd/>
            <a:tailEnd/>
          </a:ln>
        </p:spPr>
      </p:pic>
      <p:pic>
        <p:nvPicPr>
          <p:cNvPr id="6" name="Picture 8"/>
          <p:cNvPicPr>
            <a:picLocks noChangeAspect="1" noChangeArrowheads="1"/>
          </p:cNvPicPr>
          <p:nvPr userDrawn="1"/>
        </p:nvPicPr>
        <p:blipFill>
          <a:blip r:embed="rId5"/>
          <a:srcRect/>
          <a:stretch>
            <a:fillRect/>
          </a:stretch>
        </p:blipFill>
        <p:spPr bwMode="auto">
          <a:xfrm>
            <a:off x="7334250" y="471488"/>
            <a:ext cx="1809750" cy="635000"/>
          </a:xfrm>
          <a:prstGeom prst="rect">
            <a:avLst/>
          </a:prstGeom>
          <a:noFill/>
          <a:ln w="9525">
            <a:noFill/>
            <a:miter lim="800000"/>
            <a:headEnd/>
            <a:tailEnd/>
          </a:ln>
        </p:spPr>
      </p:pic>
      <p:pic>
        <p:nvPicPr>
          <p:cNvPr id="7" name="Picture 12"/>
          <p:cNvPicPr>
            <a:picLocks noChangeAspect="1"/>
          </p:cNvPicPr>
          <p:nvPr userDrawn="1"/>
        </p:nvPicPr>
        <p:blipFill>
          <a:blip r:embed="rId6" cstate="screen">
            <a:extLst>
              <a:ext uri="{28A0092B-C50C-407E-A947-70E740481C1C}"/>
            </a:extLst>
          </a:blip>
          <a:stretch>
            <a:fillRect/>
          </a:stretch>
        </p:blipFill>
        <p:spPr>
          <a:xfrm>
            <a:off x="103917" y="5499178"/>
            <a:ext cx="736856" cy="902585"/>
          </a:xfrm>
          <a:prstGeom prst="roundRect">
            <a:avLst>
              <a:gd name="adj" fmla="val 0"/>
            </a:avLst>
          </a:prstGeom>
          <a:effectLst/>
        </p:spPr>
      </p:pic>
      <p:sp>
        <p:nvSpPr>
          <p:cNvPr id="9" name="Title 1"/>
          <p:cNvSpPr>
            <a:spLocks noGrp="1"/>
          </p:cNvSpPr>
          <p:nvPr>
            <p:ph type="ctrTitle"/>
          </p:nvPr>
        </p:nvSpPr>
        <p:spPr>
          <a:xfrm>
            <a:off x="2519681" y="5304232"/>
            <a:ext cx="6624318" cy="1097531"/>
          </a:xfrm>
          <a:effectLst>
            <a:reflection blurRad="6350" stA="52000" endA="300" endPos="35000" dir="5400000" sy="-100000" algn="bl" rotWithShape="0"/>
          </a:effectLst>
        </p:spPr>
        <p:txBody>
          <a:bodyPr>
            <a:normAutofit/>
          </a:bodyPr>
          <a:lstStyle>
            <a:lvl1pPr algn="r">
              <a:defRPr sz="3600">
                <a:solidFill>
                  <a:schemeClr val="tx2"/>
                </a:solidFill>
              </a:defRPr>
            </a:lvl1pPr>
          </a:lstStyle>
          <a:p>
            <a:r>
              <a:rPr lang="en-US" dirty="0" smtClean="0"/>
              <a:t>Click to edit Master title style</a:t>
            </a:r>
            <a:endParaRPr lang="en-N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2" name="Picture 5"/>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3" name="Picture 3"/>
          <p:cNvPicPr>
            <a:picLocks noChangeAspect="1"/>
          </p:cNvPicPr>
          <p:nvPr userDrawn="1"/>
        </p:nvPicPr>
        <p:blipFill>
          <a:blip r:embed="rId3"/>
          <a:srcRect/>
          <a:stretch>
            <a:fillRect/>
          </a:stretch>
        </p:blipFill>
        <p:spPr bwMode="auto">
          <a:xfrm>
            <a:off x="604838" y="2012950"/>
            <a:ext cx="858837" cy="1050925"/>
          </a:xfrm>
          <a:prstGeom prst="rect">
            <a:avLst/>
          </a:prstGeom>
          <a:noFill/>
          <a:ln w="9525">
            <a:noFill/>
            <a:miter lim="800000"/>
            <a:headEnd/>
            <a:tailEnd/>
          </a:ln>
        </p:spPr>
      </p:pic>
      <p:pic>
        <p:nvPicPr>
          <p:cNvPr id="4" name="Picture 8"/>
          <p:cNvPicPr>
            <a:picLocks noChangeAspect="1"/>
          </p:cNvPicPr>
          <p:nvPr userDrawn="1"/>
        </p:nvPicPr>
        <p:blipFill>
          <a:blip r:embed="rId4"/>
          <a:srcRect/>
          <a:stretch>
            <a:fillRect/>
          </a:stretch>
        </p:blipFill>
        <p:spPr bwMode="auto">
          <a:xfrm>
            <a:off x="1719263" y="927100"/>
            <a:ext cx="3130550" cy="2382838"/>
          </a:xfrm>
          <a:prstGeom prst="rect">
            <a:avLst/>
          </a:prstGeom>
          <a:noFill/>
          <a:ln w="9525">
            <a:noFill/>
            <a:miter lim="800000"/>
            <a:headEnd/>
            <a:tailEnd/>
          </a:ln>
        </p:spPr>
      </p:pic>
      <p:cxnSp>
        <p:nvCxnSpPr>
          <p:cNvPr id="5" name="Straight Connector 10"/>
          <p:cNvCxnSpPr/>
          <p:nvPr userDrawn="1"/>
        </p:nvCxnSpPr>
        <p:spPr>
          <a:xfrm>
            <a:off x="1612900" y="1968500"/>
            <a:ext cx="0" cy="113982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Picture 2"/>
          <p:cNvPicPr>
            <a:picLocks noChangeAspect="1" noChangeArrowheads="1"/>
          </p:cNvPicPr>
          <p:nvPr userDrawn="1"/>
        </p:nvPicPr>
        <p:blipFill>
          <a:blip r:embed="rId5"/>
          <a:srcRect/>
          <a:stretch>
            <a:fillRect/>
          </a:stretch>
        </p:blipFill>
        <p:spPr bwMode="auto">
          <a:xfrm>
            <a:off x="0" y="6527800"/>
            <a:ext cx="9144000" cy="330200"/>
          </a:xfrm>
          <a:prstGeom prst="rect">
            <a:avLst/>
          </a:prstGeom>
          <a:noFill/>
          <a:ln w="9525">
            <a:noFill/>
            <a:miter lim="800000"/>
            <a:headEnd/>
            <a:tailEnd/>
          </a:ln>
        </p:spPr>
      </p:pic>
      <p:pic>
        <p:nvPicPr>
          <p:cNvPr id="7" name="Picture 2"/>
          <p:cNvPicPr>
            <a:picLocks noChangeAspect="1" noChangeArrowheads="1"/>
          </p:cNvPicPr>
          <p:nvPr userDrawn="1"/>
        </p:nvPicPr>
        <p:blipFill>
          <a:blip r:embed="rId6"/>
          <a:srcRect/>
          <a:stretch>
            <a:fillRect/>
          </a:stretch>
        </p:blipFill>
        <p:spPr bwMode="auto">
          <a:xfrm>
            <a:off x="0" y="0"/>
            <a:ext cx="9144000" cy="330200"/>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Rectangle 1"/>
          <p:cNvSpPr/>
          <p:nvPr userDrawn="1"/>
        </p:nvSpPr>
        <p:spPr>
          <a:xfrm>
            <a:off x="-20638" y="-34925"/>
            <a:ext cx="9188451" cy="68929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a:p>
        </p:txBody>
      </p:sp>
      <p:sp>
        <p:nvSpPr>
          <p:cNvPr id="9" name="Title 1"/>
          <p:cNvSpPr>
            <a:spLocks noGrp="1"/>
          </p:cNvSpPr>
          <p:nvPr>
            <p:ph type="ctrTitle"/>
          </p:nvPr>
        </p:nvSpPr>
        <p:spPr>
          <a:xfrm>
            <a:off x="827584" y="1700808"/>
            <a:ext cx="7772400" cy="1470025"/>
          </a:xfrm>
          <a:effectLst>
            <a:reflection blurRad="6350" stA="52000" endA="300" endPos="35000" dir="5400000" sy="-100000" algn="bl" rotWithShape="0"/>
          </a:effectLst>
        </p:spPr>
        <p:txBody>
          <a:bodyPr anchor="b">
            <a:normAutofit/>
          </a:bodyPr>
          <a:lstStyle>
            <a:lvl1pPr algn="ctr">
              <a:defRPr sz="3600">
                <a:solidFill>
                  <a:schemeClr val="bg1"/>
                </a:solidFill>
              </a:defRPr>
            </a:lvl1pPr>
          </a:lstStyle>
          <a:p>
            <a:r>
              <a:rPr lang="en-US" dirty="0" smtClean="0"/>
              <a:t>Click to edit Master title style</a:t>
            </a:r>
            <a:endParaRPr lang="en-N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image" Target="../media/image7.png"/><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95363" y="90488"/>
            <a:ext cx="6248400" cy="8509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NZ" smtClean="0"/>
          </a:p>
        </p:txBody>
      </p:sp>
      <p:sp>
        <p:nvSpPr>
          <p:cNvPr id="1027" name="Text Placeholder 2"/>
          <p:cNvSpPr>
            <a:spLocks noGrp="1"/>
          </p:cNvSpPr>
          <p:nvPr>
            <p:ph type="body" idx="1"/>
          </p:nvPr>
        </p:nvSpPr>
        <p:spPr bwMode="auto">
          <a:xfrm>
            <a:off x="1036638" y="1477963"/>
            <a:ext cx="7934325"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7" name="TextBox 6"/>
          <p:cNvSpPr txBox="1"/>
          <p:nvPr userDrawn="1"/>
        </p:nvSpPr>
        <p:spPr>
          <a:xfrm>
            <a:off x="5867400" y="6604000"/>
            <a:ext cx="3241675" cy="261938"/>
          </a:xfrm>
          <a:prstGeom prst="rect">
            <a:avLst/>
          </a:prstGeom>
          <a:noFill/>
        </p:spPr>
        <p:txBody>
          <a:bodyPr>
            <a:spAutoFit/>
          </a:bodyPr>
          <a:lstStyle/>
          <a:p>
            <a:pPr algn="r" eaLnBrk="0" fontAlgn="auto" hangingPunct="0">
              <a:spcBef>
                <a:spcPts val="0"/>
              </a:spcBef>
              <a:spcAft>
                <a:spcPts val="0"/>
              </a:spcAft>
              <a:defRPr/>
            </a:pPr>
            <a:r>
              <a:rPr lang="en-NZ" sz="1050" dirty="0">
                <a:latin typeface="Century Gothic" pitchFamily="34" charset="0"/>
                <a:cs typeface="+mn-cs"/>
              </a:rPr>
              <a:t>© Colmar </a:t>
            </a:r>
            <a:r>
              <a:rPr lang="en-NZ" sz="1050" dirty="0" err="1">
                <a:latin typeface="Century Gothic" pitchFamily="34" charset="0"/>
                <a:cs typeface="+mn-cs"/>
              </a:rPr>
              <a:t>Brunton</a:t>
            </a:r>
            <a:r>
              <a:rPr lang="en-NZ" sz="1050" dirty="0">
                <a:latin typeface="Century Gothic" pitchFamily="34" charset="0"/>
                <a:cs typeface="+mn-cs"/>
              </a:rPr>
              <a:t> </a:t>
            </a:r>
            <a:r>
              <a:rPr lang="en-NZ" sz="1050" dirty="0">
                <a:latin typeface="Century Gothic" pitchFamily="34" charset="0"/>
                <a:cs typeface="+mn-cs"/>
              </a:rPr>
              <a:t>2011   </a:t>
            </a:r>
            <a:r>
              <a:rPr lang="en-NZ" sz="1050" dirty="0">
                <a:latin typeface="+mn-lt"/>
                <a:cs typeface="+mn-cs"/>
              </a:rPr>
              <a:t> </a:t>
            </a:r>
            <a:fld id="{CE9390D5-E81C-4A16-9000-9677B80DBB75}" type="slidenum">
              <a:rPr lang="en-NZ" sz="1050">
                <a:latin typeface="+mn-lt"/>
                <a:cs typeface="+mn-cs"/>
              </a:rPr>
              <a:pPr algn="r" eaLnBrk="0" fontAlgn="auto" hangingPunct="0">
                <a:spcBef>
                  <a:spcPts val="0"/>
                </a:spcBef>
                <a:spcAft>
                  <a:spcPts val="0"/>
                </a:spcAft>
                <a:defRPr/>
              </a:pPr>
              <a:t>‹#›</a:t>
            </a:fld>
            <a:endParaRPr lang="en-NZ" sz="1050" dirty="0">
              <a:latin typeface="Century Gothic" pitchFamily="34" charset="0"/>
              <a:cs typeface="+mn-cs"/>
            </a:endParaRPr>
          </a:p>
        </p:txBody>
      </p:sp>
      <p:sp>
        <p:nvSpPr>
          <p:cNvPr id="5" name="Rectangle 4"/>
          <p:cNvSpPr/>
          <p:nvPr userDrawn="1"/>
        </p:nvSpPr>
        <p:spPr>
          <a:xfrm>
            <a:off x="0" y="0"/>
            <a:ext cx="923925" cy="6858000"/>
          </a:xfrm>
          <a:prstGeom prst="rect">
            <a:avLst/>
          </a:prstGeom>
          <a:gradFill>
            <a:gsLst>
              <a:gs pos="0">
                <a:schemeClr val="accent2"/>
              </a:gs>
              <a:gs pos="100000">
                <a:schemeClr val="tx2"/>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a:p>
        </p:txBody>
      </p:sp>
      <p:pic>
        <p:nvPicPr>
          <p:cNvPr id="4" name="Picture 3"/>
          <p:cNvPicPr>
            <a:picLocks noChangeAspect="1"/>
          </p:cNvPicPr>
          <p:nvPr userDrawn="1"/>
        </p:nvPicPr>
        <p:blipFill>
          <a:blip r:embed="rId9"/>
          <a:stretch>
            <a:fillRect/>
          </a:stretch>
        </p:blipFill>
        <p:spPr>
          <a:xfrm>
            <a:off x="-47625" y="109538"/>
            <a:ext cx="1198563" cy="941387"/>
          </a:xfrm>
          <a:prstGeom prst="rect">
            <a:avLst/>
          </a:prstGeom>
          <a:effectLst>
            <a:outerShdw blurRad="63500" sx="102000" sy="102000" algn="ctr" rotWithShape="0">
              <a:prstClr val="black">
                <a:alpha val="40000"/>
              </a:prstClr>
            </a:outerShdw>
          </a:effectLst>
        </p:spPr>
      </p:pic>
      <p:pic>
        <p:nvPicPr>
          <p:cNvPr id="15" name="Picture 8"/>
          <p:cNvPicPr>
            <a:picLocks noChangeAspect="1" noChangeArrowheads="1"/>
          </p:cNvPicPr>
          <p:nvPr userDrawn="1"/>
        </p:nvPicPr>
        <p:blipFill>
          <a:blip r:embed="rId10"/>
          <a:srcRect/>
          <a:stretch>
            <a:fillRect/>
          </a:stretch>
        </p:blipFill>
        <p:spPr bwMode="auto">
          <a:xfrm>
            <a:off x="7243763" y="177800"/>
            <a:ext cx="1808162" cy="636588"/>
          </a:xfrm>
          <a:prstGeom prst="rect">
            <a:avLst/>
          </a:prstGeom>
          <a:noFill/>
          <a:ln>
            <a:noFill/>
          </a:ln>
          <a:effectLst>
            <a:outerShdw blurRad="63500" sx="102000" sy="102000" algn="ctr" rotWithShape="0">
              <a:prstClr val="black">
                <a:alpha val="40000"/>
              </a:prstClr>
            </a:outerShdw>
          </a:effectLst>
          <a:extLst>
            <a:ext uri="{909E8E84-426E-40DD-AFC4-6F175D3DCCD1}"/>
            <a:ext uri="{91240B29-F687-4F45-9708-019B960494DF}"/>
          </a:extLst>
        </p:spPr>
      </p:pic>
      <p:pic>
        <p:nvPicPr>
          <p:cNvPr id="6" name="Picture 5"/>
          <p:cNvPicPr>
            <a:picLocks noChangeAspect="1"/>
          </p:cNvPicPr>
          <p:nvPr userDrawn="1"/>
        </p:nvPicPr>
        <p:blipFill>
          <a:blip r:embed="rId11"/>
          <a:stretch>
            <a:fillRect/>
          </a:stretch>
        </p:blipFill>
        <p:spPr>
          <a:xfrm>
            <a:off x="-111125" y="1050925"/>
            <a:ext cx="1141413" cy="1019175"/>
          </a:xfrm>
          <a:prstGeom prst="rect">
            <a:avLst/>
          </a:prstGeom>
          <a:effectLst>
            <a:outerShdw blurRad="63500" sx="102000" sy="102000" algn="ctr" rotWithShape="0">
              <a:prstClr val="black">
                <a:alpha val="40000"/>
              </a:prstClr>
            </a:outerShdw>
          </a:effectLst>
        </p:spPr>
      </p:pic>
      <p:pic>
        <p:nvPicPr>
          <p:cNvPr id="8" name="Picture 7"/>
          <p:cNvPicPr>
            <a:picLocks noChangeAspect="1"/>
          </p:cNvPicPr>
          <p:nvPr userDrawn="1"/>
        </p:nvPicPr>
        <p:blipFill>
          <a:blip r:embed="rId12"/>
          <a:stretch>
            <a:fillRect/>
          </a:stretch>
        </p:blipFill>
        <p:spPr>
          <a:xfrm>
            <a:off x="-179388" y="2162175"/>
            <a:ext cx="1176338" cy="1081088"/>
          </a:xfrm>
          <a:prstGeom prst="rect">
            <a:avLst/>
          </a:prstGeom>
          <a:effectLst>
            <a:outerShdw blurRad="63500" sx="102000" sy="102000" algn="ctr" rotWithShape="0">
              <a:prstClr val="black">
                <a:alpha val="40000"/>
              </a:prstClr>
            </a:outerShdw>
          </a:effectLst>
        </p:spPr>
      </p:pic>
      <p:pic>
        <p:nvPicPr>
          <p:cNvPr id="9" name="Picture 8"/>
          <p:cNvPicPr>
            <a:picLocks noChangeAspect="1"/>
          </p:cNvPicPr>
          <p:nvPr userDrawn="1"/>
        </p:nvPicPr>
        <p:blipFill>
          <a:blip r:embed="rId13"/>
          <a:stretch>
            <a:fillRect/>
          </a:stretch>
        </p:blipFill>
        <p:spPr>
          <a:xfrm>
            <a:off x="-147638" y="3243263"/>
            <a:ext cx="1177926" cy="1109662"/>
          </a:xfrm>
          <a:prstGeom prst="rect">
            <a:avLst/>
          </a:prstGeom>
          <a:effectLst>
            <a:outerShdw blurRad="63500" sx="102000" sy="102000" algn="ctr" rotWithShape="0">
              <a:prstClr val="black">
                <a:alpha val="40000"/>
              </a:prstClr>
            </a:outerShdw>
          </a:effectLst>
        </p:spPr>
      </p:pic>
      <p:pic>
        <p:nvPicPr>
          <p:cNvPr id="10" name="Picture 9"/>
          <p:cNvPicPr>
            <a:picLocks noChangeAspect="1"/>
          </p:cNvPicPr>
          <p:nvPr userDrawn="1"/>
        </p:nvPicPr>
        <p:blipFill>
          <a:blip r:embed="rId14"/>
          <a:stretch>
            <a:fillRect/>
          </a:stretch>
        </p:blipFill>
        <p:spPr>
          <a:xfrm>
            <a:off x="-111125" y="4367213"/>
            <a:ext cx="1158875" cy="1125537"/>
          </a:xfrm>
          <a:prstGeom prst="rect">
            <a:avLst/>
          </a:prstGeom>
          <a:effectLst>
            <a:outerShdw blurRad="63500" sx="102000" sy="102000" algn="ctr" rotWithShape="0">
              <a:prstClr val="black">
                <a:alpha val="40000"/>
              </a:prstClr>
            </a:outerShdw>
          </a:effectLst>
        </p:spPr>
      </p:pic>
      <p:pic>
        <p:nvPicPr>
          <p:cNvPr id="11" name="Picture 10"/>
          <p:cNvPicPr>
            <a:picLocks noChangeAspect="1"/>
          </p:cNvPicPr>
          <p:nvPr userDrawn="1"/>
        </p:nvPicPr>
        <p:blipFill>
          <a:blip r:embed="rId15"/>
          <a:stretch>
            <a:fillRect/>
          </a:stretch>
        </p:blipFill>
        <p:spPr>
          <a:xfrm>
            <a:off x="-109538" y="5575300"/>
            <a:ext cx="1144588" cy="1038225"/>
          </a:xfrm>
          <a:prstGeom prst="rect">
            <a:avLst/>
          </a:prstGeom>
          <a:effectLst>
            <a:outerShdw blurRad="63500" sx="102000" sy="102000" algn="ctr" rotWithShape="0">
              <a:prstClr val="black">
                <a:alpha val="40000"/>
              </a:prstClr>
            </a:outerShdw>
          </a:effectLst>
        </p:spPr>
      </p:pic>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Lst>
  <p:txStyles>
    <p:titleStyle>
      <a:lvl1pPr algn="l" rtl="0" fontAlgn="base">
        <a:spcBef>
          <a:spcPct val="0"/>
        </a:spcBef>
        <a:spcAft>
          <a:spcPct val="0"/>
        </a:spcAft>
        <a:defRPr sz="2800" kern="1200">
          <a:solidFill>
            <a:schemeClr val="tx2"/>
          </a:solidFill>
          <a:latin typeface="Century Gothic" pitchFamily="34" charset="0"/>
          <a:ea typeface="+mj-ea"/>
          <a:cs typeface="+mj-cs"/>
        </a:defRPr>
      </a:lvl1pPr>
      <a:lvl2pPr algn="l" rtl="0" fontAlgn="base">
        <a:spcBef>
          <a:spcPct val="0"/>
        </a:spcBef>
        <a:spcAft>
          <a:spcPct val="0"/>
        </a:spcAft>
        <a:defRPr sz="2800">
          <a:solidFill>
            <a:schemeClr val="tx2"/>
          </a:solidFill>
          <a:latin typeface="Century Gothic" pitchFamily="34" charset="0"/>
        </a:defRPr>
      </a:lvl2pPr>
      <a:lvl3pPr algn="l" rtl="0" fontAlgn="base">
        <a:spcBef>
          <a:spcPct val="0"/>
        </a:spcBef>
        <a:spcAft>
          <a:spcPct val="0"/>
        </a:spcAft>
        <a:defRPr sz="2800">
          <a:solidFill>
            <a:schemeClr val="tx2"/>
          </a:solidFill>
          <a:latin typeface="Century Gothic" pitchFamily="34" charset="0"/>
        </a:defRPr>
      </a:lvl3pPr>
      <a:lvl4pPr algn="l" rtl="0" fontAlgn="base">
        <a:spcBef>
          <a:spcPct val="0"/>
        </a:spcBef>
        <a:spcAft>
          <a:spcPct val="0"/>
        </a:spcAft>
        <a:defRPr sz="2800">
          <a:solidFill>
            <a:schemeClr val="tx2"/>
          </a:solidFill>
          <a:latin typeface="Century Gothic" pitchFamily="34" charset="0"/>
        </a:defRPr>
      </a:lvl4pPr>
      <a:lvl5pPr algn="l" rtl="0" fontAlgn="base">
        <a:spcBef>
          <a:spcPct val="0"/>
        </a:spcBef>
        <a:spcAft>
          <a:spcPct val="0"/>
        </a:spcAft>
        <a:defRPr sz="2800">
          <a:solidFill>
            <a:schemeClr val="tx2"/>
          </a:solidFill>
          <a:latin typeface="Century Gothic" pitchFamily="34" charset="0"/>
        </a:defRPr>
      </a:lvl5pPr>
      <a:lvl6pPr marL="457200" algn="l" rtl="0" fontAlgn="base">
        <a:spcBef>
          <a:spcPct val="0"/>
        </a:spcBef>
        <a:spcAft>
          <a:spcPct val="0"/>
        </a:spcAft>
        <a:defRPr sz="2800">
          <a:solidFill>
            <a:schemeClr val="tx2"/>
          </a:solidFill>
          <a:latin typeface="Century Gothic" pitchFamily="34" charset="0"/>
        </a:defRPr>
      </a:lvl6pPr>
      <a:lvl7pPr marL="914400" algn="l" rtl="0" fontAlgn="base">
        <a:spcBef>
          <a:spcPct val="0"/>
        </a:spcBef>
        <a:spcAft>
          <a:spcPct val="0"/>
        </a:spcAft>
        <a:defRPr sz="2800">
          <a:solidFill>
            <a:schemeClr val="tx2"/>
          </a:solidFill>
          <a:latin typeface="Century Gothic" pitchFamily="34" charset="0"/>
        </a:defRPr>
      </a:lvl7pPr>
      <a:lvl8pPr marL="1371600" algn="l" rtl="0" fontAlgn="base">
        <a:spcBef>
          <a:spcPct val="0"/>
        </a:spcBef>
        <a:spcAft>
          <a:spcPct val="0"/>
        </a:spcAft>
        <a:defRPr sz="2800">
          <a:solidFill>
            <a:schemeClr val="tx2"/>
          </a:solidFill>
          <a:latin typeface="Century Gothic" pitchFamily="34" charset="0"/>
        </a:defRPr>
      </a:lvl8pPr>
      <a:lvl9pPr marL="1828800" algn="l" rtl="0" fontAlgn="base">
        <a:spcBef>
          <a:spcPct val="0"/>
        </a:spcBef>
        <a:spcAft>
          <a:spcPct val="0"/>
        </a:spcAft>
        <a:defRPr sz="2800">
          <a:solidFill>
            <a:schemeClr val="tx2"/>
          </a:solidFill>
          <a:latin typeface="Century Gothic" pitchFamily="34" charset="0"/>
        </a:defRPr>
      </a:lvl9pPr>
    </p:titleStyle>
    <p:bodyStyle>
      <a:lvl1pPr algn="l" rtl="0" fontAlgn="base">
        <a:spcBef>
          <a:spcPct val="20000"/>
        </a:spcBef>
        <a:spcAft>
          <a:spcPct val="0"/>
        </a:spcAft>
        <a:defRPr sz="1600" kern="1200">
          <a:solidFill>
            <a:schemeClr val="tx1"/>
          </a:solidFill>
          <a:latin typeface="Century Gothic" pitchFamily="34" charset="0"/>
          <a:ea typeface="+mn-ea"/>
          <a:cs typeface="+mn-cs"/>
        </a:defRPr>
      </a:lvl1pPr>
      <a:lvl2pPr marL="742950" indent="-285750" algn="l" rtl="0" fontAlgn="base">
        <a:spcBef>
          <a:spcPct val="20000"/>
        </a:spcBef>
        <a:spcAft>
          <a:spcPct val="0"/>
        </a:spcAft>
        <a:buFont typeface="Century Gothic" pitchFamily="34" charset="0"/>
        <a:buChar char="―"/>
        <a:defRPr sz="1400" kern="1200">
          <a:solidFill>
            <a:schemeClr val="tx2"/>
          </a:solidFill>
          <a:latin typeface="Century Gothic" pitchFamily="34" charset="0"/>
          <a:ea typeface="+mn-ea"/>
          <a:cs typeface="+mn-cs"/>
        </a:defRPr>
      </a:lvl2pPr>
      <a:lvl3pPr marL="1143000" indent="-228600" algn="l" rtl="0" fontAlgn="base">
        <a:spcBef>
          <a:spcPct val="20000"/>
        </a:spcBef>
        <a:spcAft>
          <a:spcPct val="0"/>
        </a:spcAft>
        <a:buFont typeface="Arial" charset="0"/>
        <a:buChar char="•"/>
        <a:defRPr sz="1200" kern="1200">
          <a:solidFill>
            <a:schemeClr val="tx1"/>
          </a:solidFill>
          <a:latin typeface="Century Gothic" pitchFamily="34" charset="0"/>
          <a:ea typeface="+mn-ea"/>
          <a:cs typeface="+mn-cs"/>
        </a:defRPr>
      </a:lvl3pPr>
      <a:lvl4pPr marL="1600200" indent="-228600" algn="l" rtl="0" fontAlgn="base">
        <a:spcBef>
          <a:spcPct val="20000"/>
        </a:spcBef>
        <a:spcAft>
          <a:spcPct val="0"/>
        </a:spcAft>
        <a:buFont typeface="Arial" charset="0"/>
        <a:buChar char="•"/>
        <a:defRPr sz="1200" kern="1200">
          <a:solidFill>
            <a:srgbClr val="7030A0"/>
          </a:solidFill>
          <a:latin typeface="Century Gothic" pitchFamily="34" charset="0"/>
          <a:ea typeface="+mn-ea"/>
          <a:cs typeface="+mn-cs"/>
        </a:defRPr>
      </a:lvl4pPr>
      <a:lvl5pPr marL="2057400" indent="-228600" algn="l" rtl="0" fontAlgn="base">
        <a:spcBef>
          <a:spcPct val="20000"/>
        </a:spcBef>
        <a:spcAft>
          <a:spcPct val="0"/>
        </a:spcAft>
        <a:buFont typeface="Arial" charset="0"/>
        <a:buChar char="•"/>
        <a:defRPr sz="12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oleObject" Target="../embeddings/oleObject11.bin"/></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oleObject" Target="../embeddings/oleObject12.bin"/></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4.v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5.v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6.v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oleObject" Target="../embeddings/oleObject17.bin"/></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8.v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9.v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20.v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21.v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22.v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23.v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24.v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25.v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297680" y="1534160"/>
            <a:ext cx="4724400" cy="1341089"/>
          </a:xfrm>
        </p:spPr>
        <p:txBody>
          <a:bodyPr rtlCol="0"/>
          <a:lstStyle/>
          <a:p>
            <a:pPr fontAlgn="auto">
              <a:spcAft>
                <a:spcPts val="0"/>
              </a:spcAft>
              <a:defRPr/>
            </a:pPr>
            <a:r>
              <a:rPr lang="en-NZ" sz="32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Ministry of Civil Defence &amp; Emergency </a:t>
            </a:r>
            <a:r>
              <a:rPr lang="en-NZ" sz="3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Management</a:t>
            </a:r>
            <a:br>
              <a:rPr lang="en-NZ" sz="3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NZ" sz="1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n-NZ" sz="1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NZ" sz="2400" dirty="0" smtClean="0">
                <a:ln>
                  <a:noFill/>
                </a:ln>
                <a:solidFill>
                  <a:schemeClr val="tx1"/>
                </a:solidFill>
              </a:rPr>
              <a:t>Campaign </a:t>
            </a:r>
            <a:r>
              <a:rPr lang="en-NZ" sz="2400" dirty="0">
                <a:ln>
                  <a:noFill/>
                </a:ln>
                <a:solidFill>
                  <a:schemeClr val="tx1"/>
                </a:solidFill>
              </a:rPr>
              <a:t>Monitoring Research </a:t>
            </a:r>
            <a:r>
              <a:rPr lang="en-NZ" sz="2400" dirty="0" smtClean="0">
                <a:ln>
                  <a:noFill/>
                </a:ln>
                <a:solidFill>
                  <a:schemeClr val="tx1"/>
                </a:solidFill>
              </a:rPr>
              <a:t>2011</a:t>
            </a:r>
            <a:r>
              <a:rPr lang="en-NZ" sz="24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n-NZ" sz="24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en-NZ" sz="24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266" name="Subtitle 3"/>
          <p:cNvSpPr>
            <a:spLocks noGrp="1"/>
          </p:cNvSpPr>
          <p:nvPr>
            <p:ph type="subTitle" idx="1"/>
          </p:nvPr>
        </p:nvSpPr>
        <p:spPr>
          <a:xfrm>
            <a:off x="4257675" y="3197225"/>
            <a:ext cx="4794250" cy="531813"/>
          </a:xfrm>
        </p:spPr>
        <p:txBody>
          <a:bodyPr/>
          <a:lstStyle/>
          <a:p>
            <a:r>
              <a:rPr lang="en-NZ" smtClean="0"/>
              <a:t>July 2011</a:t>
            </a:r>
          </a:p>
          <a:p>
            <a:endParaRPr lang="en-NZ"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7"/>
          <p:cNvSpPr>
            <a:spLocks noChangeArrowheads="1"/>
          </p:cNvSpPr>
          <p:nvPr/>
        </p:nvSpPr>
        <p:spPr bwMode="auto">
          <a:xfrm>
            <a:off x="1038225" y="2133600"/>
            <a:ext cx="7926388" cy="4375150"/>
          </a:xfrm>
          <a:prstGeom prst="roundRect">
            <a:avLst>
              <a:gd name="adj" fmla="val 1534"/>
            </a:avLst>
          </a:prstGeom>
          <a:solidFill>
            <a:schemeClr val="bg1">
              <a:lumMod val="95000"/>
            </a:schemeClr>
          </a:solidFill>
          <a:ln>
            <a:headEnd/>
            <a:tailEnd/>
          </a:ln>
        </p:spPr>
        <p:style>
          <a:lnRef idx="2">
            <a:schemeClr val="accent6"/>
          </a:lnRef>
          <a:fillRef idx="1">
            <a:schemeClr val="lt1"/>
          </a:fillRef>
          <a:effectRef idx="0">
            <a:schemeClr val="accent6"/>
          </a:effectRef>
          <a:fontRef idx="minor">
            <a:schemeClr val="dk1"/>
          </a:fontRef>
        </p:style>
        <p:txBody>
          <a:bodyPr wrap="none" anchor="ctr"/>
          <a:lstStyle/>
          <a:p>
            <a:pPr fontAlgn="auto">
              <a:spcBef>
                <a:spcPts val="0"/>
              </a:spcBef>
              <a:spcAft>
                <a:spcPts val="0"/>
              </a:spcAft>
              <a:defRPr/>
            </a:pPr>
            <a:endParaRPr lang="en-NZ"/>
          </a:p>
        </p:txBody>
      </p:sp>
      <p:sp>
        <p:nvSpPr>
          <p:cNvPr id="21506" name="Text Box 4"/>
          <p:cNvSpPr txBox="1">
            <a:spLocks noChangeArrowheads="1"/>
          </p:cNvSpPr>
          <p:nvPr/>
        </p:nvSpPr>
        <p:spPr bwMode="auto">
          <a:xfrm>
            <a:off x="1016000" y="1133475"/>
            <a:ext cx="7751763" cy="895350"/>
          </a:xfrm>
          <a:prstGeom prst="rect">
            <a:avLst/>
          </a:prstGeom>
          <a:noFill/>
          <a:ln w="9525">
            <a:noFill/>
            <a:miter lim="800000"/>
            <a:headEnd/>
            <a:tailEnd/>
          </a:ln>
        </p:spPr>
        <p:txBody>
          <a:bodyPr/>
          <a:lstStyle/>
          <a:p>
            <a:pPr>
              <a:spcBef>
                <a:spcPct val="20000"/>
              </a:spcBef>
            </a:pPr>
            <a:r>
              <a:rPr lang="en-US" sz="1400">
                <a:latin typeface="Century Gothic" pitchFamily="34" charset="0"/>
              </a:rPr>
              <a:t>Before interpreting research results it is useful to consider the context, or events that occurred, prior to fieldwork (16 May to 12 June 2011).</a:t>
            </a:r>
            <a:endParaRPr lang="en-GB" sz="1400">
              <a:latin typeface="Century Gothic" pitchFamily="34" charset="0"/>
            </a:endParaRPr>
          </a:p>
        </p:txBody>
      </p:sp>
      <p:sp>
        <p:nvSpPr>
          <p:cNvPr id="6" name="Rectangle 4"/>
          <p:cNvSpPr>
            <a:spLocks noGrp="1" noChangeArrowheads="1"/>
          </p:cNvSpPr>
          <p:nvPr>
            <p:ph type="title"/>
          </p:nvPr>
        </p:nvSpPr>
        <p:spPr>
          <a:xfrm>
            <a:off x="987425" y="77788"/>
            <a:ext cx="8247063" cy="685800"/>
          </a:xfrm>
        </p:spPr>
        <p:txBody>
          <a:bodyPr rtlCol="0">
            <a:normAutofit/>
          </a:bodyPr>
          <a:lstStyle/>
          <a:p>
            <a:pPr fontAlgn="auto">
              <a:spcAft>
                <a:spcPts val="0"/>
              </a:spcAft>
              <a:defRPr/>
            </a:pPr>
            <a:r>
              <a:rPr lang="en-NZ" b="1" dirty="0">
                <a:solidFill>
                  <a:schemeClr val="accent2">
                    <a:lumMod val="50000"/>
                  </a:schemeClr>
                </a:solidFill>
              </a:rPr>
              <a:t>Putting the survey into context…</a:t>
            </a:r>
            <a:endParaRPr lang="en-GB" b="1" dirty="0">
              <a:solidFill>
                <a:schemeClr val="accent2">
                  <a:lumMod val="50000"/>
                </a:schemeClr>
              </a:solidFill>
            </a:endParaRPr>
          </a:p>
        </p:txBody>
      </p:sp>
      <p:sp>
        <p:nvSpPr>
          <p:cNvPr id="21508" name="Text Box 8"/>
          <p:cNvSpPr txBox="1">
            <a:spLocks noChangeArrowheads="1"/>
          </p:cNvSpPr>
          <p:nvPr/>
        </p:nvSpPr>
        <p:spPr bwMode="auto">
          <a:xfrm>
            <a:off x="996950" y="1708150"/>
            <a:ext cx="7853363" cy="881063"/>
          </a:xfrm>
          <a:prstGeom prst="rect">
            <a:avLst/>
          </a:prstGeom>
          <a:noFill/>
          <a:ln w="9525">
            <a:noFill/>
            <a:miter lim="800000"/>
            <a:headEnd/>
            <a:tailEnd/>
          </a:ln>
        </p:spPr>
        <p:txBody>
          <a:bodyPr>
            <a:spAutoFit/>
          </a:bodyPr>
          <a:lstStyle/>
          <a:p>
            <a:pPr>
              <a:spcBef>
                <a:spcPts val="1800"/>
              </a:spcBef>
            </a:pPr>
            <a:r>
              <a:rPr lang="en-US" sz="2200" b="1">
                <a:solidFill>
                  <a:srgbClr val="063C75"/>
                </a:solidFill>
                <a:latin typeface="Century Gothic" pitchFamily="34" charset="0"/>
              </a:rPr>
              <a:t>Factors that may have influenced the results include:</a:t>
            </a:r>
          </a:p>
          <a:p>
            <a:pPr marL="444500" lvl="1" algn="r">
              <a:spcBef>
                <a:spcPts val="1600"/>
              </a:spcBef>
            </a:pPr>
            <a:endParaRPr lang="en-US" sz="1600">
              <a:solidFill>
                <a:schemeClr val="tx2"/>
              </a:solidFill>
              <a:latin typeface="Century Gothic" pitchFamily="34" charset="0"/>
            </a:endParaRPr>
          </a:p>
        </p:txBody>
      </p:sp>
      <p:sp>
        <p:nvSpPr>
          <p:cNvPr id="21509" name="Rectangle 1"/>
          <p:cNvSpPr>
            <a:spLocks noChangeArrowheads="1"/>
          </p:cNvSpPr>
          <p:nvPr/>
        </p:nvSpPr>
        <p:spPr bwMode="auto">
          <a:xfrm>
            <a:off x="1122363" y="2274888"/>
            <a:ext cx="6602412" cy="4154487"/>
          </a:xfrm>
          <a:prstGeom prst="rect">
            <a:avLst/>
          </a:prstGeom>
          <a:noFill/>
          <a:ln w="9525">
            <a:noFill/>
            <a:miter lim="800000"/>
            <a:headEnd/>
            <a:tailEnd/>
          </a:ln>
        </p:spPr>
        <p:txBody>
          <a:bodyPr>
            <a:spAutoFit/>
          </a:bodyPr>
          <a:lstStyle/>
          <a:p>
            <a:pPr marL="180975" lvl="1" indent="-180975">
              <a:spcAft>
                <a:spcPts val="1800"/>
              </a:spcAft>
              <a:buFont typeface="Wingdings" pitchFamily="2" charset="2"/>
              <a:buChar char="§"/>
            </a:pPr>
            <a:r>
              <a:rPr lang="en-US" sz="1200">
                <a:latin typeface="Century Gothic" pitchFamily="34" charset="0"/>
              </a:rPr>
              <a:t>Earthquakes (September and February) and aftershocks in Christchurch, and continued media coverage (fieldwork was completed</a:t>
            </a:r>
            <a:br>
              <a:rPr lang="en-US" sz="1200">
                <a:latin typeface="Century Gothic" pitchFamily="34" charset="0"/>
              </a:rPr>
            </a:br>
            <a:r>
              <a:rPr lang="en-US" sz="1200">
                <a:latin typeface="Century Gothic" pitchFamily="34" charset="0"/>
              </a:rPr>
              <a:t>before June 13 quakes)</a:t>
            </a:r>
          </a:p>
          <a:p>
            <a:pPr marL="180975" lvl="1" indent="-180975">
              <a:spcAft>
                <a:spcPts val="1800"/>
              </a:spcAft>
              <a:buFont typeface="Wingdings" pitchFamily="2" charset="2"/>
              <a:buChar char="§"/>
            </a:pPr>
            <a:r>
              <a:rPr lang="en-US" sz="1200">
                <a:latin typeface="Century Gothic" pitchFamily="34" charset="0"/>
              </a:rPr>
              <a:t>March Get Ready Get Thru TV advertising was cancelled</a:t>
            </a:r>
            <a:br>
              <a:rPr lang="en-US" sz="1200">
                <a:latin typeface="Century Gothic" pitchFamily="34" charset="0"/>
              </a:rPr>
            </a:br>
            <a:r>
              <a:rPr lang="en-US" sz="1200">
                <a:latin typeface="Century Gothic" pitchFamily="34" charset="0"/>
              </a:rPr>
              <a:t>following February earthquake</a:t>
            </a:r>
          </a:p>
          <a:p>
            <a:pPr marL="180975" lvl="1" indent="-180975">
              <a:spcAft>
                <a:spcPts val="1800"/>
              </a:spcAft>
              <a:buFont typeface="Wingdings" pitchFamily="2" charset="2"/>
              <a:buChar char="§"/>
            </a:pPr>
            <a:r>
              <a:rPr lang="en-US" sz="1200">
                <a:latin typeface="Century Gothic" pitchFamily="34" charset="0"/>
              </a:rPr>
              <a:t>Volcanic eruptions in Chile (June) and Iceland (May)</a:t>
            </a:r>
          </a:p>
          <a:p>
            <a:pPr marL="180975" lvl="1" indent="-180975">
              <a:spcAft>
                <a:spcPts val="1800"/>
              </a:spcAft>
              <a:buFont typeface="Wingdings" pitchFamily="2" charset="2"/>
              <a:buChar char="§"/>
            </a:pPr>
            <a:r>
              <a:rPr lang="en-US" sz="1200">
                <a:latin typeface="Century Gothic" pitchFamily="34" charset="0"/>
              </a:rPr>
              <a:t>Tornado in Albany (May)</a:t>
            </a:r>
          </a:p>
          <a:p>
            <a:pPr marL="180975" lvl="1" indent="-180975">
              <a:spcAft>
                <a:spcPts val="1800"/>
              </a:spcAft>
              <a:buFont typeface="Wingdings" pitchFamily="2" charset="2"/>
              <a:buChar char="§"/>
            </a:pPr>
            <a:r>
              <a:rPr lang="en-US" sz="1200">
                <a:latin typeface="Century Gothic" pitchFamily="34" charset="0"/>
              </a:rPr>
              <a:t>Floods in Mississippi (May)</a:t>
            </a:r>
          </a:p>
          <a:p>
            <a:pPr marL="180975" lvl="1" indent="-180975">
              <a:spcAft>
                <a:spcPts val="1800"/>
              </a:spcAft>
              <a:buFont typeface="Wingdings" pitchFamily="2" charset="2"/>
              <a:buChar char="§"/>
            </a:pPr>
            <a:r>
              <a:rPr lang="en-US" sz="1200">
                <a:latin typeface="Century Gothic" pitchFamily="34" charset="0"/>
              </a:rPr>
              <a:t>Earthquake and tsunami in Japan (March)</a:t>
            </a:r>
          </a:p>
          <a:p>
            <a:pPr marL="180975" lvl="1" indent="-180975">
              <a:spcAft>
                <a:spcPts val="1800"/>
              </a:spcAft>
              <a:buFont typeface="Wingdings" pitchFamily="2" charset="2"/>
              <a:buChar char="§"/>
            </a:pPr>
            <a:r>
              <a:rPr lang="en-US" sz="1200">
                <a:latin typeface="Century Gothic" pitchFamily="34" charset="0"/>
              </a:rPr>
              <a:t>Cyclone Yasi hit northern Queensland (February)</a:t>
            </a:r>
          </a:p>
          <a:p>
            <a:pPr marL="180975" lvl="1" indent="-180975">
              <a:spcAft>
                <a:spcPts val="1800"/>
              </a:spcAft>
              <a:buFont typeface="Wingdings" pitchFamily="2" charset="2"/>
              <a:buChar char="§"/>
            </a:pPr>
            <a:r>
              <a:rPr lang="en-US" sz="1200">
                <a:latin typeface="Century Gothic" pitchFamily="34" charset="0"/>
              </a:rPr>
              <a:t>Floods in Queensland (December/January)</a:t>
            </a:r>
          </a:p>
          <a:p>
            <a:pPr marL="180975" lvl="1" indent="-180975">
              <a:spcAft>
                <a:spcPts val="1800"/>
              </a:spcAft>
              <a:buFont typeface="Wingdings" pitchFamily="2" charset="2"/>
              <a:buChar char="§"/>
            </a:pPr>
            <a:r>
              <a:rPr lang="en-US" sz="1200">
                <a:latin typeface="Century Gothic" pitchFamily="34" charset="0"/>
              </a:rPr>
              <a:t>Pike River Mine disaster (November)</a:t>
            </a:r>
          </a:p>
        </p:txBody>
      </p:sp>
      <p:pic>
        <p:nvPicPr>
          <p:cNvPr id="3076" name="Picture 4" descr="http://www.civildefence.govt.nz/memwebsite.nsf/Files/Photo_library_earthquakes/$file/church.jpg"/>
          <p:cNvPicPr>
            <a:picLocks noChangeAspect="1" noChangeArrowheads="1"/>
          </p:cNvPicPr>
          <p:nvPr/>
        </p:nvPicPr>
        <p:blipFill rotWithShape="1">
          <a:blip r:embed="rId2"/>
          <a:srcRect/>
          <a:stretch/>
        </p:blipFill>
        <p:spPr bwMode="auto">
          <a:xfrm>
            <a:off x="5799138" y="2743200"/>
            <a:ext cx="1906587" cy="1743075"/>
          </a:xfrm>
          <a:prstGeom prst="rect">
            <a:avLst/>
          </a:prstGeom>
          <a:ln>
            <a:noFill/>
          </a:ln>
          <a:effectLst>
            <a:outerShdw blurRad="292100" dist="139700" dir="2700000" algn="tl" rotWithShape="0">
              <a:srgbClr val="333333">
                <a:alpha val="65000"/>
              </a:srgbClr>
            </a:outerShdw>
          </a:effectLst>
          <a:extLst>
            <a:ext uri="{909E8E84-426E-40DD-AFC4-6F175D3DCCD1}"/>
          </a:extLst>
        </p:spPr>
      </p:pic>
      <p:pic>
        <p:nvPicPr>
          <p:cNvPr id="3078" name="Picture 6" descr="http://www.civildefence.govt.nz/memwebsite.nsf/Files/Photo_library_earthquakes/$file/crushed-cars.jpg"/>
          <p:cNvPicPr>
            <a:picLocks noChangeAspect="1" noChangeArrowheads="1"/>
          </p:cNvPicPr>
          <p:nvPr/>
        </p:nvPicPr>
        <p:blipFill rotWithShape="1">
          <a:blip r:embed="rId3"/>
          <a:srcRect/>
          <a:stretch/>
        </p:blipFill>
        <p:spPr bwMode="auto">
          <a:xfrm>
            <a:off x="6605588" y="4600575"/>
            <a:ext cx="1971675" cy="1685925"/>
          </a:xfrm>
          <a:prstGeom prst="rect">
            <a:avLst/>
          </a:prstGeom>
          <a:ln>
            <a:noFill/>
          </a:ln>
          <a:effectLst>
            <a:outerShdw blurRad="292100" dist="139700" dir="2700000" algn="tl" rotWithShape="0">
              <a:srgbClr val="333333">
                <a:alpha val="65000"/>
              </a:srgbClr>
            </a:outerShdw>
          </a:effectLst>
          <a:extLst>
            <a:ext uri="{909E8E84-426E-40DD-AFC4-6F175D3DCCD1}"/>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Grp="1" noChangeArrowheads="1"/>
          </p:cNvSpPr>
          <p:nvPr>
            <p:ph type="title" idx="4294967295"/>
          </p:nvPr>
        </p:nvSpPr>
        <p:spPr>
          <a:xfrm>
            <a:off x="963613" y="73025"/>
            <a:ext cx="6410325" cy="788988"/>
          </a:xfrm>
        </p:spPr>
        <p:txBody>
          <a:bodyPr rtlCol="0">
            <a:noAutofit/>
          </a:bodyPr>
          <a:lstStyle/>
          <a:p>
            <a:pPr fontAlgn="auto">
              <a:lnSpc>
                <a:spcPct val="90000"/>
              </a:lnSpc>
              <a:spcBef>
                <a:spcPts val="0"/>
              </a:spcBef>
              <a:spcAft>
                <a:spcPts val="0"/>
              </a:spcAft>
              <a:defRPr/>
            </a:pPr>
            <a:r>
              <a:rPr lang="en-NZ" sz="2300" b="1" kern="0" dirty="0" smtClean="0">
                <a:solidFill>
                  <a:schemeClr val="accent2">
                    <a:lumMod val="50000"/>
                  </a:schemeClr>
                </a:solidFill>
                <a:latin typeface="+mn-lt"/>
              </a:rPr>
              <a:t>There is greater awareness of potential earthquakes and storms this year.</a:t>
            </a:r>
            <a:endParaRPr lang="en-GB" sz="2300" b="1" kern="0" dirty="0">
              <a:solidFill>
                <a:schemeClr val="accent2">
                  <a:lumMod val="50000"/>
                </a:schemeClr>
              </a:solidFill>
              <a:latin typeface="+mn-lt"/>
            </a:endParaRPr>
          </a:p>
        </p:txBody>
      </p:sp>
      <p:sp>
        <p:nvSpPr>
          <p:cNvPr id="14" name="Text Box 6"/>
          <p:cNvSpPr txBox="1">
            <a:spLocks noChangeArrowheads="1"/>
          </p:cNvSpPr>
          <p:nvPr/>
        </p:nvSpPr>
        <p:spPr bwMode="auto">
          <a:xfrm>
            <a:off x="955675" y="6323013"/>
            <a:ext cx="7080250" cy="508000"/>
          </a:xfrm>
          <a:prstGeom prst="rect">
            <a:avLst/>
          </a:prstGeom>
          <a:noFill/>
          <a:ln w="9525">
            <a:noFill/>
            <a:miter lim="800000"/>
            <a:headEnd/>
            <a:tailEnd/>
          </a:ln>
        </p:spPr>
        <p:txBody>
          <a:bodyPr>
            <a:spAutoFit/>
          </a:bodyPr>
          <a:lstStyle/>
          <a:p>
            <a:pPr fontAlgn="auto">
              <a:spcBef>
                <a:spcPts val="0"/>
              </a:spcBef>
              <a:spcAft>
                <a:spcPts val="0"/>
              </a:spcAft>
              <a:defRPr/>
            </a:pPr>
            <a:r>
              <a:rPr lang="en-NZ" sz="900" i="1" kern="0" dirty="0">
                <a:solidFill>
                  <a:srgbClr val="000000"/>
                </a:solidFill>
                <a:latin typeface="+mn-lt"/>
                <a:cs typeface="+mn-cs"/>
              </a:rPr>
              <a:t>Q1 First I’d like to ask about the types of major disasters that could happen in New Zealand.  What types of disasters can you think of that could happen in New Zealand in your lifetime? Base: All Respondents: Benchmark (n= 1001), 2007 (n= 1000), 2008 (n= 1016), 2009 (n=1000</a:t>
            </a:r>
            <a:r>
              <a:rPr lang="en-NZ" sz="900" i="1" kern="0" dirty="0">
                <a:solidFill>
                  <a:srgbClr val="000000"/>
                </a:solidFill>
                <a:latin typeface="+mn-lt"/>
                <a:cs typeface="+mn-cs"/>
              </a:rPr>
              <a:t>), 2010 (n=1000), 2011 (n=1164). Note</a:t>
            </a:r>
            <a:r>
              <a:rPr lang="en-NZ" sz="900" i="1" kern="0" dirty="0">
                <a:solidFill>
                  <a:srgbClr val="000000"/>
                </a:solidFill>
                <a:latin typeface="+mn-lt"/>
                <a:cs typeface="+mn-cs"/>
              </a:rPr>
              <a:t>: Only the top ten </a:t>
            </a:r>
            <a:r>
              <a:rPr lang="en-NZ" sz="900" i="1" kern="0" dirty="0">
                <a:solidFill>
                  <a:srgbClr val="000000"/>
                </a:solidFill>
                <a:latin typeface="+mn-lt"/>
                <a:cs typeface="+mn-cs"/>
              </a:rPr>
              <a:t>disasters </a:t>
            </a:r>
            <a:r>
              <a:rPr lang="en-NZ" sz="900" i="1" kern="0" dirty="0">
                <a:solidFill>
                  <a:srgbClr val="000000"/>
                </a:solidFill>
                <a:latin typeface="+mn-lt"/>
                <a:cs typeface="+mn-cs"/>
              </a:rPr>
              <a:t>for </a:t>
            </a:r>
            <a:r>
              <a:rPr lang="en-NZ" sz="900" i="1" kern="0" dirty="0">
                <a:solidFill>
                  <a:srgbClr val="000000"/>
                </a:solidFill>
                <a:latin typeface="+mn-lt"/>
                <a:cs typeface="+mn-cs"/>
              </a:rPr>
              <a:t>2011 </a:t>
            </a:r>
            <a:r>
              <a:rPr lang="en-NZ" sz="900" i="1" kern="0" dirty="0">
                <a:solidFill>
                  <a:srgbClr val="000000"/>
                </a:solidFill>
                <a:latin typeface="+mn-lt"/>
                <a:cs typeface="+mn-cs"/>
              </a:rPr>
              <a:t>are shown.</a:t>
            </a:r>
            <a:endParaRPr lang="en-GB" sz="900" i="1" kern="0" dirty="0">
              <a:solidFill>
                <a:srgbClr val="000000"/>
              </a:solidFill>
              <a:latin typeface="+mn-lt"/>
              <a:cs typeface="+mn-cs"/>
            </a:endParaRPr>
          </a:p>
        </p:txBody>
      </p:sp>
      <p:graphicFrame>
        <p:nvGraphicFramePr>
          <p:cNvPr id="22531" name="Object 5"/>
          <p:cNvGraphicFramePr>
            <a:graphicFrameLocks noChangeAspect="1"/>
          </p:cNvGraphicFramePr>
          <p:nvPr/>
        </p:nvGraphicFramePr>
        <p:xfrm>
          <a:off x="1270000" y="863600"/>
          <a:ext cx="5984875" cy="5535613"/>
        </p:xfrm>
        <a:graphic>
          <a:graphicData uri="http://schemas.openxmlformats.org/presentationml/2006/ole">
            <p:oleObj spid="_x0000_s22531" r:id="rId3" imgW="5986791" imgH="5535648" progId="Excel.Chart.8">
              <p:embed/>
            </p:oleObj>
          </a:graphicData>
        </a:graphic>
      </p:graphicFrame>
      <p:sp>
        <p:nvSpPr>
          <p:cNvPr id="17" name="TextBox 16"/>
          <p:cNvSpPr txBox="1"/>
          <p:nvPr/>
        </p:nvSpPr>
        <p:spPr>
          <a:xfrm>
            <a:off x="3606800" y="809625"/>
            <a:ext cx="3275013" cy="277813"/>
          </a:xfrm>
          <a:prstGeom prst="rect">
            <a:avLst/>
          </a:prstGeom>
          <a:noFill/>
        </p:spPr>
        <p:txBody>
          <a:bodyPr>
            <a:spAutoFit/>
          </a:bodyPr>
          <a:lstStyle/>
          <a:p>
            <a:pPr algn="ctr" fontAlgn="auto">
              <a:spcBef>
                <a:spcPts val="0"/>
              </a:spcBef>
              <a:spcAft>
                <a:spcPts val="0"/>
              </a:spcAft>
              <a:defRPr/>
            </a:pPr>
            <a:r>
              <a:rPr lang="en-NZ" sz="1200" b="1" kern="0" dirty="0">
                <a:solidFill>
                  <a:srgbClr val="000000"/>
                </a:solidFill>
                <a:latin typeface="+mn-lt"/>
                <a:ea typeface="+mj-ea"/>
                <a:cs typeface="+mj-cs"/>
              </a:rPr>
              <a:t>Possible disasters in your lifetime</a:t>
            </a:r>
            <a:endParaRPr lang="en-NZ" sz="1200" b="1" kern="0" dirty="0">
              <a:solidFill>
                <a:srgbClr val="000000"/>
              </a:solidFill>
              <a:latin typeface="+mn-lt"/>
              <a:cs typeface="+mn-cs"/>
            </a:endParaRPr>
          </a:p>
        </p:txBody>
      </p:sp>
      <p:sp>
        <p:nvSpPr>
          <p:cNvPr id="22533" name="TextBox 5"/>
          <p:cNvSpPr txBox="1">
            <a:spLocks noChangeArrowheads="1"/>
          </p:cNvSpPr>
          <p:nvPr/>
        </p:nvSpPr>
        <p:spPr bwMode="auto">
          <a:xfrm>
            <a:off x="7091363" y="1727200"/>
            <a:ext cx="1625600" cy="708025"/>
          </a:xfrm>
          <a:prstGeom prst="rect">
            <a:avLst/>
          </a:prstGeom>
          <a:noFill/>
          <a:ln w="9525">
            <a:noFill/>
            <a:miter lim="800000"/>
            <a:headEnd/>
            <a:tailEnd/>
          </a:ln>
        </p:spPr>
        <p:txBody>
          <a:bodyPr>
            <a:spAutoFit/>
          </a:bodyPr>
          <a:lstStyle/>
          <a:p>
            <a:pPr algn="ctr"/>
            <a:r>
              <a:rPr lang="en-US" sz="1000">
                <a:latin typeface="Century Gothic" pitchFamily="34" charset="0"/>
              </a:rPr>
              <a:t>Awareness of tsunami increased in 2010, and has remained high this year relative to 2009.</a:t>
            </a:r>
            <a:endParaRPr lang="en-NZ" sz="1000">
              <a:latin typeface="Century Gothic" pitchFamily="34" charset="0"/>
            </a:endParaRPr>
          </a:p>
        </p:txBody>
      </p:sp>
      <p:sp>
        <p:nvSpPr>
          <p:cNvPr id="7" name="Oval 6"/>
          <p:cNvSpPr/>
          <p:nvPr/>
        </p:nvSpPr>
        <p:spPr>
          <a:xfrm>
            <a:off x="5842000" y="1819275"/>
            <a:ext cx="487363" cy="466725"/>
          </a:xfrm>
          <a:prstGeom prst="ellipse">
            <a:avLst/>
          </a:prstGeom>
          <a:noFill/>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en-NZ"/>
          </a:p>
        </p:txBody>
      </p:sp>
      <p:cxnSp>
        <p:nvCxnSpPr>
          <p:cNvPr id="8" name="Straight Arrow Connector 7"/>
          <p:cNvCxnSpPr/>
          <p:nvPr/>
        </p:nvCxnSpPr>
        <p:spPr>
          <a:xfrm flipH="1">
            <a:off x="6583363" y="2032000"/>
            <a:ext cx="417512"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9" name="Rounded Rectangle 8"/>
          <p:cNvSpPr/>
          <p:nvPr/>
        </p:nvSpPr>
        <p:spPr>
          <a:xfrm>
            <a:off x="6686550" y="3076575"/>
            <a:ext cx="2124075" cy="1257300"/>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en-NZ"/>
          </a:p>
        </p:txBody>
      </p:sp>
      <p:sp>
        <p:nvSpPr>
          <p:cNvPr id="22537" name="Rectangle 9"/>
          <p:cNvSpPr>
            <a:spLocks noChangeArrowheads="1"/>
          </p:cNvSpPr>
          <p:nvPr/>
        </p:nvSpPr>
        <p:spPr bwMode="auto">
          <a:xfrm>
            <a:off x="6638925" y="3122613"/>
            <a:ext cx="2190750" cy="1144587"/>
          </a:xfrm>
          <a:prstGeom prst="rect">
            <a:avLst/>
          </a:prstGeom>
          <a:noFill/>
          <a:ln w="9525">
            <a:noFill/>
            <a:miter lim="800000"/>
            <a:headEnd/>
            <a:tailEnd/>
          </a:ln>
        </p:spPr>
        <p:txBody>
          <a:bodyPr>
            <a:spAutoFit/>
          </a:bodyPr>
          <a:lstStyle/>
          <a:p>
            <a:pPr algn="ctr">
              <a:lnSpc>
                <a:spcPct val="114000"/>
              </a:lnSpc>
            </a:pPr>
            <a:r>
              <a:rPr lang="en-US" sz="1000">
                <a:solidFill>
                  <a:schemeClr val="bg1"/>
                </a:solidFill>
                <a:latin typeface="Century Gothic" pitchFamily="34" charset="0"/>
              </a:rPr>
              <a:t>1% of respondents mentioned mining disasters this year. This has not been mentioned previously. Mentions of mining disasters were highest on the West Coast (3%).</a:t>
            </a:r>
            <a:endParaRPr lang="en-NZ" sz="1000">
              <a:solidFill>
                <a:schemeClr val="bg1"/>
              </a:solidFill>
              <a:latin typeface="Century Gothic" pitchFamily="34" charset="0"/>
            </a:endParaRPr>
          </a:p>
        </p:txBody>
      </p:sp>
      <p:sp>
        <p:nvSpPr>
          <p:cNvPr id="22538" name="TextBox 10"/>
          <p:cNvSpPr txBox="1">
            <a:spLocks noChangeArrowheads="1"/>
          </p:cNvSpPr>
          <p:nvPr/>
        </p:nvSpPr>
        <p:spPr bwMode="auto">
          <a:xfrm>
            <a:off x="5324475" y="2886075"/>
            <a:ext cx="371475" cy="215900"/>
          </a:xfrm>
          <a:prstGeom prst="rect">
            <a:avLst/>
          </a:prstGeom>
          <a:noFill/>
          <a:ln w="9525">
            <a:noFill/>
            <a:miter lim="800000"/>
            <a:headEnd/>
            <a:tailEnd/>
          </a:ln>
        </p:spPr>
        <p:txBody>
          <a:bodyPr>
            <a:spAutoFit/>
          </a:bodyPr>
          <a:lstStyle/>
          <a:p>
            <a:r>
              <a:rPr lang="en-US" sz="800">
                <a:latin typeface="Century Gothic" pitchFamily="34" charset="0"/>
              </a:rPr>
              <a:t>(53)</a:t>
            </a:r>
            <a:endParaRPr lang="en-NZ" sz="800">
              <a:latin typeface="Century Gothic" pitchFamily="34" charset="0"/>
            </a:endParaRPr>
          </a:p>
        </p:txBody>
      </p:sp>
      <p:sp>
        <p:nvSpPr>
          <p:cNvPr id="22539" name="TextBox 11"/>
          <p:cNvSpPr txBox="1">
            <a:spLocks noChangeArrowheads="1"/>
          </p:cNvSpPr>
          <p:nvPr/>
        </p:nvSpPr>
        <p:spPr bwMode="auto">
          <a:xfrm>
            <a:off x="5076825" y="2381250"/>
            <a:ext cx="371475" cy="215900"/>
          </a:xfrm>
          <a:prstGeom prst="rect">
            <a:avLst/>
          </a:prstGeom>
          <a:noFill/>
          <a:ln w="9525">
            <a:noFill/>
            <a:miter lim="800000"/>
            <a:headEnd/>
            <a:tailEnd/>
          </a:ln>
        </p:spPr>
        <p:txBody>
          <a:bodyPr>
            <a:spAutoFit/>
          </a:bodyPr>
          <a:lstStyle/>
          <a:p>
            <a:r>
              <a:rPr lang="en-US" sz="800">
                <a:solidFill>
                  <a:schemeClr val="bg1"/>
                </a:solidFill>
                <a:latin typeface="Century Gothic" pitchFamily="34" charset="0"/>
              </a:rPr>
              <a:t>(53)</a:t>
            </a:r>
            <a:endParaRPr lang="en-NZ" sz="800">
              <a:solidFill>
                <a:schemeClr val="bg1"/>
              </a:solidFill>
              <a:latin typeface="Century Gothic" pitchFamily="34" charset="0"/>
            </a:endParaRPr>
          </a:p>
        </p:txBody>
      </p:sp>
      <p:sp>
        <p:nvSpPr>
          <p:cNvPr id="22540" name="TextBox 15"/>
          <p:cNvSpPr txBox="1">
            <a:spLocks noChangeArrowheads="1"/>
          </p:cNvSpPr>
          <p:nvPr/>
        </p:nvSpPr>
        <p:spPr bwMode="auto">
          <a:xfrm>
            <a:off x="3705225" y="5362575"/>
            <a:ext cx="371475" cy="215900"/>
          </a:xfrm>
          <a:prstGeom prst="rect">
            <a:avLst/>
          </a:prstGeom>
          <a:noFill/>
          <a:ln w="9525">
            <a:noFill/>
            <a:miter lim="800000"/>
            <a:headEnd/>
            <a:tailEnd/>
          </a:ln>
        </p:spPr>
        <p:txBody>
          <a:bodyPr>
            <a:spAutoFit/>
          </a:bodyPr>
          <a:lstStyle/>
          <a:p>
            <a:r>
              <a:rPr lang="en-US" sz="800">
                <a:latin typeface="Century Gothic" pitchFamily="34" charset="0"/>
              </a:rPr>
              <a:t>(5)</a:t>
            </a:r>
            <a:endParaRPr lang="en-NZ" sz="800">
              <a:latin typeface="Century Gothic"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947738" y="90488"/>
            <a:ext cx="6376987" cy="1214437"/>
          </a:xfrm>
        </p:spPr>
        <p:txBody>
          <a:bodyPr/>
          <a:lstStyle/>
          <a:p>
            <a:r>
              <a:rPr lang="en-NZ" sz="2600" b="1" smtClean="0">
                <a:solidFill>
                  <a:schemeClr val="accent1"/>
                </a:solidFill>
              </a:rPr>
              <a:t>There have been increases in non-advertising preparedness messages from a range of sources.</a:t>
            </a:r>
          </a:p>
        </p:txBody>
      </p:sp>
      <p:graphicFrame>
        <p:nvGraphicFramePr>
          <p:cNvPr id="23554" name="Chart 3"/>
          <p:cNvGraphicFramePr>
            <a:graphicFrameLocks/>
          </p:cNvGraphicFramePr>
          <p:nvPr/>
        </p:nvGraphicFramePr>
        <p:xfrm>
          <a:off x="396875" y="1606550"/>
          <a:ext cx="6645275" cy="4768850"/>
        </p:xfrm>
        <a:graphic>
          <a:graphicData uri="http://schemas.openxmlformats.org/presentationml/2006/ole">
            <p:oleObj spid="_x0000_s23554" r:id="rId3" imgW="6645216" imgH="4767485" progId="Excel.Chart.8">
              <p:embed/>
            </p:oleObj>
          </a:graphicData>
        </a:graphic>
      </p:graphicFrame>
      <p:sp>
        <p:nvSpPr>
          <p:cNvPr id="23555" name="Text Box 30"/>
          <p:cNvSpPr txBox="1">
            <a:spLocks noChangeArrowheads="1"/>
          </p:cNvSpPr>
          <p:nvPr/>
        </p:nvSpPr>
        <p:spPr bwMode="auto">
          <a:xfrm>
            <a:off x="962025" y="6464300"/>
            <a:ext cx="7248525" cy="369888"/>
          </a:xfrm>
          <a:prstGeom prst="rect">
            <a:avLst/>
          </a:prstGeom>
          <a:noFill/>
          <a:ln w="9525">
            <a:noFill/>
            <a:miter lim="800000"/>
            <a:headEnd/>
            <a:tailEnd/>
          </a:ln>
        </p:spPr>
        <p:txBody>
          <a:bodyPr>
            <a:spAutoFit/>
          </a:bodyPr>
          <a:lstStyle/>
          <a:p>
            <a:r>
              <a:rPr lang="en-NZ" sz="900" i="1">
                <a:latin typeface="Century Gothic" pitchFamily="34" charset="0"/>
              </a:rPr>
              <a:t>Q22a  Other than in any advertising, where else have you seen or heard other messages or information about disasters? Base: </a:t>
            </a:r>
            <a:r>
              <a:rPr lang="en-GB" sz="900" i="1">
                <a:latin typeface="Century Gothic" pitchFamily="34" charset="0"/>
              </a:rPr>
              <a:t>All Respondents, 2009 (n = 1000), 2010 (n=1000), 2011 (n=1164) </a:t>
            </a:r>
            <a:r>
              <a:rPr lang="en-NZ" sz="900" i="1">
                <a:latin typeface="Century Gothic" pitchFamily="34" charset="0"/>
              </a:rPr>
              <a:t>Note: Statements 2% and below not shown. </a:t>
            </a:r>
            <a:endParaRPr lang="en-GB" sz="900" i="1">
              <a:latin typeface="Century Gothic" pitchFamily="34" charset="0"/>
            </a:endParaRPr>
          </a:p>
        </p:txBody>
      </p:sp>
      <p:sp>
        <p:nvSpPr>
          <p:cNvPr id="6" name="Rounded Rectangle 5"/>
          <p:cNvSpPr/>
          <p:nvPr/>
        </p:nvSpPr>
        <p:spPr>
          <a:xfrm>
            <a:off x="5334000" y="2895600"/>
            <a:ext cx="3429000" cy="2162175"/>
          </a:xfrm>
          <a:prstGeom prst="roundRect">
            <a:avLst>
              <a:gd name="adj" fmla="val 2880"/>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400" dirty="0"/>
              <a:t>As may be expected given recent events, there have been significant increases in </a:t>
            </a:r>
            <a:r>
              <a:rPr lang="en-US" sz="1400" b="1" dirty="0"/>
              <a:t>non-advertising</a:t>
            </a:r>
            <a:r>
              <a:rPr lang="en-US" sz="1400" dirty="0"/>
              <a:t> preparedness messages this year on TV, in newspapers, over the radio, on the internet, and through word of mouth.</a:t>
            </a:r>
            <a:endParaRPr lang="en-NZ" sz="1400" dirty="0"/>
          </a:p>
        </p:txBody>
      </p:sp>
      <p:sp>
        <p:nvSpPr>
          <p:cNvPr id="7" name="TextBox 6"/>
          <p:cNvSpPr txBox="1"/>
          <p:nvPr/>
        </p:nvSpPr>
        <p:spPr>
          <a:xfrm>
            <a:off x="2828925" y="1381125"/>
            <a:ext cx="4419600" cy="277813"/>
          </a:xfrm>
          <a:prstGeom prst="rect">
            <a:avLst/>
          </a:prstGeom>
          <a:noFill/>
        </p:spPr>
        <p:txBody>
          <a:bodyPr>
            <a:spAutoFit/>
          </a:bodyPr>
          <a:lstStyle/>
          <a:p>
            <a:pPr algn="ctr" fontAlgn="auto">
              <a:spcBef>
                <a:spcPts val="0"/>
              </a:spcBef>
              <a:spcAft>
                <a:spcPts val="0"/>
              </a:spcAft>
              <a:defRPr/>
            </a:pPr>
            <a:r>
              <a:rPr lang="en-NZ" sz="1200" b="1" kern="0" dirty="0">
                <a:solidFill>
                  <a:srgbClr val="000000"/>
                </a:solidFill>
                <a:latin typeface="+mn-lt"/>
                <a:ea typeface="+mj-ea"/>
                <a:cs typeface="+mj-cs"/>
              </a:rPr>
              <a:t>Sources of non-advertising preparedness messages</a:t>
            </a:r>
            <a:endParaRPr lang="en-NZ" sz="1200" b="1" kern="0" dirty="0">
              <a:solidFill>
                <a:srgbClr val="000000"/>
              </a:solidFill>
              <a:latin typeface="+mn-lt"/>
              <a:cs typeface="+mn-cs"/>
            </a:endParaRPr>
          </a:p>
        </p:txBody>
      </p:sp>
      <p:sp>
        <p:nvSpPr>
          <p:cNvPr id="23558" name="TextBox 7"/>
          <p:cNvSpPr txBox="1">
            <a:spLocks noChangeArrowheads="1"/>
          </p:cNvSpPr>
          <p:nvPr/>
        </p:nvSpPr>
        <p:spPr bwMode="auto">
          <a:xfrm>
            <a:off x="6019800" y="1819275"/>
            <a:ext cx="400050" cy="230188"/>
          </a:xfrm>
          <a:prstGeom prst="rect">
            <a:avLst/>
          </a:prstGeom>
          <a:noFill/>
          <a:ln w="9525">
            <a:noFill/>
            <a:miter lim="800000"/>
            <a:headEnd/>
            <a:tailEnd/>
          </a:ln>
        </p:spPr>
        <p:txBody>
          <a:bodyPr>
            <a:spAutoFit/>
          </a:bodyPr>
          <a:lstStyle/>
          <a:p>
            <a:r>
              <a:rPr lang="en-US" sz="900">
                <a:latin typeface="Century Gothic" pitchFamily="34" charset="0"/>
              </a:rPr>
              <a:t>(31)</a:t>
            </a:r>
            <a:endParaRPr lang="en-NZ" sz="900">
              <a:latin typeface="Century Gothic" pitchFamily="34" charset="0"/>
            </a:endParaRPr>
          </a:p>
        </p:txBody>
      </p:sp>
      <p:sp>
        <p:nvSpPr>
          <p:cNvPr id="23559" name="TextBox 8"/>
          <p:cNvSpPr txBox="1">
            <a:spLocks noChangeArrowheads="1"/>
          </p:cNvSpPr>
          <p:nvPr/>
        </p:nvSpPr>
        <p:spPr bwMode="auto">
          <a:xfrm>
            <a:off x="4981575" y="2152650"/>
            <a:ext cx="400050" cy="230188"/>
          </a:xfrm>
          <a:prstGeom prst="rect">
            <a:avLst/>
          </a:prstGeom>
          <a:noFill/>
          <a:ln w="9525">
            <a:noFill/>
            <a:miter lim="800000"/>
            <a:headEnd/>
            <a:tailEnd/>
          </a:ln>
        </p:spPr>
        <p:txBody>
          <a:bodyPr>
            <a:spAutoFit/>
          </a:bodyPr>
          <a:lstStyle/>
          <a:p>
            <a:r>
              <a:rPr lang="en-US" sz="900">
                <a:latin typeface="Century Gothic" pitchFamily="34" charset="0"/>
              </a:rPr>
              <a:t>(17)</a:t>
            </a:r>
            <a:endParaRPr lang="en-NZ" sz="900">
              <a:latin typeface="Century Gothic" pitchFamily="34" charset="0"/>
            </a:endParaRPr>
          </a:p>
        </p:txBody>
      </p:sp>
      <p:sp>
        <p:nvSpPr>
          <p:cNvPr id="23560" name="TextBox 9"/>
          <p:cNvSpPr txBox="1">
            <a:spLocks noChangeArrowheads="1"/>
          </p:cNvSpPr>
          <p:nvPr/>
        </p:nvSpPr>
        <p:spPr bwMode="auto">
          <a:xfrm>
            <a:off x="3876675" y="3143250"/>
            <a:ext cx="400050" cy="230188"/>
          </a:xfrm>
          <a:prstGeom prst="rect">
            <a:avLst/>
          </a:prstGeom>
          <a:noFill/>
          <a:ln w="9525">
            <a:noFill/>
            <a:miter lim="800000"/>
            <a:headEnd/>
            <a:tailEnd/>
          </a:ln>
        </p:spPr>
        <p:txBody>
          <a:bodyPr>
            <a:spAutoFit/>
          </a:bodyPr>
          <a:lstStyle/>
          <a:p>
            <a:r>
              <a:rPr lang="en-US" sz="900">
                <a:latin typeface="Century Gothic" pitchFamily="34" charset="0"/>
              </a:rPr>
              <a:t>(7)</a:t>
            </a:r>
            <a:endParaRPr lang="en-NZ" sz="900">
              <a:latin typeface="Century Gothic" pitchFamily="34" charset="0"/>
            </a:endParaRPr>
          </a:p>
        </p:txBody>
      </p:sp>
      <p:sp>
        <p:nvSpPr>
          <p:cNvPr id="23561" name="TextBox 10"/>
          <p:cNvSpPr txBox="1">
            <a:spLocks noChangeArrowheads="1"/>
          </p:cNvSpPr>
          <p:nvPr/>
        </p:nvSpPr>
        <p:spPr bwMode="auto">
          <a:xfrm>
            <a:off x="3790950" y="5781675"/>
            <a:ext cx="400050" cy="230188"/>
          </a:xfrm>
          <a:prstGeom prst="rect">
            <a:avLst/>
          </a:prstGeom>
          <a:noFill/>
          <a:ln w="9525">
            <a:noFill/>
            <a:miter lim="800000"/>
            <a:headEnd/>
            <a:tailEnd/>
          </a:ln>
        </p:spPr>
        <p:txBody>
          <a:bodyPr>
            <a:spAutoFit/>
          </a:bodyPr>
          <a:lstStyle/>
          <a:p>
            <a:r>
              <a:rPr lang="en-US" sz="900">
                <a:latin typeface="Century Gothic" pitchFamily="34" charset="0"/>
              </a:rPr>
              <a:t>(4)</a:t>
            </a:r>
            <a:endParaRPr lang="en-NZ" sz="900">
              <a:latin typeface="Century Gothic"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307840" y="1066800"/>
            <a:ext cx="4683760" cy="5181600"/>
          </a:xfrm>
          <a:effectLst/>
        </p:spPr>
        <p:txBody>
          <a:bodyPr rtlCol="0">
            <a:noAutofit/>
          </a:bodyPr>
          <a:lstStyle/>
          <a:p>
            <a:pPr fontAlgn="auto">
              <a:spcAft>
                <a:spcPts val="0"/>
              </a:spcAft>
              <a:defRPr/>
            </a:pP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How have the Canterbury earthquakes influenced</a:t>
            </a:r>
            <a:b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New Zealand’s preparedness?</a:t>
            </a:r>
            <a:endParaRPr lang="en-NZ"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NZ" b="1" dirty="0" smtClean="0">
                <a:solidFill>
                  <a:schemeClr val="accent1"/>
                </a:solidFill>
              </a:rPr>
              <a:t>Attitudes toward disasters have changed.</a:t>
            </a:r>
            <a:endParaRPr lang="en-NZ" b="1" dirty="0">
              <a:solidFill>
                <a:schemeClr val="accent1"/>
              </a:solidFill>
            </a:endParaRPr>
          </a:p>
        </p:txBody>
      </p:sp>
      <p:graphicFrame>
        <p:nvGraphicFramePr>
          <p:cNvPr id="25602" name="Object 4"/>
          <p:cNvGraphicFramePr>
            <a:graphicFrameLocks noChangeAspect="1"/>
          </p:cNvGraphicFramePr>
          <p:nvPr/>
        </p:nvGraphicFramePr>
        <p:xfrm>
          <a:off x="2549525" y="1123950"/>
          <a:ext cx="4019550" cy="4751388"/>
        </p:xfrm>
        <a:graphic>
          <a:graphicData uri="http://schemas.openxmlformats.org/presentationml/2006/ole">
            <p:oleObj spid="_x0000_s25602" r:id="rId3" imgW="4017612" imgH="4755292" progId="Excel.Chart.8">
              <p:embed/>
            </p:oleObj>
          </a:graphicData>
        </a:graphic>
      </p:graphicFrame>
      <p:sp>
        <p:nvSpPr>
          <p:cNvPr id="25603" name="Text Box 7"/>
          <p:cNvSpPr txBox="1">
            <a:spLocks noChangeArrowheads="1"/>
          </p:cNvSpPr>
          <p:nvPr/>
        </p:nvSpPr>
        <p:spPr bwMode="auto">
          <a:xfrm>
            <a:off x="1169988" y="1519238"/>
            <a:ext cx="1776412" cy="554037"/>
          </a:xfrm>
          <a:prstGeom prst="rect">
            <a:avLst/>
          </a:prstGeom>
          <a:noFill/>
          <a:ln w="9525">
            <a:noFill/>
            <a:miter lim="800000"/>
            <a:headEnd/>
            <a:tailEnd/>
          </a:ln>
        </p:spPr>
        <p:txBody>
          <a:bodyPr>
            <a:spAutoFit/>
          </a:bodyPr>
          <a:lstStyle/>
          <a:p>
            <a:pPr algn="ctr">
              <a:spcBef>
                <a:spcPct val="50000"/>
              </a:spcBef>
            </a:pPr>
            <a:r>
              <a:rPr lang="en-NZ" sz="1000">
                <a:latin typeface="Century Gothic" pitchFamily="34" charset="0"/>
              </a:rPr>
              <a:t>In a disaster there will be someone there to help you</a:t>
            </a:r>
            <a:endParaRPr lang="en-US" sz="1000">
              <a:latin typeface="Century Gothic" pitchFamily="34" charset="0"/>
            </a:endParaRPr>
          </a:p>
        </p:txBody>
      </p:sp>
      <p:sp>
        <p:nvSpPr>
          <p:cNvPr id="25604" name="Text Box 8"/>
          <p:cNvSpPr txBox="1">
            <a:spLocks noChangeArrowheads="1"/>
          </p:cNvSpPr>
          <p:nvPr/>
        </p:nvSpPr>
        <p:spPr bwMode="auto">
          <a:xfrm>
            <a:off x="1225550" y="2565400"/>
            <a:ext cx="1720850" cy="554038"/>
          </a:xfrm>
          <a:prstGeom prst="rect">
            <a:avLst/>
          </a:prstGeom>
          <a:noFill/>
          <a:ln w="9525">
            <a:noFill/>
            <a:miter lim="800000"/>
            <a:headEnd/>
            <a:tailEnd/>
          </a:ln>
        </p:spPr>
        <p:txBody>
          <a:bodyPr>
            <a:spAutoFit/>
          </a:bodyPr>
          <a:lstStyle/>
          <a:p>
            <a:pPr algn="ctr">
              <a:spcBef>
                <a:spcPct val="50000"/>
              </a:spcBef>
            </a:pPr>
            <a:r>
              <a:rPr lang="en-NZ" sz="1000">
                <a:latin typeface="Century Gothic" pitchFamily="34" charset="0"/>
              </a:rPr>
              <a:t>In a disaster, emergency services would be there to help you</a:t>
            </a:r>
            <a:endParaRPr lang="en-US" sz="1000">
              <a:latin typeface="Century Gothic" pitchFamily="34" charset="0"/>
            </a:endParaRPr>
          </a:p>
        </p:txBody>
      </p:sp>
      <p:sp>
        <p:nvSpPr>
          <p:cNvPr id="25605" name="Text Box 26"/>
          <p:cNvSpPr txBox="1">
            <a:spLocks noChangeArrowheads="1"/>
          </p:cNvSpPr>
          <p:nvPr/>
        </p:nvSpPr>
        <p:spPr bwMode="auto">
          <a:xfrm>
            <a:off x="1179513" y="4841875"/>
            <a:ext cx="1766887" cy="554038"/>
          </a:xfrm>
          <a:prstGeom prst="rect">
            <a:avLst/>
          </a:prstGeom>
          <a:noFill/>
          <a:ln w="9525">
            <a:noFill/>
            <a:miter lim="800000"/>
            <a:headEnd/>
            <a:tailEnd/>
          </a:ln>
        </p:spPr>
        <p:txBody>
          <a:bodyPr>
            <a:spAutoFit/>
          </a:bodyPr>
          <a:lstStyle/>
          <a:p>
            <a:pPr algn="ctr">
              <a:spcBef>
                <a:spcPct val="50000"/>
              </a:spcBef>
            </a:pPr>
            <a:r>
              <a:rPr lang="en-US" sz="1000">
                <a:latin typeface="Century Gothic" pitchFamily="34" charset="0"/>
              </a:rPr>
              <a:t>It’s my responsibility to look after myself &amp; family in a disaster</a:t>
            </a:r>
          </a:p>
        </p:txBody>
      </p:sp>
      <p:sp>
        <p:nvSpPr>
          <p:cNvPr id="25606" name="Text Box 8"/>
          <p:cNvSpPr txBox="1">
            <a:spLocks noChangeArrowheads="1"/>
          </p:cNvSpPr>
          <p:nvPr/>
        </p:nvSpPr>
        <p:spPr bwMode="auto">
          <a:xfrm>
            <a:off x="1179513" y="3678238"/>
            <a:ext cx="1766887" cy="554037"/>
          </a:xfrm>
          <a:prstGeom prst="rect">
            <a:avLst/>
          </a:prstGeom>
          <a:noFill/>
          <a:ln w="9525">
            <a:noFill/>
            <a:miter lim="800000"/>
            <a:headEnd/>
            <a:tailEnd/>
          </a:ln>
        </p:spPr>
        <p:txBody>
          <a:bodyPr>
            <a:spAutoFit/>
          </a:bodyPr>
          <a:lstStyle/>
          <a:p>
            <a:pPr algn="ctr">
              <a:spcBef>
                <a:spcPct val="50000"/>
              </a:spcBef>
            </a:pPr>
            <a:r>
              <a:rPr lang="en-NZ" sz="1000">
                <a:latin typeface="Century Gothic" pitchFamily="34" charset="0"/>
              </a:rPr>
              <a:t>There will always be adequate warning before disaster hits</a:t>
            </a:r>
            <a:endParaRPr lang="en-US" sz="1000">
              <a:latin typeface="Century Gothic" pitchFamily="34" charset="0"/>
            </a:endParaRPr>
          </a:p>
        </p:txBody>
      </p:sp>
      <p:grpSp>
        <p:nvGrpSpPr>
          <p:cNvPr id="25607" name="Group 11"/>
          <p:cNvGrpSpPr>
            <a:grpSpLocks/>
          </p:cNvGrpSpPr>
          <p:nvPr/>
        </p:nvGrpSpPr>
        <p:grpSpPr bwMode="auto">
          <a:xfrm>
            <a:off x="1690688" y="5957888"/>
            <a:ext cx="4973637" cy="225425"/>
            <a:chOff x="84" y="3768"/>
            <a:chExt cx="3133" cy="142"/>
          </a:xfrm>
        </p:grpSpPr>
        <p:sp>
          <p:nvSpPr>
            <p:cNvPr id="11" name="Rectangle 13"/>
            <p:cNvSpPr>
              <a:spLocks noChangeArrowheads="1"/>
            </p:cNvSpPr>
            <p:nvPr/>
          </p:nvSpPr>
          <p:spPr bwMode="auto">
            <a:xfrm>
              <a:off x="2544" y="3811"/>
              <a:ext cx="63" cy="51"/>
            </a:xfrm>
            <a:prstGeom prst="rect">
              <a:avLst/>
            </a:prstGeom>
            <a:solidFill>
              <a:schemeClr val="accent3">
                <a:lumMod val="75000"/>
              </a:schemeClr>
            </a:solidFill>
            <a:ln w="9525">
              <a:solidFill>
                <a:schemeClr val="accent2">
                  <a:lumMod val="50000"/>
                </a:schemeClr>
              </a:solidFill>
              <a:miter lim="800000"/>
              <a:headEnd/>
              <a:tailEnd/>
            </a:ln>
          </p:spPr>
          <p:txBody>
            <a:bodyPr wrap="none" anchor="ctr"/>
            <a:lstStyle/>
            <a:p>
              <a:pPr fontAlgn="auto">
                <a:spcBef>
                  <a:spcPts val="0"/>
                </a:spcBef>
                <a:spcAft>
                  <a:spcPts val="0"/>
                </a:spcAft>
                <a:defRPr/>
              </a:pPr>
              <a:endParaRPr lang="en-US" sz="800">
                <a:latin typeface="Tahoma" pitchFamily="34" charset="0"/>
                <a:cs typeface="+mn-cs"/>
              </a:endParaRPr>
            </a:p>
          </p:txBody>
        </p:sp>
        <p:sp>
          <p:nvSpPr>
            <p:cNvPr id="25631" name="Text Box 14"/>
            <p:cNvSpPr txBox="1">
              <a:spLocks noChangeArrowheads="1"/>
            </p:cNvSpPr>
            <p:nvPr/>
          </p:nvSpPr>
          <p:spPr bwMode="auto">
            <a:xfrm>
              <a:off x="2595" y="3768"/>
              <a:ext cx="622" cy="136"/>
            </a:xfrm>
            <a:prstGeom prst="rect">
              <a:avLst/>
            </a:prstGeom>
            <a:noFill/>
            <a:ln w="9525">
              <a:noFill/>
              <a:miter lim="800000"/>
              <a:headEnd/>
              <a:tailEnd/>
            </a:ln>
          </p:spPr>
          <p:txBody>
            <a:bodyPr>
              <a:spAutoFit/>
            </a:bodyPr>
            <a:lstStyle/>
            <a:p>
              <a:pPr>
                <a:spcBef>
                  <a:spcPct val="50000"/>
                </a:spcBef>
              </a:pPr>
              <a:r>
                <a:rPr lang="en-US" sz="800">
                  <a:latin typeface="Century Gothic" pitchFamily="34" charset="0"/>
                </a:rPr>
                <a:t>Strongly agree</a:t>
              </a:r>
            </a:p>
          </p:txBody>
        </p:sp>
        <p:sp>
          <p:nvSpPr>
            <p:cNvPr id="13" name="Rectangle 15"/>
            <p:cNvSpPr>
              <a:spLocks noChangeArrowheads="1"/>
            </p:cNvSpPr>
            <p:nvPr/>
          </p:nvSpPr>
          <p:spPr bwMode="auto">
            <a:xfrm>
              <a:off x="1973" y="3811"/>
              <a:ext cx="68" cy="51"/>
            </a:xfrm>
            <a:prstGeom prst="rect">
              <a:avLst/>
            </a:prstGeom>
            <a:solidFill>
              <a:schemeClr val="accent1">
                <a:lumMod val="75000"/>
              </a:schemeClr>
            </a:solidFill>
            <a:ln w="9525">
              <a:solidFill>
                <a:schemeClr val="accent1">
                  <a:lumMod val="50000"/>
                </a:schemeClr>
              </a:solidFill>
              <a:miter lim="800000"/>
              <a:headEnd/>
              <a:tailEnd/>
            </a:ln>
          </p:spPr>
          <p:txBody>
            <a:bodyPr wrap="none" anchor="ctr"/>
            <a:lstStyle/>
            <a:p>
              <a:pPr fontAlgn="auto">
                <a:spcBef>
                  <a:spcPts val="0"/>
                </a:spcBef>
                <a:spcAft>
                  <a:spcPts val="0"/>
                </a:spcAft>
                <a:defRPr/>
              </a:pPr>
              <a:endParaRPr lang="en-US" sz="800">
                <a:latin typeface="Tahoma" pitchFamily="34" charset="0"/>
                <a:cs typeface="+mn-cs"/>
              </a:endParaRPr>
            </a:p>
          </p:txBody>
        </p:sp>
        <p:sp>
          <p:nvSpPr>
            <p:cNvPr id="25633" name="Text Box 16"/>
            <p:cNvSpPr txBox="1">
              <a:spLocks noChangeArrowheads="1"/>
            </p:cNvSpPr>
            <p:nvPr/>
          </p:nvSpPr>
          <p:spPr bwMode="auto">
            <a:xfrm>
              <a:off x="2038" y="3768"/>
              <a:ext cx="553" cy="135"/>
            </a:xfrm>
            <a:prstGeom prst="rect">
              <a:avLst/>
            </a:prstGeom>
            <a:noFill/>
            <a:ln w="9525">
              <a:noFill/>
              <a:miter lim="800000"/>
              <a:headEnd/>
              <a:tailEnd/>
            </a:ln>
          </p:spPr>
          <p:txBody>
            <a:bodyPr>
              <a:spAutoFit/>
            </a:bodyPr>
            <a:lstStyle/>
            <a:p>
              <a:pPr>
                <a:spcBef>
                  <a:spcPct val="50000"/>
                </a:spcBef>
              </a:pPr>
              <a:r>
                <a:rPr lang="en-US" sz="800">
                  <a:latin typeface="Century Gothic" pitchFamily="34" charset="0"/>
                </a:rPr>
                <a:t>Slightly agree</a:t>
              </a:r>
            </a:p>
          </p:txBody>
        </p:sp>
        <p:sp>
          <p:nvSpPr>
            <p:cNvPr id="15" name="Rectangle 17"/>
            <p:cNvSpPr>
              <a:spLocks noChangeArrowheads="1"/>
            </p:cNvSpPr>
            <p:nvPr/>
          </p:nvSpPr>
          <p:spPr bwMode="auto">
            <a:xfrm>
              <a:off x="1318" y="3812"/>
              <a:ext cx="63" cy="49"/>
            </a:xfrm>
            <a:prstGeom prst="rect">
              <a:avLst/>
            </a:prstGeom>
            <a:solidFill>
              <a:schemeClr val="accent4"/>
            </a:solidFill>
            <a:ln w="9525">
              <a:solidFill>
                <a:schemeClr val="accent4">
                  <a:lumMod val="50000"/>
                </a:schemeClr>
              </a:solidFill>
              <a:miter lim="800000"/>
              <a:headEnd/>
              <a:tailEnd/>
            </a:ln>
          </p:spPr>
          <p:txBody>
            <a:bodyPr wrap="none" anchor="ctr"/>
            <a:lstStyle/>
            <a:p>
              <a:pPr fontAlgn="auto">
                <a:spcBef>
                  <a:spcPts val="0"/>
                </a:spcBef>
                <a:spcAft>
                  <a:spcPts val="0"/>
                </a:spcAft>
                <a:defRPr/>
              </a:pPr>
              <a:endParaRPr lang="en-US" sz="800">
                <a:latin typeface="Tahoma" pitchFamily="34" charset="0"/>
                <a:cs typeface="+mn-cs"/>
              </a:endParaRPr>
            </a:p>
          </p:txBody>
        </p:sp>
        <p:sp>
          <p:nvSpPr>
            <p:cNvPr id="25635" name="Text Box 18"/>
            <p:cNvSpPr txBox="1">
              <a:spLocks noChangeArrowheads="1"/>
            </p:cNvSpPr>
            <p:nvPr/>
          </p:nvSpPr>
          <p:spPr bwMode="auto">
            <a:xfrm>
              <a:off x="1385" y="3768"/>
              <a:ext cx="653" cy="136"/>
            </a:xfrm>
            <a:prstGeom prst="rect">
              <a:avLst/>
            </a:prstGeom>
            <a:noFill/>
            <a:ln w="9525">
              <a:noFill/>
              <a:miter lim="800000"/>
              <a:headEnd/>
              <a:tailEnd/>
            </a:ln>
          </p:spPr>
          <p:txBody>
            <a:bodyPr>
              <a:spAutoFit/>
            </a:bodyPr>
            <a:lstStyle/>
            <a:p>
              <a:pPr>
                <a:spcBef>
                  <a:spcPct val="50000"/>
                </a:spcBef>
              </a:pPr>
              <a:r>
                <a:rPr lang="en-US" sz="800">
                  <a:latin typeface="Century Gothic" pitchFamily="34" charset="0"/>
                </a:rPr>
                <a:t>Slightly disagree</a:t>
              </a:r>
            </a:p>
          </p:txBody>
        </p:sp>
        <p:sp>
          <p:nvSpPr>
            <p:cNvPr id="17" name="Rectangle 19"/>
            <p:cNvSpPr>
              <a:spLocks noChangeArrowheads="1"/>
            </p:cNvSpPr>
            <p:nvPr/>
          </p:nvSpPr>
          <p:spPr bwMode="auto">
            <a:xfrm>
              <a:off x="639" y="3812"/>
              <a:ext cx="70" cy="48"/>
            </a:xfrm>
            <a:prstGeom prst="rect">
              <a:avLst/>
            </a:prstGeom>
            <a:solidFill>
              <a:schemeClr val="accent5"/>
            </a:solidFill>
            <a:ln w="9525">
              <a:solidFill>
                <a:schemeClr val="accent5">
                  <a:lumMod val="50000"/>
                </a:schemeClr>
              </a:solidFill>
              <a:miter lim="800000"/>
              <a:headEnd/>
              <a:tailEnd/>
            </a:ln>
          </p:spPr>
          <p:txBody>
            <a:bodyPr wrap="none" anchor="ctr"/>
            <a:lstStyle/>
            <a:p>
              <a:pPr fontAlgn="auto">
                <a:spcBef>
                  <a:spcPts val="0"/>
                </a:spcBef>
                <a:spcAft>
                  <a:spcPts val="0"/>
                </a:spcAft>
                <a:defRPr/>
              </a:pPr>
              <a:endParaRPr lang="en-US" sz="800">
                <a:latin typeface="Tahoma" pitchFamily="34" charset="0"/>
                <a:cs typeface="+mn-cs"/>
              </a:endParaRPr>
            </a:p>
          </p:txBody>
        </p:sp>
        <p:sp>
          <p:nvSpPr>
            <p:cNvPr id="25637" name="Text Box 20"/>
            <p:cNvSpPr txBox="1">
              <a:spLocks noChangeArrowheads="1"/>
            </p:cNvSpPr>
            <p:nvPr/>
          </p:nvSpPr>
          <p:spPr bwMode="auto">
            <a:xfrm>
              <a:off x="699" y="3775"/>
              <a:ext cx="653" cy="135"/>
            </a:xfrm>
            <a:prstGeom prst="rect">
              <a:avLst/>
            </a:prstGeom>
            <a:noFill/>
            <a:ln w="9525">
              <a:noFill/>
              <a:miter lim="800000"/>
              <a:headEnd/>
              <a:tailEnd/>
            </a:ln>
          </p:spPr>
          <p:txBody>
            <a:bodyPr>
              <a:spAutoFit/>
            </a:bodyPr>
            <a:lstStyle/>
            <a:p>
              <a:pPr>
                <a:spcBef>
                  <a:spcPct val="50000"/>
                </a:spcBef>
              </a:pPr>
              <a:r>
                <a:rPr lang="en-US" sz="800">
                  <a:latin typeface="Century Gothic" pitchFamily="34" charset="0"/>
                </a:rPr>
                <a:t>Strongly disagree</a:t>
              </a:r>
            </a:p>
          </p:txBody>
        </p:sp>
        <p:sp>
          <p:nvSpPr>
            <p:cNvPr id="25638" name="Rectangle 21"/>
            <p:cNvSpPr>
              <a:spLocks noChangeArrowheads="1"/>
            </p:cNvSpPr>
            <p:nvPr/>
          </p:nvSpPr>
          <p:spPr bwMode="auto">
            <a:xfrm>
              <a:off x="84" y="3769"/>
              <a:ext cx="3029" cy="134"/>
            </a:xfrm>
            <a:prstGeom prst="rect">
              <a:avLst/>
            </a:prstGeom>
            <a:noFill/>
            <a:ln w="9525">
              <a:solidFill>
                <a:schemeClr val="tx1"/>
              </a:solidFill>
              <a:miter lim="800000"/>
              <a:headEnd/>
              <a:tailEnd/>
            </a:ln>
          </p:spPr>
          <p:txBody>
            <a:bodyPr wrap="none" anchor="ctr"/>
            <a:lstStyle/>
            <a:p>
              <a:endParaRPr lang="en-GB" sz="800">
                <a:latin typeface="Tahoma" pitchFamily="34" charset="0"/>
              </a:endParaRPr>
            </a:p>
          </p:txBody>
        </p:sp>
        <p:sp>
          <p:nvSpPr>
            <p:cNvPr id="20" name="Rectangle 22"/>
            <p:cNvSpPr>
              <a:spLocks noChangeArrowheads="1"/>
            </p:cNvSpPr>
            <p:nvPr/>
          </p:nvSpPr>
          <p:spPr bwMode="auto">
            <a:xfrm>
              <a:off x="113" y="3812"/>
              <a:ext cx="62" cy="49"/>
            </a:xfrm>
            <a:prstGeom prst="rect">
              <a:avLst/>
            </a:prstGeom>
            <a:solidFill>
              <a:schemeClr val="bg1">
                <a:lumMod val="85000"/>
              </a:schemeClr>
            </a:solidFill>
            <a:ln w="9525">
              <a:solidFill>
                <a:schemeClr val="bg1">
                  <a:lumMod val="50000"/>
                </a:schemeClr>
              </a:solidFill>
              <a:miter lim="800000"/>
              <a:headEnd/>
              <a:tailEnd/>
            </a:ln>
          </p:spPr>
          <p:txBody>
            <a:bodyPr wrap="none" anchor="ctr"/>
            <a:lstStyle/>
            <a:p>
              <a:pPr fontAlgn="auto">
                <a:spcBef>
                  <a:spcPts val="0"/>
                </a:spcBef>
                <a:spcAft>
                  <a:spcPts val="0"/>
                </a:spcAft>
                <a:defRPr/>
              </a:pPr>
              <a:endParaRPr lang="en-US" sz="800">
                <a:latin typeface="Tahoma" pitchFamily="34" charset="0"/>
                <a:cs typeface="+mn-cs"/>
              </a:endParaRPr>
            </a:p>
          </p:txBody>
        </p:sp>
        <p:sp>
          <p:nvSpPr>
            <p:cNvPr id="25640" name="Text Box 23"/>
            <p:cNvSpPr txBox="1">
              <a:spLocks noChangeArrowheads="1"/>
            </p:cNvSpPr>
            <p:nvPr/>
          </p:nvSpPr>
          <p:spPr bwMode="auto">
            <a:xfrm>
              <a:off x="176" y="3768"/>
              <a:ext cx="507" cy="135"/>
            </a:xfrm>
            <a:prstGeom prst="rect">
              <a:avLst/>
            </a:prstGeom>
            <a:noFill/>
            <a:ln w="9525">
              <a:noFill/>
              <a:miter lim="800000"/>
              <a:headEnd/>
              <a:tailEnd/>
            </a:ln>
          </p:spPr>
          <p:txBody>
            <a:bodyPr>
              <a:spAutoFit/>
            </a:bodyPr>
            <a:lstStyle/>
            <a:p>
              <a:pPr>
                <a:spcBef>
                  <a:spcPct val="50000"/>
                </a:spcBef>
              </a:pPr>
              <a:r>
                <a:rPr lang="en-US" sz="800">
                  <a:latin typeface="Century Gothic" pitchFamily="34" charset="0"/>
                </a:rPr>
                <a:t>Don’t know</a:t>
              </a:r>
            </a:p>
          </p:txBody>
        </p:sp>
      </p:grpSp>
      <p:sp>
        <p:nvSpPr>
          <p:cNvPr id="25608" name="Text Box 5"/>
          <p:cNvSpPr txBox="1">
            <a:spLocks noChangeArrowheads="1"/>
          </p:cNvSpPr>
          <p:nvPr/>
        </p:nvSpPr>
        <p:spPr bwMode="auto">
          <a:xfrm>
            <a:off x="6299200" y="1235075"/>
            <a:ext cx="344488" cy="1022350"/>
          </a:xfrm>
          <a:prstGeom prst="rect">
            <a:avLst/>
          </a:prstGeom>
          <a:noFill/>
          <a:ln w="9525">
            <a:noFill/>
            <a:miter lim="800000"/>
            <a:headEnd/>
            <a:tailEnd/>
          </a:ln>
        </p:spPr>
        <p:txBody>
          <a:bodyPr>
            <a:spAutoFit/>
          </a:bodyPr>
          <a:lstStyle/>
          <a:p>
            <a:pPr>
              <a:spcBef>
                <a:spcPts val="300"/>
              </a:spcBef>
            </a:pPr>
            <a:r>
              <a:rPr lang="en-NZ" sz="800">
                <a:latin typeface="Century Gothic" pitchFamily="34" charset="0"/>
              </a:rPr>
              <a:t>61</a:t>
            </a:r>
          </a:p>
          <a:p>
            <a:pPr>
              <a:spcBef>
                <a:spcPts val="300"/>
              </a:spcBef>
            </a:pPr>
            <a:r>
              <a:rPr lang="en-NZ" sz="800">
                <a:latin typeface="Century Gothic" pitchFamily="34" charset="0"/>
              </a:rPr>
              <a:t>67</a:t>
            </a:r>
          </a:p>
          <a:p>
            <a:pPr>
              <a:spcBef>
                <a:spcPts val="300"/>
              </a:spcBef>
            </a:pPr>
            <a:r>
              <a:rPr lang="en-NZ" sz="800">
                <a:latin typeface="Century Gothic" pitchFamily="34" charset="0"/>
              </a:rPr>
              <a:t>71</a:t>
            </a:r>
          </a:p>
          <a:p>
            <a:pPr>
              <a:spcBef>
                <a:spcPts val="300"/>
              </a:spcBef>
            </a:pPr>
            <a:r>
              <a:rPr lang="en-NZ" sz="800">
                <a:latin typeface="Century Gothic" pitchFamily="34" charset="0"/>
              </a:rPr>
              <a:t>76</a:t>
            </a:r>
          </a:p>
          <a:p>
            <a:pPr>
              <a:spcBef>
                <a:spcPts val="300"/>
              </a:spcBef>
            </a:pPr>
            <a:r>
              <a:rPr lang="en-NZ" sz="800">
                <a:latin typeface="Century Gothic" pitchFamily="34" charset="0"/>
              </a:rPr>
              <a:t>64</a:t>
            </a:r>
          </a:p>
          <a:p>
            <a:pPr>
              <a:spcBef>
                <a:spcPts val="300"/>
              </a:spcBef>
            </a:pPr>
            <a:r>
              <a:rPr lang="en-US" sz="800">
                <a:latin typeface="Century Gothic" pitchFamily="34" charset="0"/>
              </a:rPr>
              <a:t>74</a:t>
            </a:r>
          </a:p>
        </p:txBody>
      </p:sp>
      <p:sp>
        <p:nvSpPr>
          <p:cNvPr id="25609" name="Text Box 5"/>
          <p:cNvSpPr txBox="1">
            <a:spLocks noChangeArrowheads="1"/>
          </p:cNvSpPr>
          <p:nvPr/>
        </p:nvSpPr>
        <p:spPr bwMode="auto">
          <a:xfrm>
            <a:off x="6126163" y="1000125"/>
            <a:ext cx="654050" cy="214313"/>
          </a:xfrm>
          <a:prstGeom prst="rect">
            <a:avLst/>
          </a:prstGeom>
          <a:noFill/>
          <a:ln w="9525">
            <a:noFill/>
            <a:miter lim="800000"/>
            <a:headEnd/>
            <a:tailEnd/>
          </a:ln>
        </p:spPr>
        <p:txBody>
          <a:bodyPr>
            <a:spAutoFit/>
          </a:bodyPr>
          <a:lstStyle/>
          <a:p>
            <a:r>
              <a:rPr lang="en-US" sz="800">
                <a:latin typeface="Tahoma" pitchFamily="34" charset="0"/>
              </a:rPr>
              <a:t>% agree</a:t>
            </a:r>
          </a:p>
        </p:txBody>
      </p:sp>
      <p:sp>
        <p:nvSpPr>
          <p:cNvPr id="25610" name="Text Box 5"/>
          <p:cNvSpPr txBox="1">
            <a:spLocks noChangeArrowheads="1"/>
          </p:cNvSpPr>
          <p:nvPr/>
        </p:nvSpPr>
        <p:spPr bwMode="auto">
          <a:xfrm>
            <a:off x="6307138" y="2351088"/>
            <a:ext cx="344487" cy="1022350"/>
          </a:xfrm>
          <a:prstGeom prst="rect">
            <a:avLst/>
          </a:prstGeom>
          <a:noFill/>
          <a:ln w="9525">
            <a:noFill/>
            <a:miter lim="800000"/>
            <a:headEnd/>
            <a:tailEnd/>
          </a:ln>
        </p:spPr>
        <p:txBody>
          <a:bodyPr>
            <a:spAutoFit/>
          </a:bodyPr>
          <a:lstStyle/>
          <a:p>
            <a:pPr>
              <a:spcBef>
                <a:spcPts val="300"/>
              </a:spcBef>
            </a:pPr>
            <a:r>
              <a:rPr lang="en-NZ" sz="800">
                <a:latin typeface="Century Gothic" pitchFamily="34" charset="0"/>
              </a:rPr>
              <a:t>65</a:t>
            </a:r>
          </a:p>
          <a:p>
            <a:pPr>
              <a:spcBef>
                <a:spcPts val="300"/>
              </a:spcBef>
            </a:pPr>
            <a:r>
              <a:rPr lang="en-NZ" sz="800">
                <a:latin typeface="Century Gothic" pitchFamily="34" charset="0"/>
              </a:rPr>
              <a:t>70</a:t>
            </a:r>
          </a:p>
          <a:p>
            <a:pPr>
              <a:spcBef>
                <a:spcPts val="300"/>
              </a:spcBef>
            </a:pPr>
            <a:r>
              <a:rPr lang="en-NZ" sz="800">
                <a:latin typeface="Century Gothic" pitchFamily="34" charset="0"/>
              </a:rPr>
              <a:t>75</a:t>
            </a:r>
          </a:p>
          <a:p>
            <a:pPr>
              <a:spcBef>
                <a:spcPts val="300"/>
              </a:spcBef>
            </a:pPr>
            <a:r>
              <a:rPr lang="en-NZ" sz="800">
                <a:latin typeface="Century Gothic" pitchFamily="34" charset="0"/>
              </a:rPr>
              <a:t>77</a:t>
            </a:r>
          </a:p>
          <a:p>
            <a:pPr>
              <a:spcBef>
                <a:spcPts val="300"/>
              </a:spcBef>
            </a:pPr>
            <a:r>
              <a:rPr lang="en-NZ" sz="800">
                <a:latin typeface="Century Gothic" pitchFamily="34" charset="0"/>
              </a:rPr>
              <a:t>65</a:t>
            </a:r>
          </a:p>
          <a:p>
            <a:pPr>
              <a:spcBef>
                <a:spcPts val="300"/>
              </a:spcBef>
            </a:pPr>
            <a:r>
              <a:rPr lang="en-US" sz="800">
                <a:latin typeface="Century Gothic" pitchFamily="34" charset="0"/>
              </a:rPr>
              <a:t>75</a:t>
            </a:r>
          </a:p>
        </p:txBody>
      </p:sp>
      <p:sp>
        <p:nvSpPr>
          <p:cNvPr id="25611" name="Text Box 5"/>
          <p:cNvSpPr txBox="1">
            <a:spLocks noChangeArrowheads="1"/>
          </p:cNvSpPr>
          <p:nvPr/>
        </p:nvSpPr>
        <p:spPr bwMode="auto">
          <a:xfrm>
            <a:off x="6296025" y="3478213"/>
            <a:ext cx="357188" cy="1022350"/>
          </a:xfrm>
          <a:prstGeom prst="rect">
            <a:avLst/>
          </a:prstGeom>
          <a:noFill/>
          <a:ln w="9525">
            <a:noFill/>
            <a:miter lim="800000"/>
            <a:headEnd/>
            <a:tailEnd/>
          </a:ln>
        </p:spPr>
        <p:txBody>
          <a:bodyPr>
            <a:spAutoFit/>
          </a:bodyPr>
          <a:lstStyle/>
          <a:p>
            <a:pPr>
              <a:spcBef>
                <a:spcPts val="300"/>
              </a:spcBef>
            </a:pPr>
            <a:r>
              <a:rPr lang="en-NZ" sz="800">
                <a:latin typeface="Century Gothic" pitchFamily="34" charset="0"/>
              </a:rPr>
              <a:t>25</a:t>
            </a:r>
          </a:p>
          <a:p>
            <a:pPr>
              <a:spcBef>
                <a:spcPts val="300"/>
              </a:spcBef>
            </a:pPr>
            <a:r>
              <a:rPr lang="en-NZ" sz="800">
                <a:latin typeface="Century Gothic" pitchFamily="34" charset="0"/>
              </a:rPr>
              <a:t>31</a:t>
            </a:r>
          </a:p>
          <a:p>
            <a:pPr>
              <a:spcBef>
                <a:spcPts val="300"/>
              </a:spcBef>
            </a:pPr>
            <a:r>
              <a:rPr lang="en-NZ" sz="800">
                <a:latin typeface="Century Gothic" pitchFamily="34" charset="0"/>
              </a:rPr>
              <a:t>30</a:t>
            </a:r>
          </a:p>
          <a:p>
            <a:pPr>
              <a:spcBef>
                <a:spcPts val="300"/>
              </a:spcBef>
            </a:pPr>
            <a:r>
              <a:rPr lang="en-NZ" sz="800">
                <a:latin typeface="Century Gothic" pitchFamily="34" charset="0"/>
              </a:rPr>
              <a:t>38</a:t>
            </a:r>
          </a:p>
          <a:p>
            <a:pPr>
              <a:spcBef>
                <a:spcPts val="300"/>
              </a:spcBef>
            </a:pPr>
            <a:r>
              <a:rPr lang="en-NZ" sz="800">
                <a:latin typeface="Century Gothic" pitchFamily="34" charset="0"/>
              </a:rPr>
              <a:t>36</a:t>
            </a:r>
          </a:p>
          <a:p>
            <a:pPr>
              <a:spcBef>
                <a:spcPts val="300"/>
              </a:spcBef>
            </a:pPr>
            <a:r>
              <a:rPr lang="en-US" sz="800">
                <a:latin typeface="Century Gothic" pitchFamily="34" charset="0"/>
              </a:rPr>
              <a:t>28</a:t>
            </a:r>
          </a:p>
        </p:txBody>
      </p:sp>
      <p:sp>
        <p:nvSpPr>
          <p:cNvPr id="25612" name="Text Box 5"/>
          <p:cNvSpPr txBox="1">
            <a:spLocks noChangeArrowheads="1"/>
          </p:cNvSpPr>
          <p:nvPr/>
        </p:nvSpPr>
        <p:spPr bwMode="auto">
          <a:xfrm>
            <a:off x="6299200" y="4578350"/>
            <a:ext cx="354013" cy="1023938"/>
          </a:xfrm>
          <a:prstGeom prst="rect">
            <a:avLst/>
          </a:prstGeom>
          <a:noFill/>
          <a:ln w="9525">
            <a:noFill/>
            <a:miter lim="800000"/>
            <a:headEnd/>
            <a:tailEnd/>
          </a:ln>
        </p:spPr>
        <p:txBody>
          <a:bodyPr>
            <a:spAutoFit/>
          </a:bodyPr>
          <a:lstStyle/>
          <a:p>
            <a:pPr>
              <a:spcBef>
                <a:spcPts val="300"/>
              </a:spcBef>
            </a:pPr>
            <a:r>
              <a:rPr lang="en-NZ" sz="800">
                <a:latin typeface="Century Gothic" pitchFamily="34" charset="0"/>
              </a:rPr>
              <a:t>94</a:t>
            </a:r>
          </a:p>
          <a:p>
            <a:pPr>
              <a:spcBef>
                <a:spcPts val="300"/>
              </a:spcBef>
            </a:pPr>
            <a:r>
              <a:rPr lang="en-NZ" sz="800">
                <a:latin typeface="Century Gothic" pitchFamily="34" charset="0"/>
              </a:rPr>
              <a:t>97</a:t>
            </a:r>
          </a:p>
          <a:p>
            <a:pPr>
              <a:spcBef>
                <a:spcPts val="300"/>
              </a:spcBef>
            </a:pPr>
            <a:r>
              <a:rPr lang="en-NZ" sz="800">
                <a:latin typeface="Century Gothic" pitchFamily="34" charset="0"/>
              </a:rPr>
              <a:t>98</a:t>
            </a:r>
          </a:p>
          <a:p>
            <a:pPr>
              <a:spcBef>
                <a:spcPts val="300"/>
              </a:spcBef>
            </a:pPr>
            <a:r>
              <a:rPr lang="en-US" sz="800">
                <a:latin typeface="Century Gothic" pitchFamily="34" charset="0"/>
              </a:rPr>
              <a:t>98</a:t>
            </a:r>
          </a:p>
          <a:p>
            <a:pPr>
              <a:spcBef>
                <a:spcPts val="300"/>
              </a:spcBef>
            </a:pPr>
            <a:r>
              <a:rPr lang="en-US" sz="800">
                <a:latin typeface="Century Gothic" pitchFamily="34" charset="0"/>
              </a:rPr>
              <a:t>99</a:t>
            </a:r>
          </a:p>
          <a:p>
            <a:pPr>
              <a:spcBef>
                <a:spcPts val="300"/>
              </a:spcBef>
            </a:pPr>
            <a:r>
              <a:rPr lang="en-US" sz="800">
                <a:latin typeface="Century Gothic" pitchFamily="34" charset="0"/>
              </a:rPr>
              <a:t>98</a:t>
            </a:r>
          </a:p>
        </p:txBody>
      </p:sp>
      <p:sp>
        <p:nvSpPr>
          <p:cNvPr id="25613" name="Line 11"/>
          <p:cNvSpPr>
            <a:spLocks noChangeShapeType="1"/>
          </p:cNvSpPr>
          <p:nvPr/>
        </p:nvSpPr>
        <p:spPr bwMode="auto">
          <a:xfrm>
            <a:off x="1012825" y="2276475"/>
            <a:ext cx="5753100" cy="0"/>
          </a:xfrm>
          <a:prstGeom prst="line">
            <a:avLst/>
          </a:prstGeom>
          <a:noFill/>
          <a:ln w="12700">
            <a:solidFill>
              <a:srgbClr val="808080"/>
            </a:solidFill>
            <a:prstDash val="dash"/>
            <a:round/>
            <a:headEnd/>
            <a:tailEnd/>
          </a:ln>
        </p:spPr>
        <p:txBody>
          <a:bodyPr/>
          <a:lstStyle/>
          <a:p>
            <a:endParaRPr lang="en-US"/>
          </a:p>
        </p:txBody>
      </p:sp>
      <p:sp>
        <p:nvSpPr>
          <p:cNvPr id="25614" name="Line 11"/>
          <p:cNvSpPr>
            <a:spLocks noChangeShapeType="1"/>
          </p:cNvSpPr>
          <p:nvPr/>
        </p:nvSpPr>
        <p:spPr bwMode="auto">
          <a:xfrm>
            <a:off x="1042988" y="3402013"/>
            <a:ext cx="5700712" cy="0"/>
          </a:xfrm>
          <a:prstGeom prst="line">
            <a:avLst/>
          </a:prstGeom>
          <a:noFill/>
          <a:ln w="12700">
            <a:solidFill>
              <a:srgbClr val="808080"/>
            </a:solidFill>
            <a:prstDash val="dash"/>
            <a:round/>
            <a:headEnd/>
            <a:tailEnd/>
          </a:ln>
        </p:spPr>
        <p:txBody>
          <a:bodyPr/>
          <a:lstStyle/>
          <a:p>
            <a:endParaRPr lang="en-US"/>
          </a:p>
        </p:txBody>
      </p:sp>
      <p:sp>
        <p:nvSpPr>
          <p:cNvPr id="25615" name="Line 11"/>
          <p:cNvSpPr>
            <a:spLocks noChangeShapeType="1"/>
          </p:cNvSpPr>
          <p:nvPr/>
        </p:nvSpPr>
        <p:spPr bwMode="auto">
          <a:xfrm>
            <a:off x="1025525" y="4524375"/>
            <a:ext cx="5700713" cy="0"/>
          </a:xfrm>
          <a:prstGeom prst="line">
            <a:avLst/>
          </a:prstGeom>
          <a:noFill/>
          <a:ln w="12700">
            <a:solidFill>
              <a:srgbClr val="808080"/>
            </a:solidFill>
            <a:prstDash val="dash"/>
            <a:round/>
            <a:headEnd/>
            <a:tailEnd/>
          </a:ln>
        </p:spPr>
        <p:txBody>
          <a:bodyPr/>
          <a:lstStyle/>
          <a:p>
            <a:endParaRPr lang="en-US"/>
          </a:p>
        </p:txBody>
      </p:sp>
      <p:sp>
        <p:nvSpPr>
          <p:cNvPr id="25616" name="Text Box 7"/>
          <p:cNvSpPr txBox="1">
            <a:spLocks noChangeArrowheads="1"/>
          </p:cNvSpPr>
          <p:nvPr/>
        </p:nvSpPr>
        <p:spPr bwMode="auto">
          <a:xfrm>
            <a:off x="2065338" y="4521200"/>
            <a:ext cx="1568450" cy="1116013"/>
          </a:xfrm>
          <a:prstGeom prst="rect">
            <a:avLst/>
          </a:prstGeom>
          <a:noFill/>
          <a:ln w="9525">
            <a:noFill/>
            <a:miter lim="800000"/>
            <a:headEnd/>
            <a:tailEnd/>
          </a:ln>
        </p:spPr>
        <p:txBody>
          <a:bodyPr>
            <a:spAutoFit/>
          </a:bodyPr>
          <a:lstStyle/>
          <a:p>
            <a:pPr algn="r">
              <a:spcBef>
                <a:spcPts val="300"/>
              </a:spcBef>
            </a:pPr>
            <a:r>
              <a:rPr lang="en-US" sz="900">
                <a:latin typeface="Century Gothic" pitchFamily="34" charset="0"/>
              </a:rPr>
              <a:t>Benchmark</a:t>
            </a:r>
          </a:p>
          <a:p>
            <a:pPr algn="r">
              <a:spcBef>
                <a:spcPts val="300"/>
              </a:spcBef>
            </a:pPr>
            <a:r>
              <a:rPr lang="en-US" sz="900">
                <a:latin typeface="Century Gothic" pitchFamily="34" charset="0"/>
              </a:rPr>
              <a:t>2007</a:t>
            </a:r>
          </a:p>
          <a:p>
            <a:pPr algn="r">
              <a:spcBef>
                <a:spcPts val="300"/>
              </a:spcBef>
            </a:pPr>
            <a:r>
              <a:rPr lang="en-US" sz="900">
                <a:latin typeface="Century Gothic" pitchFamily="34" charset="0"/>
              </a:rPr>
              <a:t>2008</a:t>
            </a:r>
          </a:p>
          <a:p>
            <a:pPr algn="r">
              <a:spcBef>
                <a:spcPts val="300"/>
              </a:spcBef>
            </a:pPr>
            <a:r>
              <a:rPr lang="en-US" sz="900">
                <a:latin typeface="Century Gothic" pitchFamily="34" charset="0"/>
              </a:rPr>
              <a:t>2009</a:t>
            </a:r>
          </a:p>
          <a:p>
            <a:pPr algn="r">
              <a:spcBef>
                <a:spcPts val="300"/>
              </a:spcBef>
            </a:pPr>
            <a:r>
              <a:rPr lang="en-US" sz="900">
                <a:latin typeface="Century Gothic" pitchFamily="34" charset="0"/>
              </a:rPr>
              <a:t>2010</a:t>
            </a:r>
          </a:p>
          <a:p>
            <a:pPr algn="r">
              <a:spcBef>
                <a:spcPts val="300"/>
              </a:spcBef>
            </a:pPr>
            <a:r>
              <a:rPr lang="en-US" sz="900">
                <a:latin typeface="Century Gothic" pitchFamily="34" charset="0"/>
              </a:rPr>
              <a:t>2011</a:t>
            </a:r>
          </a:p>
        </p:txBody>
      </p:sp>
      <p:sp>
        <p:nvSpPr>
          <p:cNvPr id="25617" name="Text Box 7"/>
          <p:cNvSpPr txBox="1">
            <a:spLocks noChangeArrowheads="1"/>
          </p:cNvSpPr>
          <p:nvPr/>
        </p:nvSpPr>
        <p:spPr bwMode="auto">
          <a:xfrm>
            <a:off x="2076450" y="3424238"/>
            <a:ext cx="1589088" cy="1114425"/>
          </a:xfrm>
          <a:prstGeom prst="rect">
            <a:avLst/>
          </a:prstGeom>
          <a:noFill/>
          <a:ln w="9525">
            <a:noFill/>
            <a:miter lim="800000"/>
            <a:headEnd/>
            <a:tailEnd/>
          </a:ln>
        </p:spPr>
        <p:txBody>
          <a:bodyPr>
            <a:spAutoFit/>
          </a:bodyPr>
          <a:lstStyle/>
          <a:p>
            <a:pPr algn="r">
              <a:spcBef>
                <a:spcPts val="300"/>
              </a:spcBef>
            </a:pPr>
            <a:r>
              <a:rPr lang="en-US" sz="900">
                <a:latin typeface="Century Gothic" pitchFamily="34" charset="0"/>
              </a:rPr>
              <a:t>Benchmark</a:t>
            </a:r>
          </a:p>
          <a:p>
            <a:pPr algn="r">
              <a:spcBef>
                <a:spcPts val="300"/>
              </a:spcBef>
            </a:pPr>
            <a:r>
              <a:rPr lang="en-US" sz="900">
                <a:latin typeface="Century Gothic" pitchFamily="34" charset="0"/>
              </a:rPr>
              <a:t>2007</a:t>
            </a:r>
          </a:p>
          <a:p>
            <a:pPr algn="r">
              <a:spcBef>
                <a:spcPts val="300"/>
              </a:spcBef>
            </a:pPr>
            <a:r>
              <a:rPr lang="en-US" sz="900">
                <a:latin typeface="Century Gothic" pitchFamily="34" charset="0"/>
              </a:rPr>
              <a:t>2008</a:t>
            </a:r>
          </a:p>
          <a:p>
            <a:pPr algn="r">
              <a:spcBef>
                <a:spcPts val="300"/>
              </a:spcBef>
            </a:pPr>
            <a:r>
              <a:rPr lang="en-US" sz="900">
                <a:latin typeface="Century Gothic" pitchFamily="34" charset="0"/>
              </a:rPr>
              <a:t>2009</a:t>
            </a:r>
          </a:p>
          <a:p>
            <a:pPr algn="r">
              <a:spcBef>
                <a:spcPts val="300"/>
              </a:spcBef>
            </a:pPr>
            <a:r>
              <a:rPr lang="en-US" sz="900">
                <a:latin typeface="Century Gothic" pitchFamily="34" charset="0"/>
              </a:rPr>
              <a:t>2010</a:t>
            </a:r>
          </a:p>
          <a:p>
            <a:pPr algn="r">
              <a:spcBef>
                <a:spcPts val="300"/>
              </a:spcBef>
            </a:pPr>
            <a:r>
              <a:rPr lang="en-US" sz="900">
                <a:latin typeface="Century Gothic" pitchFamily="34" charset="0"/>
              </a:rPr>
              <a:t>2011</a:t>
            </a:r>
          </a:p>
        </p:txBody>
      </p:sp>
      <p:sp>
        <p:nvSpPr>
          <p:cNvPr id="25618" name="Text Box 7"/>
          <p:cNvSpPr txBox="1">
            <a:spLocks noChangeArrowheads="1"/>
          </p:cNvSpPr>
          <p:nvPr/>
        </p:nvSpPr>
        <p:spPr bwMode="auto">
          <a:xfrm>
            <a:off x="2120900" y="2289175"/>
            <a:ext cx="1522413" cy="1116013"/>
          </a:xfrm>
          <a:prstGeom prst="rect">
            <a:avLst/>
          </a:prstGeom>
          <a:noFill/>
          <a:ln w="9525">
            <a:noFill/>
            <a:miter lim="800000"/>
            <a:headEnd/>
            <a:tailEnd/>
          </a:ln>
        </p:spPr>
        <p:txBody>
          <a:bodyPr>
            <a:spAutoFit/>
          </a:bodyPr>
          <a:lstStyle/>
          <a:p>
            <a:pPr algn="r">
              <a:spcBef>
                <a:spcPts val="300"/>
              </a:spcBef>
            </a:pPr>
            <a:r>
              <a:rPr lang="en-US" sz="900">
                <a:latin typeface="Century Gothic" pitchFamily="34" charset="0"/>
              </a:rPr>
              <a:t>Benchmark</a:t>
            </a:r>
          </a:p>
          <a:p>
            <a:pPr algn="r">
              <a:spcBef>
                <a:spcPts val="300"/>
              </a:spcBef>
            </a:pPr>
            <a:r>
              <a:rPr lang="en-US" sz="900">
                <a:latin typeface="Century Gothic" pitchFamily="34" charset="0"/>
              </a:rPr>
              <a:t>2007</a:t>
            </a:r>
          </a:p>
          <a:p>
            <a:pPr algn="r">
              <a:spcBef>
                <a:spcPts val="300"/>
              </a:spcBef>
            </a:pPr>
            <a:r>
              <a:rPr lang="en-US" sz="900">
                <a:latin typeface="Century Gothic" pitchFamily="34" charset="0"/>
              </a:rPr>
              <a:t>2008</a:t>
            </a:r>
          </a:p>
          <a:p>
            <a:pPr algn="r">
              <a:spcBef>
                <a:spcPts val="300"/>
              </a:spcBef>
            </a:pPr>
            <a:r>
              <a:rPr lang="en-US" sz="900">
                <a:latin typeface="Century Gothic" pitchFamily="34" charset="0"/>
              </a:rPr>
              <a:t>2009</a:t>
            </a:r>
          </a:p>
          <a:p>
            <a:pPr algn="r">
              <a:spcBef>
                <a:spcPts val="300"/>
              </a:spcBef>
            </a:pPr>
            <a:r>
              <a:rPr lang="en-US" sz="900">
                <a:latin typeface="Century Gothic" pitchFamily="34" charset="0"/>
              </a:rPr>
              <a:t>2010</a:t>
            </a:r>
          </a:p>
          <a:p>
            <a:pPr algn="r">
              <a:spcBef>
                <a:spcPts val="300"/>
              </a:spcBef>
            </a:pPr>
            <a:r>
              <a:rPr lang="en-US" sz="900">
                <a:latin typeface="Century Gothic" pitchFamily="34" charset="0"/>
              </a:rPr>
              <a:t>2011</a:t>
            </a:r>
          </a:p>
        </p:txBody>
      </p:sp>
      <p:sp>
        <p:nvSpPr>
          <p:cNvPr id="25619" name="Text Box 7"/>
          <p:cNvSpPr txBox="1">
            <a:spLocks noChangeArrowheads="1"/>
          </p:cNvSpPr>
          <p:nvPr/>
        </p:nvSpPr>
        <p:spPr bwMode="auto">
          <a:xfrm>
            <a:off x="2128838" y="1168400"/>
            <a:ext cx="1522412" cy="1114425"/>
          </a:xfrm>
          <a:prstGeom prst="rect">
            <a:avLst/>
          </a:prstGeom>
          <a:noFill/>
          <a:ln w="9525">
            <a:noFill/>
            <a:miter lim="800000"/>
            <a:headEnd/>
            <a:tailEnd/>
          </a:ln>
        </p:spPr>
        <p:txBody>
          <a:bodyPr>
            <a:spAutoFit/>
          </a:bodyPr>
          <a:lstStyle/>
          <a:p>
            <a:pPr algn="r">
              <a:spcBef>
                <a:spcPts val="300"/>
              </a:spcBef>
            </a:pPr>
            <a:r>
              <a:rPr lang="en-US" sz="900">
                <a:latin typeface="Century Gothic" pitchFamily="34" charset="0"/>
              </a:rPr>
              <a:t>Benchmark</a:t>
            </a:r>
          </a:p>
          <a:p>
            <a:pPr algn="r">
              <a:spcBef>
                <a:spcPts val="300"/>
              </a:spcBef>
            </a:pPr>
            <a:r>
              <a:rPr lang="en-US" sz="900">
                <a:latin typeface="Century Gothic" pitchFamily="34" charset="0"/>
              </a:rPr>
              <a:t>2007</a:t>
            </a:r>
          </a:p>
          <a:p>
            <a:pPr algn="r">
              <a:spcBef>
                <a:spcPts val="300"/>
              </a:spcBef>
            </a:pPr>
            <a:r>
              <a:rPr lang="en-US" sz="900">
                <a:latin typeface="Century Gothic" pitchFamily="34" charset="0"/>
              </a:rPr>
              <a:t>2008</a:t>
            </a:r>
          </a:p>
          <a:p>
            <a:pPr algn="r">
              <a:spcBef>
                <a:spcPts val="300"/>
              </a:spcBef>
            </a:pPr>
            <a:r>
              <a:rPr lang="en-US" sz="900">
                <a:latin typeface="Century Gothic" pitchFamily="34" charset="0"/>
              </a:rPr>
              <a:t>2009</a:t>
            </a:r>
          </a:p>
          <a:p>
            <a:pPr algn="r">
              <a:spcBef>
                <a:spcPts val="300"/>
              </a:spcBef>
            </a:pPr>
            <a:r>
              <a:rPr lang="en-US" sz="900">
                <a:latin typeface="Century Gothic" pitchFamily="34" charset="0"/>
              </a:rPr>
              <a:t>2010</a:t>
            </a:r>
          </a:p>
          <a:p>
            <a:pPr algn="r">
              <a:spcBef>
                <a:spcPts val="300"/>
              </a:spcBef>
            </a:pPr>
            <a:r>
              <a:rPr lang="en-US" sz="900">
                <a:latin typeface="Century Gothic" pitchFamily="34" charset="0"/>
              </a:rPr>
              <a:t>2011</a:t>
            </a:r>
          </a:p>
        </p:txBody>
      </p:sp>
      <p:sp>
        <p:nvSpPr>
          <p:cNvPr id="25620" name="Text Box 9"/>
          <p:cNvSpPr txBox="1">
            <a:spLocks noChangeArrowheads="1"/>
          </p:cNvSpPr>
          <p:nvPr/>
        </p:nvSpPr>
        <p:spPr bwMode="auto">
          <a:xfrm>
            <a:off x="950913" y="6375400"/>
            <a:ext cx="6173787" cy="508000"/>
          </a:xfrm>
          <a:prstGeom prst="rect">
            <a:avLst/>
          </a:prstGeom>
          <a:noFill/>
          <a:ln w="9525">
            <a:noFill/>
            <a:miter lim="800000"/>
            <a:headEnd/>
            <a:tailEnd/>
          </a:ln>
        </p:spPr>
        <p:txBody>
          <a:bodyPr>
            <a:spAutoFit/>
          </a:bodyPr>
          <a:lstStyle/>
          <a:p>
            <a:r>
              <a:rPr lang="en-NZ" sz="900" i="1">
                <a:latin typeface="Century Gothic" pitchFamily="34" charset="0"/>
              </a:rPr>
              <a:t>Q2 On a scale of strongly agree, slightly agree, slightly disagree and strongly disagree, how much do you agree or disagree with the following statements? Base: All Respondents: Benchmark (n=1001), 2007 (n= 1000), 2008 (n=1016), 2009 (n=1000), 2010 (n=1000), 2011 (n=1164).</a:t>
            </a:r>
            <a:endParaRPr lang="en-GB" sz="900" i="1">
              <a:latin typeface="Century Gothic" pitchFamily="34" charset="0"/>
            </a:endParaRPr>
          </a:p>
        </p:txBody>
      </p:sp>
      <p:sp>
        <p:nvSpPr>
          <p:cNvPr id="35" name="Down Arrow 34"/>
          <p:cNvSpPr/>
          <p:nvPr/>
        </p:nvSpPr>
        <p:spPr>
          <a:xfrm>
            <a:off x="6543675" y="4333875"/>
            <a:ext cx="47625" cy="1238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a:p>
        </p:txBody>
      </p:sp>
      <p:sp>
        <p:nvSpPr>
          <p:cNvPr id="36" name="Down Arrow 35"/>
          <p:cNvSpPr/>
          <p:nvPr/>
        </p:nvSpPr>
        <p:spPr>
          <a:xfrm rot="10800000">
            <a:off x="6553200" y="3181350"/>
            <a:ext cx="47625" cy="1238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a:p>
        </p:txBody>
      </p:sp>
      <p:sp>
        <p:nvSpPr>
          <p:cNvPr id="39" name="Down Arrow 38"/>
          <p:cNvSpPr/>
          <p:nvPr/>
        </p:nvSpPr>
        <p:spPr>
          <a:xfrm rot="10800000">
            <a:off x="6562725" y="2066925"/>
            <a:ext cx="47625" cy="1238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a:p>
        </p:txBody>
      </p:sp>
      <p:sp>
        <p:nvSpPr>
          <p:cNvPr id="25624" name="TextBox 39"/>
          <p:cNvSpPr txBox="1">
            <a:spLocks noChangeArrowheads="1"/>
          </p:cNvSpPr>
          <p:nvPr/>
        </p:nvSpPr>
        <p:spPr bwMode="auto">
          <a:xfrm>
            <a:off x="6848475" y="1381125"/>
            <a:ext cx="2162175" cy="1938338"/>
          </a:xfrm>
          <a:prstGeom prst="rect">
            <a:avLst/>
          </a:prstGeom>
          <a:noFill/>
          <a:ln w="9525">
            <a:noFill/>
            <a:miter lim="800000"/>
            <a:headEnd/>
            <a:tailEnd/>
          </a:ln>
        </p:spPr>
        <p:txBody>
          <a:bodyPr>
            <a:spAutoFit/>
          </a:bodyPr>
          <a:lstStyle/>
          <a:p>
            <a:pPr algn="ctr"/>
            <a:r>
              <a:rPr lang="en-US" sz="1000">
                <a:latin typeface="Century Gothic" pitchFamily="34" charset="0"/>
              </a:rPr>
              <a:t>This year through the media we have witnessed the response of the Government, Civil Defence, local authorities, emergency services, the New Zealand public and the local community to the Christchurch earthquakes.</a:t>
            </a:r>
          </a:p>
          <a:p>
            <a:pPr algn="ctr"/>
            <a:endParaRPr lang="en-US" sz="1000">
              <a:latin typeface="Century Gothic" pitchFamily="34" charset="0"/>
            </a:endParaRPr>
          </a:p>
          <a:p>
            <a:pPr algn="ctr"/>
            <a:r>
              <a:rPr lang="en-US" sz="1000">
                <a:latin typeface="Century Gothic" pitchFamily="34" charset="0"/>
              </a:rPr>
              <a:t>This appears to have produced greater confidence that someone will be there to help.</a:t>
            </a:r>
            <a:endParaRPr lang="en-NZ" sz="1000">
              <a:latin typeface="Century Gothic" pitchFamily="34" charset="0"/>
            </a:endParaRPr>
          </a:p>
        </p:txBody>
      </p:sp>
      <p:sp>
        <p:nvSpPr>
          <p:cNvPr id="25625" name="TextBox 40"/>
          <p:cNvSpPr txBox="1">
            <a:spLocks noChangeArrowheads="1"/>
          </p:cNvSpPr>
          <p:nvPr/>
        </p:nvSpPr>
        <p:spPr bwMode="auto">
          <a:xfrm>
            <a:off x="6943725" y="3752850"/>
            <a:ext cx="2162175" cy="554038"/>
          </a:xfrm>
          <a:prstGeom prst="rect">
            <a:avLst/>
          </a:prstGeom>
          <a:noFill/>
          <a:ln w="9525">
            <a:noFill/>
            <a:miter lim="800000"/>
            <a:headEnd/>
            <a:tailEnd/>
          </a:ln>
        </p:spPr>
        <p:txBody>
          <a:bodyPr>
            <a:spAutoFit/>
          </a:bodyPr>
          <a:lstStyle/>
          <a:p>
            <a:pPr algn="ctr"/>
            <a:r>
              <a:rPr lang="en-US" sz="1000">
                <a:latin typeface="Century Gothic" pitchFamily="34" charset="0"/>
              </a:rPr>
              <a:t>This year more people appreciate that a disaster could strike at any time.</a:t>
            </a:r>
            <a:endParaRPr lang="en-NZ" sz="1000">
              <a:latin typeface="Century Gothic" pitchFamily="34" charset="0"/>
            </a:endParaRPr>
          </a:p>
        </p:txBody>
      </p:sp>
      <p:sp>
        <p:nvSpPr>
          <p:cNvPr id="42" name="Right Brace 41"/>
          <p:cNvSpPr/>
          <p:nvPr/>
        </p:nvSpPr>
        <p:spPr>
          <a:xfrm>
            <a:off x="6781800" y="1266825"/>
            <a:ext cx="104775" cy="2105025"/>
          </a:xfrm>
          <a:prstGeom prst="rightBrace">
            <a:avLst/>
          </a:prstGeom>
        </p:spPr>
        <p:style>
          <a:lnRef idx="2">
            <a:schemeClr val="accent6"/>
          </a:lnRef>
          <a:fillRef idx="0">
            <a:schemeClr val="accent6"/>
          </a:fillRef>
          <a:effectRef idx="1">
            <a:schemeClr val="accent6"/>
          </a:effectRef>
          <a:fontRef idx="minor">
            <a:schemeClr val="tx1"/>
          </a:fontRef>
        </p:style>
        <p:txBody>
          <a:bodyPr anchor="ctr"/>
          <a:lstStyle/>
          <a:p>
            <a:pPr algn="ctr" fontAlgn="auto">
              <a:spcBef>
                <a:spcPts val="0"/>
              </a:spcBef>
              <a:spcAft>
                <a:spcPts val="0"/>
              </a:spcAft>
              <a:defRPr/>
            </a:pPr>
            <a:endParaRPr lang="en-NZ"/>
          </a:p>
        </p:txBody>
      </p:sp>
      <p:sp>
        <p:nvSpPr>
          <p:cNvPr id="43" name="Right Brace 42"/>
          <p:cNvSpPr/>
          <p:nvPr/>
        </p:nvSpPr>
        <p:spPr>
          <a:xfrm>
            <a:off x="6791325" y="3476625"/>
            <a:ext cx="104775" cy="1028700"/>
          </a:xfrm>
          <a:prstGeom prst="rightBrace">
            <a:avLst/>
          </a:prstGeom>
        </p:spPr>
        <p:style>
          <a:lnRef idx="2">
            <a:schemeClr val="accent5"/>
          </a:lnRef>
          <a:fillRef idx="0">
            <a:schemeClr val="accent5"/>
          </a:fillRef>
          <a:effectRef idx="1">
            <a:schemeClr val="accent5"/>
          </a:effectRef>
          <a:fontRef idx="minor">
            <a:schemeClr val="tx1"/>
          </a:fontRef>
        </p:style>
        <p:txBody>
          <a:bodyPr anchor="ctr"/>
          <a:lstStyle/>
          <a:p>
            <a:pPr algn="ctr" fontAlgn="auto">
              <a:spcBef>
                <a:spcPts val="0"/>
              </a:spcBef>
              <a:spcAft>
                <a:spcPts val="0"/>
              </a:spcAft>
              <a:defRPr/>
            </a:pPr>
            <a:endParaRPr lang="en-NZ"/>
          </a:p>
        </p:txBody>
      </p:sp>
      <p:sp>
        <p:nvSpPr>
          <p:cNvPr id="25628" name="TextBox 43"/>
          <p:cNvSpPr txBox="1">
            <a:spLocks noChangeArrowheads="1"/>
          </p:cNvSpPr>
          <p:nvPr/>
        </p:nvSpPr>
        <p:spPr bwMode="auto">
          <a:xfrm>
            <a:off x="6410325" y="1876425"/>
            <a:ext cx="419100" cy="215900"/>
          </a:xfrm>
          <a:prstGeom prst="rect">
            <a:avLst/>
          </a:prstGeom>
          <a:noFill/>
          <a:ln w="9525">
            <a:noFill/>
            <a:miter lim="800000"/>
            <a:headEnd/>
            <a:tailEnd/>
          </a:ln>
        </p:spPr>
        <p:txBody>
          <a:bodyPr>
            <a:spAutoFit/>
          </a:bodyPr>
          <a:lstStyle/>
          <a:p>
            <a:r>
              <a:rPr lang="en-US" sz="800">
                <a:latin typeface="Century Gothic" pitchFamily="34" charset="0"/>
              </a:rPr>
              <a:t>(65)</a:t>
            </a:r>
            <a:endParaRPr lang="en-NZ" sz="800">
              <a:latin typeface="Century Gothic" pitchFamily="34" charset="0"/>
            </a:endParaRPr>
          </a:p>
        </p:txBody>
      </p:sp>
      <p:sp>
        <p:nvSpPr>
          <p:cNvPr id="25629" name="TextBox 44"/>
          <p:cNvSpPr txBox="1">
            <a:spLocks noChangeArrowheads="1"/>
          </p:cNvSpPr>
          <p:nvPr/>
        </p:nvSpPr>
        <p:spPr bwMode="auto">
          <a:xfrm>
            <a:off x="6410325" y="4124325"/>
            <a:ext cx="419100" cy="215900"/>
          </a:xfrm>
          <a:prstGeom prst="rect">
            <a:avLst/>
          </a:prstGeom>
          <a:noFill/>
          <a:ln w="9525">
            <a:noFill/>
            <a:miter lim="800000"/>
            <a:headEnd/>
            <a:tailEnd/>
          </a:ln>
        </p:spPr>
        <p:txBody>
          <a:bodyPr>
            <a:spAutoFit/>
          </a:bodyPr>
          <a:lstStyle/>
          <a:p>
            <a:r>
              <a:rPr lang="en-US" sz="800">
                <a:latin typeface="Century Gothic" pitchFamily="34" charset="0"/>
              </a:rPr>
              <a:t>(37)</a:t>
            </a:r>
            <a:endParaRPr lang="en-NZ" sz="800">
              <a:latin typeface="Century Gothic"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5363" y="134938"/>
            <a:ext cx="6248400" cy="849312"/>
          </a:xfrm>
        </p:spPr>
        <p:txBody>
          <a:bodyPr rtlCol="0">
            <a:normAutofit fontScale="90000"/>
          </a:bodyPr>
          <a:lstStyle/>
          <a:p>
            <a:pPr fontAlgn="auto">
              <a:spcAft>
                <a:spcPts val="0"/>
              </a:spcAft>
              <a:defRPr/>
            </a:pPr>
            <a:r>
              <a:rPr lang="en-US" b="1" dirty="0" smtClean="0">
                <a:solidFill>
                  <a:schemeClr val="accent1"/>
                </a:solidFill>
              </a:rPr>
              <a:t>We expect to rely more on our local or regional council than we did last year.</a:t>
            </a:r>
            <a:endParaRPr lang="en-NZ" b="1" dirty="0">
              <a:solidFill>
                <a:schemeClr val="accent1"/>
              </a:solidFill>
            </a:endParaRPr>
          </a:p>
        </p:txBody>
      </p:sp>
      <p:graphicFrame>
        <p:nvGraphicFramePr>
          <p:cNvPr id="26626" name="Object 5"/>
          <p:cNvGraphicFramePr>
            <a:graphicFrameLocks noChangeAspect="1"/>
          </p:cNvGraphicFramePr>
          <p:nvPr/>
        </p:nvGraphicFramePr>
        <p:xfrm>
          <a:off x="3806825" y="1225550"/>
          <a:ext cx="4810125" cy="5197475"/>
        </p:xfrm>
        <a:graphic>
          <a:graphicData uri="http://schemas.openxmlformats.org/presentationml/2006/ole">
            <p:oleObj spid="_x0000_s26626" r:id="rId3" imgW="4816257" imgH="5200339" progId="Excel.Chart.8">
              <p:embed/>
            </p:oleObj>
          </a:graphicData>
        </a:graphic>
      </p:graphicFrame>
      <p:sp>
        <p:nvSpPr>
          <p:cNvPr id="26627" name="Text Box 9"/>
          <p:cNvSpPr txBox="1">
            <a:spLocks noChangeArrowheads="1"/>
          </p:cNvSpPr>
          <p:nvPr/>
        </p:nvSpPr>
        <p:spPr bwMode="auto">
          <a:xfrm>
            <a:off x="962025" y="6332538"/>
            <a:ext cx="6153150" cy="508000"/>
          </a:xfrm>
          <a:prstGeom prst="rect">
            <a:avLst/>
          </a:prstGeom>
          <a:noFill/>
          <a:ln w="9525">
            <a:noFill/>
            <a:miter lim="800000"/>
            <a:headEnd/>
            <a:tailEnd/>
          </a:ln>
        </p:spPr>
        <p:txBody>
          <a:bodyPr>
            <a:spAutoFit/>
          </a:bodyPr>
          <a:lstStyle/>
          <a:p>
            <a:r>
              <a:rPr lang="en-NZ" sz="900" i="1">
                <a:latin typeface="Century Gothic" pitchFamily="34" charset="0"/>
              </a:rPr>
              <a:t>Q7. Now I’d like you to imagine that there has been a disaster in the town, city or rural area where you live. What groups or individuals do you think would be able to help you following a disaster? Base: All Respondents: 2007 (n= 1000), 2008 (n=1016), 2009 (n=1000), 2010 (n=1000), 2011 (n=1164).</a:t>
            </a:r>
            <a:endParaRPr lang="en-GB" sz="900" i="1">
              <a:latin typeface="Century Gothic" pitchFamily="34" charset="0"/>
            </a:endParaRPr>
          </a:p>
        </p:txBody>
      </p:sp>
      <p:sp>
        <p:nvSpPr>
          <p:cNvPr id="6" name="Rounded Rectangle 5"/>
          <p:cNvSpPr/>
          <p:nvPr/>
        </p:nvSpPr>
        <p:spPr>
          <a:xfrm>
            <a:off x="1333500" y="1314450"/>
            <a:ext cx="2838450" cy="1809750"/>
          </a:xfrm>
          <a:prstGeom prst="roundRect">
            <a:avLst>
              <a:gd name="adj" fmla="val 2880"/>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400" dirty="0"/>
              <a:t>More people believe their local or regional council, their neighbours, and the ambulance service will be there to help them following a disaster.</a:t>
            </a:r>
            <a:endParaRPr lang="en-NZ" sz="1400" dirty="0"/>
          </a:p>
        </p:txBody>
      </p:sp>
      <p:sp>
        <p:nvSpPr>
          <p:cNvPr id="7" name="TextBox 6"/>
          <p:cNvSpPr txBox="1"/>
          <p:nvPr/>
        </p:nvSpPr>
        <p:spPr>
          <a:xfrm>
            <a:off x="4314825" y="1028700"/>
            <a:ext cx="4419600" cy="277813"/>
          </a:xfrm>
          <a:prstGeom prst="rect">
            <a:avLst/>
          </a:prstGeom>
          <a:noFill/>
        </p:spPr>
        <p:txBody>
          <a:bodyPr>
            <a:spAutoFit/>
          </a:bodyPr>
          <a:lstStyle/>
          <a:p>
            <a:pPr algn="ctr" fontAlgn="auto">
              <a:spcBef>
                <a:spcPts val="0"/>
              </a:spcBef>
              <a:spcAft>
                <a:spcPts val="0"/>
              </a:spcAft>
              <a:defRPr/>
            </a:pPr>
            <a:r>
              <a:rPr lang="en-NZ" sz="1200" b="1" kern="0" dirty="0">
                <a:solidFill>
                  <a:srgbClr val="000000"/>
                </a:solidFill>
                <a:latin typeface="+mn-lt"/>
                <a:ea typeface="+mj-ea"/>
                <a:cs typeface="+mj-cs"/>
              </a:rPr>
              <a:t>Who would be able to help following a disaster?</a:t>
            </a:r>
            <a:endParaRPr lang="en-NZ" sz="1200" b="1" kern="0" dirty="0">
              <a:solidFill>
                <a:srgbClr val="000000"/>
              </a:solidFill>
              <a:latin typeface="+mn-lt"/>
              <a:cs typeface="+mn-cs"/>
            </a:endParaRPr>
          </a:p>
        </p:txBody>
      </p:sp>
      <p:sp>
        <p:nvSpPr>
          <p:cNvPr id="8" name="Oval 7"/>
          <p:cNvSpPr/>
          <p:nvPr/>
        </p:nvSpPr>
        <p:spPr>
          <a:xfrm>
            <a:off x="6853238" y="5278438"/>
            <a:ext cx="368300" cy="381000"/>
          </a:xfrm>
          <a:prstGeom prst="ellipse">
            <a:avLst/>
          </a:prstGeom>
          <a:noFill/>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en-NZ"/>
          </a:p>
        </p:txBody>
      </p:sp>
      <p:sp>
        <p:nvSpPr>
          <p:cNvPr id="26631" name="TextBox 8"/>
          <p:cNvSpPr txBox="1">
            <a:spLocks noChangeArrowheads="1"/>
          </p:cNvSpPr>
          <p:nvPr/>
        </p:nvSpPr>
        <p:spPr bwMode="auto">
          <a:xfrm>
            <a:off x="7010400" y="4219575"/>
            <a:ext cx="419100" cy="215900"/>
          </a:xfrm>
          <a:prstGeom prst="rect">
            <a:avLst/>
          </a:prstGeom>
          <a:noFill/>
          <a:ln w="9525">
            <a:noFill/>
            <a:miter lim="800000"/>
            <a:headEnd/>
            <a:tailEnd/>
          </a:ln>
        </p:spPr>
        <p:txBody>
          <a:bodyPr>
            <a:spAutoFit/>
          </a:bodyPr>
          <a:lstStyle/>
          <a:p>
            <a:r>
              <a:rPr lang="en-US" sz="800">
                <a:latin typeface="Century Gothic" pitchFamily="34" charset="0"/>
              </a:rPr>
              <a:t>(61)</a:t>
            </a:r>
            <a:endParaRPr lang="en-NZ" sz="800">
              <a:latin typeface="Century Gothic" pitchFamily="34" charset="0"/>
            </a:endParaRPr>
          </a:p>
        </p:txBody>
      </p:sp>
      <p:sp>
        <p:nvSpPr>
          <p:cNvPr id="26632" name="TextBox 9"/>
          <p:cNvSpPr txBox="1">
            <a:spLocks noChangeArrowheads="1"/>
          </p:cNvSpPr>
          <p:nvPr/>
        </p:nvSpPr>
        <p:spPr bwMode="auto">
          <a:xfrm>
            <a:off x="7105650" y="3705225"/>
            <a:ext cx="419100" cy="215900"/>
          </a:xfrm>
          <a:prstGeom prst="rect">
            <a:avLst/>
          </a:prstGeom>
          <a:noFill/>
          <a:ln w="9525">
            <a:noFill/>
            <a:miter lim="800000"/>
            <a:headEnd/>
            <a:tailEnd/>
          </a:ln>
        </p:spPr>
        <p:txBody>
          <a:bodyPr>
            <a:spAutoFit/>
          </a:bodyPr>
          <a:lstStyle/>
          <a:p>
            <a:r>
              <a:rPr lang="en-US" sz="800">
                <a:latin typeface="Century Gothic" pitchFamily="34" charset="0"/>
              </a:rPr>
              <a:t>(67)</a:t>
            </a:r>
            <a:endParaRPr lang="en-NZ" sz="800">
              <a:latin typeface="Century Gothic" pitchFamily="34" charset="0"/>
            </a:endParaRPr>
          </a:p>
        </p:txBody>
      </p:sp>
      <p:sp>
        <p:nvSpPr>
          <p:cNvPr id="26633" name="TextBox 10"/>
          <p:cNvSpPr txBox="1">
            <a:spLocks noChangeArrowheads="1"/>
          </p:cNvSpPr>
          <p:nvPr/>
        </p:nvSpPr>
        <p:spPr bwMode="auto">
          <a:xfrm>
            <a:off x="6962775" y="4743450"/>
            <a:ext cx="419100" cy="215900"/>
          </a:xfrm>
          <a:prstGeom prst="rect">
            <a:avLst/>
          </a:prstGeom>
          <a:noFill/>
          <a:ln w="9525">
            <a:noFill/>
            <a:miter lim="800000"/>
            <a:headEnd/>
            <a:tailEnd/>
          </a:ln>
        </p:spPr>
        <p:txBody>
          <a:bodyPr>
            <a:spAutoFit/>
          </a:bodyPr>
          <a:lstStyle/>
          <a:p>
            <a:r>
              <a:rPr lang="en-US" sz="800">
                <a:latin typeface="Century Gothic" pitchFamily="34" charset="0"/>
              </a:rPr>
              <a:t>(62)</a:t>
            </a:r>
            <a:endParaRPr lang="en-NZ" sz="800">
              <a:latin typeface="Century Gothic" pitchFamily="34" charset="0"/>
            </a:endParaRPr>
          </a:p>
        </p:txBody>
      </p:sp>
      <p:sp>
        <p:nvSpPr>
          <p:cNvPr id="26634" name="TextBox 11"/>
          <p:cNvSpPr txBox="1">
            <a:spLocks noChangeArrowheads="1"/>
          </p:cNvSpPr>
          <p:nvPr/>
        </p:nvSpPr>
        <p:spPr bwMode="auto">
          <a:xfrm>
            <a:off x="7534275" y="1619250"/>
            <a:ext cx="419100" cy="215900"/>
          </a:xfrm>
          <a:prstGeom prst="rect">
            <a:avLst/>
          </a:prstGeom>
          <a:noFill/>
          <a:ln w="9525">
            <a:noFill/>
            <a:miter lim="800000"/>
            <a:headEnd/>
            <a:tailEnd/>
          </a:ln>
        </p:spPr>
        <p:txBody>
          <a:bodyPr>
            <a:spAutoFit/>
          </a:bodyPr>
          <a:lstStyle/>
          <a:p>
            <a:r>
              <a:rPr lang="en-US" sz="800">
                <a:latin typeface="Century Gothic" pitchFamily="34" charset="0"/>
              </a:rPr>
              <a:t>(80)</a:t>
            </a:r>
            <a:endParaRPr lang="en-NZ" sz="800">
              <a:latin typeface="Century Gothic" pitchFamily="34" charset="0"/>
            </a:endParaRPr>
          </a:p>
        </p:txBody>
      </p:sp>
      <p:sp>
        <p:nvSpPr>
          <p:cNvPr id="26635" name="TextBox 12"/>
          <p:cNvSpPr txBox="1">
            <a:spLocks noChangeArrowheads="1"/>
          </p:cNvSpPr>
          <p:nvPr/>
        </p:nvSpPr>
        <p:spPr bwMode="auto">
          <a:xfrm>
            <a:off x="7439025" y="2133600"/>
            <a:ext cx="419100" cy="215900"/>
          </a:xfrm>
          <a:prstGeom prst="rect">
            <a:avLst/>
          </a:prstGeom>
          <a:noFill/>
          <a:ln w="9525">
            <a:noFill/>
            <a:miter lim="800000"/>
            <a:headEnd/>
            <a:tailEnd/>
          </a:ln>
        </p:spPr>
        <p:txBody>
          <a:bodyPr>
            <a:spAutoFit/>
          </a:bodyPr>
          <a:lstStyle/>
          <a:p>
            <a:r>
              <a:rPr lang="en-US" sz="800">
                <a:latin typeface="Century Gothic" pitchFamily="34" charset="0"/>
              </a:rPr>
              <a:t>(77)</a:t>
            </a:r>
            <a:endParaRPr lang="en-NZ" sz="800">
              <a:latin typeface="Century Gothic"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966788" y="211138"/>
            <a:ext cx="6529387" cy="850900"/>
          </a:xfrm>
        </p:spPr>
        <p:txBody>
          <a:bodyPr/>
          <a:lstStyle/>
          <a:p>
            <a:r>
              <a:rPr lang="en-US" sz="2400" b="1" smtClean="0">
                <a:solidFill>
                  <a:schemeClr val="accent1"/>
                </a:solidFill>
              </a:rPr>
              <a:t>People have become more aware that mobile phone and sanitation services could be disrupted following a disaster.</a:t>
            </a:r>
            <a:endParaRPr lang="en-NZ" sz="2400" b="1" smtClean="0">
              <a:solidFill>
                <a:schemeClr val="accent1"/>
              </a:solidFill>
            </a:endParaRPr>
          </a:p>
        </p:txBody>
      </p:sp>
      <p:graphicFrame>
        <p:nvGraphicFramePr>
          <p:cNvPr id="27650" name="Object 5"/>
          <p:cNvGraphicFramePr>
            <a:graphicFrameLocks noChangeAspect="1"/>
          </p:cNvGraphicFramePr>
          <p:nvPr/>
        </p:nvGraphicFramePr>
        <p:xfrm>
          <a:off x="2120900" y="1406525"/>
          <a:ext cx="6491288" cy="5502275"/>
        </p:xfrm>
        <a:graphic>
          <a:graphicData uri="http://schemas.openxmlformats.org/presentationml/2006/ole">
            <p:oleObj spid="_x0000_s27650" r:id="rId3" imgW="6492803" imgH="5499069" progId="Excel.Chart.8">
              <p:embed/>
            </p:oleObj>
          </a:graphicData>
        </a:graphic>
      </p:graphicFrame>
      <p:sp>
        <p:nvSpPr>
          <p:cNvPr id="27651" name="Text Box 9"/>
          <p:cNvSpPr txBox="1">
            <a:spLocks noChangeArrowheads="1"/>
          </p:cNvSpPr>
          <p:nvPr/>
        </p:nvSpPr>
        <p:spPr bwMode="auto">
          <a:xfrm>
            <a:off x="952500" y="6311900"/>
            <a:ext cx="7535863" cy="508000"/>
          </a:xfrm>
          <a:prstGeom prst="rect">
            <a:avLst/>
          </a:prstGeom>
          <a:noFill/>
          <a:ln w="9525">
            <a:noFill/>
            <a:miter lim="800000"/>
            <a:headEnd/>
            <a:tailEnd/>
          </a:ln>
        </p:spPr>
        <p:txBody>
          <a:bodyPr>
            <a:spAutoFit/>
          </a:bodyPr>
          <a:lstStyle/>
          <a:p>
            <a:r>
              <a:rPr lang="en-NZ" sz="900" i="1">
                <a:latin typeface="Century Gothic" pitchFamily="34" charset="0"/>
              </a:rPr>
              <a:t>Q8 Still imagining there had been a disaster, some of the normal services may not be available.  Which of the following household utilities or infrastructure services do you think could be disrupted? Base: All Respondents: 2007 (n= 1000), 2008 (n=1016), 2009 (n=1000), 2010 (n=1000), 2011 (n=1164).</a:t>
            </a:r>
            <a:endParaRPr lang="en-GB" sz="900" i="1">
              <a:latin typeface="Century Gothic" pitchFamily="34" charset="0"/>
            </a:endParaRPr>
          </a:p>
        </p:txBody>
      </p:sp>
      <p:sp>
        <p:nvSpPr>
          <p:cNvPr id="7" name="Oval 6"/>
          <p:cNvSpPr/>
          <p:nvPr/>
        </p:nvSpPr>
        <p:spPr>
          <a:xfrm>
            <a:off x="7270750" y="4676775"/>
            <a:ext cx="358775" cy="342900"/>
          </a:xfrm>
          <a:prstGeom prst="ellipse">
            <a:avLst/>
          </a:prstGeom>
          <a:noFill/>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en-NZ"/>
          </a:p>
        </p:txBody>
      </p:sp>
      <p:sp>
        <p:nvSpPr>
          <p:cNvPr id="8" name="Oval 7"/>
          <p:cNvSpPr/>
          <p:nvPr/>
        </p:nvSpPr>
        <p:spPr>
          <a:xfrm>
            <a:off x="6784975" y="5772150"/>
            <a:ext cx="358775" cy="342900"/>
          </a:xfrm>
          <a:prstGeom prst="ellipse">
            <a:avLst/>
          </a:prstGeom>
          <a:noFill/>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en-NZ"/>
          </a:p>
        </p:txBody>
      </p:sp>
      <p:sp>
        <p:nvSpPr>
          <p:cNvPr id="9" name="TextBox 8"/>
          <p:cNvSpPr txBox="1"/>
          <p:nvPr/>
        </p:nvSpPr>
        <p:spPr>
          <a:xfrm>
            <a:off x="4552950" y="1190625"/>
            <a:ext cx="3209925" cy="277813"/>
          </a:xfrm>
          <a:prstGeom prst="rect">
            <a:avLst/>
          </a:prstGeom>
          <a:noFill/>
        </p:spPr>
        <p:txBody>
          <a:bodyPr>
            <a:spAutoFit/>
          </a:bodyPr>
          <a:lstStyle/>
          <a:p>
            <a:pPr algn="ctr" fontAlgn="auto">
              <a:spcBef>
                <a:spcPts val="0"/>
              </a:spcBef>
              <a:spcAft>
                <a:spcPts val="0"/>
              </a:spcAft>
              <a:defRPr/>
            </a:pPr>
            <a:r>
              <a:rPr lang="en-NZ" sz="1200" b="1" kern="0" dirty="0">
                <a:solidFill>
                  <a:srgbClr val="000000"/>
                </a:solidFill>
                <a:latin typeface="+mn-lt"/>
                <a:ea typeface="+mj-ea"/>
                <a:cs typeface="+mj-cs"/>
              </a:rPr>
              <a:t>Which services could be disrupted?</a:t>
            </a:r>
            <a:endParaRPr lang="en-NZ" sz="1200" b="1" kern="0" dirty="0">
              <a:solidFill>
                <a:srgbClr val="000000"/>
              </a:solidFill>
              <a:latin typeface="+mn-lt"/>
              <a:cs typeface="+mn-cs"/>
            </a:endParaRPr>
          </a:p>
        </p:txBody>
      </p:sp>
      <p:sp>
        <p:nvSpPr>
          <p:cNvPr id="27655" name="TextBox 9"/>
          <p:cNvSpPr txBox="1">
            <a:spLocks noChangeArrowheads="1"/>
          </p:cNvSpPr>
          <p:nvPr/>
        </p:nvSpPr>
        <p:spPr bwMode="auto">
          <a:xfrm>
            <a:off x="7038975" y="2952750"/>
            <a:ext cx="419100" cy="215900"/>
          </a:xfrm>
          <a:prstGeom prst="rect">
            <a:avLst/>
          </a:prstGeom>
          <a:noFill/>
          <a:ln w="9525">
            <a:noFill/>
            <a:miter lim="800000"/>
            <a:headEnd/>
            <a:tailEnd/>
          </a:ln>
        </p:spPr>
        <p:txBody>
          <a:bodyPr>
            <a:spAutoFit/>
          </a:bodyPr>
          <a:lstStyle/>
          <a:p>
            <a:r>
              <a:rPr lang="en-US" sz="800">
                <a:latin typeface="Century Gothic" pitchFamily="34" charset="0"/>
              </a:rPr>
              <a:t>(87)</a:t>
            </a:r>
            <a:endParaRPr lang="en-NZ" sz="800">
              <a:latin typeface="Century Gothic" pitchFamily="34" charset="0"/>
            </a:endParaRPr>
          </a:p>
        </p:txBody>
      </p:sp>
      <p:sp>
        <p:nvSpPr>
          <p:cNvPr id="27656" name="TextBox 10"/>
          <p:cNvSpPr txBox="1">
            <a:spLocks noChangeArrowheads="1"/>
          </p:cNvSpPr>
          <p:nvPr/>
        </p:nvSpPr>
        <p:spPr bwMode="auto">
          <a:xfrm>
            <a:off x="6886575" y="4638675"/>
            <a:ext cx="419100" cy="215900"/>
          </a:xfrm>
          <a:prstGeom prst="rect">
            <a:avLst/>
          </a:prstGeom>
          <a:noFill/>
          <a:ln w="9525">
            <a:noFill/>
            <a:miter lim="800000"/>
            <a:headEnd/>
            <a:tailEnd/>
          </a:ln>
        </p:spPr>
        <p:txBody>
          <a:bodyPr>
            <a:spAutoFit/>
          </a:bodyPr>
          <a:lstStyle/>
          <a:p>
            <a:r>
              <a:rPr lang="en-US" sz="800">
                <a:latin typeface="Century Gothic" pitchFamily="34" charset="0"/>
              </a:rPr>
              <a:t>(82)</a:t>
            </a:r>
            <a:endParaRPr lang="en-NZ" sz="800">
              <a:latin typeface="Century Gothic"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3" name="Group 46"/>
          <p:cNvGrpSpPr>
            <a:grpSpLocks/>
          </p:cNvGrpSpPr>
          <p:nvPr/>
        </p:nvGrpSpPr>
        <p:grpSpPr bwMode="auto">
          <a:xfrm>
            <a:off x="1200150" y="1058863"/>
            <a:ext cx="5780088" cy="4986337"/>
            <a:chOff x="1228725" y="963612"/>
            <a:chExt cx="5780088" cy="4986338"/>
          </a:xfrm>
        </p:grpSpPr>
        <p:graphicFrame>
          <p:nvGraphicFramePr>
            <p:cNvPr id="28687" name="Object 4"/>
            <p:cNvGraphicFramePr>
              <a:graphicFrameLocks noChangeAspect="1"/>
            </p:cNvGraphicFramePr>
            <p:nvPr/>
          </p:nvGraphicFramePr>
          <p:xfrm>
            <a:off x="1177925" y="1177925"/>
            <a:ext cx="5160961" cy="4378325"/>
          </p:xfrm>
          <a:graphic>
            <a:graphicData uri="http://schemas.openxmlformats.org/presentationml/2006/ole">
              <p:oleObj spid="_x0000_s28687" r:id="rId3" imgW="5157663" imgH="4377307" progId="Excel.Chart.8">
                <p:embed/>
              </p:oleObj>
            </a:graphicData>
          </a:graphic>
        </p:graphicFrame>
        <p:grpSp>
          <p:nvGrpSpPr>
            <p:cNvPr id="28688" name="Group 11"/>
            <p:cNvGrpSpPr>
              <a:grpSpLocks/>
            </p:cNvGrpSpPr>
            <p:nvPr/>
          </p:nvGrpSpPr>
          <p:grpSpPr bwMode="auto">
            <a:xfrm>
              <a:off x="2055813" y="5580063"/>
              <a:ext cx="4953000" cy="369887"/>
              <a:chOff x="617" y="3618"/>
              <a:chExt cx="3120" cy="233"/>
            </a:xfrm>
          </p:grpSpPr>
          <p:sp>
            <p:nvSpPr>
              <p:cNvPr id="28702" name="Text Box 14"/>
              <p:cNvSpPr txBox="1">
                <a:spLocks noChangeArrowheads="1"/>
              </p:cNvSpPr>
              <p:nvPr/>
            </p:nvSpPr>
            <p:spPr bwMode="auto">
              <a:xfrm>
                <a:off x="2821" y="3626"/>
                <a:ext cx="916" cy="212"/>
              </a:xfrm>
              <a:prstGeom prst="rect">
                <a:avLst/>
              </a:prstGeom>
              <a:noFill/>
              <a:ln w="9525">
                <a:noFill/>
                <a:miter lim="800000"/>
                <a:headEnd/>
                <a:tailEnd/>
              </a:ln>
            </p:spPr>
            <p:txBody>
              <a:bodyPr>
                <a:spAutoFit/>
              </a:bodyPr>
              <a:lstStyle/>
              <a:p>
                <a:pPr>
                  <a:spcBef>
                    <a:spcPct val="50000"/>
                  </a:spcBef>
                </a:pPr>
                <a:r>
                  <a:rPr lang="en-US" sz="800">
                    <a:latin typeface="Century Gothic" pitchFamily="34" charset="0"/>
                  </a:rPr>
                  <a:t>Very important/</a:t>
                </a:r>
                <a:br>
                  <a:rPr lang="en-US" sz="800">
                    <a:latin typeface="Century Gothic" pitchFamily="34" charset="0"/>
                  </a:rPr>
                </a:br>
                <a:r>
                  <a:rPr lang="en-US" sz="800">
                    <a:latin typeface="Century Gothic" pitchFamily="34" charset="0"/>
                  </a:rPr>
                  <a:t>prepared</a:t>
                </a:r>
              </a:p>
            </p:txBody>
          </p:sp>
          <p:grpSp>
            <p:nvGrpSpPr>
              <p:cNvPr id="28703" name="Group 13"/>
              <p:cNvGrpSpPr>
                <a:grpSpLocks/>
              </p:cNvGrpSpPr>
              <p:nvPr/>
            </p:nvGrpSpPr>
            <p:grpSpPr bwMode="auto">
              <a:xfrm>
                <a:off x="617" y="3618"/>
                <a:ext cx="2820" cy="233"/>
                <a:chOff x="141" y="3618"/>
                <a:chExt cx="2820" cy="233"/>
              </a:xfrm>
            </p:grpSpPr>
            <p:sp>
              <p:nvSpPr>
                <p:cNvPr id="28704" name="Text Box 16"/>
                <p:cNvSpPr txBox="1">
                  <a:spLocks noChangeArrowheads="1"/>
                </p:cNvSpPr>
                <p:nvPr/>
              </p:nvSpPr>
              <p:spPr bwMode="auto">
                <a:xfrm>
                  <a:off x="1704" y="3628"/>
                  <a:ext cx="891" cy="212"/>
                </a:xfrm>
                <a:prstGeom prst="rect">
                  <a:avLst/>
                </a:prstGeom>
                <a:noFill/>
                <a:ln w="9525">
                  <a:noFill/>
                  <a:miter lim="800000"/>
                  <a:headEnd/>
                  <a:tailEnd/>
                </a:ln>
              </p:spPr>
              <p:txBody>
                <a:bodyPr>
                  <a:spAutoFit/>
                </a:bodyPr>
                <a:lstStyle/>
                <a:p>
                  <a:pPr>
                    <a:spcBef>
                      <a:spcPct val="50000"/>
                    </a:spcBef>
                  </a:pPr>
                  <a:r>
                    <a:rPr lang="en-US" sz="800">
                      <a:latin typeface="Century Gothic" pitchFamily="34" charset="0"/>
                    </a:rPr>
                    <a:t>Quite important/</a:t>
                  </a:r>
                  <a:br>
                    <a:rPr lang="en-US" sz="800">
                      <a:latin typeface="Century Gothic" pitchFamily="34" charset="0"/>
                    </a:rPr>
                  </a:br>
                  <a:r>
                    <a:rPr lang="en-US" sz="800">
                      <a:latin typeface="Century Gothic" pitchFamily="34" charset="0"/>
                    </a:rPr>
                    <a:t>prepared</a:t>
                  </a:r>
                </a:p>
              </p:txBody>
            </p:sp>
            <p:sp>
              <p:nvSpPr>
                <p:cNvPr id="28705" name="Text Box 18"/>
                <p:cNvSpPr txBox="1">
                  <a:spLocks noChangeArrowheads="1"/>
                </p:cNvSpPr>
                <p:nvPr/>
              </p:nvSpPr>
              <p:spPr bwMode="auto">
                <a:xfrm>
                  <a:off x="951" y="3628"/>
                  <a:ext cx="956" cy="212"/>
                </a:xfrm>
                <a:prstGeom prst="rect">
                  <a:avLst/>
                </a:prstGeom>
                <a:noFill/>
                <a:ln w="9525">
                  <a:noFill/>
                  <a:miter lim="800000"/>
                  <a:headEnd/>
                  <a:tailEnd/>
                </a:ln>
              </p:spPr>
              <p:txBody>
                <a:bodyPr>
                  <a:spAutoFit/>
                </a:bodyPr>
                <a:lstStyle/>
                <a:p>
                  <a:pPr>
                    <a:spcBef>
                      <a:spcPct val="50000"/>
                    </a:spcBef>
                  </a:pPr>
                  <a:r>
                    <a:rPr lang="en-US" sz="800">
                      <a:latin typeface="Century Gothic" pitchFamily="34" charset="0"/>
                    </a:rPr>
                    <a:t>Not that important/</a:t>
                  </a:r>
                  <a:br>
                    <a:rPr lang="en-US" sz="800">
                      <a:latin typeface="Century Gothic" pitchFamily="34" charset="0"/>
                    </a:rPr>
                  </a:br>
                  <a:r>
                    <a:rPr lang="en-US" sz="800">
                      <a:latin typeface="Century Gothic" pitchFamily="34" charset="0"/>
                    </a:rPr>
                    <a:t>prepared</a:t>
                  </a:r>
                </a:p>
              </p:txBody>
            </p:sp>
            <p:sp>
              <p:nvSpPr>
                <p:cNvPr id="28706" name="Text Box 20"/>
                <p:cNvSpPr txBox="1">
                  <a:spLocks noChangeArrowheads="1"/>
                </p:cNvSpPr>
                <p:nvPr/>
              </p:nvSpPr>
              <p:spPr bwMode="auto">
                <a:xfrm>
                  <a:off x="212" y="3628"/>
                  <a:ext cx="995" cy="212"/>
                </a:xfrm>
                <a:prstGeom prst="rect">
                  <a:avLst/>
                </a:prstGeom>
                <a:noFill/>
                <a:ln w="9525">
                  <a:noFill/>
                  <a:miter lim="800000"/>
                  <a:headEnd/>
                  <a:tailEnd/>
                </a:ln>
              </p:spPr>
              <p:txBody>
                <a:bodyPr>
                  <a:spAutoFit/>
                </a:bodyPr>
                <a:lstStyle/>
                <a:p>
                  <a:pPr>
                    <a:spcBef>
                      <a:spcPct val="50000"/>
                    </a:spcBef>
                  </a:pPr>
                  <a:r>
                    <a:rPr lang="en-US" sz="800">
                      <a:latin typeface="Century Gothic" pitchFamily="34" charset="0"/>
                    </a:rPr>
                    <a:t>Not at all important/</a:t>
                  </a:r>
                  <a:br>
                    <a:rPr lang="en-US" sz="800">
                      <a:latin typeface="Century Gothic" pitchFamily="34" charset="0"/>
                    </a:rPr>
                  </a:br>
                  <a:r>
                    <a:rPr lang="en-US" sz="800">
                      <a:latin typeface="Century Gothic" pitchFamily="34" charset="0"/>
                    </a:rPr>
                    <a:t>prepared</a:t>
                  </a:r>
                </a:p>
              </p:txBody>
            </p:sp>
            <p:sp>
              <p:nvSpPr>
                <p:cNvPr id="28707" name="Rectangle 21"/>
                <p:cNvSpPr>
                  <a:spLocks noChangeArrowheads="1"/>
                </p:cNvSpPr>
                <p:nvPr/>
              </p:nvSpPr>
              <p:spPr bwMode="auto">
                <a:xfrm>
                  <a:off x="141" y="3618"/>
                  <a:ext cx="2820" cy="233"/>
                </a:xfrm>
                <a:prstGeom prst="rect">
                  <a:avLst/>
                </a:prstGeom>
                <a:noFill/>
                <a:ln w="9525">
                  <a:solidFill>
                    <a:schemeClr val="tx1"/>
                  </a:solidFill>
                  <a:miter lim="800000"/>
                  <a:headEnd/>
                  <a:tailEnd/>
                </a:ln>
              </p:spPr>
              <p:txBody>
                <a:bodyPr wrap="none" anchor="ctr"/>
                <a:lstStyle/>
                <a:p>
                  <a:endParaRPr lang="en-GB" sz="800">
                    <a:latin typeface="Tahoma" pitchFamily="34" charset="0"/>
                  </a:endParaRPr>
                </a:p>
              </p:txBody>
            </p:sp>
            <p:sp>
              <p:nvSpPr>
                <p:cNvPr id="28708" name="Rectangle 13"/>
                <p:cNvSpPr>
                  <a:spLocks noChangeArrowheads="1"/>
                </p:cNvSpPr>
                <p:nvPr/>
              </p:nvSpPr>
              <p:spPr bwMode="auto">
                <a:xfrm>
                  <a:off x="2302" y="3709"/>
                  <a:ext cx="63" cy="51"/>
                </a:xfrm>
                <a:prstGeom prst="rect">
                  <a:avLst/>
                </a:prstGeom>
                <a:solidFill>
                  <a:schemeClr val="accent2"/>
                </a:solidFill>
                <a:ln w="9525">
                  <a:solidFill>
                    <a:schemeClr val="accent1"/>
                  </a:solidFill>
                  <a:miter lim="800000"/>
                  <a:headEnd/>
                  <a:tailEnd/>
                </a:ln>
              </p:spPr>
              <p:txBody>
                <a:bodyPr wrap="none" anchor="ctr"/>
                <a:lstStyle/>
                <a:p>
                  <a:endParaRPr lang="en-GB" sz="800">
                    <a:latin typeface="Tahoma" pitchFamily="34" charset="0"/>
                  </a:endParaRPr>
                </a:p>
              </p:txBody>
            </p:sp>
            <p:sp>
              <p:nvSpPr>
                <p:cNvPr id="17" name="Rectangle 15"/>
                <p:cNvSpPr>
                  <a:spLocks noChangeArrowheads="1"/>
                </p:cNvSpPr>
                <p:nvPr/>
              </p:nvSpPr>
              <p:spPr bwMode="auto">
                <a:xfrm>
                  <a:off x="1645" y="3709"/>
                  <a:ext cx="68" cy="51"/>
                </a:xfrm>
                <a:prstGeom prst="rect">
                  <a:avLst/>
                </a:prstGeom>
                <a:solidFill>
                  <a:schemeClr val="accent2">
                    <a:lumMod val="50000"/>
                  </a:schemeClr>
                </a:solidFill>
                <a:ln w="9525">
                  <a:solidFill>
                    <a:schemeClr val="accent3">
                      <a:lumMod val="10000"/>
                    </a:schemeClr>
                  </a:solidFill>
                  <a:miter lim="800000"/>
                  <a:headEnd/>
                  <a:tailEnd/>
                </a:ln>
              </p:spPr>
              <p:txBody>
                <a:bodyPr wrap="none" anchor="ctr"/>
                <a:lstStyle/>
                <a:p>
                  <a:pPr fontAlgn="auto">
                    <a:spcBef>
                      <a:spcPts val="0"/>
                    </a:spcBef>
                    <a:spcAft>
                      <a:spcPts val="0"/>
                    </a:spcAft>
                    <a:defRPr/>
                  </a:pPr>
                  <a:endParaRPr lang="en-US" sz="800">
                    <a:latin typeface="Tahoma" pitchFamily="34" charset="0"/>
                    <a:cs typeface="+mn-cs"/>
                  </a:endParaRPr>
                </a:p>
              </p:txBody>
            </p:sp>
            <p:sp>
              <p:nvSpPr>
                <p:cNvPr id="18" name="Rectangle 17"/>
                <p:cNvSpPr>
                  <a:spLocks noChangeArrowheads="1"/>
                </p:cNvSpPr>
                <p:nvPr/>
              </p:nvSpPr>
              <p:spPr bwMode="auto">
                <a:xfrm>
                  <a:off x="923" y="3710"/>
                  <a:ext cx="63" cy="49"/>
                </a:xfrm>
                <a:prstGeom prst="rect">
                  <a:avLst/>
                </a:prstGeom>
                <a:solidFill>
                  <a:schemeClr val="accent4"/>
                </a:solidFill>
                <a:ln w="9525">
                  <a:solidFill>
                    <a:schemeClr val="accent4">
                      <a:lumMod val="50000"/>
                    </a:schemeClr>
                  </a:solidFill>
                  <a:miter lim="800000"/>
                  <a:headEnd/>
                  <a:tailEnd/>
                </a:ln>
              </p:spPr>
              <p:txBody>
                <a:bodyPr wrap="none" anchor="ctr"/>
                <a:lstStyle/>
                <a:p>
                  <a:pPr fontAlgn="auto">
                    <a:spcBef>
                      <a:spcPts val="0"/>
                    </a:spcBef>
                    <a:spcAft>
                      <a:spcPts val="0"/>
                    </a:spcAft>
                    <a:defRPr/>
                  </a:pPr>
                  <a:endParaRPr lang="en-US" sz="800">
                    <a:latin typeface="Tahoma" pitchFamily="34" charset="0"/>
                    <a:cs typeface="+mn-cs"/>
                  </a:endParaRPr>
                </a:p>
              </p:txBody>
            </p:sp>
            <p:sp>
              <p:nvSpPr>
                <p:cNvPr id="19" name="Rectangle 19"/>
                <p:cNvSpPr>
                  <a:spLocks noChangeArrowheads="1"/>
                </p:cNvSpPr>
                <p:nvPr/>
              </p:nvSpPr>
              <p:spPr bwMode="auto">
                <a:xfrm>
                  <a:off x="177" y="3710"/>
                  <a:ext cx="70" cy="48"/>
                </a:xfrm>
                <a:prstGeom prst="rect">
                  <a:avLst/>
                </a:prstGeom>
                <a:solidFill>
                  <a:schemeClr val="accent5"/>
                </a:solidFill>
                <a:ln w="9525">
                  <a:solidFill>
                    <a:schemeClr val="accent5">
                      <a:lumMod val="50000"/>
                    </a:schemeClr>
                  </a:solidFill>
                  <a:miter lim="800000"/>
                  <a:headEnd/>
                  <a:tailEnd/>
                </a:ln>
              </p:spPr>
              <p:txBody>
                <a:bodyPr wrap="none" anchor="ctr"/>
                <a:lstStyle/>
                <a:p>
                  <a:pPr fontAlgn="auto">
                    <a:spcBef>
                      <a:spcPts val="0"/>
                    </a:spcBef>
                    <a:spcAft>
                      <a:spcPts val="0"/>
                    </a:spcAft>
                    <a:defRPr/>
                  </a:pPr>
                  <a:endParaRPr lang="en-US" sz="800">
                    <a:latin typeface="Tahoma" pitchFamily="34" charset="0"/>
                    <a:cs typeface="+mn-cs"/>
                  </a:endParaRPr>
                </a:p>
              </p:txBody>
            </p:sp>
          </p:grpSp>
        </p:grpSp>
        <p:sp>
          <p:nvSpPr>
            <p:cNvPr id="28689" name="Text Box 5"/>
            <p:cNvSpPr txBox="1">
              <a:spLocks noChangeArrowheads="1"/>
            </p:cNvSpPr>
            <p:nvPr/>
          </p:nvSpPr>
          <p:spPr bwMode="auto">
            <a:xfrm>
              <a:off x="5894387" y="963612"/>
              <a:ext cx="963613" cy="338554"/>
            </a:xfrm>
            <a:prstGeom prst="rect">
              <a:avLst/>
            </a:prstGeom>
            <a:noFill/>
            <a:ln w="9525">
              <a:noFill/>
              <a:miter lim="800000"/>
              <a:headEnd/>
              <a:tailEnd/>
            </a:ln>
          </p:spPr>
          <p:txBody>
            <a:bodyPr>
              <a:spAutoFit/>
            </a:bodyPr>
            <a:lstStyle/>
            <a:p>
              <a:pPr algn="ctr"/>
              <a:r>
                <a:rPr lang="en-US" sz="800">
                  <a:latin typeface="Century Gothic" pitchFamily="34" charset="0"/>
                </a:rPr>
                <a:t>% important/</a:t>
              </a:r>
              <a:br>
                <a:rPr lang="en-US" sz="800">
                  <a:latin typeface="Century Gothic" pitchFamily="34" charset="0"/>
                </a:rPr>
              </a:br>
              <a:r>
                <a:rPr lang="en-US" sz="800">
                  <a:latin typeface="Century Gothic" pitchFamily="34" charset="0"/>
                </a:rPr>
                <a:t>prepared</a:t>
              </a:r>
            </a:p>
          </p:txBody>
        </p:sp>
        <p:sp>
          <p:nvSpPr>
            <p:cNvPr id="28690" name="Text Box 5"/>
            <p:cNvSpPr txBox="1">
              <a:spLocks noChangeArrowheads="1"/>
            </p:cNvSpPr>
            <p:nvPr/>
          </p:nvSpPr>
          <p:spPr bwMode="auto">
            <a:xfrm>
              <a:off x="6145599" y="1394491"/>
              <a:ext cx="426262" cy="492443"/>
            </a:xfrm>
            <a:prstGeom prst="rect">
              <a:avLst/>
            </a:prstGeom>
            <a:noFill/>
            <a:ln w="9525">
              <a:noFill/>
              <a:miter lim="800000"/>
              <a:headEnd/>
              <a:tailEnd/>
            </a:ln>
          </p:spPr>
          <p:txBody>
            <a:bodyPr>
              <a:spAutoFit/>
            </a:bodyPr>
            <a:lstStyle/>
            <a:p>
              <a:pPr algn="ctr"/>
              <a:r>
                <a:rPr lang="en-NZ" sz="800">
                  <a:latin typeface="Century Gothic" pitchFamily="34" charset="0"/>
                </a:rPr>
                <a:t>94</a:t>
              </a:r>
            </a:p>
            <a:p>
              <a:pPr algn="ctr"/>
              <a:endParaRPr lang="en-US" sz="500">
                <a:latin typeface="Century Gothic" pitchFamily="34" charset="0"/>
              </a:endParaRPr>
            </a:p>
            <a:p>
              <a:pPr algn="ctr"/>
              <a:endParaRPr lang="en-NZ" sz="500">
                <a:latin typeface="Century Gothic" pitchFamily="34" charset="0"/>
              </a:endParaRPr>
            </a:p>
            <a:p>
              <a:pPr algn="ctr"/>
              <a:r>
                <a:rPr lang="en-NZ" sz="800">
                  <a:latin typeface="Century Gothic" pitchFamily="34" charset="0"/>
                </a:rPr>
                <a:t>52</a:t>
              </a:r>
              <a:endParaRPr lang="en-US" sz="800">
                <a:latin typeface="Century Gothic" pitchFamily="34" charset="0"/>
              </a:endParaRPr>
            </a:p>
          </p:txBody>
        </p:sp>
        <p:sp>
          <p:nvSpPr>
            <p:cNvPr id="28691" name="Text Box 5"/>
            <p:cNvSpPr txBox="1">
              <a:spLocks noChangeArrowheads="1"/>
            </p:cNvSpPr>
            <p:nvPr/>
          </p:nvSpPr>
          <p:spPr bwMode="auto">
            <a:xfrm>
              <a:off x="6202361" y="2057474"/>
              <a:ext cx="312738" cy="492443"/>
            </a:xfrm>
            <a:prstGeom prst="rect">
              <a:avLst/>
            </a:prstGeom>
            <a:noFill/>
            <a:ln w="9525">
              <a:noFill/>
              <a:miter lim="800000"/>
              <a:headEnd/>
              <a:tailEnd/>
            </a:ln>
          </p:spPr>
          <p:txBody>
            <a:bodyPr>
              <a:spAutoFit/>
            </a:bodyPr>
            <a:lstStyle/>
            <a:p>
              <a:pPr algn="ctr"/>
              <a:r>
                <a:rPr lang="en-NZ" sz="800">
                  <a:latin typeface="Century Gothic" pitchFamily="34" charset="0"/>
                </a:rPr>
                <a:t>93</a:t>
              </a:r>
            </a:p>
            <a:p>
              <a:pPr algn="ctr"/>
              <a:endParaRPr lang="en-US" sz="500">
                <a:latin typeface="Century Gothic" pitchFamily="34" charset="0"/>
              </a:endParaRPr>
            </a:p>
            <a:p>
              <a:pPr algn="ctr"/>
              <a:endParaRPr lang="en-NZ" sz="500">
                <a:latin typeface="Century Gothic" pitchFamily="34" charset="0"/>
              </a:endParaRPr>
            </a:p>
            <a:p>
              <a:pPr algn="ctr"/>
              <a:r>
                <a:rPr lang="en-NZ" sz="800">
                  <a:latin typeface="Century Gothic" pitchFamily="34" charset="0"/>
                </a:rPr>
                <a:t>52</a:t>
              </a:r>
              <a:endParaRPr lang="en-US" sz="800">
                <a:latin typeface="Century Gothic" pitchFamily="34" charset="0"/>
              </a:endParaRPr>
            </a:p>
          </p:txBody>
        </p:sp>
        <p:sp>
          <p:nvSpPr>
            <p:cNvPr id="28692" name="Text Box 5"/>
            <p:cNvSpPr txBox="1">
              <a:spLocks noChangeArrowheads="1"/>
            </p:cNvSpPr>
            <p:nvPr/>
          </p:nvSpPr>
          <p:spPr bwMode="auto">
            <a:xfrm>
              <a:off x="6202361" y="2716840"/>
              <a:ext cx="312738" cy="492443"/>
            </a:xfrm>
            <a:prstGeom prst="rect">
              <a:avLst/>
            </a:prstGeom>
            <a:noFill/>
            <a:ln w="9525">
              <a:noFill/>
              <a:miter lim="800000"/>
              <a:headEnd/>
              <a:tailEnd/>
            </a:ln>
          </p:spPr>
          <p:txBody>
            <a:bodyPr>
              <a:spAutoFit/>
            </a:bodyPr>
            <a:lstStyle/>
            <a:p>
              <a:pPr algn="ctr"/>
              <a:r>
                <a:rPr lang="en-NZ" sz="800">
                  <a:latin typeface="Century Gothic" pitchFamily="34" charset="0"/>
                </a:rPr>
                <a:t>95</a:t>
              </a:r>
            </a:p>
            <a:p>
              <a:pPr algn="ctr"/>
              <a:endParaRPr lang="en-US" sz="500">
                <a:latin typeface="Century Gothic" pitchFamily="34" charset="0"/>
              </a:endParaRPr>
            </a:p>
            <a:p>
              <a:pPr algn="ctr"/>
              <a:endParaRPr lang="en-NZ" sz="500">
                <a:latin typeface="Century Gothic" pitchFamily="34" charset="0"/>
              </a:endParaRPr>
            </a:p>
            <a:p>
              <a:pPr algn="ctr"/>
              <a:r>
                <a:rPr lang="en-NZ" sz="800">
                  <a:latin typeface="Century Gothic" pitchFamily="34" charset="0"/>
                </a:rPr>
                <a:t>54</a:t>
              </a:r>
              <a:endParaRPr lang="en-US" sz="800">
                <a:latin typeface="Century Gothic" pitchFamily="34" charset="0"/>
              </a:endParaRPr>
            </a:p>
          </p:txBody>
        </p:sp>
        <p:sp>
          <p:nvSpPr>
            <p:cNvPr id="28693" name="Line 11"/>
            <p:cNvSpPr>
              <a:spLocks noChangeShapeType="1"/>
            </p:cNvSpPr>
            <p:nvPr/>
          </p:nvSpPr>
          <p:spPr bwMode="auto">
            <a:xfrm>
              <a:off x="1479588" y="1972858"/>
              <a:ext cx="5116512" cy="0"/>
            </a:xfrm>
            <a:prstGeom prst="line">
              <a:avLst/>
            </a:prstGeom>
            <a:noFill/>
            <a:ln w="12700">
              <a:solidFill>
                <a:srgbClr val="808080"/>
              </a:solidFill>
              <a:prstDash val="dash"/>
              <a:round/>
              <a:headEnd/>
              <a:tailEnd/>
            </a:ln>
          </p:spPr>
          <p:txBody>
            <a:bodyPr/>
            <a:lstStyle/>
            <a:p>
              <a:endParaRPr lang="en-US"/>
            </a:p>
          </p:txBody>
        </p:sp>
        <p:sp>
          <p:nvSpPr>
            <p:cNvPr id="28694" name="Line 11"/>
            <p:cNvSpPr>
              <a:spLocks noChangeShapeType="1"/>
            </p:cNvSpPr>
            <p:nvPr/>
          </p:nvSpPr>
          <p:spPr bwMode="auto">
            <a:xfrm>
              <a:off x="1479588" y="2629347"/>
              <a:ext cx="5116512" cy="0"/>
            </a:xfrm>
            <a:prstGeom prst="line">
              <a:avLst/>
            </a:prstGeom>
            <a:noFill/>
            <a:ln w="12700">
              <a:solidFill>
                <a:srgbClr val="808080"/>
              </a:solidFill>
              <a:prstDash val="dash"/>
              <a:round/>
              <a:headEnd/>
              <a:tailEnd/>
            </a:ln>
          </p:spPr>
          <p:txBody>
            <a:bodyPr/>
            <a:lstStyle/>
            <a:p>
              <a:endParaRPr lang="en-US"/>
            </a:p>
          </p:txBody>
        </p:sp>
        <p:sp>
          <p:nvSpPr>
            <p:cNvPr id="28695" name="Line 11"/>
            <p:cNvSpPr>
              <a:spLocks noChangeShapeType="1"/>
            </p:cNvSpPr>
            <p:nvPr/>
          </p:nvSpPr>
          <p:spPr bwMode="auto">
            <a:xfrm>
              <a:off x="1479588" y="3281405"/>
              <a:ext cx="5116512" cy="0"/>
            </a:xfrm>
            <a:prstGeom prst="line">
              <a:avLst/>
            </a:prstGeom>
            <a:noFill/>
            <a:ln w="12700">
              <a:solidFill>
                <a:srgbClr val="808080"/>
              </a:solidFill>
              <a:prstDash val="dash"/>
              <a:round/>
              <a:headEnd/>
              <a:tailEnd/>
            </a:ln>
          </p:spPr>
          <p:txBody>
            <a:bodyPr/>
            <a:lstStyle/>
            <a:p>
              <a:endParaRPr lang="en-US"/>
            </a:p>
          </p:txBody>
        </p:sp>
        <p:sp>
          <p:nvSpPr>
            <p:cNvPr id="28696" name="Text Box 5"/>
            <p:cNvSpPr txBox="1">
              <a:spLocks noChangeArrowheads="1"/>
            </p:cNvSpPr>
            <p:nvPr/>
          </p:nvSpPr>
          <p:spPr bwMode="auto">
            <a:xfrm>
              <a:off x="6202362" y="3363359"/>
              <a:ext cx="312737" cy="492443"/>
            </a:xfrm>
            <a:prstGeom prst="rect">
              <a:avLst/>
            </a:prstGeom>
            <a:noFill/>
            <a:ln w="9525">
              <a:noFill/>
              <a:miter lim="800000"/>
              <a:headEnd/>
              <a:tailEnd/>
            </a:ln>
          </p:spPr>
          <p:txBody>
            <a:bodyPr>
              <a:spAutoFit/>
            </a:bodyPr>
            <a:lstStyle/>
            <a:p>
              <a:pPr algn="ctr"/>
              <a:r>
                <a:rPr lang="en-NZ" sz="800">
                  <a:latin typeface="Century Gothic" pitchFamily="34" charset="0"/>
                </a:rPr>
                <a:t>95</a:t>
              </a:r>
            </a:p>
            <a:p>
              <a:pPr algn="ctr"/>
              <a:endParaRPr lang="en-US" sz="500">
                <a:latin typeface="Century Gothic" pitchFamily="34" charset="0"/>
              </a:endParaRPr>
            </a:p>
            <a:p>
              <a:pPr algn="ctr"/>
              <a:endParaRPr lang="en-NZ" sz="500">
                <a:latin typeface="Century Gothic" pitchFamily="34" charset="0"/>
              </a:endParaRPr>
            </a:p>
            <a:p>
              <a:pPr algn="ctr"/>
              <a:r>
                <a:rPr lang="en-NZ" sz="800">
                  <a:latin typeface="Century Gothic" pitchFamily="34" charset="0"/>
                </a:rPr>
                <a:t>50</a:t>
              </a:r>
              <a:endParaRPr lang="en-US" sz="800">
                <a:latin typeface="Century Gothic" pitchFamily="34" charset="0"/>
              </a:endParaRPr>
            </a:p>
          </p:txBody>
        </p:sp>
        <p:sp>
          <p:nvSpPr>
            <p:cNvPr id="28697" name="Text Box 5"/>
            <p:cNvSpPr txBox="1">
              <a:spLocks noChangeArrowheads="1"/>
            </p:cNvSpPr>
            <p:nvPr/>
          </p:nvSpPr>
          <p:spPr bwMode="auto">
            <a:xfrm>
              <a:off x="6202362" y="4033691"/>
              <a:ext cx="312737" cy="492443"/>
            </a:xfrm>
            <a:prstGeom prst="rect">
              <a:avLst/>
            </a:prstGeom>
            <a:noFill/>
            <a:ln w="9525">
              <a:noFill/>
              <a:miter lim="800000"/>
              <a:headEnd/>
              <a:tailEnd/>
            </a:ln>
          </p:spPr>
          <p:txBody>
            <a:bodyPr>
              <a:spAutoFit/>
            </a:bodyPr>
            <a:lstStyle/>
            <a:p>
              <a:pPr algn="ctr"/>
              <a:r>
                <a:rPr lang="en-NZ" sz="800">
                  <a:latin typeface="Century Gothic" pitchFamily="34" charset="0"/>
                </a:rPr>
                <a:t>95</a:t>
              </a:r>
            </a:p>
            <a:p>
              <a:pPr algn="ctr"/>
              <a:endParaRPr lang="en-US" sz="500">
                <a:latin typeface="Century Gothic" pitchFamily="34" charset="0"/>
              </a:endParaRPr>
            </a:p>
            <a:p>
              <a:pPr algn="ctr"/>
              <a:endParaRPr lang="en-NZ" sz="500">
                <a:latin typeface="Century Gothic" pitchFamily="34" charset="0"/>
              </a:endParaRPr>
            </a:p>
            <a:p>
              <a:pPr algn="ctr"/>
              <a:r>
                <a:rPr lang="en-NZ" sz="800">
                  <a:latin typeface="Century Gothic" pitchFamily="34" charset="0"/>
                </a:rPr>
                <a:t>52</a:t>
              </a:r>
              <a:endParaRPr lang="en-US" sz="800">
                <a:latin typeface="Century Gothic" pitchFamily="34" charset="0"/>
              </a:endParaRPr>
            </a:p>
          </p:txBody>
        </p:sp>
        <p:sp>
          <p:nvSpPr>
            <p:cNvPr id="28698" name="Line 11"/>
            <p:cNvSpPr>
              <a:spLocks noChangeShapeType="1"/>
            </p:cNvSpPr>
            <p:nvPr/>
          </p:nvSpPr>
          <p:spPr bwMode="auto">
            <a:xfrm>
              <a:off x="1479588" y="3947486"/>
              <a:ext cx="5116512" cy="0"/>
            </a:xfrm>
            <a:prstGeom prst="line">
              <a:avLst/>
            </a:prstGeom>
            <a:noFill/>
            <a:ln w="12700">
              <a:solidFill>
                <a:srgbClr val="808080"/>
              </a:solidFill>
              <a:prstDash val="dash"/>
              <a:round/>
              <a:headEnd/>
              <a:tailEnd/>
            </a:ln>
          </p:spPr>
          <p:txBody>
            <a:bodyPr/>
            <a:lstStyle/>
            <a:p>
              <a:endParaRPr lang="en-US"/>
            </a:p>
          </p:txBody>
        </p:sp>
        <p:sp>
          <p:nvSpPr>
            <p:cNvPr id="28699" name="Line 11"/>
            <p:cNvSpPr>
              <a:spLocks noChangeShapeType="1"/>
            </p:cNvSpPr>
            <p:nvPr/>
          </p:nvSpPr>
          <p:spPr bwMode="auto">
            <a:xfrm>
              <a:off x="1479588" y="4604711"/>
              <a:ext cx="5116512" cy="0"/>
            </a:xfrm>
            <a:prstGeom prst="line">
              <a:avLst/>
            </a:prstGeom>
            <a:noFill/>
            <a:ln w="12700">
              <a:solidFill>
                <a:srgbClr val="808080"/>
              </a:solidFill>
              <a:prstDash val="dash"/>
              <a:round/>
              <a:headEnd/>
              <a:tailEnd/>
            </a:ln>
          </p:spPr>
          <p:txBody>
            <a:bodyPr/>
            <a:lstStyle/>
            <a:p>
              <a:endParaRPr lang="en-US"/>
            </a:p>
          </p:txBody>
        </p:sp>
        <p:cxnSp>
          <p:nvCxnSpPr>
            <p:cNvPr id="45" name="Straight Connector 44"/>
            <p:cNvCxnSpPr/>
            <p:nvPr/>
          </p:nvCxnSpPr>
          <p:spPr>
            <a:xfrm flipV="1">
              <a:off x="4216400" y="1308099"/>
              <a:ext cx="0" cy="3949701"/>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8701" name="Text Box 5"/>
            <p:cNvSpPr txBox="1">
              <a:spLocks noChangeArrowheads="1"/>
            </p:cNvSpPr>
            <p:nvPr/>
          </p:nvSpPr>
          <p:spPr bwMode="auto">
            <a:xfrm>
              <a:off x="6202362" y="4706791"/>
              <a:ext cx="312737" cy="492443"/>
            </a:xfrm>
            <a:prstGeom prst="rect">
              <a:avLst/>
            </a:prstGeom>
            <a:noFill/>
            <a:ln w="9525">
              <a:noFill/>
              <a:miter lim="800000"/>
              <a:headEnd/>
              <a:tailEnd/>
            </a:ln>
          </p:spPr>
          <p:txBody>
            <a:bodyPr>
              <a:spAutoFit/>
            </a:bodyPr>
            <a:lstStyle/>
            <a:p>
              <a:pPr algn="ctr"/>
              <a:r>
                <a:rPr lang="en-NZ" sz="800">
                  <a:latin typeface="Century Gothic" pitchFamily="34" charset="0"/>
                </a:rPr>
                <a:t>96</a:t>
              </a:r>
            </a:p>
            <a:p>
              <a:pPr algn="ctr"/>
              <a:endParaRPr lang="en-US" sz="500">
                <a:latin typeface="Century Gothic" pitchFamily="34" charset="0"/>
              </a:endParaRPr>
            </a:p>
            <a:p>
              <a:pPr algn="ctr"/>
              <a:endParaRPr lang="en-NZ" sz="500">
                <a:latin typeface="Century Gothic" pitchFamily="34" charset="0"/>
              </a:endParaRPr>
            </a:p>
            <a:p>
              <a:pPr algn="ctr"/>
              <a:r>
                <a:rPr lang="en-US" sz="800">
                  <a:latin typeface="Century Gothic" pitchFamily="34" charset="0"/>
                </a:rPr>
                <a:t>60</a:t>
              </a:r>
            </a:p>
          </p:txBody>
        </p:sp>
      </p:grpSp>
      <p:sp>
        <p:nvSpPr>
          <p:cNvPr id="28674" name="Text Box 6"/>
          <p:cNvSpPr txBox="1">
            <a:spLocks noChangeArrowheads="1"/>
          </p:cNvSpPr>
          <p:nvPr/>
        </p:nvSpPr>
        <p:spPr bwMode="auto">
          <a:xfrm>
            <a:off x="990600" y="6350000"/>
            <a:ext cx="6705600" cy="508000"/>
          </a:xfrm>
          <a:prstGeom prst="rect">
            <a:avLst/>
          </a:prstGeom>
          <a:noFill/>
          <a:ln w="9525">
            <a:noFill/>
            <a:miter lim="800000"/>
            <a:headEnd/>
            <a:tailEnd/>
          </a:ln>
        </p:spPr>
        <p:txBody>
          <a:bodyPr>
            <a:spAutoFit/>
          </a:bodyPr>
          <a:lstStyle/>
          <a:p>
            <a:r>
              <a:rPr lang="en-NZ" sz="900" i="1"/>
              <a:t>Q3 How important is it that you are prepared for a disaster?  Is it… Q5. How well prepared for a disaster do you feel you are?  Do you feel you are… Base: All Respondents: Benchmark (n=1001), 2007 (n= 1000), 2008 (n= 1016), 2009 (n=1000), 2010 (n=1000), 2011 (n=1164).</a:t>
            </a:r>
            <a:endParaRPr lang="en-GB" sz="900" i="1"/>
          </a:p>
        </p:txBody>
      </p:sp>
      <p:sp>
        <p:nvSpPr>
          <p:cNvPr id="28675" name="Rectangle 2"/>
          <p:cNvSpPr>
            <a:spLocks noGrp="1" noChangeArrowheads="1"/>
          </p:cNvSpPr>
          <p:nvPr>
            <p:ph type="title"/>
          </p:nvPr>
        </p:nvSpPr>
        <p:spPr>
          <a:xfrm>
            <a:off x="1023938" y="157163"/>
            <a:ext cx="6248400" cy="850900"/>
          </a:xfrm>
        </p:spPr>
        <p:txBody>
          <a:bodyPr/>
          <a:lstStyle/>
          <a:p>
            <a:pPr>
              <a:lnSpc>
                <a:spcPct val="90000"/>
              </a:lnSpc>
            </a:pPr>
            <a:r>
              <a:rPr lang="en-NZ" sz="2600" b="1" smtClean="0">
                <a:solidFill>
                  <a:schemeClr val="accent1"/>
                </a:solidFill>
              </a:rPr>
              <a:t>People are more likely to say it’s ‘very important’ to be prepared this year.</a:t>
            </a:r>
            <a:endParaRPr lang="en-GB" sz="2600" b="1" smtClean="0">
              <a:solidFill>
                <a:schemeClr val="accent1"/>
              </a:solidFill>
            </a:endParaRPr>
          </a:p>
        </p:txBody>
      </p:sp>
      <p:sp>
        <p:nvSpPr>
          <p:cNvPr id="30" name="Right Brace 29"/>
          <p:cNvSpPr/>
          <p:nvPr/>
        </p:nvSpPr>
        <p:spPr>
          <a:xfrm>
            <a:off x="6667500" y="4762500"/>
            <a:ext cx="95250" cy="581025"/>
          </a:xfrm>
          <a:prstGeom prst="rightBrace">
            <a:avLst/>
          </a:prstGeom>
        </p:spPr>
        <p:style>
          <a:lnRef idx="2">
            <a:schemeClr val="accent6"/>
          </a:lnRef>
          <a:fillRef idx="0">
            <a:schemeClr val="accent6"/>
          </a:fillRef>
          <a:effectRef idx="1">
            <a:schemeClr val="accent6"/>
          </a:effectRef>
          <a:fontRef idx="minor">
            <a:schemeClr val="tx1"/>
          </a:fontRef>
        </p:style>
        <p:txBody>
          <a:bodyPr anchor="ctr"/>
          <a:lstStyle/>
          <a:p>
            <a:pPr algn="ctr" fontAlgn="auto">
              <a:spcBef>
                <a:spcPts val="0"/>
              </a:spcBef>
              <a:spcAft>
                <a:spcPts val="0"/>
              </a:spcAft>
              <a:defRPr/>
            </a:pPr>
            <a:endParaRPr lang="en-NZ"/>
          </a:p>
        </p:txBody>
      </p:sp>
      <p:sp>
        <p:nvSpPr>
          <p:cNvPr id="28677" name="TextBox 31"/>
          <p:cNvSpPr txBox="1">
            <a:spLocks noChangeArrowheads="1"/>
          </p:cNvSpPr>
          <p:nvPr/>
        </p:nvSpPr>
        <p:spPr bwMode="auto">
          <a:xfrm>
            <a:off x="6715125" y="4762500"/>
            <a:ext cx="2390775" cy="646113"/>
          </a:xfrm>
          <a:prstGeom prst="rect">
            <a:avLst/>
          </a:prstGeom>
          <a:noFill/>
          <a:ln w="9525">
            <a:noFill/>
            <a:miter lim="800000"/>
            <a:headEnd/>
            <a:tailEnd/>
          </a:ln>
        </p:spPr>
        <p:txBody>
          <a:bodyPr>
            <a:spAutoFit/>
          </a:bodyPr>
          <a:lstStyle/>
          <a:p>
            <a:pPr algn="ctr"/>
            <a:r>
              <a:rPr lang="en-US" sz="1200">
                <a:latin typeface="Century Gothic" pitchFamily="34" charset="0"/>
              </a:rPr>
              <a:t>Self-rated preparedness has also increased, from 52% in 2010 to 60% this year.</a:t>
            </a:r>
            <a:endParaRPr lang="en-NZ" sz="1200">
              <a:latin typeface="Century Gothic" pitchFamily="34" charset="0"/>
            </a:endParaRPr>
          </a:p>
        </p:txBody>
      </p:sp>
      <p:sp>
        <p:nvSpPr>
          <p:cNvPr id="28678" name="TextBox 32"/>
          <p:cNvSpPr txBox="1">
            <a:spLocks noChangeArrowheads="1"/>
          </p:cNvSpPr>
          <p:nvPr/>
        </p:nvSpPr>
        <p:spPr bwMode="auto">
          <a:xfrm>
            <a:off x="6253163" y="4129088"/>
            <a:ext cx="498475" cy="215900"/>
          </a:xfrm>
          <a:prstGeom prst="rect">
            <a:avLst/>
          </a:prstGeom>
          <a:noFill/>
          <a:ln w="9525">
            <a:noFill/>
            <a:miter lim="800000"/>
            <a:headEnd/>
            <a:tailEnd/>
          </a:ln>
        </p:spPr>
        <p:txBody>
          <a:bodyPr>
            <a:spAutoFit/>
          </a:bodyPr>
          <a:lstStyle/>
          <a:p>
            <a:pPr algn="ctr"/>
            <a:r>
              <a:rPr lang="en-US" sz="800">
                <a:latin typeface="Century Gothic" pitchFamily="34" charset="0"/>
              </a:rPr>
              <a:t>(96)</a:t>
            </a:r>
            <a:endParaRPr lang="en-NZ" sz="800">
              <a:latin typeface="Century Gothic" pitchFamily="34" charset="0"/>
            </a:endParaRPr>
          </a:p>
        </p:txBody>
      </p:sp>
      <p:sp>
        <p:nvSpPr>
          <p:cNvPr id="34" name="Rounded Rectangle 33"/>
          <p:cNvSpPr/>
          <p:nvPr/>
        </p:nvSpPr>
        <p:spPr>
          <a:xfrm>
            <a:off x="6996113" y="1020763"/>
            <a:ext cx="1828800" cy="3657600"/>
          </a:xfrm>
          <a:prstGeom prst="roundRect">
            <a:avLst>
              <a:gd name="adj" fmla="val 6210"/>
            </a:avLst>
          </a:prstGeom>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endParaRPr lang="en-NZ"/>
          </a:p>
        </p:txBody>
      </p:sp>
      <p:sp>
        <p:nvSpPr>
          <p:cNvPr id="28680" name="TextBox 34"/>
          <p:cNvSpPr txBox="1">
            <a:spLocks noChangeArrowheads="1"/>
          </p:cNvSpPr>
          <p:nvPr/>
        </p:nvSpPr>
        <p:spPr bwMode="auto">
          <a:xfrm>
            <a:off x="7148513" y="4157663"/>
            <a:ext cx="1563687" cy="368300"/>
          </a:xfrm>
          <a:prstGeom prst="rect">
            <a:avLst/>
          </a:prstGeom>
          <a:noFill/>
          <a:ln w="9525">
            <a:noFill/>
            <a:miter lim="800000"/>
            <a:headEnd/>
            <a:tailEnd/>
          </a:ln>
        </p:spPr>
        <p:txBody>
          <a:bodyPr>
            <a:spAutoFit/>
          </a:bodyPr>
          <a:lstStyle/>
          <a:p>
            <a:pPr algn="ctr"/>
            <a:r>
              <a:rPr lang="en-US" b="1">
                <a:solidFill>
                  <a:schemeClr val="bg1"/>
                </a:solidFill>
                <a:latin typeface="Century Gothic" pitchFamily="34" charset="0"/>
              </a:rPr>
              <a:t>2011 – 62%</a:t>
            </a:r>
            <a:endParaRPr lang="en-NZ" b="1">
              <a:solidFill>
                <a:schemeClr val="bg1"/>
              </a:solidFill>
              <a:latin typeface="Century Gothic" pitchFamily="34" charset="0"/>
            </a:endParaRPr>
          </a:p>
        </p:txBody>
      </p:sp>
      <p:sp>
        <p:nvSpPr>
          <p:cNvPr id="28681" name="TextBox 35"/>
          <p:cNvSpPr txBox="1">
            <a:spLocks noChangeArrowheads="1"/>
          </p:cNvSpPr>
          <p:nvPr/>
        </p:nvSpPr>
        <p:spPr bwMode="auto">
          <a:xfrm>
            <a:off x="7148513" y="3722688"/>
            <a:ext cx="1563687" cy="368300"/>
          </a:xfrm>
          <a:prstGeom prst="rect">
            <a:avLst/>
          </a:prstGeom>
          <a:noFill/>
          <a:ln w="9525">
            <a:noFill/>
            <a:miter lim="800000"/>
            <a:headEnd/>
            <a:tailEnd/>
          </a:ln>
        </p:spPr>
        <p:txBody>
          <a:bodyPr>
            <a:spAutoFit/>
          </a:bodyPr>
          <a:lstStyle/>
          <a:p>
            <a:pPr algn="ctr"/>
            <a:r>
              <a:rPr lang="en-US" b="1">
                <a:solidFill>
                  <a:schemeClr val="bg1"/>
                </a:solidFill>
                <a:latin typeface="Century Gothic" pitchFamily="34" charset="0"/>
              </a:rPr>
              <a:t>2010 – 54%</a:t>
            </a:r>
            <a:endParaRPr lang="en-NZ" b="1">
              <a:solidFill>
                <a:schemeClr val="bg1"/>
              </a:solidFill>
              <a:latin typeface="Century Gothic" pitchFamily="34" charset="0"/>
            </a:endParaRPr>
          </a:p>
        </p:txBody>
      </p:sp>
      <p:sp>
        <p:nvSpPr>
          <p:cNvPr id="28682" name="TextBox 37"/>
          <p:cNvSpPr txBox="1">
            <a:spLocks noChangeArrowheads="1"/>
          </p:cNvSpPr>
          <p:nvPr/>
        </p:nvSpPr>
        <p:spPr bwMode="auto">
          <a:xfrm>
            <a:off x="7148513" y="3286125"/>
            <a:ext cx="1563687" cy="369888"/>
          </a:xfrm>
          <a:prstGeom prst="rect">
            <a:avLst/>
          </a:prstGeom>
          <a:noFill/>
          <a:ln w="9525">
            <a:noFill/>
            <a:miter lim="800000"/>
            <a:headEnd/>
            <a:tailEnd/>
          </a:ln>
        </p:spPr>
        <p:txBody>
          <a:bodyPr>
            <a:spAutoFit/>
          </a:bodyPr>
          <a:lstStyle/>
          <a:p>
            <a:pPr algn="ctr"/>
            <a:r>
              <a:rPr lang="en-US" b="1">
                <a:solidFill>
                  <a:schemeClr val="bg1"/>
                </a:solidFill>
                <a:latin typeface="Century Gothic" pitchFamily="34" charset="0"/>
              </a:rPr>
              <a:t>2009 – 52%</a:t>
            </a:r>
            <a:endParaRPr lang="en-NZ" b="1">
              <a:solidFill>
                <a:schemeClr val="bg1"/>
              </a:solidFill>
              <a:latin typeface="Century Gothic" pitchFamily="34" charset="0"/>
            </a:endParaRPr>
          </a:p>
        </p:txBody>
      </p:sp>
      <p:sp>
        <p:nvSpPr>
          <p:cNvPr id="28683" name="TextBox 38"/>
          <p:cNvSpPr txBox="1">
            <a:spLocks noChangeArrowheads="1"/>
          </p:cNvSpPr>
          <p:nvPr/>
        </p:nvSpPr>
        <p:spPr bwMode="auto">
          <a:xfrm>
            <a:off x="7148513" y="2851150"/>
            <a:ext cx="1563687" cy="369888"/>
          </a:xfrm>
          <a:prstGeom prst="rect">
            <a:avLst/>
          </a:prstGeom>
          <a:noFill/>
          <a:ln w="9525">
            <a:noFill/>
            <a:miter lim="800000"/>
            <a:headEnd/>
            <a:tailEnd/>
          </a:ln>
        </p:spPr>
        <p:txBody>
          <a:bodyPr>
            <a:spAutoFit/>
          </a:bodyPr>
          <a:lstStyle/>
          <a:p>
            <a:pPr algn="ctr"/>
            <a:r>
              <a:rPr lang="en-US" b="1">
                <a:solidFill>
                  <a:schemeClr val="bg1"/>
                </a:solidFill>
                <a:latin typeface="Century Gothic" pitchFamily="34" charset="0"/>
              </a:rPr>
              <a:t>2008 – 56%</a:t>
            </a:r>
            <a:endParaRPr lang="en-NZ" b="1">
              <a:solidFill>
                <a:schemeClr val="bg1"/>
              </a:solidFill>
              <a:latin typeface="Century Gothic" pitchFamily="34" charset="0"/>
            </a:endParaRPr>
          </a:p>
        </p:txBody>
      </p:sp>
      <p:sp>
        <p:nvSpPr>
          <p:cNvPr id="28684" name="TextBox 39"/>
          <p:cNvSpPr txBox="1">
            <a:spLocks noChangeArrowheads="1"/>
          </p:cNvSpPr>
          <p:nvPr/>
        </p:nvSpPr>
        <p:spPr bwMode="auto">
          <a:xfrm>
            <a:off x="7148513" y="2416175"/>
            <a:ext cx="1563687" cy="369888"/>
          </a:xfrm>
          <a:prstGeom prst="rect">
            <a:avLst/>
          </a:prstGeom>
          <a:noFill/>
          <a:ln w="9525">
            <a:noFill/>
            <a:miter lim="800000"/>
            <a:headEnd/>
            <a:tailEnd/>
          </a:ln>
        </p:spPr>
        <p:txBody>
          <a:bodyPr>
            <a:spAutoFit/>
          </a:bodyPr>
          <a:lstStyle/>
          <a:p>
            <a:pPr algn="ctr"/>
            <a:r>
              <a:rPr lang="en-US" b="1">
                <a:solidFill>
                  <a:schemeClr val="bg1"/>
                </a:solidFill>
                <a:latin typeface="Century Gothic" pitchFamily="34" charset="0"/>
              </a:rPr>
              <a:t>2007 – 54%</a:t>
            </a:r>
            <a:endParaRPr lang="en-NZ" b="1">
              <a:solidFill>
                <a:schemeClr val="bg1"/>
              </a:solidFill>
              <a:latin typeface="Century Gothic" pitchFamily="34" charset="0"/>
            </a:endParaRPr>
          </a:p>
        </p:txBody>
      </p:sp>
      <p:sp>
        <p:nvSpPr>
          <p:cNvPr id="28685" name="TextBox 43"/>
          <p:cNvSpPr txBox="1">
            <a:spLocks noChangeArrowheads="1"/>
          </p:cNvSpPr>
          <p:nvPr/>
        </p:nvSpPr>
        <p:spPr bwMode="auto">
          <a:xfrm>
            <a:off x="7148513" y="1981200"/>
            <a:ext cx="1563687" cy="369888"/>
          </a:xfrm>
          <a:prstGeom prst="rect">
            <a:avLst/>
          </a:prstGeom>
          <a:noFill/>
          <a:ln w="9525">
            <a:noFill/>
            <a:miter lim="800000"/>
            <a:headEnd/>
            <a:tailEnd/>
          </a:ln>
        </p:spPr>
        <p:txBody>
          <a:bodyPr>
            <a:spAutoFit/>
          </a:bodyPr>
          <a:lstStyle/>
          <a:p>
            <a:pPr algn="ctr"/>
            <a:r>
              <a:rPr lang="en-US" b="1">
                <a:solidFill>
                  <a:schemeClr val="bg1"/>
                </a:solidFill>
                <a:latin typeface="Century Gothic" pitchFamily="34" charset="0"/>
              </a:rPr>
              <a:t>2006 – 54%</a:t>
            </a:r>
            <a:endParaRPr lang="en-NZ" b="1">
              <a:solidFill>
                <a:schemeClr val="bg1"/>
              </a:solidFill>
              <a:latin typeface="Century Gothic" pitchFamily="34" charset="0"/>
            </a:endParaRPr>
          </a:p>
        </p:txBody>
      </p:sp>
      <p:sp>
        <p:nvSpPr>
          <p:cNvPr id="28686" name="TextBox 46"/>
          <p:cNvSpPr txBox="1">
            <a:spLocks noChangeArrowheads="1"/>
          </p:cNvSpPr>
          <p:nvPr/>
        </p:nvSpPr>
        <p:spPr bwMode="auto">
          <a:xfrm>
            <a:off x="6996113" y="1081088"/>
            <a:ext cx="1871662" cy="830262"/>
          </a:xfrm>
          <a:prstGeom prst="rect">
            <a:avLst/>
          </a:prstGeom>
          <a:noFill/>
          <a:ln w="9525">
            <a:noFill/>
            <a:miter lim="800000"/>
            <a:headEnd/>
            <a:tailEnd/>
          </a:ln>
        </p:spPr>
        <p:txBody>
          <a:bodyPr>
            <a:spAutoFit/>
          </a:bodyPr>
          <a:lstStyle/>
          <a:p>
            <a:pPr algn="ctr"/>
            <a:r>
              <a:rPr lang="en-US" sz="1200" b="1">
                <a:solidFill>
                  <a:schemeClr val="bg1"/>
                </a:solidFill>
                <a:latin typeface="Century Gothic" pitchFamily="34" charset="0"/>
              </a:rPr>
              <a:t>% of those who say it’s important who also say they are very or quite prepared </a:t>
            </a:r>
            <a:endParaRPr lang="en-NZ" sz="1200" b="1">
              <a:solidFill>
                <a:schemeClr val="bg1"/>
              </a:solidFill>
              <a:latin typeface="Century Gothic"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4413" y="76200"/>
            <a:ext cx="6248400" cy="1504950"/>
          </a:xfrm>
        </p:spPr>
        <p:txBody>
          <a:bodyPr rtlCol="0">
            <a:normAutofit/>
          </a:bodyPr>
          <a:lstStyle/>
          <a:p>
            <a:pPr fontAlgn="auto">
              <a:spcAft>
                <a:spcPts val="0"/>
              </a:spcAft>
              <a:defRPr/>
            </a:pPr>
            <a:r>
              <a:rPr lang="en-NZ" b="1" dirty="0" smtClean="0">
                <a:solidFill>
                  <a:schemeClr val="accent1"/>
                </a:solidFill>
                <a:latin typeface="+mn-lt"/>
              </a:rPr>
              <a:t>More people are aware of the need for an emergency survival plan this year.</a:t>
            </a:r>
            <a:endParaRPr lang="en-GB" dirty="0">
              <a:solidFill>
                <a:schemeClr val="accent1"/>
              </a:solidFill>
              <a:latin typeface="+mn-lt"/>
            </a:endParaRPr>
          </a:p>
        </p:txBody>
      </p:sp>
      <p:graphicFrame>
        <p:nvGraphicFramePr>
          <p:cNvPr id="5" name="Group 6"/>
          <p:cNvGraphicFramePr>
            <a:graphicFrameLocks noGrp="1"/>
          </p:cNvGraphicFramePr>
          <p:nvPr/>
        </p:nvGraphicFramePr>
        <p:xfrm>
          <a:off x="1171575" y="2125402"/>
          <a:ext cx="7391399" cy="3997409"/>
        </p:xfrm>
        <a:graphic>
          <a:graphicData uri="http://schemas.openxmlformats.org/drawingml/2006/table">
            <a:tbl>
              <a:tblPr>
                <a:effectLst>
                  <a:outerShdw blurRad="50800" dist="38100" dir="2700000" algn="tl" rotWithShape="0">
                    <a:prstClr val="black">
                      <a:alpha val="40000"/>
                    </a:prstClr>
                  </a:outerShdw>
                </a:effectLst>
                <a:tableStyleId>{B301B821-A1FF-4177-AEE7-76D212191A09}</a:tableStyleId>
              </a:tblPr>
              <a:tblGrid>
                <a:gridCol w="5261093"/>
                <a:gridCol w="710102"/>
                <a:gridCol w="710102"/>
                <a:gridCol w="710102"/>
              </a:tblGrid>
              <a:tr h="284423">
                <a:tc>
                  <a:txBody>
                    <a:bodyPr/>
                    <a:lstStyle/>
                    <a:p>
                      <a:pPr marL="0" marR="0" lvl="0" indent="0" algn="l" defTabSz="914400" rtl="0" eaLnBrk="1" fontAlgn="base" latinLnBrk="0" hangingPunct="1">
                        <a:lnSpc>
                          <a:spcPct val="100000"/>
                        </a:lnSpc>
                        <a:spcBef>
                          <a:spcPct val="50000"/>
                        </a:spcBef>
                        <a:spcAft>
                          <a:spcPct val="0"/>
                        </a:spcAft>
                        <a:buClrTx/>
                        <a:buSzPct val="100000"/>
                        <a:buFontTx/>
                        <a:buNone/>
                        <a:tabLst/>
                      </a:pPr>
                      <a:endParaRPr kumimoji="0" lang="en-NZ" sz="1000" b="1" i="0" u="none" strike="noStrike" cap="none" normalizeH="0" baseline="0" dirty="0" smtClean="0">
                        <a:ln>
                          <a:noFill/>
                        </a:ln>
                        <a:solidFill>
                          <a:schemeClr val="bg1"/>
                        </a:solidFill>
                        <a:effectLst/>
                        <a:latin typeface="+mn-lt"/>
                      </a:endParaRPr>
                    </a:p>
                  </a:txBody>
                  <a:tcPr anchor="ctr" horzOverflow="overflow">
                    <a:solidFill>
                      <a:schemeClr val="accent1"/>
                    </a:solidFill>
                  </a:tcPr>
                </a:tc>
                <a:tc>
                  <a:txBody>
                    <a:bodyPr/>
                    <a:lstStyle/>
                    <a:p>
                      <a:pPr marL="0" marR="0" lvl="0" indent="0" algn="ctr" defTabSz="914400" rtl="0" eaLnBrk="1" fontAlgn="base" latinLnBrk="0" hangingPunct="1">
                        <a:lnSpc>
                          <a:spcPct val="100000"/>
                        </a:lnSpc>
                        <a:spcBef>
                          <a:spcPct val="50000"/>
                        </a:spcBef>
                        <a:spcAft>
                          <a:spcPct val="0"/>
                        </a:spcAft>
                        <a:buClrTx/>
                        <a:buSzPct val="100000"/>
                        <a:buFontTx/>
                        <a:buNone/>
                        <a:tabLst/>
                      </a:pPr>
                      <a:r>
                        <a:rPr kumimoji="0" lang="en-NZ" sz="1000" b="1" u="none" strike="noStrike" cap="none" normalizeH="0" baseline="0" dirty="0" smtClean="0">
                          <a:ln>
                            <a:noFill/>
                          </a:ln>
                          <a:solidFill>
                            <a:schemeClr val="bg1"/>
                          </a:solidFill>
                          <a:effectLst/>
                        </a:rPr>
                        <a:t>2009</a:t>
                      </a:r>
                      <a:endParaRPr kumimoji="0" lang="en-NZ" sz="1000" b="1" i="0" u="none" strike="noStrike" cap="none" normalizeH="0" baseline="0" dirty="0" smtClean="0">
                        <a:ln>
                          <a:noFill/>
                        </a:ln>
                        <a:solidFill>
                          <a:schemeClr val="bg1"/>
                        </a:solidFill>
                        <a:effectLst/>
                        <a:latin typeface="+mn-lt"/>
                      </a:endParaRPr>
                    </a:p>
                  </a:txBody>
                  <a:tcPr anchor="ctr" horzOverflow="overflow">
                    <a:solidFill>
                      <a:schemeClr val="accent1"/>
                    </a:solidFill>
                  </a:tcPr>
                </a:tc>
                <a:tc>
                  <a:txBody>
                    <a:bodyPr/>
                    <a:lstStyle/>
                    <a:p>
                      <a:pPr marL="0" marR="0" lvl="0" indent="0" algn="ctr" defTabSz="914400" rtl="0" eaLnBrk="1" fontAlgn="base" latinLnBrk="0" hangingPunct="1">
                        <a:lnSpc>
                          <a:spcPct val="100000"/>
                        </a:lnSpc>
                        <a:spcBef>
                          <a:spcPct val="50000"/>
                        </a:spcBef>
                        <a:spcAft>
                          <a:spcPct val="0"/>
                        </a:spcAft>
                        <a:buClrTx/>
                        <a:buSzPct val="100000"/>
                        <a:buFontTx/>
                        <a:buNone/>
                        <a:tabLst/>
                      </a:pPr>
                      <a:r>
                        <a:rPr kumimoji="0" lang="en-NZ" sz="1000" b="1" u="none" strike="noStrike" cap="none" normalizeH="0" baseline="0" dirty="0" smtClean="0">
                          <a:ln>
                            <a:noFill/>
                          </a:ln>
                          <a:solidFill>
                            <a:schemeClr val="bg1"/>
                          </a:solidFill>
                          <a:effectLst/>
                        </a:rPr>
                        <a:t>2010</a:t>
                      </a:r>
                      <a:endParaRPr kumimoji="0" lang="en-NZ" sz="1000" b="1" i="0" u="none" strike="noStrike" cap="none" normalizeH="0" baseline="0" dirty="0" smtClean="0">
                        <a:ln>
                          <a:noFill/>
                        </a:ln>
                        <a:solidFill>
                          <a:schemeClr val="bg1"/>
                        </a:solidFill>
                        <a:effectLst/>
                        <a:latin typeface="+mn-lt"/>
                      </a:endParaRPr>
                    </a:p>
                  </a:txBody>
                  <a:tcPr anchor="ctr" horzOverflow="overflow">
                    <a:solidFill>
                      <a:schemeClr val="accent1"/>
                    </a:solidFill>
                  </a:tcPr>
                </a:tc>
                <a:tc>
                  <a:txBody>
                    <a:bodyPr/>
                    <a:lstStyle/>
                    <a:p>
                      <a:pPr marL="0" marR="0" lvl="0" indent="0" algn="ctr" defTabSz="914400" rtl="0" eaLnBrk="1" fontAlgn="base" latinLnBrk="0" hangingPunct="1">
                        <a:lnSpc>
                          <a:spcPct val="100000"/>
                        </a:lnSpc>
                        <a:spcBef>
                          <a:spcPct val="50000"/>
                        </a:spcBef>
                        <a:spcAft>
                          <a:spcPct val="0"/>
                        </a:spcAft>
                        <a:buClrTx/>
                        <a:buSzPct val="100000"/>
                        <a:buFontTx/>
                        <a:buNone/>
                        <a:tabLst/>
                      </a:pPr>
                      <a:r>
                        <a:rPr kumimoji="0" lang="en-US" sz="1000" b="1" u="none" strike="noStrike" cap="none" normalizeH="0" baseline="0" dirty="0" smtClean="0">
                          <a:ln>
                            <a:noFill/>
                          </a:ln>
                          <a:solidFill>
                            <a:schemeClr val="bg1"/>
                          </a:solidFill>
                          <a:effectLst/>
                        </a:rPr>
                        <a:t>2011</a:t>
                      </a:r>
                      <a:endParaRPr kumimoji="0" lang="en-NZ" sz="1000" b="1" i="0" u="none" strike="noStrike" cap="none" normalizeH="0" baseline="0" dirty="0" smtClean="0">
                        <a:ln>
                          <a:noFill/>
                        </a:ln>
                        <a:solidFill>
                          <a:schemeClr val="bg1"/>
                        </a:solidFill>
                        <a:effectLst/>
                        <a:latin typeface="+mn-lt"/>
                      </a:endParaRPr>
                    </a:p>
                  </a:txBody>
                  <a:tcPr anchor="ctr" horzOverflow="overflow">
                    <a:solidFill>
                      <a:schemeClr val="accent1"/>
                    </a:solidFill>
                  </a:tcPr>
                </a:tc>
              </a:tr>
              <a:tr h="295275">
                <a:tc>
                  <a:txBody>
                    <a:bodyPr/>
                    <a:lstStyle/>
                    <a:p>
                      <a:pPr marL="0" marR="0" lvl="0" indent="0" algn="l" defTabSz="914400" rtl="0" eaLnBrk="1" fontAlgn="base" latinLnBrk="0" hangingPunct="1">
                        <a:lnSpc>
                          <a:spcPct val="100000"/>
                        </a:lnSpc>
                        <a:spcBef>
                          <a:spcPct val="50000"/>
                        </a:spcBef>
                        <a:spcAft>
                          <a:spcPct val="0"/>
                        </a:spcAft>
                        <a:buClrTx/>
                        <a:buSzPct val="100000"/>
                        <a:buFontTx/>
                        <a:buNone/>
                        <a:tabLst/>
                      </a:pPr>
                      <a:r>
                        <a:rPr kumimoji="0" lang="en-NZ" sz="1000" b="1" u="none" strike="noStrike" cap="none" normalizeH="0" baseline="0" dirty="0" smtClean="0">
                          <a:ln>
                            <a:noFill/>
                          </a:ln>
                          <a:effectLst/>
                        </a:rPr>
                        <a:t>Maintain supplies of food and/or water</a:t>
                      </a:r>
                      <a:endParaRPr kumimoji="0" lang="en-NZ" sz="1000" b="1" i="0" u="none" strike="noStrike" cap="none" normalizeH="0" baseline="0" dirty="0" smtClean="0">
                        <a:ln>
                          <a:noFill/>
                        </a:ln>
                        <a:solidFill>
                          <a:schemeClr val="accent1"/>
                        </a:solidFill>
                        <a:effectLst/>
                        <a:latin typeface="+mn-lt"/>
                      </a:endParaRPr>
                    </a:p>
                  </a:txBody>
                  <a:tcPr anchor="ctr" horzOverflow="overflow">
                    <a:solidFill>
                      <a:schemeClr val="accent2">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Pct val="100000"/>
                        <a:buFontTx/>
                        <a:buNone/>
                        <a:tabLst/>
                      </a:pPr>
                      <a:r>
                        <a:rPr kumimoji="0" lang="en-NZ" sz="1000" b="1" u="none" strike="noStrike" cap="none" normalizeH="0" baseline="0" dirty="0" smtClean="0">
                          <a:ln>
                            <a:noFill/>
                          </a:ln>
                          <a:effectLst/>
                        </a:rPr>
                        <a:t>76%</a:t>
                      </a:r>
                      <a:endParaRPr kumimoji="0" lang="en-NZ" sz="1000" b="1" i="0" u="none" strike="noStrike" cap="none" normalizeH="0" baseline="0" dirty="0" smtClean="0">
                        <a:ln>
                          <a:noFill/>
                        </a:ln>
                        <a:solidFill>
                          <a:schemeClr val="accent1"/>
                        </a:solidFill>
                        <a:effectLst/>
                        <a:latin typeface="+mn-lt"/>
                      </a:endParaRPr>
                    </a:p>
                  </a:txBody>
                  <a:tcPr anchor="ctr" horzOverflow="overflow">
                    <a:solidFill>
                      <a:schemeClr val="accent2">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Pct val="100000"/>
                        <a:buFontTx/>
                        <a:buNone/>
                        <a:tabLst/>
                      </a:pPr>
                      <a:r>
                        <a:rPr kumimoji="0" lang="en-US" sz="1000" b="1" u="none" strike="noStrike" cap="none" normalizeH="0" baseline="0" dirty="0" smtClean="0">
                          <a:ln>
                            <a:noFill/>
                          </a:ln>
                          <a:effectLst/>
                        </a:rPr>
                        <a:t>81%</a:t>
                      </a:r>
                      <a:endParaRPr kumimoji="0" lang="en-NZ" sz="1000" b="1" i="0" u="none" strike="noStrike" cap="none" normalizeH="0" baseline="0" dirty="0" smtClean="0">
                        <a:ln>
                          <a:noFill/>
                        </a:ln>
                        <a:solidFill>
                          <a:schemeClr val="accent1"/>
                        </a:solidFill>
                        <a:effectLst/>
                        <a:latin typeface="+mn-lt"/>
                      </a:endParaRPr>
                    </a:p>
                  </a:txBody>
                  <a:tcPr anchor="ctr" horzOverflow="overflow">
                    <a:solidFill>
                      <a:schemeClr val="accent2">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Pct val="100000"/>
                        <a:buFontTx/>
                        <a:buNone/>
                        <a:tabLst/>
                      </a:pPr>
                      <a:r>
                        <a:rPr kumimoji="0" lang="en-US" sz="1000" b="1" u="none" strike="noStrike" cap="none" normalizeH="0" baseline="0" dirty="0" smtClean="0">
                          <a:ln>
                            <a:noFill/>
                          </a:ln>
                          <a:effectLst/>
                        </a:rPr>
                        <a:t>74%</a:t>
                      </a:r>
                      <a:endParaRPr kumimoji="0" lang="en-NZ" sz="1000" b="1" i="0" u="none" strike="noStrike" cap="none" normalizeH="0" baseline="0" dirty="0" smtClean="0">
                        <a:ln>
                          <a:noFill/>
                        </a:ln>
                        <a:solidFill>
                          <a:schemeClr val="accent1"/>
                        </a:solidFill>
                        <a:effectLst/>
                        <a:latin typeface="+mn-lt"/>
                      </a:endParaRPr>
                    </a:p>
                  </a:txBody>
                  <a:tcPr anchor="ctr" horzOverflow="overflow">
                    <a:solidFill>
                      <a:schemeClr val="accent2">
                        <a:lumMod val="75000"/>
                      </a:schemeClr>
                    </a:solidFill>
                  </a:tcPr>
                </a:tc>
              </a:tr>
              <a:tr h="259519">
                <a:tc>
                  <a:txBody>
                    <a:bodyPr/>
                    <a:lstStyle/>
                    <a:p>
                      <a:pPr marL="628650" marR="0" lvl="0" indent="-628650" algn="l" defTabSz="914400" rtl="0" eaLnBrk="1" fontAlgn="base" latinLnBrk="0" hangingPunct="1">
                        <a:lnSpc>
                          <a:spcPct val="100000"/>
                        </a:lnSpc>
                        <a:spcBef>
                          <a:spcPct val="50000"/>
                        </a:spcBef>
                        <a:spcAft>
                          <a:spcPct val="0"/>
                        </a:spcAft>
                        <a:buClrTx/>
                        <a:buSzPct val="100000"/>
                        <a:buFontTx/>
                        <a:buNone/>
                        <a:tabLst/>
                      </a:pPr>
                      <a:r>
                        <a:rPr kumimoji="0" lang="en-NZ" sz="1000" i="1" u="none" strike="noStrike" cap="none" normalizeH="0" baseline="0" dirty="0" smtClean="0">
                          <a:ln>
                            <a:noFill/>
                          </a:ln>
                          <a:effectLst/>
                        </a:rPr>
                        <a:t>Maintain food </a:t>
                      </a:r>
                      <a:r>
                        <a:rPr kumimoji="0" lang="en-NZ" sz="1000" i="1" u="sng" strike="noStrike" cap="none" normalizeH="0" baseline="0" dirty="0" smtClean="0">
                          <a:ln>
                            <a:noFill/>
                          </a:ln>
                          <a:effectLst/>
                        </a:rPr>
                        <a:t>and</a:t>
                      </a:r>
                      <a:r>
                        <a:rPr kumimoji="0" lang="en-NZ" sz="1000" i="1" u="none" strike="noStrike" cap="none" normalizeH="0" baseline="0" dirty="0" smtClean="0">
                          <a:ln>
                            <a:noFill/>
                          </a:ln>
                          <a:effectLst/>
                        </a:rPr>
                        <a:t> water supplies</a:t>
                      </a:r>
                      <a:endParaRPr kumimoji="0" lang="en-NZ" sz="1000" b="0" i="1" u="none" strike="noStrike" cap="none" normalizeH="0" baseline="0" dirty="0" smtClean="0">
                        <a:ln>
                          <a:noFill/>
                        </a:ln>
                        <a:solidFill>
                          <a:schemeClr val="tx1"/>
                        </a:solidFill>
                        <a:effectLst/>
                        <a:latin typeface="+mn-lt"/>
                      </a:endParaRPr>
                    </a:p>
                  </a:txBody>
                  <a:tcPr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Pct val="100000"/>
                        <a:buFontTx/>
                        <a:buNone/>
                        <a:tabLst/>
                      </a:pPr>
                      <a:r>
                        <a:rPr kumimoji="0" lang="en-NZ" sz="1000" i="1" u="none" strike="noStrike" cap="none" normalizeH="0" baseline="0" dirty="0" smtClean="0">
                          <a:ln>
                            <a:noFill/>
                          </a:ln>
                          <a:effectLst/>
                        </a:rPr>
                        <a:t>50%</a:t>
                      </a:r>
                      <a:endParaRPr kumimoji="0" lang="en-NZ" sz="1000" b="0" i="1" u="none" strike="noStrike" cap="none" normalizeH="0" baseline="0" dirty="0" smtClean="0">
                        <a:ln>
                          <a:noFill/>
                        </a:ln>
                        <a:solidFill>
                          <a:schemeClr val="tx1"/>
                        </a:solidFill>
                        <a:effectLst/>
                        <a:latin typeface="+mn-lt"/>
                      </a:endParaRPr>
                    </a:p>
                  </a:txBody>
                  <a:tcPr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Pct val="100000"/>
                        <a:buFontTx/>
                        <a:buNone/>
                        <a:tabLst/>
                      </a:pPr>
                      <a:r>
                        <a:rPr kumimoji="0" lang="en-US" sz="1000" i="1" u="none" strike="noStrike" cap="none" normalizeH="0" baseline="0" dirty="0" smtClean="0">
                          <a:ln>
                            <a:noFill/>
                          </a:ln>
                          <a:effectLst/>
                        </a:rPr>
                        <a:t>53%</a:t>
                      </a:r>
                      <a:endParaRPr kumimoji="0" lang="en-NZ" sz="1000" b="0" i="1" u="none" strike="noStrike" cap="none" normalizeH="0" baseline="0" dirty="0" smtClean="0">
                        <a:ln>
                          <a:noFill/>
                        </a:ln>
                        <a:solidFill>
                          <a:schemeClr val="tx1"/>
                        </a:solidFill>
                        <a:effectLst/>
                        <a:latin typeface="+mn-lt"/>
                      </a:endParaRPr>
                    </a:p>
                  </a:txBody>
                  <a:tcPr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Pct val="100000"/>
                        <a:buFontTx/>
                        <a:buNone/>
                        <a:tabLst/>
                      </a:pPr>
                      <a:r>
                        <a:rPr kumimoji="0" lang="en-US" sz="1000" i="1" u="none" strike="noStrike" cap="none" normalizeH="0" baseline="0" dirty="0" smtClean="0">
                          <a:ln>
                            <a:noFill/>
                          </a:ln>
                          <a:effectLst/>
                        </a:rPr>
                        <a:t>58%</a:t>
                      </a:r>
                      <a:endParaRPr kumimoji="0" lang="en-NZ" sz="1000" b="0" i="1" u="none" strike="noStrike" cap="none" normalizeH="0" baseline="0" dirty="0" smtClean="0">
                        <a:ln>
                          <a:noFill/>
                        </a:ln>
                        <a:solidFill>
                          <a:schemeClr val="tx1"/>
                        </a:solidFill>
                        <a:effectLst/>
                        <a:latin typeface="+mn-lt"/>
                      </a:endParaRPr>
                    </a:p>
                  </a:txBody>
                  <a:tcPr anchor="ctr" horzOverflow="overflow"/>
                </a:tc>
              </a:tr>
              <a:tr h="283406">
                <a:tc>
                  <a:txBody>
                    <a:bodyPr/>
                    <a:lstStyle/>
                    <a:p>
                      <a:pPr marL="0" marR="0" lvl="0" indent="0" algn="l" defTabSz="914400" rtl="0" eaLnBrk="1" fontAlgn="base" latinLnBrk="0" hangingPunct="1">
                        <a:lnSpc>
                          <a:spcPct val="100000"/>
                        </a:lnSpc>
                        <a:spcBef>
                          <a:spcPct val="50000"/>
                        </a:spcBef>
                        <a:spcAft>
                          <a:spcPct val="0"/>
                        </a:spcAft>
                        <a:buClrTx/>
                        <a:buSzPct val="100000"/>
                        <a:buFontTx/>
                        <a:buNone/>
                        <a:tabLst/>
                      </a:pPr>
                      <a:r>
                        <a:rPr kumimoji="0" lang="en-NZ" sz="1000" b="1" u="none" strike="noStrike" cap="none" normalizeH="0" baseline="0" dirty="0" smtClean="0">
                          <a:ln>
                            <a:noFill/>
                          </a:ln>
                          <a:effectLst/>
                        </a:rPr>
                        <a:t>Have an emergency/survival plan</a:t>
                      </a:r>
                      <a:endParaRPr kumimoji="0" lang="en-NZ" sz="1000" b="1" i="0" u="none" strike="noStrike" cap="none" normalizeH="0" baseline="0" dirty="0" smtClean="0">
                        <a:ln>
                          <a:noFill/>
                        </a:ln>
                        <a:solidFill>
                          <a:schemeClr val="accent1"/>
                        </a:solidFill>
                        <a:effectLst/>
                        <a:latin typeface="+mn-lt"/>
                      </a:endParaRPr>
                    </a:p>
                  </a:txBody>
                  <a:tcPr anchor="ctr" horzOverflow="overflow">
                    <a:solidFill>
                      <a:schemeClr val="accent2">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Pct val="100000"/>
                        <a:buFontTx/>
                        <a:buNone/>
                        <a:tabLst/>
                      </a:pPr>
                      <a:r>
                        <a:rPr kumimoji="0" lang="en-NZ" sz="1000" b="1" u="none" strike="noStrike" cap="none" normalizeH="0" baseline="0" dirty="0" smtClean="0">
                          <a:ln>
                            <a:noFill/>
                          </a:ln>
                          <a:effectLst/>
                        </a:rPr>
                        <a:t>42%</a:t>
                      </a:r>
                      <a:endParaRPr kumimoji="0" lang="en-NZ" sz="1000" b="1" i="0" u="none" strike="noStrike" cap="none" normalizeH="0" baseline="0" dirty="0" smtClean="0">
                        <a:ln>
                          <a:noFill/>
                        </a:ln>
                        <a:solidFill>
                          <a:schemeClr val="accent1"/>
                        </a:solidFill>
                        <a:effectLst/>
                        <a:latin typeface="+mn-lt"/>
                      </a:endParaRPr>
                    </a:p>
                  </a:txBody>
                  <a:tcPr anchor="ctr" horzOverflow="overflow">
                    <a:solidFill>
                      <a:schemeClr val="accent2">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Pct val="100000"/>
                        <a:buFontTx/>
                        <a:buNone/>
                        <a:tabLst/>
                      </a:pPr>
                      <a:r>
                        <a:rPr kumimoji="0" lang="en-US" sz="1000" b="1" u="none" strike="noStrike" cap="none" normalizeH="0" baseline="0" dirty="0" smtClean="0">
                          <a:ln>
                            <a:noFill/>
                          </a:ln>
                          <a:effectLst/>
                        </a:rPr>
                        <a:t>39%</a:t>
                      </a:r>
                      <a:endParaRPr kumimoji="0" lang="en-NZ" sz="1000" b="1" i="0" u="none" strike="noStrike" cap="none" normalizeH="0" baseline="0" dirty="0" smtClean="0">
                        <a:ln>
                          <a:noFill/>
                        </a:ln>
                        <a:solidFill>
                          <a:schemeClr val="accent1"/>
                        </a:solidFill>
                        <a:effectLst/>
                        <a:latin typeface="+mn-lt"/>
                      </a:endParaRPr>
                    </a:p>
                  </a:txBody>
                  <a:tcPr anchor="ctr" horzOverflow="overflow">
                    <a:solidFill>
                      <a:schemeClr val="accent2">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Pct val="100000"/>
                        <a:buFontTx/>
                        <a:buNone/>
                        <a:tabLst/>
                        <a:defRPr/>
                      </a:pPr>
                      <a:r>
                        <a:rPr kumimoji="0" lang="en-US" sz="1000" b="1" u="none" strike="noStrike" kern="1200" cap="none" normalizeH="0" baseline="0" dirty="0" smtClean="0">
                          <a:ln>
                            <a:noFill/>
                          </a:ln>
                          <a:effectLst/>
                        </a:rPr>
                        <a:t>47%</a:t>
                      </a:r>
                      <a:endParaRPr kumimoji="0" lang="en-NZ" sz="1000" b="1" i="0" u="none" strike="noStrike" kern="1200" cap="none" normalizeH="0" baseline="0" dirty="0" smtClean="0">
                        <a:ln>
                          <a:noFill/>
                        </a:ln>
                        <a:solidFill>
                          <a:schemeClr val="accent1"/>
                        </a:solidFill>
                        <a:effectLst/>
                        <a:latin typeface="+mn-lt"/>
                        <a:ea typeface="+mn-ea"/>
                        <a:cs typeface="+mn-cs"/>
                      </a:endParaRPr>
                    </a:p>
                  </a:txBody>
                  <a:tcPr anchor="ctr" horzOverflow="overflow">
                    <a:solidFill>
                      <a:schemeClr val="accent2">
                        <a:lumMod val="75000"/>
                      </a:schemeClr>
                    </a:solidFill>
                  </a:tcPr>
                </a:tc>
              </a:tr>
              <a:tr h="295275">
                <a:tc>
                  <a:txBody>
                    <a:bodyPr/>
                    <a:lstStyle/>
                    <a:p>
                      <a:pPr marL="0" marR="0" lvl="0" indent="0" algn="l" defTabSz="914400" rtl="0" eaLnBrk="1" fontAlgn="base" latinLnBrk="0" hangingPunct="1">
                        <a:lnSpc>
                          <a:spcPct val="100000"/>
                        </a:lnSpc>
                        <a:spcBef>
                          <a:spcPct val="50000"/>
                        </a:spcBef>
                        <a:spcAft>
                          <a:spcPct val="0"/>
                        </a:spcAft>
                        <a:buClrTx/>
                        <a:buSzPct val="100000"/>
                        <a:buFontTx/>
                        <a:buNone/>
                        <a:tabLst/>
                      </a:pPr>
                      <a:r>
                        <a:rPr kumimoji="0" lang="en-NZ" sz="1000" i="1" u="none" strike="noStrike" cap="none" normalizeH="0" baseline="0" dirty="0" smtClean="0">
                          <a:ln>
                            <a:noFill/>
                          </a:ln>
                          <a:effectLst/>
                        </a:rPr>
                        <a:t>Have a survival or emergency plan that covers away from home</a:t>
                      </a:r>
                      <a:endParaRPr kumimoji="0" lang="en-NZ" sz="1000" b="0" i="1" u="none" strike="noStrike" cap="none" normalizeH="0" baseline="0" dirty="0" smtClean="0">
                        <a:ln>
                          <a:noFill/>
                        </a:ln>
                        <a:solidFill>
                          <a:schemeClr val="tx1"/>
                        </a:solidFill>
                        <a:effectLst/>
                        <a:latin typeface="+mn-lt"/>
                      </a:endParaRPr>
                    </a:p>
                  </a:txBody>
                  <a:tcPr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Pct val="100000"/>
                        <a:buFontTx/>
                        <a:buNone/>
                        <a:tabLst/>
                      </a:pPr>
                      <a:r>
                        <a:rPr kumimoji="0" lang="en-NZ" sz="1000" i="1" u="none" strike="noStrike" cap="none" normalizeH="0" baseline="0" dirty="0" smtClean="0">
                          <a:ln>
                            <a:noFill/>
                          </a:ln>
                          <a:effectLst/>
                        </a:rPr>
                        <a:t>25%</a:t>
                      </a:r>
                      <a:endParaRPr kumimoji="0" lang="en-NZ" sz="1000" b="0" i="1" u="none" strike="noStrike" cap="none" normalizeH="0" baseline="0" dirty="0" smtClean="0">
                        <a:ln>
                          <a:noFill/>
                        </a:ln>
                        <a:solidFill>
                          <a:schemeClr val="tx1"/>
                        </a:solidFill>
                        <a:effectLst/>
                        <a:latin typeface="+mn-lt"/>
                      </a:endParaRPr>
                    </a:p>
                  </a:txBody>
                  <a:tcPr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Pct val="100000"/>
                        <a:buFontTx/>
                        <a:buNone/>
                        <a:tabLst/>
                      </a:pPr>
                      <a:r>
                        <a:rPr kumimoji="0" lang="en-US" sz="1000" i="1" u="none" strike="noStrike" cap="none" normalizeH="0" baseline="0" dirty="0" smtClean="0">
                          <a:ln>
                            <a:noFill/>
                          </a:ln>
                          <a:effectLst/>
                        </a:rPr>
                        <a:t>17%</a:t>
                      </a:r>
                      <a:endParaRPr kumimoji="0" lang="en-NZ" sz="1000" b="0" i="1" u="none" strike="noStrike" cap="none" normalizeH="0" baseline="0" dirty="0" smtClean="0">
                        <a:ln>
                          <a:noFill/>
                        </a:ln>
                        <a:solidFill>
                          <a:schemeClr val="tx1"/>
                        </a:solidFill>
                        <a:effectLst/>
                        <a:latin typeface="+mn-lt"/>
                      </a:endParaRPr>
                    </a:p>
                  </a:txBody>
                  <a:tcPr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Pct val="100000"/>
                        <a:buFontTx/>
                        <a:buNone/>
                        <a:tabLst/>
                      </a:pPr>
                      <a:r>
                        <a:rPr kumimoji="0" lang="en-US" sz="1000" i="1" u="none" strike="noStrike" cap="none" normalizeH="0" baseline="0" dirty="0" smtClean="0">
                          <a:ln>
                            <a:noFill/>
                          </a:ln>
                          <a:effectLst/>
                        </a:rPr>
                        <a:t>22%</a:t>
                      </a:r>
                      <a:endParaRPr kumimoji="0" lang="en-NZ" sz="1000" b="0" i="1" u="none" strike="noStrike" cap="none" normalizeH="0" baseline="0" dirty="0" smtClean="0">
                        <a:ln>
                          <a:noFill/>
                        </a:ln>
                        <a:solidFill>
                          <a:schemeClr val="tx1"/>
                        </a:solidFill>
                        <a:effectLst/>
                        <a:latin typeface="+mn-lt"/>
                      </a:endParaRPr>
                    </a:p>
                  </a:txBody>
                  <a:tcPr anchor="ctr" horzOverflow="overflow"/>
                </a:tc>
              </a:tr>
              <a:tr h="259519">
                <a:tc gridSpan="4">
                  <a:txBody>
                    <a:bodyPr/>
                    <a:lstStyle/>
                    <a:p>
                      <a:pPr marL="0" marR="0" lvl="0" indent="0" algn="l" defTabSz="914400" rtl="0" eaLnBrk="1" fontAlgn="base" latinLnBrk="0" hangingPunct="1">
                        <a:lnSpc>
                          <a:spcPct val="100000"/>
                        </a:lnSpc>
                        <a:spcBef>
                          <a:spcPct val="50000"/>
                        </a:spcBef>
                        <a:spcAft>
                          <a:spcPct val="0"/>
                        </a:spcAft>
                        <a:buClrTx/>
                        <a:buSzPct val="100000"/>
                        <a:buFontTx/>
                        <a:buNone/>
                        <a:tabLst/>
                      </a:pPr>
                      <a:r>
                        <a:rPr kumimoji="0" lang="en-NZ" sz="1000" b="1" u="none" strike="noStrike" cap="none" normalizeH="0" baseline="0" dirty="0" smtClean="0">
                          <a:ln>
                            <a:noFill/>
                          </a:ln>
                          <a:effectLst/>
                        </a:rPr>
                        <a:t>Other ways to prepare</a:t>
                      </a:r>
                      <a:endParaRPr kumimoji="0" lang="en-NZ" sz="1000" b="1" i="0" u="none" strike="noStrike" cap="none" normalizeH="0" baseline="0" dirty="0" smtClean="0">
                        <a:ln>
                          <a:noFill/>
                        </a:ln>
                        <a:solidFill>
                          <a:schemeClr val="accent1"/>
                        </a:solidFill>
                        <a:effectLst/>
                        <a:latin typeface="+mn-lt"/>
                      </a:endParaRPr>
                    </a:p>
                  </a:txBody>
                  <a:tcPr anchor="ctr" horzOverflow="overflow">
                    <a:solidFill>
                      <a:schemeClr val="accent2">
                        <a:lumMod val="75000"/>
                      </a:schemeClr>
                    </a:solidFill>
                  </a:tcPr>
                </a:tc>
                <a:tc hMerge="1">
                  <a:txBody>
                    <a:bodyPr/>
                    <a:lstStyle/>
                    <a:p>
                      <a:endParaRPr lang="en-NZ"/>
                    </a:p>
                  </a:txBody>
                  <a:tcPr/>
                </a:tc>
                <a:tc hMerge="1">
                  <a:txBody>
                    <a:bodyPr/>
                    <a:lstStyle/>
                    <a:p>
                      <a:pPr marL="0" marR="0" lvl="0" indent="0" algn="l" defTabSz="914400" rtl="0" eaLnBrk="1" fontAlgn="base" latinLnBrk="0" hangingPunct="1">
                        <a:lnSpc>
                          <a:spcPct val="100000"/>
                        </a:lnSpc>
                        <a:spcBef>
                          <a:spcPct val="50000"/>
                        </a:spcBef>
                        <a:spcAft>
                          <a:spcPct val="0"/>
                        </a:spcAft>
                        <a:buClrTx/>
                        <a:buSzPct val="100000"/>
                        <a:buFontTx/>
                        <a:buNone/>
                        <a:tabLst/>
                      </a:pPr>
                      <a:endParaRPr kumimoji="0" lang="en-NZ" sz="1000" b="1" i="0" u="none" strike="noStrike" cap="none" normalizeH="0" baseline="0" dirty="0" smtClean="0">
                        <a:ln>
                          <a:noFill/>
                        </a:ln>
                        <a:solidFill>
                          <a:schemeClr val="accent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l" defTabSz="914400" rtl="0" eaLnBrk="1" fontAlgn="base" latinLnBrk="0" hangingPunct="1">
                        <a:lnSpc>
                          <a:spcPct val="100000"/>
                        </a:lnSpc>
                        <a:spcBef>
                          <a:spcPct val="50000"/>
                        </a:spcBef>
                        <a:spcAft>
                          <a:spcPct val="0"/>
                        </a:spcAft>
                        <a:buClrTx/>
                        <a:buSzPct val="100000"/>
                        <a:buFontTx/>
                        <a:buNone/>
                        <a:tabLst/>
                      </a:pPr>
                      <a:endParaRPr kumimoji="0" lang="en-NZ" sz="1000" b="1" i="0" u="none" strike="noStrike" cap="none" normalizeH="0" baseline="0" dirty="0" smtClean="0">
                        <a:ln>
                          <a:noFill/>
                        </a:ln>
                        <a:solidFill>
                          <a:schemeClr val="accent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235781">
                <a:tc>
                  <a:txBody>
                    <a:bodyPr/>
                    <a:lstStyle/>
                    <a:p>
                      <a:pPr marL="0" marR="0" lvl="0" indent="0" algn="l" defTabSz="914400" rtl="0" eaLnBrk="1" fontAlgn="base" latinLnBrk="0" hangingPunct="1">
                        <a:lnSpc>
                          <a:spcPct val="100000"/>
                        </a:lnSpc>
                        <a:spcBef>
                          <a:spcPct val="50000"/>
                        </a:spcBef>
                        <a:spcAft>
                          <a:spcPct val="0"/>
                        </a:spcAft>
                        <a:buClrTx/>
                        <a:buSzPct val="100000"/>
                        <a:buFontTx/>
                        <a:buNone/>
                        <a:tabLst/>
                      </a:pPr>
                      <a:r>
                        <a:rPr kumimoji="0" lang="en-NZ" sz="1000" u="none" strike="noStrike" cap="none" normalizeH="0" baseline="0" dirty="0" smtClean="0">
                          <a:ln>
                            <a:noFill/>
                          </a:ln>
                          <a:effectLst/>
                        </a:rPr>
                        <a:t>Have an emergency supply of essential items (other than food/water)</a:t>
                      </a:r>
                      <a:endParaRPr kumimoji="0" lang="en-NZ" sz="1000" b="0" i="0" u="none" strike="noStrike" cap="none" normalizeH="0" baseline="0" dirty="0" smtClean="0">
                        <a:ln>
                          <a:noFill/>
                        </a:ln>
                        <a:solidFill>
                          <a:schemeClr val="tx1"/>
                        </a:solidFill>
                        <a:effectLst/>
                        <a:latin typeface="+mn-lt"/>
                      </a:endParaRPr>
                    </a:p>
                  </a:txBody>
                  <a:tcPr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Pct val="100000"/>
                        <a:buFontTx/>
                        <a:buNone/>
                        <a:tabLst/>
                      </a:pPr>
                      <a:r>
                        <a:rPr kumimoji="0" lang="en-NZ" sz="1000" u="none" strike="noStrike" cap="none" normalizeH="0" baseline="0" smtClean="0">
                          <a:ln>
                            <a:noFill/>
                          </a:ln>
                          <a:effectLst/>
                        </a:rPr>
                        <a:t>78%</a:t>
                      </a:r>
                      <a:endParaRPr kumimoji="0" lang="en-NZ" sz="1000" b="0" i="0" u="none" strike="noStrike" cap="none" normalizeH="0" baseline="0" smtClean="0">
                        <a:ln>
                          <a:noFill/>
                        </a:ln>
                        <a:solidFill>
                          <a:schemeClr val="tx1"/>
                        </a:solidFill>
                        <a:effectLst/>
                        <a:latin typeface="+mn-lt"/>
                      </a:endParaRPr>
                    </a:p>
                  </a:txBody>
                  <a:tcPr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Pct val="100000"/>
                        <a:buFontTx/>
                        <a:buNone/>
                        <a:tabLst/>
                      </a:pPr>
                      <a:r>
                        <a:rPr kumimoji="0" lang="en-US" sz="1000" u="none" strike="noStrike" cap="none" normalizeH="0" baseline="0" dirty="0" smtClean="0">
                          <a:ln>
                            <a:noFill/>
                          </a:ln>
                          <a:effectLst/>
                        </a:rPr>
                        <a:t>73%</a:t>
                      </a:r>
                      <a:endParaRPr kumimoji="0" lang="en-NZ" sz="1000" b="0" i="0" u="none" strike="noStrike" cap="none" normalizeH="0" baseline="0" dirty="0" smtClean="0">
                        <a:ln>
                          <a:noFill/>
                        </a:ln>
                        <a:solidFill>
                          <a:schemeClr val="tx1"/>
                        </a:solidFill>
                        <a:effectLst/>
                        <a:latin typeface="+mn-lt"/>
                      </a:endParaRPr>
                    </a:p>
                  </a:txBody>
                  <a:tcPr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Pct val="100000"/>
                        <a:buFontTx/>
                        <a:buNone/>
                        <a:tabLst/>
                      </a:pPr>
                      <a:r>
                        <a:rPr kumimoji="0" lang="en-US" sz="1000" u="none" strike="noStrike" cap="none" normalizeH="0" baseline="0" dirty="0" smtClean="0">
                          <a:ln>
                            <a:noFill/>
                          </a:ln>
                          <a:effectLst/>
                        </a:rPr>
                        <a:t>77%</a:t>
                      </a:r>
                      <a:endParaRPr kumimoji="0" lang="en-NZ" sz="1000" b="0" i="0" u="none" strike="noStrike" cap="none" normalizeH="0" baseline="0" dirty="0" smtClean="0">
                        <a:ln>
                          <a:noFill/>
                        </a:ln>
                        <a:solidFill>
                          <a:schemeClr val="tx1"/>
                        </a:solidFill>
                        <a:effectLst/>
                        <a:latin typeface="+mn-lt"/>
                      </a:endParaRPr>
                    </a:p>
                  </a:txBody>
                  <a:tcPr anchor="ctr" horzOverflow="overflow"/>
                </a:tc>
              </a:tr>
              <a:tr h="259519">
                <a:tc>
                  <a:txBody>
                    <a:bodyPr/>
                    <a:lstStyle/>
                    <a:p>
                      <a:pPr marL="0" marR="0" lvl="0" indent="0" algn="l" defTabSz="914400" rtl="0" eaLnBrk="1" fontAlgn="base" latinLnBrk="0" hangingPunct="1">
                        <a:lnSpc>
                          <a:spcPct val="100000"/>
                        </a:lnSpc>
                        <a:spcBef>
                          <a:spcPct val="50000"/>
                        </a:spcBef>
                        <a:spcAft>
                          <a:spcPct val="0"/>
                        </a:spcAft>
                        <a:buClrTx/>
                        <a:buSzPct val="100000"/>
                        <a:buFontTx/>
                        <a:buNone/>
                        <a:tabLst/>
                      </a:pPr>
                      <a:r>
                        <a:rPr kumimoji="0" lang="en-NZ" sz="1000" u="none" strike="noStrike" cap="none" normalizeH="0" baseline="0" dirty="0" smtClean="0">
                          <a:ln>
                            <a:noFill/>
                          </a:ln>
                          <a:effectLst/>
                        </a:rPr>
                        <a:t>Discuss with family and friends</a:t>
                      </a:r>
                      <a:endParaRPr kumimoji="0" lang="en-NZ" sz="1000" b="0" i="0" u="none" strike="noStrike" cap="none" normalizeH="0" baseline="0" dirty="0" smtClean="0">
                        <a:ln>
                          <a:noFill/>
                        </a:ln>
                        <a:solidFill>
                          <a:schemeClr val="tx1"/>
                        </a:solidFill>
                        <a:effectLst/>
                        <a:latin typeface="+mn-lt"/>
                      </a:endParaRPr>
                    </a:p>
                  </a:txBody>
                  <a:tcPr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Pct val="100000"/>
                        <a:buFontTx/>
                        <a:buNone/>
                        <a:tabLst/>
                      </a:pPr>
                      <a:r>
                        <a:rPr kumimoji="0" lang="en-NZ" sz="1000" u="none" strike="noStrike" cap="none" normalizeH="0" baseline="0" smtClean="0">
                          <a:ln>
                            <a:noFill/>
                          </a:ln>
                          <a:effectLst/>
                        </a:rPr>
                        <a:t>12%</a:t>
                      </a:r>
                      <a:endParaRPr kumimoji="0" lang="en-NZ" sz="1000" b="0" i="0" u="none" strike="noStrike" cap="none" normalizeH="0" baseline="0" smtClean="0">
                        <a:ln>
                          <a:noFill/>
                        </a:ln>
                        <a:solidFill>
                          <a:schemeClr val="tx1"/>
                        </a:solidFill>
                        <a:effectLst/>
                        <a:latin typeface="+mn-lt"/>
                      </a:endParaRPr>
                    </a:p>
                  </a:txBody>
                  <a:tcPr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Pct val="100000"/>
                        <a:buFontTx/>
                        <a:buNone/>
                        <a:tabLst/>
                      </a:pPr>
                      <a:r>
                        <a:rPr kumimoji="0" lang="en-US" sz="1000" u="none" strike="noStrike" cap="none" normalizeH="0" baseline="0" dirty="0" smtClean="0">
                          <a:ln>
                            <a:noFill/>
                          </a:ln>
                          <a:effectLst/>
                        </a:rPr>
                        <a:t>6%</a:t>
                      </a:r>
                      <a:endParaRPr kumimoji="0" lang="en-NZ" sz="1000" b="0" i="0" u="none" strike="noStrike" cap="none" normalizeH="0" baseline="0" dirty="0" smtClean="0">
                        <a:ln>
                          <a:noFill/>
                        </a:ln>
                        <a:solidFill>
                          <a:schemeClr val="tx1"/>
                        </a:solidFill>
                        <a:effectLst/>
                        <a:latin typeface="+mn-lt"/>
                      </a:endParaRPr>
                    </a:p>
                  </a:txBody>
                  <a:tcPr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Pct val="100000"/>
                        <a:buFontTx/>
                        <a:buNone/>
                        <a:tabLst/>
                      </a:pPr>
                      <a:r>
                        <a:rPr kumimoji="0" lang="en-US" sz="1000" u="none" strike="noStrike" cap="none" normalizeH="0" baseline="0" dirty="0" smtClean="0">
                          <a:ln>
                            <a:noFill/>
                          </a:ln>
                          <a:effectLst/>
                        </a:rPr>
                        <a:t>11%</a:t>
                      </a:r>
                      <a:endParaRPr kumimoji="0" lang="en-NZ" sz="1000" b="0" i="0" u="none" strike="noStrike" cap="none" normalizeH="0" baseline="0" dirty="0" smtClean="0">
                        <a:ln>
                          <a:noFill/>
                        </a:ln>
                        <a:solidFill>
                          <a:schemeClr val="tx1"/>
                        </a:solidFill>
                        <a:effectLst/>
                        <a:latin typeface="+mn-lt"/>
                      </a:endParaRPr>
                    </a:p>
                  </a:txBody>
                  <a:tcPr anchor="ctr" horzOverflow="overflow"/>
                </a:tc>
              </a:tr>
              <a:tr h="259519">
                <a:tc>
                  <a:txBody>
                    <a:bodyPr/>
                    <a:lstStyle/>
                    <a:p>
                      <a:pPr marL="0" marR="0" lvl="0" indent="0" algn="l" defTabSz="914400" rtl="0" eaLnBrk="1" fontAlgn="base" latinLnBrk="0" hangingPunct="1">
                        <a:lnSpc>
                          <a:spcPct val="100000"/>
                        </a:lnSpc>
                        <a:spcBef>
                          <a:spcPct val="50000"/>
                        </a:spcBef>
                        <a:spcAft>
                          <a:spcPct val="0"/>
                        </a:spcAft>
                        <a:buClrTx/>
                        <a:buSzPct val="100000"/>
                        <a:buFontTx/>
                        <a:buNone/>
                        <a:tabLst/>
                      </a:pPr>
                      <a:r>
                        <a:rPr kumimoji="0" lang="en-NZ" sz="1000" u="none" strike="noStrike" cap="none" normalizeH="0" baseline="0" dirty="0" smtClean="0">
                          <a:ln>
                            <a:noFill/>
                          </a:ln>
                          <a:effectLst/>
                        </a:rPr>
                        <a:t>View Civil Defence advice (ie webpage, Yellow Pages)</a:t>
                      </a:r>
                      <a:endParaRPr kumimoji="0" lang="en-NZ" sz="1000" b="0" i="0" u="none" strike="noStrike" cap="none" normalizeH="0" baseline="0" dirty="0" smtClean="0">
                        <a:ln>
                          <a:noFill/>
                        </a:ln>
                        <a:solidFill>
                          <a:schemeClr val="tx1"/>
                        </a:solidFill>
                        <a:effectLst/>
                        <a:latin typeface="+mn-lt"/>
                      </a:endParaRPr>
                    </a:p>
                  </a:txBody>
                  <a:tcPr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Pct val="100000"/>
                        <a:buFontTx/>
                        <a:buNone/>
                        <a:tabLst/>
                      </a:pPr>
                      <a:r>
                        <a:rPr kumimoji="0" lang="en-NZ" sz="1000" u="none" strike="noStrike" cap="none" normalizeH="0" baseline="0" dirty="0" smtClean="0">
                          <a:ln>
                            <a:noFill/>
                          </a:ln>
                          <a:effectLst/>
                        </a:rPr>
                        <a:t>6%</a:t>
                      </a:r>
                      <a:endParaRPr kumimoji="0" lang="en-NZ" sz="1000" b="0" i="0" u="none" strike="noStrike" cap="none" normalizeH="0" baseline="0" dirty="0" smtClean="0">
                        <a:ln>
                          <a:noFill/>
                        </a:ln>
                        <a:solidFill>
                          <a:schemeClr val="tx1"/>
                        </a:solidFill>
                        <a:effectLst/>
                        <a:latin typeface="+mn-lt"/>
                      </a:endParaRPr>
                    </a:p>
                  </a:txBody>
                  <a:tcPr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Pct val="100000"/>
                        <a:buFontTx/>
                        <a:buNone/>
                        <a:tabLst/>
                      </a:pPr>
                      <a:r>
                        <a:rPr kumimoji="0" lang="en-US" sz="1000" u="none" strike="noStrike" cap="none" normalizeH="0" baseline="0" dirty="0" smtClean="0">
                          <a:ln>
                            <a:noFill/>
                          </a:ln>
                          <a:effectLst/>
                        </a:rPr>
                        <a:t>5%</a:t>
                      </a:r>
                      <a:endParaRPr kumimoji="0" lang="en-NZ" sz="1000" b="0" i="0" u="none" strike="noStrike" cap="none" normalizeH="0" baseline="0" dirty="0" smtClean="0">
                        <a:ln>
                          <a:noFill/>
                        </a:ln>
                        <a:solidFill>
                          <a:schemeClr val="tx1"/>
                        </a:solidFill>
                        <a:effectLst/>
                        <a:latin typeface="+mn-lt"/>
                      </a:endParaRPr>
                    </a:p>
                  </a:txBody>
                  <a:tcPr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Pct val="100000"/>
                        <a:buFontTx/>
                        <a:buNone/>
                        <a:tabLst/>
                      </a:pPr>
                      <a:r>
                        <a:rPr kumimoji="0" lang="en-US" sz="1000" u="none" strike="noStrike" cap="none" normalizeH="0" baseline="0" dirty="0" smtClean="0">
                          <a:ln>
                            <a:noFill/>
                          </a:ln>
                          <a:effectLst/>
                        </a:rPr>
                        <a:t>6%</a:t>
                      </a:r>
                      <a:endParaRPr kumimoji="0" lang="en-NZ" sz="1000" b="0" i="0" u="none" strike="noStrike" cap="none" normalizeH="0" baseline="0" dirty="0" smtClean="0">
                        <a:ln>
                          <a:noFill/>
                        </a:ln>
                        <a:solidFill>
                          <a:schemeClr val="tx1"/>
                        </a:solidFill>
                        <a:effectLst/>
                        <a:latin typeface="+mn-lt"/>
                      </a:endParaRPr>
                    </a:p>
                  </a:txBody>
                  <a:tcPr anchor="ctr" horzOverflow="overflow"/>
                </a:tc>
              </a:tr>
              <a:tr h="259519">
                <a:tc>
                  <a:txBody>
                    <a:bodyPr/>
                    <a:lstStyle/>
                    <a:p>
                      <a:pPr marL="0" marR="0" lvl="0" indent="0" algn="l" defTabSz="914400" rtl="0" eaLnBrk="1" fontAlgn="base" latinLnBrk="0" hangingPunct="1">
                        <a:lnSpc>
                          <a:spcPct val="100000"/>
                        </a:lnSpc>
                        <a:spcBef>
                          <a:spcPct val="50000"/>
                        </a:spcBef>
                        <a:spcAft>
                          <a:spcPct val="0"/>
                        </a:spcAft>
                        <a:buClrTx/>
                        <a:buSzPct val="100000"/>
                        <a:buFontTx/>
                        <a:buNone/>
                        <a:tabLst/>
                      </a:pPr>
                      <a:r>
                        <a:rPr kumimoji="0" lang="en-NZ" sz="1000" u="none" strike="noStrike" cap="none" normalizeH="0" baseline="0" dirty="0" smtClean="0">
                          <a:ln>
                            <a:noFill/>
                          </a:ln>
                          <a:effectLst/>
                        </a:rPr>
                        <a:t>Regularly check/update supplies for an emergency</a:t>
                      </a:r>
                      <a:endParaRPr kumimoji="0" lang="en-NZ" sz="1000" b="0" i="0" u="none" strike="noStrike" cap="none" normalizeH="0" baseline="0" dirty="0" smtClean="0">
                        <a:ln>
                          <a:noFill/>
                        </a:ln>
                        <a:solidFill>
                          <a:schemeClr val="tx1"/>
                        </a:solidFill>
                        <a:effectLst/>
                        <a:latin typeface="+mn-lt"/>
                      </a:endParaRPr>
                    </a:p>
                  </a:txBody>
                  <a:tcPr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Pct val="100000"/>
                        <a:buFontTx/>
                        <a:buNone/>
                        <a:tabLst/>
                      </a:pPr>
                      <a:r>
                        <a:rPr kumimoji="0" lang="en-NZ" sz="1000" u="none" strike="noStrike" cap="none" normalizeH="0" baseline="0" smtClean="0">
                          <a:ln>
                            <a:noFill/>
                          </a:ln>
                          <a:effectLst/>
                        </a:rPr>
                        <a:t>4%</a:t>
                      </a:r>
                      <a:endParaRPr kumimoji="0" lang="en-NZ" sz="1000" b="0" i="0" u="none" strike="noStrike" cap="none" normalizeH="0" baseline="0" smtClean="0">
                        <a:ln>
                          <a:noFill/>
                        </a:ln>
                        <a:solidFill>
                          <a:schemeClr val="tx1"/>
                        </a:solidFill>
                        <a:effectLst/>
                        <a:latin typeface="+mn-lt"/>
                      </a:endParaRPr>
                    </a:p>
                  </a:txBody>
                  <a:tcPr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Pct val="100000"/>
                        <a:buFontTx/>
                        <a:buNone/>
                        <a:tabLst/>
                      </a:pPr>
                      <a:r>
                        <a:rPr kumimoji="0" lang="en-US" sz="1000" u="none" strike="noStrike" cap="none" normalizeH="0" baseline="0" dirty="0" smtClean="0">
                          <a:ln>
                            <a:noFill/>
                          </a:ln>
                          <a:effectLst/>
                        </a:rPr>
                        <a:t>3%</a:t>
                      </a:r>
                      <a:endParaRPr kumimoji="0" lang="en-NZ" sz="1000" b="0" i="0" u="none" strike="noStrike" cap="none" normalizeH="0" baseline="0" dirty="0" smtClean="0">
                        <a:ln>
                          <a:noFill/>
                        </a:ln>
                        <a:solidFill>
                          <a:schemeClr val="tx1"/>
                        </a:solidFill>
                        <a:effectLst/>
                        <a:latin typeface="+mn-lt"/>
                      </a:endParaRPr>
                    </a:p>
                  </a:txBody>
                  <a:tcPr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Pct val="100000"/>
                        <a:buFontTx/>
                        <a:buNone/>
                        <a:tabLst/>
                      </a:pPr>
                      <a:r>
                        <a:rPr kumimoji="0" lang="en-US" sz="1000" u="none" strike="noStrike" cap="none" normalizeH="0" baseline="0" dirty="0" smtClean="0">
                          <a:ln>
                            <a:noFill/>
                          </a:ln>
                          <a:effectLst/>
                        </a:rPr>
                        <a:t>3%</a:t>
                      </a:r>
                      <a:endParaRPr kumimoji="0" lang="en-NZ" sz="1000" b="0" i="0" u="none" strike="noStrike" cap="none" normalizeH="0" baseline="0" dirty="0" smtClean="0">
                        <a:ln>
                          <a:noFill/>
                        </a:ln>
                        <a:solidFill>
                          <a:schemeClr val="tx1"/>
                        </a:solidFill>
                        <a:effectLst/>
                        <a:latin typeface="+mn-lt"/>
                      </a:endParaRPr>
                    </a:p>
                  </a:txBody>
                  <a:tcPr anchor="ctr" horzOverflow="overflow"/>
                </a:tc>
              </a:tr>
              <a:tr h="259519">
                <a:tc>
                  <a:txBody>
                    <a:bodyPr/>
                    <a:lstStyle/>
                    <a:p>
                      <a:pPr marL="0" marR="0" lvl="0" indent="0" algn="l" defTabSz="914400" rtl="0" eaLnBrk="1" fontAlgn="base" latinLnBrk="0" hangingPunct="1">
                        <a:lnSpc>
                          <a:spcPct val="100000"/>
                        </a:lnSpc>
                        <a:spcBef>
                          <a:spcPct val="50000"/>
                        </a:spcBef>
                        <a:spcAft>
                          <a:spcPct val="0"/>
                        </a:spcAft>
                        <a:buClrTx/>
                        <a:buSzPct val="100000"/>
                        <a:buFontTx/>
                        <a:buNone/>
                        <a:tabLst/>
                      </a:pPr>
                      <a:r>
                        <a:rPr kumimoji="0" lang="en-NZ" sz="1000" u="none" strike="noStrike" cap="none" normalizeH="0" baseline="0" dirty="0" smtClean="0">
                          <a:ln>
                            <a:noFill/>
                          </a:ln>
                          <a:effectLst/>
                        </a:rPr>
                        <a:t>Investigate hazards and risks in my area</a:t>
                      </a:r>
                      <a:endParaRPr kumimoji="0" lang="en-NZ" sz="1000" b="0" i="0" u="none" strike="noStrike" cap="none" normalizeH="0" baseline="0" dirty="0" smtClean="0">
                        <a:ln>
                          <a:noFill/>
                        </a:ln>
                        <a:solidFill>
                          <a:schemeClr val="tx1"/>
                        </a:solidFill>
                        <a:effectLst/>
                        <a:latin typeface="+mn-lt"/>
                      </a:endParaRPr>
                    </a:p>
                  </a:txBody>
                  <a:tcPr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Pct val="100000"/>
                        <a:buFontTx/>
                        <a:buNone/>
                        <a:tabLst/>
                      </a:pPr>
                      <a:r>
                        <a:rPr kumimoji="0" lang="en-NZ" sz="1000" u="none" strike="noStrike" cap="none" normalizeH="0" baseline="0" smtClean="0">
                          <a:ln>
                            <a:noFill/>
                          </a:ln>
                          <a:effectLst/>
                        </a:rPr>
                        <a:t>3%</a:t>
                      </a:r>
                      <a:endParaRPr kumimoji="0" lang="en-NZ" sz="1000" b="0" i="0" u="none" strike="noStrike" cap="none" normalizeH="0" baseline="0" smtClean="0">
                        <a:ln>
                          <a:noFill/>
                        </a:ln>
                        <a:solidFill>
                          <a:schemeClr val="tx1"/>
                        </a:solidFill>
                        <a:effectLst/>
                        <a:latin typeface="+mn-lt"/>
                      </a:endParaRPr>
                    </a:p>
                  </a:txBody>
                  <a:tcPr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Pct val="100000"/>
                        <a:buFontTx/>
                        <a:buNone/>
                        <a:tabLst/>
                      </a:pPr>
                      <a:r>
                        <a:rPr kumimoji="0" lang="en-US" sz="1000" u="none" strike="noStrike" cap="none" normalizeH="0" baseline="0" dirty="0" smtClean="0">
                          <a:ln>
                            <a:noFill/>
                          </a:ln>
                          <a:effectLst/>
                        </a:rPr>
                        <a:t>4%</a:t>
                      </a:r>
                      <a:endParaRPr kumimoji="0" lang="en-NZ" sz="1000" b="0" i="0" u="none" strike="noStrike" cap="none" normalizeH="0" baseline="0" dirty="0" smtClean="0">
                        <a:ln>
                          <a:noFill/>
                        </a:ln>
                        <a:solidFill>
                          <a:schemeClr val="tx1"/>
                        </a:solidFill>
                        <a:effectLst/>
                        <a:latin typeface="+mn-lt"/>
                      </a:endParaRPr>
                    </a:p>
                  </a:txBody>
                  <a:tcPr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Pct val="100000"/>
                        <a:buFontTx/>
                        <a:buNone/>
                        <a:tabLst/>
                      </a:pPr>
                      <a:r>
                        <a:rPr kumimoji="0" lang="en-US" sz="1000" u="none" strike="noStrike" cap="none" normalizeH="0" baseline="0" dirty="0" smtClean="0">
                          <a:ln>
                            <a:noFill/>
                          </a:ln>
                          <a:effectLst/>
                        </a:rPr>
                        <a:t>4%</a:t>
                      </a:r>
                      <a:endParaRPr kumimoji="0" lang="en-NZ" sz="1000" b="0" i="0" u="none" strike="noStrike" cap="none" normalizeH="0" baseline="0" dirty="0" smtClean="0">
                        <a:ln>
                          <a:noFill/>
                        </a:ln>
                        <a:solidFill>
                          <a:schemeClr val="tx1"/>
                        </a:solidFill>
                        <a:effectLst/>
                        <a:latin typeface="+mn-lt"/>
                      </a:endParaRPr>
                    </a:p>
                  </a:txBody>
                  <a:tcPr anchor="ctr" horzOverflow="overflow"/>
                </a:tc>
              </a:tr>
              <a:tr h="259519">
                <a:tc>
                  <a:txBody>
                    <a:bodyPr/>
                    <a:lstStyle/>
                    <a:p>
                      <a:pPr marL="0" marR="0" lvl="0" indent="0" algn="l" defTabSz="914400" rtl="0" eaLnBrk="1" fontAlgn="base" latinLnBrk="0" hangingPunct="1">
                        <a:lnSpc>
                          <a:spcPct val="100000"/>
                        </a:lnSpc>
                        <a:spcBef>
                          <a:spcPct val="50000"/>
                        </a:spcBef>
                        <a:spcAft>
                          <a:spcPct val="0"/>
                        </a:spcAft>
                        <a:buClrTx/>
                        <a:buSzPct val="100000"/>
                        <a:buFontTx/>
                        <a:buNone/>
                        <a:tabLst/>
                      </a:pPr>
                      <a:r>
                        <a:rPr kumimoji="0" lang="en-NZ" sz="1000" u="none" strike="noStrike" cap="none" normalizeH="0" baseline="0" dirty="0" smtClean="0">
                          <a:ln>
                            <a:noFill/>
                          </a:ln>
                          <a:effectLst/>
                        </a:rPr>
                        <a:t>Keep documents, valuables in a safe place</a:t>
                      </a:r>
                      <a:endParaRPr kumimoji="0" lang="en-NZ" sz="1000" b="0" i="0" u="none" strike="noStrike" cap="none" normalizeH="0" baseline="0" dirty="0" smtClean="0">
                        <a:ln>
                          <a:noFill/>
                        </a:ln>
                        <a:solidFill>
                          <a:schemeClr val="tx1"/>
                        </a:solidFill>
                        <a:effectLst/>
                        <a:latin typeface="+mn-lt"/>
                      </a:endParaRPr>
                    </a:p>
                  </a:txBody>
                  <a:tcPr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Pct val="100000"/>
                        <a:buFontTx/>
                        <a:buNone/>
                        <a:tabLst/>
                      </a:pPr>
                      <a:r>
                        <a:rPr kumimoji="0" lang="en-NZ" sz="1000" u="none" strike="noStrike" cap="none" normalizeH="0" baseline="0" smtClean="0">
                          <a:ln>
                            <a:noFill/>
                          </a:ln>
                          <a:effectLst/>
                        </a:rPr>
                        <a:t>3%</a:t>
                      </a:r>
                      <a:endParaRPr kumimoji="0" lang="en-NZ" sz="1000" b="0" i="0" u="none" strike="noStrike" cap="none" normalizeH="0" baseline="0" smtClean="0">
                        <a:ln>
                          <a:noFill/>
                        </a:ln>
                        <a:solidFill>
                          <a:schemeClr val="tx1"/>
                        </a:solidFill>
                        <a:effectLst/>
                        <a:latin typeface="+mn-lt"/>
                      </a:endParaRPr>
                    </a:p>
                  </a:txBody>
                  <a:tcPr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Pct val="100000"/>
                        <a:buFontTx/>
                        <a:buNone/>
                        <a:tabLst/>
                      </a:pPr>
                      <a:r>
                        <a:rPr kumimoji="0" lang="en-US" sz="1000" u="none" strike="noStrike" cap="none" normalizeH="0" baseline="0" dirty="0" smtClean="0">
                          <a:ln>
                            <a:noFill/>
                          </a:ln>
                          <a:effectLst/>
                        </a:rPr>
                        <a:t>3%</a:t>
                      </a:r>
                      <a:endParaRPr kumimoji="0" lang="en-NZ" sz="1000" b="0" i="0" u="none" strike="noStrike" cap="none" normalizeH="0" baseline="0" dirty="0" smtClean="0">
                        <a:ln>
                          <a:noFill/>
                        </a:ln>
                        <a:solidFill>
                          <a:schemeClr val="tx1"/>
                        </a:solidFill>
                        <a:effectLst/>
                        <a:latin typeface="+mn-lt"/>
                      </a:endParaRPr>
                    </a:p>
                  </a:txBody>
                  <a:tcPr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Pct val="100000"/>
                        <a:buFontTx/>
                        <a:buNone/>
                        <a:tabLst/>
                      </a:pPr>
                      <a:r>
                        <a:rPr kumimoji="0" lang="en-US" sz="1000" u="none" strike="noStrike" cap="none" normalizeH="0" baseline="0" dirty="0" smtClean="0">
                          <a:ln>
                            <a:noFill/>
                          </a:ln>
                          <a:effectLst/>
                        </a:rPr>
                        <a:t>5%</a:t>
                      </a:r>
                      <a:endParaRPr kumimoji="0" lang="en-NZ" sz="1000" b="0" i="0" u="none" strike="noStrike" cap="none" normalizeH="0" baseline="0" dirty="0" smtClean="0">
                        <a:ln>
                          <a:noFill/>
                        </a:ln>
                        <a:solidFill>
                          <a:schemeClr val="tx1"/>
                        </a:solidFill>
                        <a:effectLst/>
                        <a:latin typeface="+mn-lt"/>
                      </a:endParaRPr>
                    </a:p>
                  </a:txBody>
                  <a:tcPr anchor="ctr" horzOverflow="overflow"/>
                </a:tc>
              </a:tr>
              <a:tr h="259519">
                <a:tc>
                  <a:txBody>
                    <a:bodyPr/>
                    <a:lstStyle/>
                    <a:p>
                      <a:pPr marL="0" marR="0" lvl="0" indent="0" algn="l" defTabSz="914400" rtl="0" eaLnBrk="1" fontAlgn="base" latinLnBrk="0" hangingPunct="1">
                        <a:lnSpc>
                          <a:spcPct val="100000"/>
                        </a:lnSpc>
                        <a:spcBef>
                          <a:spcPct val="50000"/>
                        </a:spcBef>
                        <a:spcAft>
                          <a:spcPct val="0"/>
                        </a:spcAft>
                        <a:buClrTx/>
                        <a:buSzPct val="100000"/>
                        <a:buFontTx/>
                        <a:buNone/>
                        <a:tabLst/>
                      </a:pPr>
                      <a:r>
                        <a:rPr kumimoji="0" lang="en-NZ" sz="1000" u="none" strike="noStrike" cap="none" normalizeH="0" baseline="0" dirty="0" smtClean="0">
                          <a:ln>
                            <a:noFill/>
                          </a:ln>
                          <a:effectLst/>
                        </a:rPr>
                        <a:t>Maintain insurance coverage</a:t>
                      </a:r>
                      <a:endParaRPr kumimoji="0" lang="en-NZ" sz="1000" b="0" i="0" u="none" strike="noStrike" cap="none" normalizeH="0" baseline="0" dirty="0" smtClean="0">
                        <a:ln>
                          <a:noFill/>
                        </a:ln>
                        <a:solidFill>
                          <a:schemeClr val="tx1"/>
                        </a:solidFill>
                        <a:effectLst/>
                        <a:latin typeface="+mn-lt"/>
                      </a:endParaRPr>
                    </a:p>
                  </a:txBody>
                  <a:tcPr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Pct val="100000"/>
                        <a:buFontTx/>
                        <a:buNone/>
                        <a:tabLst/>
                      </a:pPr>
                      <a:r>
                        <a:rPr kumimoji="0" lang="en-NZ" sz="1000" u="none" strike="noStrike" cap="none" normalizeH="0" baseline="0" dirty="0" smtClean="0">
                          <a:ln>
                            <a:noFill/>
                          </a:ln>
                          <a:effectLst/>
                        </a:rPr>
                        <a:t>1%</a:t>
                      </a:r>
                      <a:endParaRPr kumimoji="0" lang="en-NZ" sz="1000" b="0" i="0" u="none" strike="noStrike" cap="none" normalizeH="0" baseline="0" dirty="0" smtClean="0">
                        <a:ln>
                          <a:noFill/>
                        </a:ln>
                        <a:solidFill>
                          <a:schemeClr val="tx1"/>
                        </a:solidFill>
                        <a:effectLst/>
                        <a:latin typeface="+mn-lt"/>
                      </a:endParaRPr>
                    </a:p>
                  </a:txBody>
                  <a:tcPr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Pct val="100000"/>
                        <a:buFontTx/>
                        <a:buNone/>
                        <a:tabLst/>
                      </a:pPr>
                      <a:r>
                        <a:rPr kumimoji="0" lang="en-US" sz="1000" u="none" strike="noStrike" cap="none" normalizeH="0" baseline="0" dirty="0" smtClean="0">
                          <a:ln>
                            <a:noFill/>
                          </a:ln>
                          <a:effectLst/>
                        </a:rPr>
                        <a:t>-</a:t>
                      </a:r>
                      <a:endParaRPr kumimoji="0" lang="en-NZ" sz="1000" b="0" i="0" u="none" strike="noStrike" cap="none" normalizeH="0" baseline="0" dirty="0" smtClean="0">
                        <a:ln>
                          <a:noFill/>
                        </a:ln>
                        <a:solidFill>
                          <a:schemeClr val="tx1"/>
                        </a:solidFill>
                        <a:effectLst/>
                        <a:latin typeface="+mn-lt"/>
                      </a:endParaRPr>
                    </a:p>
                  </a:txBody>
                  <a:tcPr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Pct val="100000"/>
                        <a:buFontTx/>
                        <a:buNone/>
                        <a:tabLst/>
                      </a:pPr>
                      <a:r>
                        <a:rPr kumimoji="0" lang="en-US" sz="1000" u="none" strike="noStrike" cap="none" normalizeH="0" baseline="0" dirty="0" smtClean="0">
                          <a:ln>
                            <a:noFill/>
                          </a:ln>
                          <a:effectLst/>
                        </a:rPr>
                        <a:t>1%</a:t>
                      </a:r>
                      <a:endParaRPr kumimoji="0" lang="en-NZ" sz="1000" b="0" i="0" u="none" strike="noStrike" cap="none" normalizeH="0" baseline="0" dirty="0" smtClean="0">
                        <a:ln>
                          <a:noFill/>
                        </a:ln>
                        <a:solidFill>
                          <a:schemeClr val="tx1"/>
                        </a:solidFill>
                        <a:effectLst/>
                        <a:latin typeface="+mn-lt"/>
                      </a:endParaRPr>
                    </a:p>
                  </a:txBody>
                  <a:tcPr anchor="ctr" horzOverflow="overflow"/>
                </a:tc>
              </a:tr>
              <a:tr h="259519">
                <a:tc>
                  <a:txBody>
                    <a:bodyPr/>
                    <a:lstStyle/>
                    <a:p>
                      <a:pPr marL="0" marR="0" lvl="0" indent="0" algn="l" defTabSz="914400" rtl="0" eaLnBrk="1" fontAlgn="base" latinLnBrk="0" hangingPunct="1">
                        <a:lnSpc>
                          <a:spcPct val="100000"/>
                        </a:lnSpc>
                        <a:spcBef>
                          <a:spcPct val="50000"/>
                        </a:spcBef>
                        <a:spcAft>
                          <a:spcPct val="0"/>
                        </a:spcAft>
                        <a:buClrTx/>
                        <a:buSzPct val="100000"/>
                        <a:buFontTx/>
                        <a:buNone/>
                        <a:tabLst/>
                      </a:pPr>
                      <a:r>
                        <a:rPr kumimoji="0" lang="en-NZ" sz="1000" u="none" strike="noStrike" cap="none" normalizeH="0" baseline="0" dirty="0" smtClean="0">
                          <a:ln>
                            <a:noFill/>
                          </a:ln>
                          <a:effectLst/>
                        </a:rPr>
                        <a:t>Other</a:t>
                      </a:r>
                      <a:endParaRPr kumimoji="0" lang="en-NZ" sz="1000" b="0" i="0" u="none" strike="noStrike" cap="none" normalizeH="0" baseline="0" dirty="0" smtClean="0">
                        <a:ln>
                          <a:noFill/>
                        </a:ln>
                        <a:solidFill>
                          <a:schemeClr val="tx1"/>
                        </a:solidFill>
                        <a:effectLst/>
                        <a:latin typeface="+mn-lt"/>
                      </a:endParaRPr>
                    </a:p>
                  </a:txBody>
                  <a:tcPr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Pct val="100000"/>
                        <a:buFontTx/>
                        <a:buNone/>
                        <a:tabLst/>
                      </a:pPr>
                      <a:r>
                        <a:rPr kumimoji="0" lang="en-NZ" sz="1000" u="none" strike="noStrike" cap="none" normalizeH="0" baseline="0" dirty="0" smtClean="0">
                          <a:ln>
                            <a:noFill/>
                          </a:ln>
                          <a:effectLst/>
                        </a:rPr>
                        <a:t>4%</a:t>
                      </a:r>
                      <a:endParaRPr kumimoji="0" lang="en-NZ" sz="1000" b="0" i="0" u="none" strike="noStrike" cap="none" normalizeH="0" baseline="0" dirty="0" smtClean="0">
                        <a:ln>
                          <a:noFill/>
                        </a:ln>
                        <a:solidFill>
                          <a:schemeClr val="tx1"/>
                        </a:solidFill>
                        <a:effectLst/>
                        <a:latin typeface="+mn-lt"/>
                      </a:endParaRPr>
                    </a:p>
                  </a:txBody>
                  <a:tcPr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Pct val="100000"/>
                        <a:buFontTx/>
                        <a:buNone/>
                        <a:tabLst/>
                      </a:pPr>
                      <a:r>
                        <a:rPr kumimoji="0" lang="en-US" sz="1000" u="none" strike="noStrike" cap="none" normalizeH="0" baseline="0" dirty="0" smtClean="0">
                          <a:ln>
                            <a:noFill/>
                          </a:ln>
                          <a:effectLst/>
                        </a:rPr>
                        <a:t>5%</a:t>
                      </a:r>
                      <a:endParaRPr kumimoji="0" lang="en-NZ" sz="1000" b="0" i="0" u="none" strike="noStrike" cap="none" normalizeH="0" baseline="0" dirty="0" smtClean="0">
                        <a:ln>
                          <a:noFill/>
                        </a:ln>
                        <a:solidFill>
                          <a:schemeClr val="tx1"/>
                        </a:solidFill>
                        <a:effectLst/>
                        <a:latin typeface="+mn-lt"/>
                      </a:endParaRPr>
                    </a:p>
                  </a:txBody>
                  <a:tcPr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Pct val="100000"/>
                        <a:buFontTx/>
                        <a:buNone/>
                        <a:tabLst/>
                      </a:pPr>
                      <a:r>
                        <a:rPr kumimoji="0" lang="en-US" sz="1000" u="none" strike="noStrike" cap="none" normalizeH="0" baseline="0" dirty="0" smtClean="0">
                          <a:ln>
                            <a:noFill/>
                          </a:ln>
                          <a:effectLst/>
                        </a:rPr>
                        <a:t>14%</a:t>
                      </a:r>
                      <a:endParaRPr kumimoji="0" lang="en-NZ" sz="1000" b="0" i="0" u="none" strike="noStrike" cap="none" normalizeH="0" baseline="0" dirty="0" smtClean="0">
                        <a:ln>
                          <a:noFill/>
                        </a:ln>
                        <a:solidFill>
                          <a:schemeClr val="tx1"/>
                        </a:solidFill>
                        <a:effectLst/>
                        <a:latin typeface="+mn-lt"/>
                      </a:endParaRPr>
                    </a:p>
                  </a:txBody>
                  <a:tcPr anchor="ctr" horzOverflow="overflow"/>
                </a:tc>
              </a:tr>
              <a:tr h="259519">
                <a:tc>
                  <a:txBody>
                    <a:bodyPr/>
                    <a:lstStyle/>
                    <a:p>
                      <a:pPr marL="0" marR="0" lvl="0" indent="0" algn="l" defTabSz="914400" rtl="0" eaLnBrk="1" fontAlgn="base" latinLnBrk="0" hangingPunct="1">
                        <a:lnSpc>
                          <a:spcPct val="100000"/>
                        </a:lnSpc>
                        <a:spcBef>
                          <a:spcPct val="50000"/>
                        </a:spcBef>
                        <a:spcAft>
                          <a:spcPct val="0"/>
                        </a:spcAft>
                        <a:buClrTx/>
                        <a:buSzPct val="100000"/>
                        <a:buFontTx/>
                        <a:buNone/>
                        <a:tabLst/>
                      </a:pPr>
                      <a:r>
                        <a:rPr kumimoji="0" lang="en-NZ" sz="1000" u="none" strike="noStrike" cap="none" normalizeH="0" baseline="0" dirty="0" smtClean="0">
                          <a:ln>
                            <a:noFill/>
                          </a:ln>
                          <a:effectLst/>
                        </a:rPr>
                        <a:t>Don’t know</a:t>
                      </a:r>
                      <a:endParaRPr kumimoji="0" lang="en-NZ" sz="1000" b="0" i="0" u="none" strike="noStrike" cap="none" normalizeH="0" baseline="0" dirty="0" smtClean="0">
                        <a:ln>
                          <a:noFill/>
                        </a:ln>
                        <a:solidFill>
                          <a:schemeClr val="tx1"/>
                        </a:solidFill>
                        <a:effectLst/>
                        <a:latin typeface="+mn-lt"/>
                      </a:endParaRPr>
                    </a:p>
                  </a:txBody>
                  <a:tcPr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Pct val="100000"/>
                        <a:buFontTx/>
                        <a:buNone/>
                        <a:tabLst/>
                      </a:pPr>
                      <a:r>
                        <a:rPr kumimoji="0" lang="en-NZ" sz="1000" u="none" strike="noStrike" cap="none" normalizeH="0" baseline="0" dirty="0" smtClean="0">
                          <a:ln>
                            <a:noFill/>
                          </a:ln>
                          <a:effectLst/>
                        </a:rPr>
                        <a:t>3%</a:t>
                      </a:r>
                      <a:endParaRPr kumimoji="0" lang="en-NZ" sz="1000" b="0" i="0" u="none" strike="noStrike" cap="none" normalizeH="0" baseline="0" dirty="0" smtClean="0">
                        <a:ln>
                          <a:noFill/>
                        </a:ln>
                        <a:solidFill>
                          <a:schemeClr val="tx1"/>
                        </a:solidFill>
                        <a:effectLst/>
                        <a:latin typeface="+mn-lt"/>
                      </a:endParaRPr>
                    </a:p>
                  </a:txBody>
                  <a:tcPr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Pct val="100000"/>
                        <a:buFontTx/>
                        <a:buNone/>
                        <a:tabLst/>
                      </a:pPr>
                      <a:r>
                        <a:rPr kumimoji="0" lang="en-US" sz="1000" u="none" strike="noStrike" cap="none" normalizeH="0" baseline="0" dirty="0" smtClean="0">
                          <a:ln>
                            <a:noFill/>
                          </a:ln>
                          <a:effectLst/>
                        </a:rPr>
                        <a:t>3%</a:t>
                      </a:r>
                      <a:endParaRPr kumimoji="0" lang="en-NZ" sz="1000" b="0" i="0" u="none" strike="noStrike" cap="none" normalizeH="0" baseline="0" dirty="0" smtClean="0">
                        <a:ln>
                          <a:noFill/>
                        </a:ln>
                        <a:solidFill>
                          <a:schemeClr val="tx1"/>
                        </a:solidFill>
                        <a:effectLst/>
                        <a:latin typeface="+mn-lt"/>
                      </a:endParaRPr>
                    </a:p>
                  </a:txBody>
                  <a:tcPr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Pct val="100000"/>
                        <a:buFontTx/>
                        <a:buNone/>
                        <a:tabLst/>
                      </a:pPr>
                      <a:r>
                        <a:rPr kumimoji="0" lang="en-US" sz="1000" u="none" strike="noStrike" cap="none" normalizeH="0" baseline="0" dirty="0" smtClean="0">
                          <a:ln>
                            <a:noFill/>
                          </a:ln>
                          <a:effectLst/>
                        </a:rPr>
                        <a:t>3%</a:t>
                      </a:r>
                      <a:endParaRPr kumimoji="0" lang="en-NZ" sz="1000" b="0" i="0" u="none" strike="noStrike" cap="none" normalizeH="0" baseline="0" dirty="0" smtClean="0">
                        <a:ln>
                          <a:noFill/>
                        </a:ln>
                        <a:solidFill>
                          <a:schemeClr val="tx1"/>
                        </a:solidFill>
                        <a:effectLst/>
                        <a:latin typeface="+mn-lt"/>
                      </a:endParaRPr>
                    </a:p>
                  </a:txBody>
                  <a:tcPr anchor="ctr" horzOverflow="overflow"/>
                </a:tc>
              </a:tr>
            </a:tbl>
          </a:graphicData>
        </a:graphic>
      </p:graphicFrame>
      <p:sp>
        <p:nvSpPr>
          <p:cNvPr id="29699" name="Text Box 6"/>
          <p:cNvSpPr txBox="1">
            <a:spLocks noChangeArrowheads="1"/>
          </p:cNvSpPr>
          <p:nvPr/>
        </p:nvSpPr>
        <p:spPr bwMode="auto">
          <a:xfrm>
            <a:off x="973138" y="6321425"/>
            <a:ext cx="6932612" cy="508000"/>
          </a:xfrm>
          <a:prstGeom prst="rect">
            <a:avLst/>
          </a:prstGeom>
          <a:noFill/>
          <a:ln w="9525">
            <a:noFill/>
            <a:miter lim="800000"/>
            <a:headEnd/>
            <a:tailEnd/>
          </a:ln>
        </p:spPr>
        <p:txBody>
          <a:bodyPr>
            <a:spAutoFit/>
          </a:bodyPr>
          <a:lstStyle/>
          <a:p>
            <a:r>
              <a:rPr lang="en-NZ" sz="900" i="1">
                <a:latin typeface="Century Gothic" pitchFamily="34" charset="0"/>
              </a:rPr>
              <a:t>Q6a What things do you think households should do to prepare for a disaster? </a:t>
            </a:r>
          </a:p>
          <a:p>
            <a:r>
              <a:rPr lang="en-NZ" sz="900" i="1">
                <a:latin typeface="Century Gothic" pitchFamily="34" charset="0"/>
              </a:rPr>
              <a:t>Base: All Respondents: 2009 (n=1000), 2010 (n=1000), 2011 (n=1164).</a:t>
            </a:r>
            <a:br>
              <a:rPr lang="en-NZ" sz="900" i="1">
                <a:latin typeface="Century Gothic" pitchFamily="34" charset="0"/>
              </a:rPr>
            </a:br>
            <a:r>
              <a:rPr lang="en-NZ" sz="900" i="1">
                <a:latin typeface="Century Gothic" pitchFamily="34" charset="0"/>
              </a:rPr>
              <a:t>Note: This question was asked for the first time in 2009.</a:t>
            </a:r>
            <a:endParaRPr lang="en-GB" sz="900" i="1">
              <a:latin typeface="Century Gothic" pitchFamily="34" charset="0"/>
            </a:endParaRPr>
          </a:p>
        </p:txBody>
      </p:sp>
      <p:sp>
        <p:nvSpPr>
          <p:cNvPr id="6" name="TextBox 5"/>
          <p:cNvSpPr txBox="1"/>
          <p:nvPr/>
        </p:nvSpPr>
        <p:spPr>
          <a:xfrm>
            <a:off x="1571625" y="1752600"/>
            <a:ext cx="6524625" cy="277813"/>
          </a:xfrm>
          <a:prstGeom prst="rect">
            <a:avLst/>
          </a:prstGeom>
          <a:noFill/>
        </p:spPr>
        <p:txBody>
          <a:bodyPr>
            <a:spAutoFit/>
          </a:bodyPr>
          <a:lstStyle/>
          <a:p>
            <a:pPr algn="ctr" fontAlgn="auto">
              <a:spcBef>
                <a:spcPts val="0"/>
              </a:spcBef>
              <a:spcAft>
                <a:spcPts val="0"/>
              </a:spcAft>
              <a:defRPr/>
            </a:pPr>
            <a:r>
              <a:rPr lang="en-NZ" sz="1200" b="1" u="sng" kern="0" dirty="0">
                <a:solidFill>
                  <a:srgbClr val="000000"/>
                </a:solidFill>
                <a:latin typeface="+mn-lt"/>
                <a:ea typeface="+mj-ea"/>
                <a:cs typeface="+mj-cs"/>
              </a:rPr>
              <a:t>Unprompted</a:t>
            </a:r>
            <a:r>
              <a:rPr lang="en-NZ" sz="1200" b="1" kern="0" dirty="0">
                <a:solidFill>
                  <a:srgbClr val="000000"/>
                </a:solidFill>
                <a:latin typeface="+mn-lt"/>
                <a:ea typeface="+mj-ea"/>
                <a:cs typeface="+mj-cs"/>
              </a:rPr>
              <a:t> awareness of what households should do to prepare for a disaster</a:t>
            </a:r>
            <a:endParaRPr lang="en-NZ" sz="1200" b="1" kern="0" dirty="0">
              <a:solidFill>
                <a:srgbClr val="000000"/>
              </a:solidFill>
              <a:latin typeface="+mn-lt"/>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985838" y="152400"/>
            <a:ext cx="6246812" cy="1046163"/>
          </a:xfrm>
        </p:spPr>
        <p:txBody>
          <a:bodyPr/>
          <a:lstStyle/>
          <a:p>
            <a:r>
              <a:rPr lang="en-US" b="1" smtClean="0">
                <a:solidFill>
                  <a:schemeClr val="accent1"/>
                </a:solidFill>
              </a:rPr>
              <a:t>60% say they have taken steps to prepare in the last 12 months.</a:t>
            </a:r>
            <a:endParaRPr lang="en-NZ" b="1" smtClean="0">
              <a:solidFill>
                <a:schemeClr val="accent1"/>
              </a:solidFill>
            </a:endParaRPr>
          </a:p>
        </p:txBody>
      </p:sp>
      <p:graphicFrame>
        <p:nvGraphicFramePr>
          <p:cNvPr id="30722" name="Chart 3"/>
          <p:cNvGraphicFramePr>
            <a:graphicFrameLocks/>
          </p:cNvGraphicFramePr>
          <p:nvPr/>
        </p:nvGraphicFramePr>
        <p:xfrm>
          <a:off x="1006475" y="1270000"/>
          <a:ext cx="6461125" cy="5283200"/>
        </p:xfrm>
        <a:graphic>
          <a:graphicData uri="http://schemas.openxmlformats.org/presentationml/2006/ole">
            <p:oleObj spid="_x0000_s30722" r:id="rId3" imgW="6462320" imgH="5285690" progId="Excel.Chart.8">
              <p:embed/>
            </p:oleObj>
          </a:graphicData>
        </a:graphic>
      </p:graphicFrame>
      <p:sp>
        <p:nvSpPr>
          <p:cNvPr id="30723" name="Rectangle 4"/>
          <p:cNvSpPr>
            <a:spLocks noChangeArrowheads="1"/>
          </p:cNvSpPr>
          <p:nvPr/>
        </p:nvSpPr>
        <p:spPr bwMode="auto">
          <a:xfrm>
            <a:off x="965200" y="6488113"/>
            <a:ext cx="6045200" cy="369887"/>
          </a:xfrm>
          <a:prstGeom prst="rect">
            <a:avLst/>
          </a:prstGeom>
          <a:noFill/>
          <a:ln w="9525">
            <a:noFill/>
            <a:miter lim="800000"/>
            <a:headEnd/>
            <a:tailEnd/>
          </a:ln>
        </p:spPr>
        <p:txBody>
          <a:bodyPr>
            <a:spAutoFit/>
          </a:bodyPr>
          <a:lstStyle/>
          <a:p>
            <a:r>
              <a:rPr lang="en-NZ" sz="900" i="1">
                <a:latin typeface="Century Gothic" pitchFamily="34" charset="0"/>
              </a:rPr>
              <a:t>Q11a: In the last 12 months, have you taken any steps to prepare yourself or your household for a disaster?   Base: All Respondents, 2009 (n = 1000), 2010 (n=1000), 2011 (n=1164)</a:t>
            </a:r>
          </a:p>
        </p:txBody>
      </p:sp>
      <p:sp>
        <p:nvSpPr>
          <p:cNvPr id="6" name="Right Brace 5"/>
          <p:cNvSpPr/>
          <p:nvPr/>
        </p:nvSpPr>
        <p:spPr>
          <a:xfrm>
            <a:off x="4948238" y="3068638"/>
            <a:ext cx="141287" cy="2193925"/>
          </a:xfrm>
          <a:prstGeom prst="rightBrace">
            <a:avLst/>
          </a:prstGeom>
        </p:spPr>
        <p:style>
          <a:lnRef idx="2">
            <a:schemeClr val="accent5"/>
          </a:lnRef>
          <a:fillRef idx="0">
            <a:schemeClr val="accent5"/>
          </a:fillRef>
          <a:effectRef idx="1">
            <a:schemeClr val="accent5"/>
          </a:effectRef>
          <a:fontRef idx="minor">
            <a:schemeClr val="tx1"/>
          </a:fontRef>
        </p:style>
        <p:txBody>
          <a:bodyPr anchor="ctr"/>
          <a:lstStyle/>
          <a:p>
            <a:pPr algn="ctr" fontAlgn="auto">
              <a:spcBef>
                <a:spcPts val="0"/>
              </a:spcBef>
              <a:spcAft>
                <a:spcPts val="0"/>
              </a:spcAft>
              <a:defRPr/>
            </a:pPr>
            <a:endParaRPr lang="en-NZ"/>
          </a:p>
        </p:txBody>
      </p:sp>
      <p:sp>
        <p:nvSpPr>
          <p:cNvPr id="30725" name="TextBox 6"/>
          <p:cNvSpPr txBox="1">
            <a:spLocks noChangeArrowheads="1"/>
          </p:cNvSpPr>
          <p:nvPr/>
        </p:nvSpPr>
        <p:spPr bwMode="auto">
          <a:xfrm>
            <a:off x="5241925" y="3840163"/>
            <a:ext cx="1717675" cy="646112"/>
          </a:xfrm>
          <a:prstGeom prst="rect">
            <a:avLst/>
          </a:prstGeom>
          <a:noFill/>
          <a:ln w="9525">
            <a:noFill/>
            <a:miter lim="800000"/>
            <a:headEnd/>
            <a:tailEnd/>
          </a:ln>
        </p:spPr>
        <p:txBody>
          <a:bodyPr>
            <a:spAutoFit/>
          </a:bodyPr>
          <a:lstStyle/>
          <a:p>
            <a:pPr algn="ctr"/>
            <a:r>
              <a:rPr lang="en-US" sz="1200">
                <a:latin typeface="Century Gothic" pitchFamily="34" charset="0"/>
              </a:rPr>
              <a:t>This is a substantial increase since the previous wave.</a:t>
            </a:r>
            <a:endParaRPr lang="en-NZ" sz="1200">
              <a:latin typeface="Century Gothic" pitchFamily="34" charset="0"/>
            </a:endParaRPr>
          </a:p>
        </p:txBody>
      </p:sp>
      <p:sp>
        <p:nvSpPr>
          <p:cNvPr id="30726" name="TextBox 7"/>
          <p:cNvSpPr txBox="1">
            <a:spLocks noChangeArrowheads="1"/>
          </p:cNvSpPr>
          <p:nvPr/>
        </p:nvSpPr>
        <p:spPr bwMode="auto">
          <a:xfrm>
            <a:off x="3128963" y="4491038"/>
            <a:ext cx="498475" cy="200025"/>
          </a:xfrm>
          <a:prstGeom prst="rect">
            <a:avLst/>
          </a:prstGeom>
          <a:noFill/>
          <a:ln w="9525">
            <a:noFill/>
            <a:miter lim="800000"/>
            <a:headEnd/>
            <a:tailEnd/>
          </a:ln>
        </p:spPr>
        <p:txBody>
          <a:bodyPr>
            <a:spAutoFit/>
          </a:bodyPr>
          <a:lstStyle/>
          <a:p>
            <a:pPr algn="ctr"/>
            <a:r>
              <a:rPr lang="en-US" sz="700">
                <a:latin typeface="Century Gothic" pitchFamily="34" charset="0"/>
              </a:rPr>
              <a:t>(44)</a:t>
            </a:r>
            <a:endParaRPr lang="en-NZ" sz="700">
              <a:latin typeface="Century Gothic" pitchFamily="34" charset="0"/>
            </a:endParaRPr>
          </a:p>
        </p:txBody>
      </p:sp>
      <p:sp>
        <p:nvSpPr>
          <p:cNvPr id="30727" name="TextBox 8"/>
          <p:cNvSpPr txBox="1">
            <a:spLocks noChangeArrowheads="1"/>
          </p:cNvSpPr>
          <p:nvPr/>
        </p:nvSpPr>
        <p:spPr bwMode="auto">
          <a:xfrm>
            <a:off x="3128963" y="2611438"/>
            <a:ext cx="498475" cy="200025"/>
          </a:xfrm>
          <a:prstGeom prst="rect">
            <a:avLst/>
          </a:prstGeom>
          <a:noFill/>
          <a:ln w="9525">
            <a:noFill/>
            <a:miter lim="800000"/>
            <a:headEnd/>
            <a:tailEnd/>
          </a:ln>
        </p:spPr>
        <p:txBody>
          <a:bodyPr>
            <a:spAutoFit/>
          </a:bodyPr>
          <a:lstStyle/>
          <a:p>
            <a:pPr algn="ctr"/>
            <a:r>
              <a:rPr lang="en-US" sz="700">
                <a:latin typeface="Century Gothic" pitchFamily="34" charset="0"/>
              </a:rPr>
              <a:t>(55)</a:t>
            </a:r>
            <a:endParaRPr lang="en-NZ" sz="700">
              <a:latin typeface="Century Gothic" pitchFamily="34" charset="0"/>
            </a:endParaRPr>
          </a:p>
        </p:txBody>
      </p:sp>
      <p:sp>
        <p:nvSpPr>
          <p:cNvPr id="11" name="Rectangle 10"/>
          <p:cNvSpPr/>
          <p:nvPr/>
        </p:nvSpPr>
        <p:spPr>
          <a:xfrm>
            <a:off x="5248275" y="1524000"/>
            <a:ext cx="3781425" cy="1935163"/>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en-NZ"/>
          </a:p>
        </p:txBody>
      </p:sp>
      <p:sp>
        <p:nvSpPr>
          <p:cNvPr id="10" name="TextBox 9"/>
          <p:cNvSpPr txBox="1"/>
          <p:nvPr/>
        </p:nvSpPr>
        <p:spPr>
          <a:xfrm>
            <a:off x="5294313" y="1633538"/>
            <a:ext cx="3644900" cy="1674812"/>
          </a:xfrm>
          <a:prstGeom prst="rect">
            <a:avLst/>
          </a:prstGeom>
          <a:noFill/>
        </p:spPr>
        <p:txBody>
          <a:bodyPr>
            <a:spAutoFit/>
          </a:bodyPr>
          <a:lstStyle/>
          <a:p>
            <a:pPr fontAlgn="auto">
              <a:lnSpc>
                <a:spcPct val="114000"/>
              </a:lnSpc>
              <a:spcBef>
                <a:spcPts val="0"/>
              </a:spcBef>
              <a:spcAft>
                <a:spcPts val="300"/>
              </a:spcAft>
              <a:defRPr/>
            </a:pPr>
            <a:r>
              <a:rPr lang="en-US" sz="1100" dirty="0">
                <a:latin typeface="+mn-lt"/>
                <a:cs typeface="+mn-cs"/>
              </a:rPr>
              <a:t>People </a:t>
            </a:r>
            <a:r>
              <a:rPr lang="en-US" sz="1100" b="1" dirty="0">
                <a:latin typeface="+mn-lt"/>
                <a:cs typeface="+mn-cs"/>
              </a:rPr>
              <a:t>more likely</a:t>
            </a:r>
            <a:r>
              <a:rPr lang="en-US" sz="1100" dirty="0">
                <a:latin typeface="+mn-lt"/>
                <a:cs typeface="+mn-cs"/>
              </a:rPr>
              <a:t> to have taken steps to prepare:</a:t>
            </a:r>
          </a:p>
          <a:p>
            <a:pPr marL="180975" indent="-180975" fontAlgn="auto">
              <a:lnSpc>
                <a:spcPct val="114000"/>
              </a:lnSpc>
              <a:spcBef>
                <a:spcPts val="0"/>
              </a:spcBef>
              <a:spcAft>
                <a:spcPts val="0"/>
              </a:spcAft>
              <a:buFont typeface="Wingdings" pitchFamily="2" charset="2"/>
              <a:buChar char="§"/>
              <a:defRPr/>
            </a:pPr>
            <a:r>
              <a:rPr lang="en-US" sz="1100" dirty="0">
                <a:latin typeface="+mn-lt"/>
                <a:cs typeface="+mn-cs"/>
              </a:rPr>
              <a:t>Those aged 30 years or over (64%, cf. 48% of those under 30)</a:t>
            </a:r>
          </a:p>
          <a:p>
            <a:pPr marL="180975" indent="-180975" fontAlgn="auto">
              <a:lnSpc>
                <a:spcPct val="114000"/>
              </a:lnSpc>
              <a:spcBef>
                <a:spcPts val="0"/>
              </a:spcBef>
              <a:spcAft>
                <a:spcPts val="0"/>
              </a:spcAft>
              <a:buFont typeface="Wingdings" pitchFamily="2" charset="2"/>
              <a:buChar char="§"/>
              <a:defRPr/>
            </a:pPr>
            <a:r>
              <a:rPr lang="en-US" sz="1100" dirty="0">
                <a:latin typeface="+mn-lt"/>
                <a:cs typeface="+mn-cs"/>
              </a:rPr>
              <a:t>NZ European and Maori (61%, cf. 52% of others)</a:t>
            </a:r>
          </a:p>
          <a:p>
            <a:pPr marL="180975" indent="-180975" fontAlgn="auto">
              <a:lnSpc>
                <a:spcPct val="114000"/>
              </a:lnSpc>
              <a:spcBef>
                <a:spcPts val="0"/>
              </a:spcBef>
              <a:spcAft>
                <a:spcPts val="0"/>
              </a:spcAft>
              <a:buFont typeface="Wingdings" pitchFamily="2" charset="2"/>
              <a:buChar char="§"/>
              <a:defRPr/>
            </a:pPr>
            <a:r>
              <a:rPr lang="en-US" sz="1100" dirty="0">
                <a:latin typeface="+mn-lt"/>
                <a:cs typeface="+mn-cs"/>
              </a:rPr>
              <a:t>Those with a personal income over $100k (74%, cf. 59% of those earning less)</a:t>
            </a:r>
          </a:p>
          <a:p>
            <a:pPr marL="180975" indent="-180975" fontAlgn="auto">
              <a:lnSpc>
                <a:spcPct val="114000"/>
              </a:lnSpc>
              <a:spcBef>
                <a:spcPts val="0"/>
              </a:spcBef>
              <a:spcAft>
                <a:spcPts val="0"/>
              </a:spcAft>
              <a:buFont typeface="Wingdings" pitchFamily="2" charset="2"/>
              <a:buChar char="§"/>
              <a:defRPr/>
            </a:pPr>
            <a:r>
              <a:rPr lang="en-US" sz="1100" dirty="0">
                <a:latin typeface="+mn-lt"/>
                <a:cs typeface="+mn-cs"/>
              </a:rPr>
              <a:t>Those living in small towns or on farms (65%, cf. 58% of those living in main or provincial cities).</a:t>
            </a:r>
            <a:endParaRPr lang="en-NZ" sz="1100" dirty="0">
              <a:latin typeface="+mn-lt"/>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1181100" y="4686300"/>
            <a:ext cx="7591425" cy="1092200"/>
          </a:xfrm>
          <a:prstGeom prst="roundRect">
            <a:avLst>
              <a:gd name="adj" fmla="val 14266"/>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NZ"/>
          </a:p>
        </p:txBody>
      </p:sp>
      <p:sp>
        <p:nvSpPr>
          <p:cNvPr id="2" name="Rounded Rectangle 1"/>
          <p:cNvSpPr/>
          <p:nvPr/>
        </p:nvSpPr>
        <p:spPr>
          <a:xfrm>
            <a:off x="1181100" y="1450975"/>
            <a:ext cx="7591425" cy="2654300"/>
          </a:xfrm>
          <a:prstGeom prst="roundRect">
            <a:avLst>
              <a:gd name="adj" fmla="val 6151"/>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NZ"/>
          </a:p>
        </p:txBody>
      </p:sp>
      <p:sp>
        <p:nvSpPr>
          <p:cNvPr id="4" name="Rectangle 2"/>
          <p:cNvSpPr txBox="1">
            <a:spLocks noChangeArrowheads="1"/>
          </p:cNvSpPr>
          <p:nvPr/>
        </p:nvSpPr>
        <p:spPr>
          <a:xfrm>
            <a:off x="1187450" y="149225"/>
            <a:ext cx="6010275" cy="685800"/>
          </a:xfrm>
          <a:prstGeom prst="rect">
            <a:avLst/>
          </a:prstGeom>
        </p:spPr>
        <p:txBody>
          <a:bodyPr anchor="ctr">
            <a:normAutofit/>
          </a:bodyPr>
          <a:lstStyle>
            <a:lvl1pPr algn="l" defTabSz="914400" rtl="0" eaLnBrk="1" latinLnBrk="0" hangingPunct="1">
              <a:spcBef>
                <a:spcPct val="0"/>
              </a:spcBef>
              <a:buNone/>
              <a:defRPr sz="2800" b="0" kern="1200">
                <a:solidFill>
                  <a:schemeClr val="tx2"/>
                </a:solidFill>
                <a:latin typeface="Century Gothic" pitchFamily="34" charset="0"/>
                <a:ea typeface="+mj-ea"/>
                <a:cs typeface="+mj-cs"/>
              </a:defRPr>
            </a:lvl1pPr>
          </a:lstStyle>
          <a:p>
            <a:pPr fontAlgn="auto">
              <a:spcAft>
                <a:spcPts val="0"/>
              </a:spcAft>
              <a:defRPr/>
            </a:pPr>
            <a:r>
              <a:rPr lang="en-US" b="1" dirty="0" smtClean="0">
                <a:solidFill>
                  <a:schemeClr val="accent2">
                    <a:lumMod val="50000"/>
                  </a:schemeClr>
                </a:solidFill>
                <a:latin typeface="+mn-lt"/>
              </a:rPr>
              <a:t>Background and objectives</a:t>
            </a:r>
            <a:endParaRPr lang="en-GB" b="1" dirty="0">
              <a:solidFill>
                <a:schemeClr val="accent2">
                  <a:lumMod val="50000"/>
                </a:schemeClr>
              </a:solidFill>
              <a:latin typeface="+mn-lt"/>
            </a:endParaRPr>
          </a:p>
        </p:txBody>
      </p:sp>
      <p:sp>
        <p:nvSpPr>
          <p:cNvPr id="12292" name="Rectangle 4"/>
          <p:cNvSpPr>
            <a:spLocks noChangeArrowheads="1"/>
          </p:cNvSpPr>
          <p:nvPr/>
        </p:nvSpPr>
        <p:spPr bwMode="auto">
          <a:xfrm>
            <a:off x="1304925" y="1770063"/>
            <a:ext cx="7221538" cy="2312987"/>
          </a:xfrm>
          <a:prstGeom prst="rect">
            <a:avLst/>
          </a:prstGeom>
          <a:noFill/>
          <a:ln w="9525">
            <a:noFill/>
            <a:miter lim="800000"/>
            <a:headEnd/>
            <a:tailEnd/>
          </a:ln>
        </p:spPr>
        <p:txBody>
          <a:bodyPr/>
          <a:lstStyle/>
          <a:p>
            <a:pPr>
              <a:lnSpc>
                <a:spcPct val="114000"/>
              </a:lnSpc>
              <a:spcBef>
                <a:spcPct val="50000"/>
              </a:spcBef>
              <a:spcAft>
                <a:spcPts val="1200"/>
              </a:spcAft>
              <a:buSzPct val="100000"/>
            </a:pPr>
            <a:r>
              <a:rPr lang="en-GB" sz="1400">
                <a:latin typeface="Century Gothic" pitchFamily="34" charset="0"/>
              </a:rPr>
              <a:t>The Ministry of Civil Defence and Emergency Management needs to shift people’s level of preparedness for disasters.</a:t>
            </a:r>
          </a:p>
          <a:p>
            <a:pPr>
              <a:lnSpc>
                <a:spcPct val="114000"/>
              </a:lnSpc>
              <a:spcBef>
                <a:spcPct val="50000"/>
              </a:spcBef>
              <a:spcAft>
                <a:spcPts val="1200"/>
              </a:spcAft>
              <a:buSzPct val="100000"/>
            </a:pPr>
            <a:r>
              <a:rPr lang="en-US" sz="1400">
                <a:latin typeface="Century Gothic" pitchFamily="34" charset="0"/>
              </a:rPr>
              <a:t>The Get Ready Get Thru social marketing campaign began in June 2006 and has now been running for five years.</a:t>
            </a:r>
            <a:endParaRPr lang="en-GB" sz="1400">
              <a:latin typeface="Century Gothic" pitchFamily="34" charset="0"/>
            </a:endParaRPr>
          </a:p>
          <a:p>
            <a:pPr>
              <a:lnSpc>
                <a:spcPct val="114000"/>
              </a:lnSpc>
              <a:spcBef>
                <a:spcPct val="50000"/>
              </a:spcBef>
              <a:spcAft>
                <a:spcPts val="1200"/>
              </a:spcAft>
              <a:buSzPct val="100000"/>
            </a:pPr>
            <a:r>
              <a:rPr lang="en-NZ" sz="1400">
                <a:latin typeface="Century Gothic" pitchFamily="34" charset="0"/>
              </a:rPr>
              <a:t>This survey builds upon a previous April-May 2006 pre-campaign benchmark survey, and four annual tracking surveys conducted in April-May 2007-2010.</a:t>
            </a:r>
          </a:p>
          <a:p>
            <a:pPr>
              <a:lnSpc>
                <a:spcPct val="114000"/>
              </a:lnSpc>
              <a:spcBef>
                <a:spcPct val="50000"/>
              </a:spcBef>
              <a:spcAft>
                <a:spcPts val="1200"/>
              </a:spcAft>
              <a:buSzPct val="100000"/>
            </a:pPr>
            <a:endParaRPr lang="en-GB" sz="1400">
              <a:latin typeface="Century Gothic" pitchFamily="34" charset="0"/>
            </a:endParaRPr>
          </a:p>
          <a:p>
            <a:pPr>
              <a:lnSpc>
                <a:spcPct val="114000"/>
              </a:lnSpc>
              <a:spcBef>
                <a:spcPct val="50000"/>
              </a:spcBef>
              <a:spcAft>
                <a:spcPts val="1200"/>
              </a:spcAft>
              <a:buSzPct val="100000"/>
            </a:pPr>
            <a:endParaRPr lang="en-GB" sz="1400">
              <a:latin typeface="Century Gothic" pitchFamily="34" charset="0"/>
            </a:endParaRPr>
          </a:p>
          <a:p>
            <a:pPr>
              <a:lnSpc>
                <a:spcPct val="114000"/>
              </a:lnSpc>
              <a:spcBef>
                <a:spcPct val="50000"/>
              </a:spcBef>
              <a:spcAft>
                <a:spcPts val="1200"/>
              </a:spcAft>
              <a:buSzPct val="100000"/>
            </a:pPr>
            <a:endParaRPr lang="en-GB" sz="1400">
              <a:latin typeface="Century Gothic" pitchFamily="34" charset="0"/>
            </a:endParaRPr>
          </a:p>
        </p:txBody>
      </p:sp>
      <p:sp>
        <p:nvSpPr>
          <p:cNvPr id="6" name="Rectangle 15"/>
          <p:cNvSpPr>
            <a:spLocks noChangeArrowheads="1"/>
          </p:cNvSpPr>
          <p:nvPr/>
        </p:nvSpPr>
        <p:spPr bwMode="auto">
          <a:xfrm>
            <a:off x="1290638" y="1050251"/>
            <a:ext cx="2316660" cy="523220"/>
          </a:xfrm>
          <a:prstGeom prst="rect">
            <a:avLst/>
          </a:prstGeom>
          <a:noFill/>
          <a:ln w="9525" algn="ctr">
            <a:noFill/>
            <a:miter lim="800000"/>
            <a:headEnd/>
            <a:tailEnd/>
          </a:ln>
          <a:effectLst/>
        </p:spPr>
        <p:txBody>
          <a:bodyPr wrap="none">
            <a:spAutoFit/>
          </a:bodyPr>
          <a:lstStyle/>
          <a:p>
            <a:pPr fontAlgn="auto">
              <a:spcBef>
                <a:spcPts val="0"/>
              </a:spcBef>
              <a:spcAft>
                <a:spcPts val="0"/>
              </a:spcAft>
              <a:defRPr/>
            </a:pPr>
            <a:r>
              <a:rPr lang="en-US" sz="2800" b="1" dirty="0">
                <a:ln w="1905"/>
                <a:solidFill>
                  <a:srgbClr val="063C75"/>
                </a:solidFill>
                <a:effectLst>
                  <a:innerShdw blurRad="69850" dist="43180" dir="5400000">
                    <a:srgbClr val="000000">
                      <a:alpha val="65000"/>
                    </a:srgbClr>
                  </a:innerShdw>
                </a:effectLst>
                <a:latin typeface="+mn-lt"/>
                <a:cs typeface="+mn-cs"/>
              </a:rPr>
              <a:t>Background</a:t>
            </a:r>
            <a:endParaRPr lang="en-GB" sz="2800" b="1" dirty="0">
              <a:ln w="1905"/>
              <a:solidFill>
                <a:srgbClr val="063C75"/>
              </a:solidFill>
              <a:effectLst>
                <a:innerShdw blurRad="69850" dist="43180" dir="5400000">
                  <a:srgbClr val="000000">
                    <a:alpha val="65000"/>
                  </a:srgbClr>
                </a:innerShdw>
              </a:effectLst>
              <a:latin typeface="+mn-lt"/>
              <a:cs typeface="+mn-cs"/>
            </a:endParaRPr>
          </a:p>
        </p:txBody>
      </p:sp>
      <p:sp>
        <p:nvSpPr>
          <p:cNvPr id="7" name="Rectangle 16"/>
          <p:cNvSpPr>
            <a:spLocks noChangeArrowheads="1"/>
          </p:cNvSpPr>
          <p:nvPr/>
        </p:nvSpPr>
        <p:spPr bwMode="auto">
          <a:xfrm>
            <a:off x="1290638" y="4295775"/>
            <a:ext cx="1898277" cy="523220"/>
          </a:xfrm>
          <a:prstGeom prst="rect">
            <a:avLst/>
          </a:prstGeom>
          <a:noFill/>
          <a:ln w="9525" algn="ctr">
            <a:noFill/>
            <a:miter lim="800000"/>
            <a:headEnd/>
            <a:tailEnd/>
          </a:ln>
          <a:effectLst/>
        </p:spPr>
        <p:txBody>
          <a:bodyPr wrap="none">
            <a:spAutoFit/>
          </a:bodyPr>
          <a:lstStyle/>
          <a:p>
            <a:pPr fontAlgn="auto">
              <a:spcBef>
                <a:spcPts val="0"/>
              </a:spcBef>
              <a:spcAft>
                <a:spcPts val="0"/>
              </a:spcAft>
              <a:defRPr/>
            </a:pPr>
            <a:r>
              <a:rPr lang="en-US" sz="2800" b="1" dirty="0">
                <a:ln w="1905"/>
                <a:solidFill>
                  <a:srgbClr val="063C75"/>
                </a:solidFill>
                <a:effectLst>
                  <a:innerShdw blurRad="69850" dist="43180" dir="5400000">
                    <a:srgbClr val="000000">
                      <a:alpha val="65000"/>
                    </a:srgbClr>
                  </a:innerShdw>
                </a:effectLst>
                <a:latin typeface="+mn-lt"/>
                <a:cs typeface="+mn-cs"/>
              </a:rPr>
              <a:t>Objective</a:t>
            </a:r>
            <a:endParaRPr lang="en-GB" sz="2800" b="1" dirty="0">
              <a:ln w="1905"/>
              <a:solidFill>
                <a:srgbClr val="063C75"/>
              </a:solidFill>
              <a:effectLst>
                <a:innerShdw blurRad="69850" dist="43180" dir="5400000">
                  <a:srgbClr val="000000">
                    <a:alpha val="65000"/>
                  </a:srgbClr>
                </a:innerShdw>
              </a:effectLst>
              <a:latin typeface="+mn-lt"/>
              <a:cs typeface="+mn-cs"/>
            </a:endParaRPr>
          </a:p>
        </p:txBody>
      </p:sp>
      <p:sp>
        <p:nvSpPr>
          <p:cNvPr id="12295" name="Rectangle 7"/>
          <p:cNvSpPr>
            <a:spLocks noChangeArrowheads="1"/>
          </p:cNvSpPr>
          <p:nvPr/>
        </p:nvSpPr>
        <p:spPr bwMode="auto">
          <a:xfrm>
            <a:off x="1381125" y="5006975"/>
            <a:ext cx="7305675" cy="584200"/>
          </a:xfrm>
          <a:prstGeom prst="rect">
            <a:avLst/>
          </a:prstGeom>
          <a:noFill/>
          <a:ln w="9525">
            <a:noFill/>
            <a:miter lim="800000"/>
            <a:headEnd/>
            <a:tailEnd/>
          </a:ln>
        </p:spPr>
        <p:txBody>
          <a:bodyPr>
            <a:spAutoFit/>
          </a:bodyPr>
          <a:lstStyle/>
          <a:p>
            <a:pPr>
              <a:lnSpc>
                <a:spcPct val="114000"/>
              </a:lnSpc>
              <a:spcBef>
                <a:spcPct val="50000"/>
              </a:spcBef>
              <a:spcAft>
                <a:spcPts val="1200"/>
              </a:spcAft>
              <a:buSzPct val="100000"/>
            </a:pPr>
            <a:r>
              <a:rPr lang="en-GB" sz="1400">
                <a:solidFill>
                  <a:srgbClr val="000000"/>
                </a:solidFill>
                <a:latin typeface="Century Gothic" pitchFamily="34" charset="0"/>
              </a:rPr>
              <a:t>To measure people’s disaster preparedness, and to assess the effectiveness of the campaign over time.</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NZ" b="1" dirty="0" smtClean="0">
                <a:solidFill>
                  <a:schemeClr val="accent1"/>
                </a:solidFill>
              </a:rPr>
              <a:t>Taken steps to prepare in the last </a:t>
            </a:r>
            <a:br>
              <a:rPr lang="en-NZ" b="1" dirty="0" smtClean="0">
                <a:solidFill>
                  <a:schemeClr val="accent1"/>
                </a:solidFill>
              </a:rPr>
            </a:br>
            <a:r>
              <a:rPr lang="en-NZ" b="1" dirty="0" smtClean="0">
                <a:solidFill>
                  <a:schemeClr val="accent1"/>
                </a:solidFill>
              </a:rPr>
              <a:t>12 months.</a:t>
            </a:r>
            <a:endParaRPr lang="en-NZ" b="1" dirty="0">
              <a:solidFill>
                <a:schemeClr val="accent1"/>
              </a:solidFill>
            </a:endParaRPr>
          </a:p>
        </p:txBody>
      </p:sp>
      <p:grpSp>
        <p:nvGrpSpPr>
          <p:cNvPr id="31746" name="Group 10"/>
          <p:cNvGrpSpPr>
            <a:grpSpLocks/>
          </p:cNvGrpSpPr>
          <p:nvPr/>
        </p:nvGrpSpPr>
        <p:grpSpPr bwMode="auto">
          <a:xfrm>
            <a:off x="6691313" y="1130300"/>
            <a:ext cx="2452687" cy="277813"/>
            <a:chOff x="5272087" y="4807118"/>
            <a:chExt cx="2452687" cy="276999"/>
          </a:xfrm>
        </p:grpSpPr>
        <p:sp>
          <p:nvSpPr>
            <p:cNvPr id="3" name="Rectangle 2"/>
            <p:cNvSpPr/>
            <p:nvPr/>
          </p:nvSpPr>
          <p:spPr>
            <a:xfrm>
              <a:off x="5272087" y="4845106"/>
              <a:ext cx="204787" cy="204188"/>
            </a:xfrm>
            <a:prstGeom prst="rect">
              <a:avLst/>
            </a:prstGeom>
            <a:solidFill>
              <a:schemeClr val="accent6"/>
            </a:solidFill>
            <a:effectLst/>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en-NZ"/>
            </a:p>
          </p:txBody>
        </p:sp>
        <p:sp>
          <p:nvSpPr>
            <p:cNvPr id="31763" name="TextBox 5"/>
            <p:cNvSpPr txBox="1">
              <a:spLocks noChangeArrowheads="1"/>
            </p:cNvSpPr>
            <p:nvPr/>
          </p:nvSpPr>
          <p:spPr bwMode="auto">
            <a:xfrm>
              <a:off x="5605461" y="4807118"/>
              <a:ext cx="2119313" cy="276999"/>
            </a:xfrm>
            <a:prstGeom prst="rect">
              <a:avLst/>
            </a:prstGeom>
            <a:noFill/>
            <a:ln w="9525">
              <a:noFill/>
              <a:miter lim="800000"/>
              <a:headEnd/>
              <a:tailEnd/>
            </a:ln>
          </p:spPr>
          <p:txBody>
            <a:bodyPr>
              <a:spAutoFit/>
            </a:bodyPr>
            <a:lstStyle/>
            <a:p>
              <a:r>
                <a:rPr lang="en-NZ" sz="1200">
                  <a:latin typeface="Century Gothic" pitchFamily="34" charset="0"/>
                </a:rPr>
                <a:t>Higher than average</a:t>
              </a:r>
            </a:p>
          </p:txBody>
        </p:sp>
      </p:grpSp>
      <p:sp>
        <p:nvSpPr>
          <p:cNvPr id="4" name="Rectangle 3"/>
          <p:cNvSpPr/>
          <p:nvPr/>
        </p:nvSpPr>
        <p:spPr>
          <a:xfrm>
            <a:off x="6691313" y="1597025"/>
            <a:ext cx="204787" cy="204788"/>
          </a:xfrm>
          <a:prstGeom prst="rect">
            <a:avLst/>
          </a:prstGeom>
          <a:solidFill>
            <a:schemeClr val="accent6">
              <a:lumMod val="40000"/>
              <a:lumOff val="60000"/>
            </a:schemeClr>
          </a:solidFill>
          <a:effectLst/>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en-NZ"/>
          </a:p>
        </p:txBody>
      </p:sp>
      <p:sp>
        <p:nvSpPr>
          <p:cNvPr id="31748" name="TextBox 6"/>
          <p:cNvSpPr txBox="1">
            <a:spLocks noChangeArrowheads="1"/>
          </p:cNvSpPr>
          <p:nvPr/>
        </p:nvSpPr>
        <p:spPr bwMode="auto">
          <a:xfrm>
            <a:off x="7015163" y="1562100"/>
            <a:ext cx="1447800" cy="276225"/>
          </a:xfrm>
          <a:prstGeom prst="rect">
            <a:avLst/>
          </a:prstGeom>
          <a:noFill/>
          <a:ln w="9525">
            <a:noFill/>
            <a:miter lim="800000"/>
            <a:headEnd/>
            <a:tailEnd/>
          </a:ln>
        </p:spPr>
        <p:txBody>
          <a:bodyPr>
            <a:spAutoFit/>
          </a:bodyPr>
          <a:lstStyle/>
          <a:p>
            <a:r>
              <a:rPr lang="en-NZ" sz="1200">
                <a:latin typeface="Century Gothic" pitchFamily="34" charset="0"/>
              </a:rPr>
              <a:t>Average</a:t>
            </a:r>
          </a:p>
        </p:txBody>
      </p:sp>
      <p:grpSp>
        <p:nvGrpSpPr>
          <p:cNvPr id="31749" name="Group 11"/>
          <p:cNvGrpSpPr>
            <a:grpSpLocks/>
          </p:cNvGrpSpPr>
          <p:nvPr/>
        </p:nvGrpSpPr>
        <p:grpSpPr bwMode="auto">
          <a:xfrm>
            <a:off x="6691313" y="1935163"/>
            <a:ext cx="1762125" cy="277812"/>
            <a:chOff x="5272087" y="5612457"/>
            <a:chExt cx="1762125" cy="276999"/>
          </a:xfrm>
        </p:grpSpPr>
        <p:sp>
          <p:nvSpPr>
            <p:cNvPr id="5" name="Rectangle 4"/>
            <p:cNvSpPr/>
            <p:nvPr/>
          </p:nvSpPr>
          <p:spPr>
            <a:xfrm>
              <a:off x="5272087" y="5639365"/>
              <a:ext cx="204787" cy="204189"/>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NZ"/>
            </a:p>
          </p:txBody>
        </p:sp>
        <p:sp>
          <p:nvSpPr>
            <p:cNvPr id="31761" name="TextBox 7"/>
            <p:cNvSpPr txBox="1">
              <a:spLocks noChangeArrowheads="1"/>
            </p:cNvSpPr>
            <p:nvPr/>
          </p:nvSpPr>
          <p:spPr bwMode="auto">
            <a:xfrm>
              <a:off x="5586412" y="5612457"/>
              <a:ext cx="1447800" cy="276999"/>
            </a:xfrm>
            <a:prstGeom prst="rect">
              <a:avLst/>
            </a:prstGeom>
            <a:noFill/>
            <a:ln w="9525">
              <a:noFill/>
              <a:miter lim="800000"/>
              <a:headEnd/>
              <a:tailEnd/>
            </a:ln>
          </p:spPr>
          <p:txBody>
            <a:bodyPr>
              <a:spAutoFit/>
            </a:bodyPr>
            <a:lstStyle/>
            <a:p>
              <a:r>
                <a:rPr lang="en-NZ" sz="1200">
                  <a:latin typeface="Century Gothic" pitchFamily="34" charset="0"/>
                </a:rPr>
                <a:t>Below Average</a:t>
              </a:r>
            </a:p>
          </p:txBody>
        </p:sp>
      </p:grpSp>
      <p:pic>
        <p:nvPicPr>
          <p:cNvPr id="31750" name="Picture 8"/>
          <p:cNvPicPr>
            <a:picLocks noChangeAspect="1"/>
          </p:cNvPicPr>
          <p:nvPr/>
        </p:nvPicPr>
        <p:blipFill>
          <a:blip r:embed="rId2"/>
          <a:srcRect/>
          <a:stretch>
            <a:fillRect/>
          </a:stretch>
        </p:blipFill>
        <p:spPr bwMode="auto">
          <a:xfrm>
            <a:off x="2011363" y="1306513"/>
            <a:ext cx="3467100" cy="5037137"/>
          </a:xfrm>
          <a:prstGeom prst="rect">
            <a:avLst/>
          </a:prstGeom>
          <a:noFill/>
          <a:ln w="9525">
            <a:noFill/>
            <a:miter lim="800000"/>
            <a:headEnd/>
            <a:tailEnd/>
          </a:ln>
        </p:spPr>
      </p:pic>
      <p:sp>
        <p:nvSpPr>
          <p:cNvPr id="13" name="Rectangle 12"/>
          <p:cNvSpPr/>
          <p:nvPr/>
        </p:nvSpPr>
        <p:spPr>
          <a:xfrm>
            <a:off x="3333750" y="2330450"/>
            <a:ext cx="973138" cy="569913"/>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NZ" sz="1000" dirty="0">
                <a:solidFill>
                  <a:schemeClr val="tx1"/>
                </a:solidFill>
              </a:rPr>
              <a:t>Waikato</a:t>
            </a:r>
          </a:p>
          <a:p>
            <a:pPr algn="ctr" fontAlgn="auto">
              <a:spcBef>
                <a:spcPts val="0"/>
              </a:spcBef>
              <a:spcAft>
                <a:spcPts val="0"/>
              </a:spcAft>
              <a:defRPr/>
            </a:pPr>
            <a:r>
              <a:rPr lang="en-NZ" dirty="0">
                <a:solidFill>
                  <a:schemeClr val="tx1"/>
                </a:solidFill>
              </a:rPr>
              <a:t>43%</a:t>
            </a:r>
            <a:endParaRPr lang="en-NZ" dirty="0">
              <a:solidFill>
                <a:schemeClr val="tx1"/>
              </a:solidFill>
            </a:endParaRPr>
          </a:p>
        </p:txBody>
      </p:sp>
      <p:sp>
        <p:nvSpPr>
          <p:cNvPr id="16" name="Rectangle 15"/>
          <p:cNvSpPr/>
          <p:nvPr/>
        </p:nvSpPr>
        <p:spPr>
          <a:xfrm>
            <a:off x="5091113" y="3132138"/>
            <a:ext cx="1228725" cy="569912"/>
          </a:xfrm>
          <a:prstGeom prst="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en-NZ" sz="1000" dirty="0">
                <a:solidFill>
                  <a:schemeClr val="bg1"/>
                </a:solidFill>
              </a:rPr>
              <a:t>Hawkes Bay</a:t>
            </a:r>
          </a:p>
          <a:p>
            <a:pPr algn="ctr" fontAlgn="auto">
              <a:spcBef>
                <a:spcPts val="0"/>
              </a:spcBef>
              <a:spcAft>
                <a:spcPts val="0"/>
              </a:spcAft>
              <a:defRPr/>
            </a:pPr>
            <a:r>
              <a:rPr lang="en-NZ" dirty="0">
                <a:solidFill>
                  <a:schemeClr val="bg1"/>
                </a:solidFill>
              </a:rPr>
              <a:t>76%</a:t>
            </a:r>
            <a:endParaRPr lang="en-NZ" dirty="0">
              <a:solidFill>
                <a:schemeClr val="bg1"/>
              </a:solidFill>
            </a:endParaRPr>
          </a:p>
        </p:txBody>
      </p:sp>
      <p:sp>
        <p:nvSpPr>
          <p:cNvPr id="17" name="Rectangle 16"/>
          <p:cNvSpPr/>
          <p:nvPr/>
        </p:nvSpPr>
        <p:spPr>
          <a:xfrm>
            <a:off x="4733925" y="3825875"/>
            <a:ext cx="1230313" cy="568325"/>
          </a:xfrm>
          <a:prstGeom prst="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en-NZ" sz="1000" dirty="0">
                <a:solidFill>
                  <a:schemeClr val="bg1"/>
                </a:solidFill>
              </a:rPr>
              <a:t>Wellington</a:t>
            </a:r>
          </a:p>
          <a:p>
            <a:pPr algn="ctr" fontAlgn="auto">
              <a:spcBef>
                <a:spcPts val="0"/>
              </a:spcBef>
              <a:spcAft>
                <a:spcPts val="0"/>
              </a:spcAft>
              <a:defRPr/>
            </a:pPr>
            <a:r>
              <a:rPr lang="en-NZ" dirty="0">
                <a:solidFill>
                  <a:schemeClr val="bg1"/>
                </a:solidFill>
              </a:rPr>
              <a:t>83%</a:t>
            </a:r>
            <a:endParaRPr lang="en-NZ" dirty="0">
              <a:solidFill>
                <a:schemeClr val="bg1"/>
              </a:solidFill>
            </a:endParaRPr>
          </a:p>
        </p:txBody>
      </p:sp>
      <p:sp>
        <p:nvSpPr>
          <p:cNvPr id="15" name="Rectangle 14"/>
          <p:cNvSpPr/>
          <p:nvPr/>
        </p:nvSpPr>
        <p:spPr>
          <a:xfrm>
            <a:off x="1609725" y="4294188"/>
            <a:ext cx="1230313" cy="569912"/>
          </a:xfrm>
          <a:prstGeom prst="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en-NZ" sz="1000" dirty="0">
                <a:solidFill>
                  <a:schemeClr val="bg1"/>
                </a:solidFill>
              </a:rPr>
              <a:t>West Coast</a:t>
            </a:r>
          </a:p>
          <a:p>
            <a:pPr algn="ctr" fontAlgn="auto">
              <a:spcBef>
                <a:spcPts val="0"/>
              </a:spcBef>
              <a:spcAft>
                <a:spcPts val="0"/>
              </a:spcAft>
              <a:defRPr/>
            </a:pPr>
            <a:r>
              <a:rPr lang="en-NZ" dirty="0">
                <a:solidFill>
                  <a:schemeClr val="bg1"/>
                </a:solidFill>
              </a:rPr>
              <a:t>78%</a:t>
            </a:r>
            <a:endParaRPr lang="en-NZ" dirty="0">
              <a:solidFill>
                <a:schemeClr val="bg1"/>
              </a:solidFill>
            </a:endParaRPr>
          </a:p>
        </p:txBody>
      </p:sp>
      <p:sp>
        <p:nvSpPr>
          <p:cNvPr id="18" name="Rectangle 17"/>
          <p:cNvSpPr/>
          <p:nvPr/>
        </p:nvSpPr>
        <p:spPr>
          <a:xfrm>
            <a:off x="2719388" y="1128713"/>
            <a:ext cx="973137" cy="568325"/>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NZ" sz="1000" dirty="0">
                <a:solidFill>
                  <a:schemeClr val="tx1"/>
                </a:solidFill>
              </a:rPr>
              <a:t>Northland</a:t>
            </a:r>
          </a:p>
          <a:p>
            <a:pPr algn="ctr" fontAlgn="auto">
              <a:spcBef>
                <a:spcPts val="0"/>
              </a:spcBef>
              <a:spcAft>
                <a:spcPts val="0"/>
              </a:spcAft>
              <a:defRPr/>
            </a:pPr>
            <a:r>
              <a:rPr lang="en-NZ" dirty="0">
                <a:solidFill>
                  <a:schemeClr val="tx1"/>
                </a:solidFill>
              </a:rPr>
              <a:t>38%</a:t>
            </a:r>
            <a:endParaRPr lang="en-NZ" dirty="0">
              <a:solidFill>
                <a:schemeClr val="tx1"/>
              </a:solidFill>
            </a:endParaRPr>
          </a:p>
        </p:txBody>
      </p:sp>
      <p:sp>
        <p:nvSpPr>
          <p:cNvPr id="19" name="Rectangle 18"/>
          <p:cNvSpPr/>
          <p:nvPr/>
        </p:nvSpPr>
        <p:spPr>
          <a:xfrm>
            <a:off x="6691313" y="2522538"/>
            <a:ext cx="1230312" cy="569912"/>
          </a:xfrm>
          <a:prstGeom prst="rect">
            <a:avLst/>
          </a:prstGeom>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r>
              <a:rPr lang="en-NZ" sz="1000" dirty="0">
                <a:solidFill>
                  <a:schemeClr val="bg1"/>
                </a:solidFill>
              </a:rPr>
              <a:t>Average</a:t>
            </a:r>
          </a:p>
          <a:p>
            <a:pPr algn="ctr" fontAlgn="auto">
              <a:spcBef>
                <a:spcPts val="0"/>
              </a:spcBef>
              <a:spcAft>
                <a:spcPts val="0"/>
              </a:spcAft>
              <a:defRPr/>
            </a:pPr>
            <a:r>
              <a:rPr lang="en-NZ" dirty="0">
                <a:solidFill>
                  <a:schemeClr val="bg1"/>
                </a:solidFill>
              </a:rPr>
              <a:t>60%</a:t>
            </a:r>
            <a:endParaRPr lang="en-NZ" dirty="0">
              <a:solidFill>
                <a:schemeClr val="bg1"/>
              </a:solidFill>
            </a:endParaRPr>
          </a:p>
        </p:txBody>
      </p:sp>
      <p:sp>
        <p:nvSpPr>
          <p:cNvPr id="20" name="Rectangle 19"/>
          <p:cNvSpPr/>
          <p:nvPr/>
        </p:nvSpPr>
        <p:spPr>
          <a:xfrm>
            <a:off x="6551613" y="1000125"/>
            <a:ext cx="2333625" cy="2276475"/>
          </a:xfrm>
          <a:prstGeom prst="rect">
            <a:avLst/>
          </a:prstGeom>
          <a:noFill/>
          <a:ln>
            <a:solidFill>
              <a:srgbClr val="89BBEE"/>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a:p>
        </p:txBody>
      </p:sp>
      <p:sp>
        <p:nvSpPr>
          <p:cNvPr id="31758" name="TextBox 20"/>
          <p:cNvSpPr txBox="1">
            <a:spLocks noChangeArrowheads="1"/>
          </p:cNvSpPr>
          <p:nvPr/>
        </p:nvSpPr>
        <p:spPr bwMode="auto">
          <a:xfrm>
            <a:off x="3886200" y="5621338"/>
            <a:ext cx="4362450" cy="708025"/>
          </a:xfrm>
          <a:prstGeom prst="rect">
            <a:avLst/>
          </a:prstGeom>
          <a:noFill/>
          <a:ln w="9525">
            <a:noFill/>
            <a:miter lim="800000"/>
            <a:headEnd/>
            <a:tailEnd/>
          </a:ln>
        </p:spPr>
        <p:txBody>
          <a:bodyPr>
            <a:spAutoFit/>
          </a:bodyPr>
          <a:lstStyle/>
          <a:p>
            <a:r>
              <a:rPr lang="en-US" sz="1000">
                <a:latin typeface="Century Gothic" pitchFamily="34" charset="0"/>
              </a:rPr>
              <a:t>Note: Percentages are presented that are statistically higher or lower than the national average at the 95% confidence level. We have not calculated percentages for Canterbury because Christchurch city residents were not interviewed this year.</a:t>
            </a:r>
            <a:endParaRPr lang="en-NZ" sz="1000">
              <a:latin typeface="Century Gothic" pitchFamily="34" charset="0"/>
            </a:endParaRPr>
          </a:p>
        </p:txBody>
      </p:sp>
      <p:sp>
        <p:nvSpPr>
          <p:cNvPr id="22" name="TextBox 21"/>
          <p:cNvSpPr txBox="1"/>
          <p:nvPr/>
        </p:nvSpPr>
        <p:spPr>
          <a:xfrm>
            <a:off x="6362700" y="3846513"/>
            <a:ext cx="2663825" cy="1570037"/>
          </a:xfrm>
          <a:prstGeom prst="rect">
            <a:avLst/>
          </a:prstGeom>
          <a:noFill/>
          <a:ln>
            <a:solidFill>
              <a:schemeClr val="accent6">
                <a:shade val="95000"/>
                <a:satMod val="105000"/>
              </a:schemeClr>
            </a:solidFill>
          </a:ln>
        </p:spPr>
        <p:txBody>
          <a:bodyPr>
            <a:spAutoFit/>
          </a:bodyPr>
          <a:lstStyle/>
          <a:p>
            <a:pPr algn="ctr" fontAlgn="auto">
              <a:spcBef>
                <a:spcPts val="0"/>
              </a:spcBef>
              <a:spcAft>
                <a:spcPts val="0"/>
              </a:spcAft>
              <a:defRPr/>
            </a:pPr>
            <a:r>
              <a:rPr lang="en-NZ" sz="1200" dirty="0">
                <a:latin typeface="+mn-lt"/>
                <a:cs typeface="+mn-cs"/>
              </a:rPr>
              <a:t>A higher than average proportion of Wellington, Hawkes Bay, and West Coast residents have taken steps to prepare in the last 12 months. A lower than average proportion of Northland and Waikato residents have taken steps to prepare.</a:t>
            </a:r>
            <a:endParaRPr lang="en-NZ" sz="1200" dirty="0">
              <a:latin typeface="+mn-lt"/>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995363" y="304800"/>
            <a:ext cx="6248400" cy="849313"/>
          </a:xfrm>
        </p:spPr>
        <p:txBody>
          <a:bodyPr/>
          <a:lstStyle/>
          <a:p>
            <a:r>
              <a:rPr lang="en-US" sz="2500" b="1" smtClean="0">
                <a:solidFill>
                  <a:schemeClr val="accent1"/>
                </a:solidFill>
              </a:rPr>
              <a:t>The Christchurch earthquakes were the main prompt for those who took steps to prepare.</a:t>
            </a:r>
            <a:endParaRPr lang="en-NZ" sz="2500" b="1" smtClean="0">
              <a:solidFill>
                <a:schemeClr val="accent1"/>
              </a:solidFill>
            </a:endParaRPr>
          </a:p>
        </p:txBody>
      </p:sp>
      <p:graphicFrame>
        <p:nvGraphicFramePr>
          <p:cNvPr id="32770" name="Chart 5"/>
          <p:cNvGraphicFramePr>
            <a:graphicFrameLocks/>
          </p:cNvGraphicFramePr>
          <p:nvPr/>
        </p:nvGraphicFramePr>
        <p:xfrm>
          <a:off x="2327275" y="1316038"/>
          <a:ext cx="3311525" cy="5024437"/>
        </p:xfrm>
        <a:graphic>
          <a:graphicData uri="http://schemas.openxmlformats.org/presentationml/2006/ole">
            <p:oleObj spid="_x0000_s32770" r:id="rId3" imgW="3310415" imgH="5023539" progId="Excel.Chart.8">
              <p:embed/>
            </p:oleObj>
          </a:graphicData>
        </a:graphic>
      </p:graphicFrame>
      <p:sp>
        <p:nvSpPr>
          <p:cNvPr id="32771" name="Rectangle 6"/>
          <p:cNvSpPr>
            <a:spLocks noChangeArrowheads="1"/>
          </p:cNvSpPr>
          <p:nvPr/>
        </p:nvSpPr>
        <p:spPr bwMode="auto">
          <a:xfrm>
            <a:off x="822325" y="1527175"/>
            <a:ext cx="1708150" cy="400050"/>
          </a:xfrm>
          <a:prstGeom prst="rect">
            <a:avLst/>
          </a:prstGeom>
          <a:noFill/>
          <a:ln w="9525">
            <a:noFill/>
            <a:miter lim="800000"/>
            <a:headEnd/>
            <a:tailEnd/>
          </a:ln>
        </p:spPr>
        <p:txBody>
          <a:bodyPr>
            <a:spAutoFit/>
          </a:bodyPr>
          <a:lstStyle/>
          <a:p>
            <a:pPr algn="r"/>
            <a:r>
              <a:rPr lang="en-NZ" sz="1000">
                <a:latin typeface="Century Gothic" pitchFamily="34" charset="0"/>
              </a:rPr>
              <a:t>Disasters that occurred in New Zealand</a:t>
            </a:r>
          </a:p>
        </p:txBody>
      </p:sp>
      <p:sp>
        <p:nvSpPr>
          <p:cNvPr id="32772" name="Rectangle 7"/>
          <p:cNvSpPr>
            <a:spLocks noChangeArrowheads="1"/>
          </p:cNvSpPr>
          <p:nvPr/>
        </p:nvSpPr>
        <p:spPr bwMode="auto">
          <a:xfrm>
            <a:off x="990600" y="1984375"/>
            <a:ext cx="1539875" cy="400050"/>
          </a:xfrm>
          <a:prstGeom prst="rect">
            <a:avLst/>
          </a:prstGeom>
          <a:noFill/>
          <a:ln w="9525">
            <a:noFill/>
            <a:miter lim="800000"/>
            <a:headEnd/>
            <a:tailEnd/>
          </a:ln>
        </p:spPr>
        <p:txBody>
          <a:bodyPr>
            <a:spAutoFit/>
          </a:bodyPr>
          <a:lstStyle/>
          <a:p>
            <a:pPr algn="r"/>
            <a:r>
              <a:rPr lang="en-NZ" sz="1000">
                <a:latin typeface="Century Gothic" pitchFamily="34" charset="0"/>
              </a:rPr>
              <a:t>Disasters that occurred overseas</a:t>
            </a:r>
          </a:p>
        </p:txBody>
      </p:sp>
      <p:sp>
        <p:nvSpPr>
          <p:cNvPr id="32773" name="Rectangle 8"/>
          <p:cNvSpPr>
            <a:spLocks noChangeArrowheads="1"/>
          </p:cNvSpPr>
          <p:nvPr/>
        </p:nvSpPr>
        <p:spPr bwMode="auto">
          <a:xfrm>
            <a:off x="1177925" y="2432050"/>
            <a:ext cx="1403350" cy="400050"/>
          </a:xfrm>
          <a:prstGeom prst="rect">
            <a:avLst/>
          </a:prstGeom>
          <a:noFill/>
          <a:ln w="9525">
            <a:noFill/>
            <a:miter lim="800000"/>
            <a:headEnd/>
            <a:tailEnd/>
          </a:ln>
        </p:spPr>
        <p:txBody>
          <a:bodyPr>
            <a:spAutoFit/>
          </a:bodyPr>
          <a:lstStyle/>
          <a:p>
            <a:pPr algn="r"/>
            <a:r>
              <a:rPr lang="en-NZ" sz="1000">
                <a:latin typeface="Century Gothic" pitchFamily="34" charset="0"/>
              </a:rPr>
              <a:t>Advertising I saw/heard/read</a:t>
            </a:r>
          </a:p>
        </p:txBody>
      </p:sp>
      <p:sp>
        <p:nvSpPr>
          <p:cNvPr id="32774" name="Rectangle 9"/>
          <p:cNvSpPr>
            <a:spLocks noChangeArrowheads="1"/>
          </p:cNvSpPr>
          <p:nvPr/>
        </p:nvSpPr>
        <p:spPr bwMode="auto">
          <a:xfrm>
            <a:off x="1535113" y="2868613"/>
            <a:ext cx="1025525" cy="400050"/>
          </a:xfrm>
          <a:prstGeom prst="rect">
            <a:avLst/>
          </a:prstGeom>
          <a:noFill/>
          <a:ln w="9525">
            <a:noFill/>
            <a:miter lim="800000"/>
            <a:headEnd/>
            <a:tailEnd/>
          </a:ln>
        </p:spPr>
        <p:txBody>
          <a:bodyPr>
            <a:spAutoFit/>
          </a:bodyPr>
          <a:lstStyle/>
          <a:p>
            <a:pPr algn="r"/>
            <a:r>
              <a:rPr lang="en-NZ" sz="1000">
                <a:latin typeface="Century Gothic" pitchFamily="34" charset="0"/>
              </a:rPr>
              <a:t>News/article in the media</a:t>
            </a:r>
          </a:p>
        </p:txBody>
      </p:sp>
      <p:sp>
        <p:nvSpPr>
          <p:cNvPr id="32775" name="Rectangle 10"/>
          <p:cNvSpPr>
            <a:spLocks noChangeArrowheads="1"/>
          </p:cNvSpPr>
          <p:nvPr/>
        </p:nvSpPr>
        <p:spPr bwMode="auto">
          <a:xfrm>
            <a:off x="1376363" y="3386138"/>
            <a:ext cx="1171575" cy="246062"/>
          </a:xfrm>
          <a:prstGeom prst="rect">
            <a:avLst/>
          </a:prstGeom>
          <a:noFill/>
          <a:ln w="9525">
            <a:noFill/>
            <a:miter lim="800000"/>
            <a:headEnd/>
            <a:tailEnd/>
          </a:ln>
        </p:spPr>
        <p:txBody>
          <a:bodyPr wrap="none">
            <a:spAutoFit/>
          </a:bodyPr>
          <a:lstStyle/>
          <a:p>
            <a:pPr algn="r"/>
            <a:r>
              <a:rPr lang="en-NZ" sz="1000">
                <a:latin typeface="Century Gothic" pitchFamily="34" charset="0"/>
              </a:rPr>
              <a:t>Friends or family</a:t>
            </a:r>
          </a:p>
        </p:txBody>
      </p:sp>
      <p:sp>
        <p:nvSpPr>
          <p:cNvPr id="32776" name="Rectangle 11"/>
          <p:cNvSpPr>
            <a:spLocks noChangeArrowheads="1"/>
          </p:cNvSpPr>
          <p:nvPr/>
        </p:nvSpPr>
        <p:spPr bwMode="auto">
          <a:xfrm>
            <a:off x="1168400" y="3732213"/>
            <a:ext cx="1371600" cy="400050"/>
          </a:xfrm>
          <a:prstGeom prst="rect">
            <a:avLst/>
          </a:prstGeom>
          <a:noFill/>
          <a:ln w="9525">
            <a:noFill/>
            <a:miter lim="800000"/>
            <a:headEnd/>
            <a:tailEnd/>
          </a:ln>
        </p:spPr>
        <p:txBody>
          <a:bodyPr>
            <a:spAutoFit/>
          </a:bodyPr>
          <a:lstStyle/>
          <a:p>
            <a:pPr algn="r"/>
            <a:r>
              <a:rPr lang="en-NZ" sz="1000">
                <a:latin typeface="Century Gothic" pitchFamily="34" charset="0"/>
              </a:rPr>
              <a:t>Something I have always done</a:t>
            </a:r>
          </a:p>
        </p:txBody>
      </p:sp>
      <p:sp>
        <p:nvSpPr>
          <p:cNvPr id="32777" name="Rectangle 12"/>
          <p:cNvSpPr>
            <a:spLocks noChangeArrowheads="1"/>
          </p:cNvSpPr>
          <p:nvPr/>
        </p:nvSpPr>
        <p:spPr bwMode="auto">
          <a:xfrm>
            <a:off x="898525" y="4189413"/>
            <a:ext cx="1641475" cy="400050"/>
          </a:xfrm>
          <a:prstGeom prst="rect">
            <a:avLst/>
          </a:prstGeom>
          <a:noFill/>
          <a:ln w="9525">
            <a:noFill/>
            <a:miter lim="800000"/>
            <a:headEnd/>
            <a:tailEnd/>
          </a:ln>
        </p:spPr>
        <p:txBody>
          <a:bodyPr>
            <a:spAutoFit/>
          </a:bodyPr>
          <a:lstStyle/>
          <a:p>
            <a:pPr algn="r"/>
            <a:r>
              <a:rPr lang="en-NZ" sz="1000">
                <a:latin typeface="Century Gothic" pitchFamily="34" charset="0"/>
              </a:rPr>
              <a:t>My work/job training makes me aware</a:t>
            </a:r>
          </a:p>
        </p:txBody>
      </p:sp>
      <p:sp>
        <p:nvSpPr>
          <p:cNvPr id="32778" name="Rectangle 13"/>
          <p:cNvSpPr>
            <a:spLocks noChangeArrowheads="1"/>
          </p:cNvSpPr>
          <p:nvPr/>
        </p:nvSpPr>
        <p:spPr bwMode="auto">
          <a:xfrm>
            <a:off x="1117600" y="4676775"/>
            <a:ext cx="1422400" cy="400050"/>
          </a:xfrm>
          <a:prstGeom prst="rect">
            <a:avLst/>
          </a:prstGeom>
          <a:noFill/>
          <a:ln w="9525">
            <a:noFill/>
            <a:miter lim="800000"/>
            <a:headEnd/>
            <a:tailEnd/>
          </a:ln>
        </p:spPr>
        <p:txBody>
          <a:bodyPr>
            <a:spAutoFit/>
          </a:bodyPr>
          <a:lstStyle/>
          <a:p>
            <a:pPr algn="r"/>
            <a:r>
              <a:rPr lang="en-NZ" sz="1000">
                <a:latin typeface="Century Gothic" pitchFamily="34" charset="0"/>
              </a:rPr>
              <a:t>Just want to be prepared</a:t>
            </a:r>
          </a:p>
        </p:txBody>
      </p:sp>
      <p:sp>
        <p:nvSpPr>
          <p:cNvPr id="32779" name="Rectangle 14"/>
          <p:cNvSpPr>
            <a:spLocks noChangeArrowheads="1"/>
          </p:cNvSpPr>
          <p:nvPr/>
        </p:nvSpPr>
        <p:spPr bwMode="auto">
          <a:xfrm>
            <a:off x="869950" y="5083175"/>
            <a:ext cx="1690688" cy="400050"/>
          </a:xfrm>
          <a:prstGeom prst="rect">
            <a:avLst/>
          </a:prstGeom>
          <a:noFill/>
          <a:ln w="9525">
            <a:noFill/>
            <a:miter lim="800000"/>
            <a:headEnd/>
            <a:tailEnd/>
          </a:ln>
        </p:spPr>
        <p:txBody>
          <a:bodyPr>
            <a:spAutoFit/>
          </a:bodyPr>
          <a:lstStyle/>
          <a:p>
            <a:pPr algn="r"/>
            <a:r>
              <a:rPr lang="en-NZ" sz="1000">
                <a:latin typeface="Century Gothic" pitchFamily="34" charset="0"/>
              </a:rPr>
              <a:t>Common sense/</a:t>
            </a:r>
            <a:br>
              <a:rPr lang="en-NZ" sz="1000">
                <a:latin typeface="Century Gothic" pitchFamily="34" charset="0"/>
              </a:rPr>
            </a:br>
            <a:r>
              <a:rPr lang="en-NZ" sz="1000">
                <a:latin typeface="Century Gothic" pitchFamily="34" charset="0"/>
              </a:rPr>
              <a:t>sensible thing to</a:t>
            </a:r>
          </a:p>
        </p:txBody>
      </p:sp>
      <p:sp>
        <p:nvSpPr>
          <p:cNvPr id="32780" name="Rectangle 15"/>
          <p:cNvSpPr>
            <a:spLocks noChangeArrowheads="1"/>
          </p:cNvSpPr>
          <p:nvPr/>
        </p:nvSpPr>
        <p:spPr bwMode="auto">
          <a:xfrm>
            <a:off x="1254125" y="5530850"/>
            <a:ext cx="1276350" cy="400050"/>
          </a:xfrm>
          <a:prstGeom prst="rect">
            <a:avLst/>
          </a:prstGeom>
          <a:noFill/>
          <a:ln w="9525">
            <a:noFill/>
            <a:miter lim="800000"/>
            <a:headEnd/>
            <a:tailEnd/>
          </a:ln>
        </p:spPr>
        <p:txBody>
          <a:bodyPr>
            <a:spAutoFit/>
          </a:bodyPr>
          <a:lstStyle/>
          <a:p>
            <a:pPr algn="r"/>
            <a:r>
              <a:rPr lang="en-NZ" sz="1000">
                <a:latin typeface="Century Gothic" pitchFamily="34" charset="0"/>
              </a:rPr>
              <a:t>Documentary on television</a:t>
            </a:r>
          </a:p>
        </p:txBody>
      </p:sp>
      <p:sp>
        <p:nvSpPr>
          <p:cNvPr id="32781" name="Rectangle 16"/>
          <p:cNvSpPr>
            <a:spLocks noChangeArrowheads="1"/>
          </p:cNvSpPr>
          <p:nvPr/>
        </p:nvSpPr>
        <p:spPr bwMode="auto">
          <a:xfrm>
            <a:off x="923925" y="6427788"/>
            <a:ext cx="8220075" cy="368300"/>
          </a:xfrm>
          <a:prstGeom prst="rect">
            <a:avLst/>
          </a:prstGeom>
          <a:noFill/>
          <a:ln w="9525">
            <a:noFill/>
            <a:miter lim="800000"/>
            <a:headEnd/>
            <a:tailEnd/>
          </a:ln>
        </p:spPr>
        <p:txBody>
          <a:bodyPr>
            <a:spAutoFit/>
          </a:bodyPr>
          <a:lstStyle/>
          <a:p>
            <a:r>
              <a:rPr lang="en-NZ" sz="900" i="1">
                <a:latin typeface="Century Gothic" pitchFamily="34" charset="0"/>
              </a:rPr>
              <a:t>Q11b:  What prompted you to do this?  Base: Those who have taken steps towards preparing for a disaster in the last 12 months, 2009 (n = 422), 2010 (n = 465), 2011 (n = 726). Note: The top ten responses are shown.</a:t>
            </a:r>
          </a:p>
        </p:txBody>
      </p:sp>
      <p:sp>
        <p:nvSpPr>
          <p:cNvPr id="19" name="Oval 18"/>
          <p:cNvSpPr/>
          <p:nvPr/>
        </p:nvSpPr>
        <p:spPr>
          <a:xfrm>
            <a:off x="5110163" y="1666875"/>
            <a:ext cx="325437" cy="323850"/>
          </a:xfrm>
          <a:prstGeom prst="ellipse">
            <a:avLst/>
          </a:prstGeom>
          <a:noFill/>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en-NZ"/>
          </a:p>
        </p:txBody>
      </p:sp>
      <p:sp>
        <p:nvSpPr>
          <p:cNvPr id="32783" name="TextBox 20"/>
          <p:cNvSpPr txBox="1">
            <a:spLocks noChangeArrowheads="1"/>
          </p:cNvSpPr>
          <p:nvPr/>
        </p:nvSpPr>
        <p:spPr bwMode="auto">
          <a:xfrm>
            <a:off x="5730875" y="1514475"/>
            <a:ext cx="3200400" cy="954088"/>
          </a:xfrm>
          <a:prstGeom prst="rect">
            <a:avLst/>
          </a:prstGeom>
          <a:noFill/>
          <a:ln w="9525">
            <a:noFill/>
            <a:miter lim="800000"/>
            <a:headEnd/>
            <a:tailEnd/>
          </a:ln>
        </p:spPr>
        <p:txBody>
          <a:bodyPr>
            <a:spAutoFit/>
          </a:bodyPr>
          <a:lstStyle/>
          <a:p>
            <a:pPr algn="ctr"/>
            <a:r>
              <a:rPr lang="en-US" sz="1400">
                <a:latin typeface="Century Gothic" pitchFamily="34" charset="0"/>
              </a:rPr>
              <a:t>65% specifically said (unprompted) that it was the Christchurch earthquakes that prompted them to take steps to prepare.</a:t>
            </a:r>
            <a:endParaRPr lang="en-NZ" sz="1400">
              <a:latin typeface="Century Gothic" pitchFamily="34" charset="0"/>
            </a:endParaRPr>
          </a:p>
        </p:txBody>
      </p:sp>
      <p:sp>
        <p:nvSpPr>
          <p:cNvPr id="32784" name="TextBox 21"/>
          <p:cNvSpPr txBox="1">
            <a:spLocks noChangeArrowheads="1"/>
          </p:cNvSpPr>
          <p:nvPr/>
        </p:nvSpPr>
        <p:spPr bwMode="auto">
          <a:xfrm>
            <a:off x="3819525" y="2408238"/>
            <a:ext cx="1625600" cy="554037"/>
          </a:xfrm>
          <a:prstGeom prst="rect">
            <a:avLst/>
          </a:prstGeom>
          <a:noFill/>
          <a:ln w="9525">
            <a:noFill/>
            <a:miter lim="800000"/>
            <a:headEnd/>
            <a:tailEnd/>
          </a:ln>
        </p:spPr>
        <p:txBody>
          <a:bodyPr>
            <a:spAutoFit/>
          </a:bodyPr>
          <a:lstStyle/>
          <a:p>
            <a:pPr algn="ctr"/>
            <a:r>
              <a:rPr lang="en-US" sz="1000">
                <a:latin typeface="Century Gothic" pitchFamily="34" charset="0"/>
              </a:rPr>
              <a:t>3% specifically mentioned the Queensland floods</a:t>
            </a:r>
            <a:endParaRPr lang="en-NZ" sz="1000">
              <a:latin typeface="Century Gothic" pitchFamily="34" charset="0"/>
            </a:endParaRPr>
          </a:p>
        </p:txBody>
      </p:sp>
      <p:cxnSp>
        <p:nvCxnSpPr>
          <p:cNvPr id="24" name="Straight Arrow Connector 23"/>
          <p:cNvCxnSpPr/>
          <p:nvPr/>
        </p:nvCxnSpPr>
        <p:spPr>
          <a:xfrm flipH="1" flipV="1">
            <a:off x="3800475" y="2327275"/>
            <a:ext cx="293688" cy="161925"/>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26" name="Straight Arrow Connector 25"/>
          <p:cNvCxnSpPr/>
          <p:nvPr/>
        </p:nvCxnSpPr>
        <p:spPr>
          <a:xfrm flipH="1" flipV="1">
            <a:off x="5546725" y="1870075"/>
            <a:ext cx="457200" cy="9525"/>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32787" name="TextBox 19"/>
          <p:cNvSpPr txBox="1">
            <a:spLocks noChangeArrowheads="1"/>
          </p:cNvSpPr>
          <p:nvPr/>
        </p:nvSpPr>
        <p:spPr bwMode="auto">
          <a:xfrm>
            <a:off x="3005138" y="2519363"/>
            <a:ext cx="498475" cy="200025"/>
          </a:xfrm>
          <a:prstGeom prst="rect">
            <a:avLst/>
          </a:prstGeom>
          <a:noFill/>
          <a:ln w="9525">
            <a:noFill/>
            <a:miter lim="800000"/>
            <a:headEnd/>
            <a:tailEnd/>
          </a:ln>
        </p:spPr>
        <p:txBody>
          <a:bodyPr>
            <a:spAutoFit/>
          </a:bodyPr>
          <a:lstStyle/>
          <a:p>
            <a:pPr algn="ctr"/>
            <a:r>
              <a:rPr lang="en-US" sz="700">
                <a:latin typeface="Century Gothic" pitchFamily="34" charset="0"/>
              </a:rPr>
              <a:t>(24)</a:t>
            </a:r>
            <a:endParaRPr lang="en-NZ" sz="700">
              <a:latin typeface="Century Gothic" pitchFamily="34" charset="0"/>
            </a:endParaRPr>
          </a:p>
        </p:txBody>
      </p:sp>
      <p:sp>
        <p:nvSpPr>
          <p:cNvPr id="32788" name="TextBox 22"/>
          <p:cNvSpPr txBox="1">
            <a:spLocks noChangeArrowheads="1"/>
          </p:cNvSpPr>
          <p:nvPr/>
        </p:nvSpPr>
        <p:spPr bwMode="auto">
          <a:xfrm>
            <a:off x="2871788" y="1624013"/>
            <a:ext cx="498475" cy="200025"/>
          </a:xfrm>
          <a:prstGeom prst="rect">
            <a:avLst/>
          </a:prstGeom>
          <a:noFill/>
          <a:ln w="9525">
            <a:noFill/>
            <a:miter lim="800000"/>
            <a:headEnd/>
            <a:tailEnd/>
          </a:ln>
        </p:spPr>
        <p:txBody>
          <a:bodyPr>
            <a:spAutoFit/>
          </a:bodyPr>
          <a:lstStyle/>
          <a:p>
            <a:pPr algn="ctr"/>
            <a:r>
              <a:rPr lang="en-US" sz="700">
                <a:latin typeface="Century Gothic" pitchFamily="34" charset="0"/>
              </a:rPr>
              <a:t>(18)</a:t>
            </a:r>
            <a:endParaRPr lang="en-NZ" sz="700">
              <a:latin typeface="Century Gothic" pitchFamily="34" charset="0"/>
            </a:endParaRPr>
          </a:p>
        </p:txBody>
      </p:sp>
      <p:sp>
        <p:nvSpPr>
          <p:cNvPr id="32789" name="TextBox 24"/>
          <p:cNvSpPr txBox="1">
            <a:spLocks noChangeArrowheads="1"/>
          </p:cNvSpPr>
          <p:nvPr/>
        </p:nvSpPr>
        <p:spPr bwMode="auto">
          <a:xfrm>
            <a:off x="2652713" y="2967038"/>
            <a:ext cx="498475" cy="200025"/>
          </a:xfrm>
          <a:prstGeom prst="rect">
            <a:avLst/>
          </a:prstGeom>
          <a:noFill/>
          <a:ln w="9525">
            <a:noFill/>
            <a:miter lim="800000"/>
            <a:headEnd/>
            <a:tailEnd/>
          </a:ln>
        </p:spPr>
        <p:txBody>
          <a:bodyPr>
            <a:spAutoFit/>
          </a:bodyPr>
          <a:lstStyle/>
          <a:p>
            <a:pPr algn="ctr"/>
            <a:r>
              <a:rPr lang="en-US" sz="700">
                <a:latin typeface="Century Gothic" pitchFamily="34" charset="0"/>
              </a:rPr>
              <a:t>(14)</a:t>
            </a:r>
            <a:endParaRPr lang="en-NZ" sz="700">
              <a:latin typeface="Century Gothic" pitchFamily="34" charset="0"/>
            </a:endParaRPr>
          </a:p>
        </p:txBody>
      </p:sp>
      <p:sp>
        <p:nvSpPr>
          <p:cNvPr id="32790" name="TextBox 26"/>
          <p:cNvSpPr txBox="1">
            <a:spLocks noChangeArrowheads="1"/>
          </p:cNvSpPr>
          <p:nvPr/>
        </p:nvSpPr>
        <p:spPr bwMode="auto">
          <a:xfrm>
            <a:off x="2424113" y="5643563"/>
            <a:ext cx="498475" cy="200025"/>
          </a:xfrm>
          <a:prstGeom prst="rect">
            <a:avLst/>
          </a:prstGeom>
          <a:noFill/>
          <a:ln w="9525">
            <a:noFill/>
            <a:miter lim="800000"/>
            <a:headEnd/>
            <a:tailEnd/>
          </a:ln>
        </p:spPr>
        <p:txBody>
          <a:bodyPr>
            <a:spAutoFit/>
          </a:bodyPr>
          <a:lstStyle/>
          <a:p>
            <a:pPr algn="ctr"/>
            <a:r>
              <a:rPr lang="en-US" sz="700">
                <a:latin typeface="Century Gothic" pitchFamily="34" charset="0"/>
              </a:rPr>
              <a:t>(5)</a:t>
            </a:r>
            <a:endParaRPr lang="en-NZ" sz="700">
              <a:latin typeface="Century Gothic" pitchFamily="34" charset="0"/>
            </a:endParaRPr>
          </a:p>
        </p:txBody>
      </p:sp>
      <p:sp>
        <p:nvSpPr>
          <p:cNvPr id="32791" name="TextBox 27"/>
          <p:cNvSpPr txBox="1">
            <a:spLocks noChangeArrowheads="1"/>
          </p:cNvSpPr>
          <p:nvPr/>
        </p:nvSpPr>
        <p:spPr bwMode="auto">
          <a:xfrm>
            <a:off x="2424113" y="4300538"/>
            <a:ext cx="498475" cy="200025"/>
          </a:xfrm>
          <a:prstGeom prst="rect">
            <a:avLst/>
          </a:prstGeom>
          <a:noFill/>
          <a:ln w="9525">
            <a:noFill/>
            <a:miter lim="800000"/>
            <a:headEnd/>
            <a:tailEnd/>
          </a:ln>
        </p:spPr>
        <p:txBody>
          <a:bodyPr>
            <a:spAutoFit/>
          </a:bodyPr>
          <a:lstStyle/>
          <a:p>
            <a:pPr algn="ctr"/>
            <a:r>
              <a:rPr lang="en-US" sz="700">
                <a:latin typeface="Century Gothic" pitchFamily="34" charset="0"/>
              </a:rPr>
              <a:t>(5)</a:t>
            </a:r>
            <a:endParaRPr lang="en-NZ" sz="700">
              <a:latin typeface="Century Gothic"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965200" y="0"/>
            <a:ext cx="6380163" cy="1858963"/>
          </a:xfrm>
        </p:spPr>
        <p:txBody>
          <a:bodyPr/>
          <a:lstStyle/>
          <a:p>
            <a:r>
              <a:rPr lang="en-US" b="1" smtClean="0">
                <a:solidFill>
                  <a:schemeClr val="accent1"/>
                </a:solidFill>
              </a:rPr>
              <a:t>When prompted, 60% of all those surveyed say they took steps to prepare as a result of either the February or September quake.</a:t>
            </a:r>
            <a:endParaRPr lang="en-NZ" b="1" smtClean="0">
              <a:solidFill>
                <a:schemeClr val="accent1"/>
              </a:solidFill>
            </a:endParaRPr>
          </a:p>
        </p:txBody>
      </p:sp>
      <p:graphicFrame>
        <p:nvGraphicFramePr>
          <p:cNvPr id="33794" name="Chart 3"/>
          <p:cNvGraphicFramePr>
            <a:graphicFrameLocks/>
          </p:cNvGraphicFramePr>
          <p:nvPr/>
        </p:nvGraphicFramePr>
        <p:xfrm>
          <a:off x="1625600" y="2244725"/>
          <a:ext cx="4025900" cy="3925888"/>
        </p:xfrm>
        <a:graphic>
          <a:graphicData uri="http://schemas.openxmlformats.org/presentationml/2006/ole">
            <p:oleObj spid="_x0000_s33794" r:id="rId3" imgW="4023709" imgH="3926164" progId="Excel.Chart.8">
              <p:embed/>
            </p:oleObj>
          </a:graphicData>
        </a:graphic>
      </p:graphicFrame>
      <p:sp>
        <p:nvSpPr>
          <p:cNvPr id="33795" name="TextBox 4"/>
          <p:cNvSpPr txBox="1">
            <a:spLocks noChangeArrowheads="1"/>
          </p:cNvSpPr>
          <p:nvPr/>
        </p:nvSpPr>
        <p:spPr bwMode="auto">
          <a:xfrm>
            <a:off x="4562475" y="2193925"/>
            <a:ext cx="1685925" cy="461963"/>
          </a:xfrm>
          <a:prstGeom prst="rect">
            <a:avLst/>
          </a:prstGeom>
          <a:noFill/>
          <a:ln w="9525">
            <a:noFill/>
            <a:miter lim="800000"/>
            <a:headEnd/>
            <a:tailEnd/>
          </a:ln>
        </p:spPr>
        <p:txBody>
          <a:bodyPr>
            <a:spAutoFit/>
          </a:bodyPr>
          <a:lstStyle/>
          <a:p>
            <a:r>
              <a:rPr lang="en-US" sz="1200">
                <a:latin typeface="Century Gothic" pitchFamily="34" charset="0"/>
              </a:rPr>
              <a:t>September earthquake</a:t>
            </a:r>
            <a:endParaRPr lang="en-NZ" sz="1200">
              <a:latin typeface="Century Gothic" pitchFamily="34" charset="0"/>
            </a:endParaRPr>
          </a:p>
        </p:txBody>
      </p:sp>
      <p:sp>
        <p:nvSpPr>
          <p:cNvPr id="33796" name="TextBox 5"/>
          <p:cNvSpPr txBox="1">
            <a:spLocks noChangeArrowheads="1"/>
          </p:cNvSpPr>
          <p:nvPr/>
        </p:nvSpPr>
        <p:spPr bwMode="auto">
          <a:xfrm>
            <a:off x="5557838" y="3819525"/>
            <a:ext cx="1685925" cy="461963"/>
          </a:xfrm>
          <a:prstGeom prst="rect">
            <a:avLst/>
          </a:prstGeom>
          <a:noFill/>
          <a:ln w="9525">
            <a:noFill/>
            <a:miter lim="800000"/>
            <a:headEnd/>
            <a:tailEnd/>
          </a:ln>
        </p:spPr>
        <p:txBody>
          <a:bodyPr>
            <a:spAutoFit/>
          </a:bodyPr>
          <a:lstStyle/>
          <a:p>
            <a:r>
              <a:rPr lang="en-US" sz="1200">
                <a:latin typeface="Century Gothic" pitchFamily="34" charset="0"/>
              </a:rPr>
              <a:t>February earthquake</a:t>
            </a:r>
            <a:endParaRPr lang="en-NZ" sz="1200">
              <a:latin typeface="Century Gothic" pitchFamily="34" charset="0"/>
            </a:endParaRPr>
          </a:p>
        </p:txBody>
      </p:sp>
      <p:sp>
        <p:nvSpPr>
          <p:cNvPr id="33797" name="TextBox 6"/>
          <p:cNvSpPr txBox="1">
            <a:spLocks noChangeArrowheads="1"/>
          </p:cNvSpPr>
          <p:nvPr/>
        </p:nvSpPr>
        <p:spPr bwMode="auto">
          <a:xfrm>
            <a:off x="4206875" y="6096000"/>
            <a:ext cx="1685925" cy="276225"/>
          </a:xfrm>
          <a:prstGeom prst="rect">
            <a:avLst/>
          </a:prstGeom>
          <a:noFill/>
          <a:ln w="9525">
            <a:noFill/>
            <a:miter lim="800000"/>
            <a:headEnd/>
            <a:tailEnd/>
          </a:ln>
        </p:spPr>
        <p:txBody>
          <a:bodyPr>
            <a:spAutoFit/>
          </a:bodyPr>
          <a:lstStyle/>
          <a:p>
            <a:r>
              <a:rPr lang="en-US" sz="1200">
                <a:latin typeface="Century Gothic" pitchFamily="34" charset="0"/>
              </a:rPr>
              <a:t>Both earthquakes</a:t>
            </a:r>
            <a:endParaRPr lang="en-NZ" sz="1200">
              <a:latin typeface="Century Gothic" pitchFamily="34" charset="0"/>
            </a:endParaRPr>
          </a:p>
        </p:txBody>
      </p:sp>
      <p:sp>
        <p:nvSpPr>
          <p:cNvPr id="33798" name="TextBox 7"/>
          <p:cNvSpPr txBox="1">
            <a:spLocks noChangeArrowheads="1"/>
          </p:cNvSpPr>
          <p:nvPr/>
        </p:nvSpPr>
        <p:spPr bwMode="auto">
          <a:xfrm>
            <a:off x="995363" y="3708400"/>
            <a:ext cx="762000" cy="276225"/>
          </a:xfrm>
          <a:prstGeom prst="rect">
            <a:avLst/>
          </a:prstGeom>
          <a:noFill/>
          <a:ln w="9525">
            <a:noFill/>
            <a:miter lim="800000"/>
            <a:headEnd/>
            <a:tailEnd/>
          </a:ln>
        </p:spPr>
        <p:txBody>
          <a:bodyPr>
            <a:spAutoFit/>
          </a:bodyPr>
          <a:lstStyle/>
          <a:p>
            <a:pPr algn="ctr"/>
            <a:r>
              <a:rPr lang="en-US" sz="1200">
                <a:latin typeface="Century Gothic" pitchFamily="34" charset="0"/>
              </a:rPr>
              <a:t>Neither</a:t>
            </a:r>
            <a:endParaRPr lang="en-NZ" sz="1200">
              <a:latin typeface="Century Gothic" pitchFamily="34" charset="0"/>
            </a:endParaRPr>
          </a:p>
        </p:txBody>
      </p:sp>
      <p:sp>
        <p:nvSpPr>
          <p:cNvPr id="33799" name="TextBox 8"/>
          <p:cNvSpPr txBox="1">
            <a:spLocks noChangeArrowheads="1"/>
          </p:cNvSpPr>
          <p:nvPr/>
        </p:nvSpPr>
        <p:spPr bwMode="auto">
          <a:xfrm>
            <a:off x="2590800" y="2062163"/>
            <a:ext cx="1158875" cy="277812"/>
          </a:xfrm>
          <a:prstGeom prst="rect">
            <a:avLst/>
          </a:prstGeom>
          <a:noFill/>
          <a:ln w="9525">
            <a:noFill/>
            <a:miter lim="800000"/>
            <a:headEnd/>
            <a:tailEnd/>
          </a:ln>
        </p:spPr>
        <p:txBody>
          <a:bodyPr>
            <a:spAutoFit/>
          </a:bodyPr>
          <a:lstStyle/>
          <a:p>
            <a:pPr algn="ctr"/>
            <a:r>
              <a:rPr lang="en-US" sz="1200">
                <a:latin typeface="Century Gothic" pitchFamily="34" charset="0"/>
              </a:rPr>
              <a:t>Don’t know</a:t>
            </a:r>
            <a:endParaRPr lang="en-NZ" sz="1200">
              <a:latin typeface="Century Gothic" pitchFamily="34" charset="0"/>
            </a:endParaRPr>
          </a:p>
        </p:txBody>
      </p:sp>
      <p:sp>
        <p:nvSpPr>
          <p:cNvPr id="10" name="Right Brace 9"/>
          <p:cNvSpPr/>
          <p:nvPr/>
        </p:nvSpPr>
        <p:spPr>
          <a:xfrm>
            <a:off x="6684963" y="1990725"/>
            <a:ext cx="274637" cy="4278313"/>
          </a:xfrm>
          <a:prstGeom prst="rightBrace">
            <a:avLst/>
          </a:prstGeom>
        </p:spPr>
        <p:style>
          <a:lnRef idx="2">
            <a:schemeClr val="accent5"/>
          </a:lnRef>
          <a:fillRef idx="0">
            <a:schemeClr val="accent5"/>
          </a:fillRef>
          <a:effectRef idx="1">
            <a:schemeClr val="accent5"/>
          </a:effectRef>
          <a:fontRef idx="minor">
            <a:schemeClr val="tx1"/>
          </a:fontRef>
        </p:style>
        <p:txBody>
          <a:bodyPr anchor="ctr"/>
          <a:lstStyle/>
          <a:p>
            <a:pPr algn="ctr" fontAlgn="auto">
              <a:spcBef>
                <a:spcPts val="0"/>
              </a:spcBef>
              <a:spcAft>
                <a:spcPts val="0"/>
              </a:spcAft>
              <a:defRPr/>
            </a:pPr>
            <a:endParaRPr lang="en-NZ"/>
          </a:p>
        </p:txBody>
      </p:sp>
      <p:sp>
        <p:nvSpPr>
          <p:cNvPr id="33801" name="TextBox 10"/>
          <p:cNvSpPr txBox="1">
            <a:spLocks noChangeArrowheads="1"/>
          </p:cNvSpPr>
          <p:nvPr/>
        </p:nvSpPr>
        <p:spPr bwMode="auto">
          <a:xfrm>
            <a:off x="7061200" y="3098800"/>
            <a:ext cx="1889125" cy="2678113"/>
          </a:xfrm>
          <a:prstGeom prst="rect">
            <a:avLst/>
          </a:prstGeom>
          <a:noFill/>
          <a:ln w="9525">
            <a:noFill/>
            <a:miter lim="800000"/>
            <a:headEnd/>
            <a:tailEnd/>
          </a:ln>
        </p:spPr>
        <p:txBody>
          <a:bodyPr>
            <a:spAutoFit/>
          </a:bodyPr>
          <a:lstStyle/>
          <a:p>
            <a:pPr algn="ctr"/>
            <a:r>
              <a:rPr lang="en-US" sz="1400">
                <a:latin typeface="Century Gothic" pitchFamily="34" charset="0"/>
              </a:rPr>
              <a:t>Overall 60%  say they took steps to prepare as a result of the two major earthquakes:</a:t>
            </a:r>
          </a:p>
          <a:p>
            <a:pPr algn="ctr"/>
            <a:endParaRPr lang="en-US" sz="1400">
              <a:latin typeface="Century Gothic" pitchFamily="34" charset="0"/>
            </a:endParaRPr>
          </a:p>
          <a:p>
            <a:pPr algn="ctr"/>
            <a:r>
              <a:rPr lang="en-US" sz="1400">
                <a:latin typeface="Century Gothic" pitchFamily="34" charset="0"/>
              </a:rPr>
              <a:t>41% took action after the September quake and 47% took action after the February quake.</a:t>
            </a:r>
            <a:endParaRPr lang="en-NZ" sz="1400">
              <a:latin typeface="Century Gothic" pitchFamily="34" charset="0"/>
            </a:endParaRPr>
          </a:p>
        </p:txBody>
      </p:sp>
      <p:sp>
        <p:nvSpPr>
          <p:cNvPr id="33802" name="Rectangle 11"/>
          <p:cNvSpPr>
            <a:spLocks noChangeArrowheads="1"/>
          </p:cNvSpPr>
          <p:nvPr/>
        </p:nvSpPr>
        <p:spPr bwMode="auto">
          <a:xfrm>
            <a:off x="923925" y="6427788"/>
            <a:ext cx="6191250" cy="368300"/>
          </a:xfrm>
          <a:prstGeom prst="rect">
            <a:avLst/>
          </a:prstGeom>
          <a:noFill/>
          <a:ln w="9525">
            <a:noFill/>
            <a:miter lim="800000"/>
            <a:headEnd/>
            <a:tailEnd/>
          </a:ln>
        </p:spPr>
        <p:txBody>
          <a:bodyPr>
            <a:spAutoFit/>
          </a:bodyPr>
          <a:lstStyle/>
          <a:p>
            <a:r>
              <a:rPr lang="en-NZ" sz="900" i="1">
                <a:latin typeface="Century Gothic" pitchFamily="34" charset="0"/>
              </a:rPr>
              <a:t>Q11c: </a:t>
            </a:r>
            <a:r>
              <a:rPr lang="en-GB" sz="900">
                <a:latin typeface="Century Gothic" pitchFamily="34" charset="0"/>
              </a:rPr>
              <a:t>Did either the September 2010 or February 2011 Christchurch earthquakes prompt you to take steps to prepare yourself or your household for a disaster? Base: All respondents (n=1164)</a:t>
            </a:r>
            <a:endParaRPr lang="en-NZ" sz="900" i="1">
              <a:latin typeface="Century Gothic"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NZ" b="1" dirty="0" smtClean="0">
                <a:solidFill>
                  <a:schemeClr val="accent1"/>
                </a:solidFill>
              </a:rPr>
              <a:t>Taken steps to prepare as a result of the Christchurch earthquakes.</a:t>
            </a:r>
            <a:endParaRPr lang="en-NZ" b="1" dirty="0">
              <a:solidFill>
                <a:schemeClr val="accent1"/>
              </a:solidFill>
            </a:endParaRPr>
          </a:p>
        </p:txBody>
      </p:sp>
      <p:sp>
        <p:nvSpPr>
          <p:cNvPr id="3" name="Rectangle 2"/>
          <p:cNvSpPr/>
          <p:nvPr/>
        </p:nvSpPr>
        <p:spPr>
          <a:xfrm>
            <a:off x="6578600" y="1749425"/>
            <a:ext cx="204788" cy="204788"/>
          </a:xfrm>
          <a:prstGeom prst="rect">
            <a:avLst/>
          </a:prstGeom>
          <a:solidFill>
            <a:schemeClr val="accent6"/>
          </a:solidFill>
          <a:effectLst/>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en-NZ"/>
          </a:p>
        </p:txBody>
      </p:sp>
      <p:sp>
        <p:nvSpPr>
          <p:cNvPr id="34819" name="TextBox 5"/>
          <p:cNvSpPr txBox="1">
            <a:spLocks noChangeArrowheads="1"/>
          </p:cNvSpPr>
          <p:nvPr/>
        </p:nvSpPr>
        <p:spPr bwMode="auto">
          <a:xfrm>
            <a:off x="6911975" y="1711325"/>
            <a:ext cx="2119313" cy="277813"/>
          </a:xfrm>
          <a:prstGeom prst="rect">
            <a:avLst/>
          </a:prstGeom>
          <a:noFill/>
          <a:ln w="9525">
            <a:noFill/>
            <a:miter lim="800000"/>
            <a:headEnd/>
            <a:tailEnd/>
          </a:ln>
        </p:spPr>
        <p:txBody>
          <a:bodyPr>
            <a:spAutoFit/>
          </a:bodyPr>
          <a:lstStyle/>
          <a:p>
            <a:r>
              <a:rPr lang="en-NZ" sz="1200">
                <a:latin typeface="Century Gothic" pitchFamily="34" charset="0"/>
              </a:rPr>
              <a:t>Higher than average</a:t>
            </a:r>
          </a:p>
        </p:txBody>
      </p:sp>
      <p:sp>
        <p:nvSpPr>
          <p:cNvPr id="4" name="Rectangle 3"/>
          <p:cNvSpPr/>
          <p:nvPr/>
        </p:nvSpPr>
        <p:spPr>
          <a:xfrm>
            <a:off x="6578600" y="2178050"/>
            <a:ext cx="204788" cy="204788"/>
          </a:xfrm>
          <a:prstGeom prst="rect">
            <a:avLst/>
          </a:prstGeom>
          <a:solidFill>
            <a:schemeClr val="accent6">
              <a:lumMod val="40000"/>
              <a:lumOff val="60000"/>
            </a:schemeClr>
          </a:solidFill>
          <a:effectLst/>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en-NZ"/>
          </a:p>
        </p:txBody>
      </p:sp>
      <p:sp>
        <p:nvSpPr>
          <p:cNvPr id="34821" name="TextBox 6"/>
          <p:cNvSpPr txBox="1">
            <a:spLocks noChangeArrowheads="1"/>
          </p:cNvSpPr>
          <p:nvPr/>
        </p:nvSpPr>
        <p:spPr bwMode="auto">
          <a:xfrm>
            <a:off x="6902450" y="2143125"/>
            <a:ext cx="1447800" cy="276225"/>
          </a:xfrm>
          <a:prstGeom prst="rect">
            <a:avLst/>
          </a:prstGeom>
          <a:noFill/>
          <a:ln w="9525">
            <a:noFill/>
            <a:miter lim="800000"/>
            <a:headEnd/>
            <a:tailEnd/>
          </a:ln>
        </p:spPr>
        <p:txBody>
          <a:bodyPr>
            <a:spAutoFit/>
          </a:bodyPr>
          <a:lstStyle/>
          <a:p>
            <a:r>
              <a:rPr lang="en-NZ" sz="1200">
                <a:latin typeface="Century Gothic" pitchFamily="34" charset="0"/>
              </a:rPr>
              <a:t>Average</a:t>
            </a:r>
          </a:p>
        </p:txBody>
      </p:sp>
      <p:sp>
        <p:nvSpPr>
          <p:cNvPr id="5" name="Rectangle 4"/>
          <p:cNvSpPr/>
          <p:nvPr/>
        </p:nvSpPr>
        <p:spPr>
          <a:xfrm>
            <a:off x="6578600" y="2543175"/>
            <a:ext cx="204788" cy="204788"/>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NZ"/>
          </a:p>
        </p:txBody>
      </p:sp>
      <p:sp>
        <p:nvSpPr>
          <p:cNvPr id="34823" name="TextBox 7"/>
          <p:cNvSpPr txBox="1">
            <a:spLocks noChangeArrowheads="1"/>
          </p:cNvSpPr>
          <p:nvPr/>
        </p:nvSpPr>
        <p:spPr bwMode="auto">
          <a:xfrm>
            <a:off x="6892925" y="2516188"/>
            <a:ext cx="1447800" cy="277812"/>
          </a:xfrm>
          <a:prstGeom prst="rect">
            <a:avLst/>
          </a:prstGeom>
          <a:noFill/>
          <a:ln w="9525">
            <a:noFill/>
            <a:miter lim="800000"/>
            <a:headEnd/>
            <a:tailEnd/>
          </a:ln>
        </p:spPr>
        <p:txBody>
          <a:bodyPr>
            <a:spAutoFit/>
          </a:bodyPr>
          <a:lstStyle/>
          <a:p>
            <a:r>
              <a:rPr lang="en-NZ" sz="1200">
                <a:latin typeface="Century Gothic" pitchFamily="34" charset="0"/>
              </a:rPr>
              <a:t>Below Average</a:t>
            </a:r>
          </a:p>
        </p:txBody>
      </p:sp>
      <p:pic>
        <p:nvPicPr>
          <p:cNvPr id="34824" name="Picture 8"/>
          <p:cNvPicPr>
            <a:picLocks noChangeAspect="1"/>
          </p:cNvPicPr>
          <p:nvPr/>
        </p:nvPicPr>
        <p:blipFill>
          <a:blip r:embed="rId2"/>
          <a:srcRect/>
          <a:stretch>
            <a:fillRect/>
          </a:stretch>
        </p:blipFill>
        <p:spPr bwMode="auto">
          <a:xfrm>
            <a:off x="2011363" y="1154113"/>
            <a:ext cx="3467100" cy="5037137"/>
          </a:xfrm>
          <a:prstGeom prst="rect">
            <a:avLst/>
          </a:prstGeom>
          <a:noFill/>
          <a:ln w="9525">
            <a:noFill/>
            <a:miter lim="800000"/>
            <a:headEnd/>
            <a:tailEnd/>
          </a:ln>
        </p:spPr>
      </p:pic>
      <p:sp>
        <p:nvSpPr>
          <p:cNvPr id="13" name="Rectangle 12"/>
          <p:cNvSpPr/>
          <p:nvPr/>
        </p:nvSpPr>
        <p:spPr>
          <a:xfrm>
            <a:off x="3333750" y="2073275"/>
            <a:ext cx="973138" cy="569913"/>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NZ" sz="1000" dirty="0">
                <a:solidFill>
                  <a:schemeClr val="tx1"/>
                </a:solidFill>
              </a:rPr>
              <a:t>Waikato</a:t>
            </a:r>
          </a:p>
          <a:p>
            <a:pPr algn="ctr" fontAlgn="auto">
              <a:spcBef>
                <a:spcPts val="0"/>
              </a:spcBef>
              <a:spcAft>
                <a:spcPts val="0"/>
              </a:spcAft>
              <a:defRPr/>
            </a:pPr>
            <a:r>
              <a:rPr lang="en-NZ" dirty="0">
                <a:solidFill>
                  <a:schemeClr val="tx1"/>
                </a:solidFill>
              </a:rPr>
              <a:t>46%</a:t>
            </a:r>
            <a:endParaRPr lang="en-NZ" dirty="0">
              <a:solidFill>
                <a:schemeClr val="tx1"/>
              </a:solidFill>
            </a:endParaRPr>
          </a:p>
        </p:txBody>
      </p:sp>
      <p:sp>
        <p:nvSpPr>
          <p:cNvPr id="17" name="Rectangle 16"/>
          <p:cNvSpPr/>
          <p:nvPr/>
        </p:nvSpPr>
        <p:spPr>
          <a:xfrm>
            <a:off x="4733925" y="3673475"/>
            <a:ext cx="1230313" cy="568325"/>
          </a:xfrm>
          <a:prstGeom prst="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en-NZ" sz="1000" dirty="0">
                <a:solidFill>
                  <a:schemeClr val="bg1"/>
                </a:solidFill>
              </a:rPr>
              <a:t>Wellington</a:t>
            </a:r>
          </a:p>
          <a:p>
            <a:pPr algn="ctr" fontAlgn="auto">
              <a:spcBef>
                <a:spcPts val="0"/>
              </a:spcBef>
              <a:spcAft>
                <a:spcPts val="0"/>
              </a:spcAft>
              <a:defRPr/>
            </a:pPr>
            <a:r>
              <a:rPr lang="en-NZ" dirty="0">
                <a:solidFill>
                  <a:schemeClr val="bg1"/>
                </a:solidFill>
              </a:rPr>
              <a:t>81%</a:t>
            </a:r>
            <a:endParaRPr lang="en-NZ" dirty="0">
              <a:solidFill>
                <a:schemeClr val="bg1"/>
              </a:solidFill>
            </a:endParaRPr>
          </a:p>
        </p:txBody>
      </p:sp>
      <p:sp>
        <p:nvSpPr>
          <p:cNvPr id="18" name="Rectangle 17"/>
          <p:cNvSpPr/>
          <p:nvPr/>
        </p:nvSpPr>
        <p:spPr>
          <a:xfrm>
            <a:off x="2719388" y="976313"/>
            <a:ext cx="973137" cy="568325"/>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NZ" sz="1000" dirty="0">
                <a:solidFill>
                  <a:schemeClr val="tx1"/>
                </a:solidFill>
              </a:rPr>
              <a:t>Northland</a:t>
            </a:r>
          </a:p>
          <a:p>
            <a:pPr algn="ctr" fontAlgn="auto">
              <a:spcBef>
                <a:spcPts val="0"/>
              </a:spcBef>
              <a:spcAft>
                <a:spcPts val="0"/>
              </a:spcAft>
              <a:defRPr/>
            </a:pPr>
            <a:r>
              <a:rPr lang="en-NZ" dirty="0">
                <a:solidFill>
                  <a:schemeClr val="tx1"/>
                </a:solidFill>
              </a:rPr>
              <a:t>38%</a:t>
            </a:r>
            <a:endParaRPr lang="en-NZ" dirty="0">
              <a:solidFill>
                <a:schemeClr val="tx1"/>
              </a:solidFill>
            </a:endParaRPr>
          </a:p>
        </p:txBody>
      </p:sp>
      <p:sp>
        <p:nvSpPr>
          <p:cNvPr id="19" name="Rectangle 18"/>
          <p:cNvSpPr/>
          <p:nvPr/>
        </p:nvSpPr>
        <p:spPr>
          <a:xfrm>
            <a:off x="3011488" y="2747963"/>
            <a:ext cx="971550" cy="569912"/>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NZ" sz="1000" dirty="0" err="1">
                <a:solidFill>
                  <a:schemeClr val="tx1"/>
                </a:solidFill>
              </a:rPr>
              <a:t>Taranaki</a:t>
            </a:r>
            <a:endParaRPr lang="en-NZ" sz="1000" dirty="0">
              <a:solidFill>
                <a:schemeClr val="tx1"/>
              </a:solidFill>
            </a:endParaRPr>
          </a:p>
          <a:p>
            <a:pPr algn="ctr" fontAlgn="auto">
              <a:spcBef>
                <a:spcPts val="0"/>
              </a:spcBef>
              <a:spcAft>
                <a:spcPts val="0"/>
              </a:spcAft>
              <a:defRPr/>
            </a:pPr>
            <a:r>
              <a:rPr lang="en-NZ" dirty="0">
                <a:solidFill>
                  <a:schemeClr val="tx1"/>
                </a:solidFill>
              </a:rPr>
              <a:t>46%</a:t>
            </a:r>
            <a:endParaRPr lang="en-NZ" dirty="0">
              <a:solidFill>
                <a:schemeClr val="tx1"/>
              </a:solidFill>
            </a:endParaRPr>
          </a:p>
        </p:txBody>
      </p:sp>
      <p:sp>
        <p:nvSpPr>
          <p:cNvPr id="20" name="Rectangle 19"/>
          <p:cNvSpPr/>
          <p:nvPr/>
        </p:nvSpPr>
        <p:spPr>
          <a:xfrm>
            <a:off x="4824413" y="1724025"/>
            <a:ext cx="1139825" cy="569913"/>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NZ" sz="1000" dirty="0">
                <a:solidFill>
                  <a:schemeClr val="tx1"/>
                </a:solidFill>
              </a:rPr>
              <a:t>Bay of Plenty</a:t>
            </a:r>
          </a:p>
          <a:p>
            <a:pPr algn="ctr" fontAlgn="auto">
              <a:spcBef>
                <a:spcPts val="0"/>
              </a:spcBef>
              <a:spcAft>
                <a:spcPts val="0"/>
              </a:spcAft>
              <a:defRPr/>
            </a:pPr>
            <a:r>
              <a:rPr lang="en-NZ" dirty="0">
                <a:solidFill>
                  <a:schemeClr val="tx1"/>
                </a:solidFill>
              </a:rPr>
              <a:t>47%</a:t>
            </a:r>
            <a:endParaRPr lang="en-NZ" dirty="0">
              <a:solidFill>
                <a:schemeClr val="tx1"/>
              </a:solidFill>
            </a:endParaRPr>
          </a:p>
        </p:txBody>
      </p:sp>
      <p:sp>
        <p:nvSpPr>
          <p:cNvPr id="21" name="Rectangle 20"/>
          <p:cNvSpPr/>
          <p:nvPr/>
        </p:nvSpPr>
        <p:spPr>
          <a:xfrm>
            <a:off x="6578600" y="3103563"/>
            <a:ext cx="1230313" cy="569912"/>
          </a:xfrm>
          <a:prstGeom prst="rect">
            <a:avLst/>
          </a:prstGeom>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r>
              <a:rPr lang="en-NZ" sz="1000" dirty="0">
                <a:solidFill>
                  <a:schemeClr val="bg1"/>
                </a:solidFill>
              </a:rPr>
              <a:t>Average</a:t>
            </a:r>
          </a:p>
          <a:p>
            <a:pPr algn="ctr" fontAlgn="auto">
              <a:spcBef>
                <a:spcPts val="0"/>
              </a:spcBef>
              <a:spcAft>
                <a:spcPts val="0"/>
              </a:spcAft>
              <a:defRPr/>
            </a:pPr>
            <a:r>
              <a:rPr lang="en-NZ" dirty="0">
                <a:solidFill>
                  <a:schemeClr val="bg1"/>
                </a:solidFill>
              </a:rPr>
              <a:t>60%</a:t>
            </a:r>
            <a:endParaRPr lang="en-NZ" dirty="0">
              <a:solidFill>
                <a:schemeClr val="bg1"/>
              </a:solidFill>
            </a:endParaRPr>
          </a:p>
        </p:txBody>
      </p:sp>
      <p:sp>
        <p:nvSpPr>
          <p:cNvPr id="10" name="Rectangle 9"/>
          <p:cNvSpPr/>
          <p:nvPr/>
        </p:nvSpPr>
        <p:spPr>
          <a:xfrm>
            <a:off x="6381750" y="1447800"/>
            <a:ext cx="2533650" cy="2524125"/>
          </a:xfrm>
          <a:prstGeom prst="rect">
            <a:avLst/>
          </a:prstGeom>
          <a:noFill/>
          <a:ln>
            <a:solidFill>
              <a:srgbClr val="89BBEE"/>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a:p>
        </p:txBody>
      </p:sp>
      <p:sp>
        <p:nvSpPr>
          <p:cNvPr id="34832" name="TextBox 22"/>
          <p:cNvSpPr txBox="1">
            <a:spLocks noChangeArrowheads="1"/>
          </p:cNvSpPr>
          <p:nvPr/>
        </p:nvSpPr>
        <p:spPr bwMode="auto">
          <a:xfrm>
            <a:off x="3886200" y="5876925"/>
            <a:ext cx="4362450" cy="706438"/>
          </a:xfrm>
          <a:prstGeom prst="rect">
            <a:avLst/>
          </a:prstGeom>
          <a:noFill/>
          <a:ln w="9525">
            <a:noFill/>
            <a:miter lim="800000"/>
            <a:headEnd/>
            <a:tailEnd/>
          </a:ln>
        </p:spPr>
        <p:txBody>
          <a:bodyPr>
            <a:spAutoFit/>
          </a:bodyPr>
          <a:lstStyle/>
          <a:p>
            <a:r>
              <a:rPr lang="en-US" sz="1000">
                <a:latin typeface="Century Gothic" pitchFamily="34" charset="0"/>
              </a:rPr>
              <a:t>Note: Percentages are presented that are statistically higher or lower than the national average at the 95% confidence level. We have not calculated percentages for Canterbury because Christchurch city residents were not interviewed this year.</a:t>
            </a:r>
            <a:endParaRPr lang="en-NZ" sz="1000">
              <a:latin typeface="Century Gothic" pitchFamily="34" charset="0"/>
            </a:endParaRPr>
          </a:p>
        </p:txBody>
      </p:sp>
      <p:sp>
        <p:nvSpPr>
          <p:cNvPr id="22" name="TextBox 21"/>
          <p:cNvSpPr txBox="1"/>
          <p:nvPr/>
        </p:nvSpPr>
        <p:spPr>
          <a:xfrm>
            <a:off x="4348163" y="4508500"/>
            <a:ext cx="4449762" cy="1108075"/>
          </a:xfrm>
          <a:prstGeom prst="rect">
            <a:avLst/>
          </a:prstGeom>
          <a:noFill/>
          <a:ln>
            <a:solidFill>
              <a:schemeClr val="accent6">
                <a:shade val="95000"/>
                <a:satMod val="105000"/>
              </a:schemeClr>
            </a:solidFill>
          </a:ln>
        </p:spPr>
        <p:txBody>
          <a:bodyPr>
            <a:spAutoFit/>
          </a:bodyPr>
          <a:lstStyle/>
          <a:p>
            <a:pPr algn="ctr" fontAlgn="auto">
              <a:spcBef>
                <a:spcPts val="0"/>
              </a:spcBef>
              <a:spcAft>
                <a:spcPts val="0"/>
              </a:spcAft>
              <a:defRPr/>
            </a:pPr>
            <a:r>
              <a:rPr lang="en-NZ" sz="1100" dirty="0">
                <a:latin typeface="+mn-lt"/>
                <a:cs typeface="+mn-cs"/>
              </a:rPr>
              <a:t>When prompted, a higher than average proportion of Wellington residents say they took steps to prepare as a result of the Christchurch earthquakes. A lower than average proportion of Northland, Bay of Plenty, Waikato, and </a:t>
            </a:r>
            <a:r>
              <a:rPr lang="en-NZ" sz="1100" dirty="0" err="1">
                <a:latin typeface="+mn-lt"/>
                <a:cs typeface="+mn-cs"/>
              </a:rPr>
              <a:t>Taranaki</a:t>
            </a:r>
            <a:r>
              <a:rPr lang="en-NZ" sz="1100" dirty="0">
                <a:latin typeface="+mn-lt"/>
                <a:cs typeface="+mn-cs"/>
              </a:rPr>
              <a:t> residents say they were prompted to prepare due to the Christchurch earthquakes.</a:t>
            </a:r>
            <a:endParaRPr lang="en-NZ" sz="1100" dirty="0">
              <a:latin typeface="+mn-lt"/>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6973888" y="1752600"/>
            <a:ext cx="2085975" cy="2428875"/>
          </a:xfrm>
          <a:prstGeom prst="roundRect">
            <a:avLst>
              <a:gd name="adj" fmla="val 6165"/>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a:p>
        </p:txBody>
      </p:sp>
      <p:sp>
        <p:nvSpPr>
          <p:cNvPr id="10" name="Rounded Rectangle 9"/>
          <p:cNvSpPr/>
          <p:nvPr/>
        </p:nvSpPr>
        <p:spPr>
          <a:xfrm>
            <a:off x="7034213" y="4827588"/>
            <a:ext cx="1982787" cy="1739900"/>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en-NZ"/>
          </a:p>
        </p:txBody>
      </p:sp>
      <p:sp>
        <p:nvSpPr>
          <p:cNvPr id="35843" name="Title 1"/>
          <p:cNvSpPr>
            <a:spLocks noGrp="1"/>
          </p:cNvSpPr>
          <p:nvPr>
            <p:ph type="title"/>
          </p:nvPr>
        </p:nvSpPr>
        <p:spPr>
          <a:xfrm>
            <a:off x="947738" y="57150"/>
            <a:ext cx="7948612" cy="1524000"/>
          </a:xfrm>
        </p:spPr>
        <p:txBody>
          <a:bodyPr/>
          <a:lstStyle/>
          <a:p>
            <a:r>
              <a:rPr lang="en-US" b="1" smtClean="0">
                <a:solidFill>
                  <a:schemeClr val="accent1"/>
                </a:solidFill>
              </a:rPr>
              <a:t>Of those who took steps to prepare,</a:t>
            </a:r>
            <a:br>
              <a:rPr lang="en-US" b="1" smtClean="0">
                <a:solidFill>
                  <a:schemeClr val="accent1"/>
                </a:solidFill>
              </a:rPr>
            </a:br>
            <a:r>
              <a:rPr lang="en-US" b="1" smtClean="0">
                <a:solidFill>
                  <a:schemeClr val="accent1"/>
                </a:solidFill>
              </a:rPr>
              <a:t>62% prepared survival items and</a:t>
            </a:r>
            <a:br>
              <a:rPr lang="en-US" b="1" smtClean="0">
                <a:solidFill>
                  <a:schemeClr val="accent1"/>
                </a:solidFill>
              </a:rPr>
            </a:br>
            <a:r>
              <a:rPr lang="en-US" b="1" smtClean="0">
                <a:solidFill>
                  <a:schemeClr val="accent1"/>
                </a:solidFill>
              </a:rPr>
              <a:t>41% formulated a survival plan.</a:t>
            </a:r>
            <a:endParaRPr lang="en-NZ" b="1" smtClean="0">
              <a:solidFill>
                <a:schemeClr val="accent1"/>
              </a:solidFill>
            </a:endParaRPr>
          </a:p>
        </p:txBody>
      </p:sp>
      <p:graphicFrame>
        <p:nvGraphicFramePr>
          <p:cNvPr id="5" name="Table 4"/>
          <p:cNvGraphicFramePr>
            <a:graphicFrameLocks noGrp="1"/>
          </p:cNvGraphicFramePr>
          <p:nvPr/>
        </p:nvGraphicFramePr>
        <p:xfrm>
          <a:off x="1028702" y="1750817"/>
          <a:ext cx="5868000" cy="4809744"/>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3888000"/>
                <a:gridCol w="1008000"/>
                <a:gridCol w="972000"/>
              </a:tblGrid>
              <a:tr h="605305">
                <a:tc>
                  <a:txBody>
                    <a:bodyPr/>
                    <a:lstStyle/>
                    <a:p>
                      <a:endParaRPr lang="en-US" sz="1000" dirty="0" smtClean="0">
                        <a:latin typeface="+mn-lt"/>
                      </a:endParaRPr>
                    </a:p>
                    <a:p>
                      <a:r>
                        <a:rPr lang="en-US" sz="1200" dirty="0" smtClean="0">
                          <a:latin typeface="+mn-lt"/>
                        </a:rPr>
                        <a:t>What was it the Christchurch earthquake(s)</a:t>
                      </a:r>
                      <a:br>
                        <a:rPr lang="en-US" sz="1200" dirty="0" smtClean="0">
                          <a:latin typeface="+mn-lt"/>
                        </a:rPr>
                      </a:br>
                      <a:r>
                        <a:rPr lang="en-US" sz="1200" dirty="0" smtClean="0">
                          <a:latin typeface="+mn-lt"/>
                        </a:rPr>
                        <a:t>prompted</a:t>
                      </a:r>
                      <a:r>
                        <a:rPr lang="en-US" sz="1200" baseline="0" dirty="0" smtClean="0">
                          <a:latin typeface="+mn-lt"/>
                        </a:rPr>
                        <a:t> you to do?</a:t>
                      </a:r>
                      <a:endParaRPr lang="en-NZ" sz="1200" dirty="0">
                        <a:latin typeface="+mn-lt"/>
                      </a:endParaRPr>
                    </a:p>
                  </a:txBody>
                  <a:tcPr marL="72000"/>
                </a:tc>
                <a:tc>
                  <a:txBody>
                    <a:bodyPr/>
                    <a:lstStyle/>
                    <a:p>
                      <a:pPr algn="ctr"/>
                      <a:r>
                        <a:rPr lang="en-US" sz="1000" dirty="0" smtClean="0">
                          <a:latin typeface="+mn-lt"/>
                        </a:rPr>
                        <a:t>% of those prompted by earthquakes</a:t>
                      </a:r>
                      <a:r>
                        <a:rPr lang="en-US" sz="1000" baseline="0" dirty="0" smtClean="0">
                          <a:latin typeface="+mn-lt"/>
                        </a:rPr>
                        <a:t> to prepare</a:t>
                      </a:r>
                    </a:p>
                    <a:p>
                      <a:pPr algn="ctr"/>
                      <a:r>
                        <a:rPr lang="en-US" sz="1000" baseline="0" dirty="0" smtClean="0">
                          <a:latin typeface="+mn-lt"/>
                        </a:rPr>
                        <a:t>(n=711)</a:t>
                      </a:r>
                      <a:endParaRPr lang="en-NZ" sz="1000" dirty="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mn-lt"/>
                        </a:rPr>
                        <a:t>% of all those surveyed</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mn-lt"/>
                        </a:rPr>
                        <a:t>(n=1164)</a:t>
                      </a:r>
                      <a:endParaRPr lang="en-NZ" sz="1200" dirty="0">
                        <a:latin typeface="+mn-lt"/>
                      </a:endParaRPr>
                    </a:p>
                  </a:txBody>
                  <a:tcPr anchor="ctr"/>
                </a:tc>
              </a:tr>
              <a:tr h="210541">
                <a:tc>
                  <a:txBody>
                    <a:bodyPr/>
                    <a:lstStyle/>
                    <a:p>
                      <a:r>
                        <a:rPr lang="en-US" sz="1000" b="1" dirty="0" smtClean="0">
                          <a:latin typeface="+mn-lt"/>
                        </a:rPr>
                        <a:t>To prepare emergency</a:t>
                      </a:r>
                      <a:r>
                        <a:rPr lang="en-US" sz="1000" b="1" baseline="0" dirty="0" smtClean="0">
                          <a:latin typeface="+mn-lt"/>
                        </a:rPr>
                        <a:t> survival items</a:t>
                      </a:r>
                      <a:endParaRPr lang="en-NZ" sz="1000" b="1" dirty="0">
                        <a:latin typeface="+mn-lt"/>
                      </a:endParaRPr>
                    </a:p>
                  </a:txBody>
                  <a:tcPr anchor="ctr">
                    <a:solidFill>
                      <a:schemeClr val="accent2">
                        <a:lumMod val="75000"/>
                      </a:schemeClr>
                    </a:solidFill>
                  </a:tcPr>
                </a:tc>
                <a:tc>
                  <a:txBody>
                    <a:bodyPr/>
                    <a:lstStyle/>
                    <a:p>
                      <a:pPr algn="ctr"/>
                      <a:r>
                        <a:rPr lang="en-US" sz="1000" b="1" dirty="0" smtClean="0">
                          <a:latin typeface="+mn-lt"/>
                        </a:rPr>
                        <a:t>62%</a:t>
                      </a:r>
                      <a:endParaRPr lang="en-NZ" sz="1000" b="1" dirty="0">
                        <a:latin typeface="+mn-lt"/>
                      </a:endParaRPr>
                    </a:p>
                  </a:txBody>
                  <a:tcPr anchor="ctr">
                    <a:solidFill>
                      <a:schemeClr val="accent2">
                        <a:lumMod val="75000"/>
                      </a:schemeClr>
                    </a:solidFill>
                  </a:tcPr>
                </a:tc>
                <a:tc>
                  <a:txBody>
                    <a:bodyPr/>
                    <a:lstStyle/>
                    <a:p>
                      <a:pPr algn="ctr"/>
                      <a:r>
                        <a:rPr lang="en-US" sz="1000" b="1" dirty="0" smtClean="0">
                          <a:latin typeface="+mn-lt"/>
                        </a:rPr>
                        <a:t>38%</a:t>
                      </a:r>
                      <a:endParaRPr lang="en-NZ" sz="1000" b="1" dirty="0">
                        <a:latin typeface="+mn-lt"/>
                      </a:endParaRPr>
                    </a:p>
                  </a:txBody>
                  <a:tcPr anchor="ctr">
                    <a:solidFill>
                      <a:schemeClr val="accent2">
                        <a:lumMod val="75000"/>
                      </a:schemeClr>
                    </a:solidFill>
                  </a:tcPr>
                </a:tc>
              </a:tr>
              <a:tr h="228963">
                <a:tc>
                  <a:txBody>
                    <a:bodyPr/>
                    <a:lstStyle/>
                    <a:p>
                      <a:pPr lvl="0" algn="l" fontAlgn="b">
                        <a:lnSpc>
                          <a:spcPct val="114000"/>
                        </a:lnSpc>
                      </a:pPr>
                      <a:r>
                        <a:rPr lang="en-NZ" sz="1000" b="0" i="1" kern="1200" dirty="0" smtClean="0">
                          <a:solidFill>
                            <a:schemeClr val="tx1"/>
                          </a:solidFill>
                          <a:latin typeface="+mn-lt"/>
                          <a:ea typeface="+mn-ea"/>
                          <a:cs typeface="+mn-cs"/>
                        </a:rPr>
                        <a:t>Check/update survival kit/supplies for an emergency</a:t>
                      </a:r>
                    </a:p>
                  </a:txBody>
                  <a:tcPr marL="144000" marR="36000" anchor="ctr"/>
                </a:tc>
                <a:tc>
                  <a:txBody>
                    <a:bodyPr/>
                    <a:lstStyle/>
                    <a:p>
                      <a:pPr algn="ctr" fontAlgn="b">
                        <a:lnSpc>
                          <a:spcPct val="114000"/>
                        </a:lnSpc>
                      </a:pPr>
                      <a:r>
                        <a:rPr lang="en-NZ" sz="1000" b="0" i="1" kern="1200" dirty="0" smtClean="0">
                          <a:solidFill>
                            <a:schemeClr val="tx1"/>
                          </a:solidFill>
                          <a:latin typeface="+mn-lt"/>
                          <a:ea typeface="+mn-ea"/>
                          <a:cs typeface="+mn-cs"/>
                        </a:rPr>
                        <a:t>25%</a:t>
                      </a:r>
                    </a:p>
                  </a:txBody>
                  <a:tcPr anchor="ctr"/>
                </a:tc>
                <a:tc>
                  <a:txBody>
                    <a:bodyPr/>
                    <a:lstStyle/>
                    <a:p>
                      <a:pPr algn="ctr" fontAlgn="b">
                        <a:lnSpc>
                          <a:spcPct val="114000"/>
                        </a:lnSpc>
                      </a:pPr>
                      <a:r>
                        <a:rPr lang="en-US" sz="1000" b="0" i="1" kern="1200" dirty="0" smtClean="0">
                          <a:solidFill>
                            <a:schemeClr val="tx1"/>
                          </a:solidFill>
                          <a:latin typeface="+mn-lt"/>
                          <a:ea typeface="+mn-ea"/>
                          <a:cs typeface="+mn-cs"/>
                        </a:rPr>
                        <a:t>15%</a:t>
                      </a:r>
                      <a:endParaRPr lang="en-NZ" sz="1000" b="0" i="1" kern="1200" dirty="0" smtClean="0">
                        <a:solidFill>
                          <a:schemeClr val="tx1"/>
                        </a:solidFill>
                        <a:latin typeface="+mn-lt"/>
                        <a:ea typeface="+mn-ea"/>
                        <a:cs typeface="+mn-cs"/>
                      </a:endParaRPr>
                    </a:p>
                  </a:txBody>
                  <a:tcPr anchor="ctr">
                    <a:solidFill>
                      <a:schemeClr val="accent4">
                        <a:alpha val="25000"/>
                      </a:schemeClr>
                    </a:solidFill>
                  </a:tcPr>
                </a:tc>
              </a:tr>
              <a:tr h="228963">
                <a:tc>
                  <a:txBody>
                    <a:bodyPr/>
                    <a:lstStyle/>
                    <a:p>
                      <a:pPr lvl="0" algn="l" fontAlgn="b">
                        <a:lnSpc>
                          <a:spcPct val="114000"/>
                        </a:lnSpc>
                      </a:pPr>
                      <a:r>
                        <a:rPr lang="en-NZ" sz="1000" b="0" i="1" kern="1200" dirty="0" smtClean="0">
                          <a:solidFill>
                            <a:schemeClr val="tx1"/>
                          </a:solidFill>
                          <a:latin typeface="+mn-lt"/>
                          <a:ea typeface="+mn-ea"/>
                          <a:cs typeface="+mn-cs"/>
                        </a:rPr>
                        <a:t>Put survival kit/emergency supplies</a:t>
                      </a:r>
                      <a:r>
                        <a:rPr lang="en-NZ" sz="1000" b="0" i="1" kern="1200" baseline="0" dirty="0" smtClean="0">
                          <a:solidFill>
                            <a:schemeClr val="tx1"/>
                          </a:solidFill>
                          <a:latin typeface="+mn-lt"/>
                          <a:ea typeface="+mn-ea"/>
                          <a:cs typeface="+mn-cs"/>
                        </a:rPr>
                        <a:t> together</a:t>
                      </a:r>
                      <a:endParaRPr lang="en-NZ" sz="1000" b="0" i="1" kern="1200" dirty="0" smtClean="0">
                        <a:solidFill>
                          <a:schemeClr val="tx1"/>
                        </a:solidFill>
                        <a:latin typeface="+mn-lt"/>
                        <a:ea typeface="+mn-ea"/>
                        <a:cs typeface="+mn-cs"/>
                      </a:endParaRPr>
                    </a:p>
                  </a:txBody>
                  <a:tcPr marL="144000" marR="36000" anchor="ctr"/>
                </a:tc>
                <a:tc>
                  <a:txBody>
                    <a:bodyPr/>
                    <a:lstStyle/>
                    <a:p>
                      <a:pPr algn="ctr" fontAlgn="b">
                        <a:lnSpc>
                          <a:spcPct val="114000"/>
                        </a:lnSpc>
                      </a:pPr>
                      <a:r>
                        <a:rPr lang="en-NZ" sz="1000" b="0" i="1" kern="1200" dirty="0" smtClean="0">
                          <a:solidFill>
                            <a:schemeClr val="tx1"/>
                          </a:solidFill>
                          <a:latin typeface="+mn-lt"/>
                          <a:ea typeface="+mn-ea"/>
                          <a:cs typeface="+mn-cs"/>
                        </a:rPr>
                        <a:t>23%</a:t>
                      </a:r>
                    </a:p>
                  </a:txBody>
                  <a:tcPr anchor="ctr"/>
                </a:tc>
                <a:tc>
                  <a:txBody>
                    <a:bodyPr/>
                    <a:lstStyle/>
                    <a:p>
                      <a:pPr algn="ctr" fontAlgn="b">
                        <a:lnSpc>
                          <a:spcPct val="114000"/>
                        </a:lnSpc>
                      </a:pPr>
                      <a:r>
                        <a:rPr lang="en-US" sz="1000" b="0" i="1" kern="1200" dirty="0" smtClean="0">
                          <a:solidFill>
                            <a:schemeClr val="tx1"/>
                          </a:solidFill>
                          <a:latin typeface="+mn-lt"/>
                          <a:ea typeface="+mn-ea"/>
                          <a:cs typeface="+mn-cs"/>
                        </a:rPr>
                        <a:t>14%</a:t>
                      </a:r>
                      <a:endParaRPr lang="en-NZ" sz="1000" b="0" i="1" kern="1200" dirty="0" smtClean="0">
                        <a:solidFill>
                          <a:schemeClr val="tx1"/>
                        </a:solidFill>
                        <a:latin typeface="+mn-lt"/>
                        <a:ea typeface="+mn-ea"/>
                        <a:cs typeface="+mn-cs"/>
                      </a:endParaRPr>
                    </a:p>
                  </a:txBody>
                  <a:tcPr anchor="ctr">
                    <a:solidFill>
                      <a:schemeClr val="accent4">
                        <a:alpha val="25000"/>
                      </a:schemeClr>
                    </a:solidFill>
                  </a:tcPr>
                </a:tc>
              </a:tr>
              <a:tr h="228963">
                <a:tc>
                  <a:txBody>
                    <a:bodyPr/>
                    <a:lstStyle/>
                    <a:p>
                      <a:pPr lvl="0" algn="l" fontAlgn="b">
                        <a:lnSpc>
                          <a:spcPct val="114000"/>
                        </a:lnSpc>
                      </a:pPr>
                      <a:r>
                        <a:rPr lang="en-NZ" sz="1000" b="0" i="1" kern="1200" dirty="0" smtClean="0">
                          <a:solidFill>
                            <a:schemeClr val="tx1"/>
                          </a:solidFill>
                          <a:latin typeface="+mn-lt"/>
                          <a:ea typeface="+mn-ea"/>
                          <a:cs typeface="+mn-cs"/>
                        </a:rPr>
                        <a:t>Store away/purchase survival items (other than water/food)</a:t>
                      </a:r>
                    </a:p>
                  </a:txBody>
                  <a:tcPr marL="144000" marR="36000" anchor="ctr"/>
                </a:tc>
                <a:tc>
                  <a:txBody>
                    <a:bodyPr/>
                    <a:lstStyle/>
                    <a:p>
                      <a:pPr algn="ctr" fontAlgn="b">
                        <a:lnSpc>
                          <a:spcPct val="114000"/>
                        </a:lnSpc>
                      </a:pPr>
                      <a:r>
                        <a:rPr lang="en-NZ" sz="1000" b="0" i="1" kern="1200" dirty="0" smtClean="0">
                          <a:solidFill>
                            <a:schemeClr val="tx1"/>
                          </a:solidFill>
                          <a:latin typeface="+mn-lt"/>
                          <a:ea typeface="+mn-ea"/>
                          <a:cs typeface="+mn-cs"/>
                        </a:rPr>
                        <a:t>19%</a:t>
                      </a:r>
                    </a:p>
                  </a:txBody>
                  <a:tcPr anchor="ctr"/>
                </a:tc>
                <a:tc>
                  <a:txBody>
                    <a:bodyPr/>
                    <a:lstStyle/>
                    <a:p>
                      <a:pPr algn="ctr" fontAlgn="b">
                        <a:lnSpc>
                          <a:spcPct val="114000"/>
                        </a:lnSpc>
                      </a:pPr>
                      <a:r>
                        <a:rPr lang="en-US" sz="1000" b="0" i="1" kern="1200" dirty="0" smtClean="0">
                          <a:solidFill>
                            <a:schemeClr val="tx1"/>
                          </a:solidFill>
                          <a:latin typeface="+mn-lt"/>
                          <a:ea typeface="+mn-ea"/>
                          <a:cs typeface="+mn-cs"/>
                        </a:rPr>
                        <a:t>12%</a:t>
                      </a:r>
                      <a:endParaRPr lang="en-NZ" sz="1000" b="0" i="1" kern="1200" dirty="0" smtClean="0">
                        <a:solidFill>
                          <a:schemeClr val="tx1"/>
                        </a:solidFill>
                        <a:latin typeface="+mn-lt"/>
                        <a:ea typeface="+mn-ea"/>
                        <a:cs typeface="+mn-cs"/>
                      </a:endParaRPr>
                    </a:p>
                  </a:txBody>
                  <a:tcPr anchor="ctr">
                    <a:solidFill>
                      <a:schemeClr val="accent4">
                        <a:alpha val="25000"/>
                      </a:schemeClr>
                    </a:solidFill>
                  </a:tcPr>
                </a:tc>
              </a:tr>
              <a:tr h="228963">
                <a:tc>
                  <a:txBody>
                    <a:bodyPr/>
                    <a:lstStyle/>
                    <a:p>
                      <a:pPr lvl="0" algn="l" fontAlgn="b">
                        <a:lnSpc>
                          <a:spcPct val="114000"/>
                        </a:lnSpc>
                      </a:pPr>
                      <a:r>
                        <a:rPr lang="en-NZ" sz="1000" b="0" i="1" kern="1200" dirty="0" smtClean="0">
                          <a:solidFill>
                            <a:schemeClr val="tx1"/>
                          </a:solidFill>
                          <a:latin typeface="+mn-lt"/>
                          <a:ea typeface="+mn-ea"/>
                          <a:cs typeface="+mn-cs"/>
                        </a:rPr>
                        <a:t>Store away/purchase</a:t>
                      </a:r>
                      <a:r>
                        <a:rPr lang="en-NZ" sz="1000" b="0" i="1" kern="1200" baseline="0" dirty="0" smtClean="0">
                          <a:solidFill>
                            <a:schemeClr val="tx1"/>
                          </a:solidFill>
                          <a:latin typeface="+mn-lt"/>
                          <a:ea typeface="+mn-ea"/>
                          <a:cs typeface="+mn-cs"/>
                        </a:rPr>
                        <a:t> water</a:t>
                      </a:r>
                      <a:endParaRPr lang="en-NZ" sz="1000" b="0" i="1" kern="1200" dirty="0" smtClean="0">
                        <a:solidFill>
                          <a:schemeClr val="tx1"/>
                        </a:solidFill>
                        <a:latin typeface="+mn-lt"/>
                        <a:ea typeface="+mn-ea"/>
                        <a:cs typeface="+mn-cs"/>
                      </a:endParaRPr>
                    </a:p>
                  </a:txBody>
                  <a:tcPr marL="144000" marR="36000" anchor="ctr"/>
                </a:tc>
                <a:tc>
                  <a:txBody>
                    <a:bodyPr/>
                    <a:lstStyle/>
                    <a:p>
                      <a:pPr algn="ctr" fontAlgn="b">
                        <a:lnSpc>
                          <a:spcPct val="114000"/>
                        </a:lnSpc>
                      </a:pPr>
                      <a:r>
                        <a:rPr lang="en-NZ" sz="1000" b="0" i="1" kern="1200" dirty="0" smtClean="0">
                          <a:solidFill>
                            <a:schemeClr val="tx1"/>
                          </a:solidFill>
                          <a:latin typeface="+mn-lt"/>
                          <a:ea typeface="+mn-ea"/>
                          <a:cs typeface="+mn-cs"/>
                        </a:rPr>
                        <a:t>15%</a:t>
                      </a:r>
                    </a:p>
                  </a:txBody>
                  <a:tcPr anchor="ctr"/>
                </a:tc>
                <a:tc>
                  <a:txBody>
                    <a:bodyPr/>
                    <a:lstStyle/>
                    <a:p>
                      <a:pPr algn="ctr" fontAlgn="b">
                        <a:lnSpc>
                          <a:spcPct val="114000"/>
                        </a:lnSpc>
                      </a:pPr>
                      <a:r>
                        <a:rPr lang="en-US" sz="1000" b="0" i="1" kern="1200" dirty="0" smtClean="0">
                          <a:solidFill>
                            <a:schemeClr val="tx1"/>
                          </a:solidFill>
                          <a:latin typeface="+mn-lt"/>
                          <a:ea typeface="+mn-ea"/>
                          <a:cs typeface="+mn-cs"/>
                        </a:rPr>
                        <a:t>9%</a:t>
                      </a:r>
                      <a:endParaRPr lang="en-NZ" sz="1000" b="0" i="1" kern="1200" dirty="0" smtClean="0">
                        <a:solidFill>
                          <a:schemeClr val="tx1"/>
                        </a:solidFill>
                        <a:latin typeface="+mn-lt"/>
                        <a:ea typeface="+mn-ea"/>
                        <a:cs typeface="+mn-cs"/>
                      </a:endParaRPr>
                    </a:p>
                  </a:txBody>
                  <a:tcPr anchor="ctr">
                    <a:solidFill>
                      <a:schemeClr val="accent4">
                        <a:alpha val="25000"/>
                      </a:schemeClr>
                    </a:solidFill>
                  </a:tcPr>
                </a:tc>
              </a:tr>
              <a:tr h="228963">
                <a:tc>
                  <a:txBody>
                    <a:bodyPr/>
                    <a:lstStyle/>
                    <a:p>
                      <a:pPr lvl="0" algn="l" fontAlgn="b">
                        <a:lnSpc>
                          <a:spcPct val="114000"/>
                        </a:lnSpc>
                      </a:pPr>
                      <a:r>
                        <a:rPr lang="en-NZ" sz="1000" b="0" i="1" kern="1200" dirty="0" smtClean="0">
                          <a:solidFill>
                            <a:schemeClr val="tx1"/>
                          </a:solidFill>
                          <a:latin typeface="+mn-lt"/>
                          <a:ea typeface="+mn-ea"/>
                          <a:cs typeface="+mn-cs"/>
                        </a:rPr>
                        <a:t>Store away/purchase food</a:t>
                      </a:r>
                    </a:p>
                  </a:txBody>
                  <a:tcPr marL="144000" marR="36000" anchor="ctr"/>
                </a:tc>
                <a:tc>
                  <a:txBody>
                    <a:bodyPr/>
                    <a:lstStyle/>
                    <a:p>
                      <a:pPr algn="ctr" fontAlgn="b">
                        <a:lnSpc>
                          <a:spcPct val="114000"/>
                        </a:lnSpc>
                      </a:pPr>
                      <a:r>
                        <a:rPr lang="en-NZ" sz="1000" b="0" i="1" kern="1200" dirty="0" smtClean="0">
                          <a:solidFill>
                            <a:schemeClr val="tx1"/>
                          </a:solidFill>
                          <a:latin typeface="+mn-lt"/>
                          <a:ea typeface="+mn-ea"/>
                          <a:cs typeface="+mn-cs"/>
                        </a:rPr>
                        <a:t>12%</a:t>
                      </a:r>
                    </a:p>
                  </a:txBody>
                  <a:tcPr anchor="ctr"/>
                </a:tc>
                <a:tc>
                  <a:txBody>
                    <a:bodyPr/>
                    <a:lstStyle/>
                    <a:p>
                      <a:pPr algn="ctr" fontAlgn="b">
                        <a:lnSpc>
                          <a:spcPct val="114000"/>
                        </a:lnSpc>
                      </a:pPr>
                      <a:r>
                        <a:rPr lang="en-US" sz="1000" b="0" i="1" kern="1200" dirty="0" smtClean="0">
                          <a:solidFill>
                            <a:schemeClr val="tx1"/>
                          </a:solidFill>
                          <a:latin typeface="+mn-lt"/>
                          <a:ea typeface="+mn-ea"/>
                          <a:cs typeface="+mn-cs"/>
                        </a:rPr>
                        <a:t>8%</a:t>
                      </a:r>
                      <a:endParaRPr lang="en-NZ" sz="1000" b="0" i="1" kern="1200" dirty="0" smtClean="0">
                        <a:solidFill>
                          <a:schemeClr val="tx1"/>
                        </a:solidFill>
                        <a:latin typeface="+mn-lt"/>
                        <a:ea typeface="+mn-ea"/>
                        <a:cs typeface="+mn-cs"/>
                      </a:endParaRPr>
                    </a:p>
                  </a:txBody>
                  <a:tcPr anchor="ctr">
                    <a:solidFill>
                      <a:schemeClr val="accent4">
                        <a:alpha val="25000"/>
                      </a:schemeClr>
                    </a:solidFill>
                  </a:tcPr>
                </a:tc>
              </a:tr>
              <a:tr h="228963">
                <a:tc>
                  <a:txBody>
                    <a:bodyPr/>
                    <a:lstStyle/>
                    <a:p>
                      <a:pPr marL="0" algn="l" defTabSz="914400" rtl="0" eaLnBrk="1" fontAlgn="b" latinLnBrk="0" hangingPunct="1">
                        <a:lnSpc>
                          <a:spcPct val="114000"/>
                        </a:lnSpc>
                      </a:pPr>
                      <a:r>
                        <a:rPr lang="en-US" sz="1000" b="1" kern="1200" dirty="0" smtClean="0">
                          <a:solidFill>
                            <a:schemeClr val="tx1"/>
                          </a:solidFill>
                          <a:latin typeface="+mn-lt"/>
                          <a:ea typeface="+mn-ea"/>
                          <a:cs typeface="+mn-cs"/>
                        </a:rPr>
                        <a:t>To formulate a survival</a:t>
                      </a:r>
                      <a:r>
                        <a:rPr lang="en-US" sz="1000" b="1" kern="1200" baseline="0" dirty="0" smtClean="0">
                          <a:solidFill>
                            <a:schemeClr val="tx1"/>
                          </a:solidFill>
                          <a:latin typeface="+mn-lt"/>
                          <a:ea typeface="+mn-ea"/>
                          <a:cs typeface="+mn-cs"/>
                        </a:rPr>
                        <a:t> </a:t>
                      </a:r>
                      <a:r>
                        <a:rPr lang="en-US" sz="1000" b="1" kern="1200" dirty="0" smtClean="0">
                          <a:solidFill>
                            <a:schemeClr val="tx1"/>
                          </a:solidFill>
                          <a:latin typeface="+mn-lt"/>
                          <a:ea typeface="+mn-ea"/>
                          <a:cs typeface="+mn-cs"/>
                        </a:rPr>
                        <a:t>plan</a:t>
                      </a:r>
                      <a:endParaRPr lang="en-NZ" sz="1000" b="1" kern="1200" dirty="0" smtClean="0">
                        <a:solidFill>
                          <a:schemeClr val="tx1"/>
                        </a:solidFill>
                        <a:latin typeface="+mn-lt"/>
                        <a:ea typeface="+mn-ea"/>
                        <a:cs typeface="+mn-cs"/>
                      </a:endParaRPr>
                    </a:p>
                  </a:txBody>
                  <a:tcPr anchor="ctr">
                    <a:solidFill>
                      <a:schemeClr val="accent2">
                        <a:lumMod val="75000"/>
                      </a:schemeClr>
                    </a:solidFill>
                  </a:tcPr>
                </a:tc>
                <a:tc>
                  <a:txBody>
                    <a:bodyPr/>
                    <a:lstStyle/>
                    <a:p>
                      <a:pPr algn="ctr" fontAlgn="b">
                        <a:lnSpc>
                          <a:spcPct val="114000"/>
                        </a:lnSpc>
                      </a:pPr>
                      <a:r>
                        <a:rPr lang="en-US" sz="1000" b="1" i="0" u="none" strike="noStrike" dirty="0" smtClean="0">
                          <a:solidFill>
                            <a:srgbClr val="000000"/>
                          </a:solidFill>
                          <a:latin typeface="+mn-lt"/>
                        </a:rPr>
                        <a:t>41%</a:t>
                      </a:r>
                      <a:endParaRPr lang="en-NZ" sz="1000" b="1" i="0" u="none" strike="noStrike" dirty="0">
                        <a:solidFill>
                          <a:srgbClr val="000000"/>
                        </a:solidFill>
                        <a:latin typeface="+mn-lt"/>
                      </a:endParaRPr>
                    </a:p>
                  </a:txBody>
                  <a:tcPr anchor="ctr">
                    <a:solidFill>
                      <a:schemeClr val="accent2">
                        <a:lumMod val="75000"/>
                      </a:schemeClr>
                    </a:solidFill>
                  </a:tcPr>
                </a:tc>
                <a:tc>
                  <a:txBody>
                    <a:bodyPr/>
                    <a:lstStyle/>
                    <a:p>
                      <a:pPr algn="ctr" fontAlgn="b">
                        <a:lnSpc>
                          <a:spcPct val="114000"/>
                        </a:lnSpc>
                      </a:pPr>
                      <a:r>
                        <a:rPr lang="en-US" sz="1000" b="1" i="0" u="none" strike="noStrike" dirty="0" smtClean="0">
                          <a:solidFill>
                            <a:srgbClr val="000000"/>
                          </a:solidFill>
                          <a:latin typeface="+mn-lt"/>
                        </a:rPr>
                        <a:t>25%</a:t>
                      </a:r>
                      <a:endParaRPr lang="en-NZ" sz="1000" b="1" i="0" u="none" strike="noStrike" dirty="0">
                        <a:solidFill>
                          <a:srgbClr val="000000"/>
                        </a:solidFill>
                        <a:latin typeface="+mn-lt"/>
                      </a:endParaRPr>
                    </a:p>
                  </a:txBody>
                  <a:tcPr anchor="ctr">
                    <a:solidFill>
                      <a:schemeClr val="accent2">
                        <a:lumMod val="75000"/>
                      </a:schemeClr>
                    </a:solidFill>
                  </a:tcPr>
                </a:tc>
              </a:tr>
              <a:tr h="228963">
                <a:tc>
                  <a:txBody>
                    <a:bodyPr/>
                    <a:lstStyle/>
                    <a:p>
                      <a:pPr>
                        <a:lnSpc>
                          <a:spcPct val="114000"/>
                        </a:lnSpc>
                      </a:pPr>
                      <a:r>
                        <a:rPr lang="en-US" sz="1000" i="1" dirty="0" smtClean="0">
                          <a:latin typeface="+mn-lt"/>
                        </a:rPr>
                        <a:t>Make a plan</a:t>
                      </a:r>
                      <a:r>
                        <a:rPr lang="en-US" sz="1000" i="1" baseline="0" dirty="0" smtClean="0">
                          <a:latin typeface="+mn-lt"/>
                        </a:rPr>
                        <a:t> for what to do if there’s a disaster</a:t>
                      </a:r>
                      <a:endParaRPr lang="en-NZ" sz="1000" i="1" dirty="0">
                        <a:latin typeface="+mn-lt"/>
                      </a:endParaRPr>
                    </a:p>
                  </a:txBody>
                  <a:tcPr marL="144000" anchor="ctr"/>
                </a:tc>
                <a:tc>
                  <a:txBody>
                    <a:bodyPr/>
                    <a:lstStyle/>
                    <a:p>
                      <a:pPr algn="ctr">
                        <a:lnSpc>
                          <a:spcPct val="114000"/>
                        </a:lnSpc>
                      </a:pPr>
                      <a:r>
                        <a:rPr lang="en-US" sz="1000" i="1" dirty="0" smtClean="0">
                          <a:latin typeface="+mn-lt"/>
                        </a:rPr>
                        <a:t>28%</a:t>
                      </a:r>
                      <a:endParaRPr lang="en-NZ" sz="1000" i="1" dirty="0">
                        <a:latin typeface="+mn-lt"/>
                      </a:endParaRPr>
                    </a:p>
                  </a:txBody>
                  <a:tcPr anchor="ctr"/>
                </a:tc>
                <a:tc>
                  <a:txBody>
                    <a:bodyPr/>
                    <a:lstStyle/>
                    <a:p>
                      <a:pPr algn="ctr">
                        <a:lnSpc>
                          <a:spcPct val="114000"/>
                        </a:lnSpc>
                      </a:pPr>
                      <a:r>
                        <a:rPr lang="en-US" sz="1000" i="1" dirty="0" smtClean="0">
                          <a:latin typeface="+mn-lt"/>
                        </a:rPr>
                        <a:t>17%</a:t>
                      </a:r>
                      <a:endParaRPr lang="en-NZ" sz="1000" i="1" dirty="0">
                        <a:latin typeface="+mn-lt"/>
                      </a:endParaRPr>
                    </a:p>
                  </a:txBody>
                  <a:tcPr anchor="ctr">
                    <a:solidFill>
                      <a:schemeClr val="accent4">
                        <a:alpha val="25000"/>
                      </a:schemeClr>
                    </a:solidFill>
                  </a:tcPr>
                </a:tc>
              </a:tr>
              <a:tr h="228963">
                <a:tc>
                  <a:txBody>
                    <a:bodyPr/>
                    <a:lstStyle/>
                    <a:p>
                      <a:pPr>
                        <a:lnSpc>
                          <a:spcPct val="114000"/>
                        </a:lnSpc>
                      </a:pPr>
                      <a:r>
                        <a:rPr lang="en-US" sz="1000" i="1" dirty="0" smtClean="0">
                          <a:latin typeface="+mn-lt"/>
                        </a:rPr>
                        <a:t>Talk to family/friends about what to do in a disaster</a:t>
                      </a:r>
                      <a:endParaRPr lang="en-NZ" sz="1000" i="1" dirty="0">
                        <a:latin typeface="+mn-lt"/>
                      </a:endParaRPr>
                    </a:p>
                  </a:txBody>
                  <a:tcPr marL="144000" anchor="ctr"/>
                </a:tc>
                <a:tc>
                  <a:txBody>
                    <a:bodyPr/>
                    <a:lstStyle/>
                    <a:p>
                      <a:pPr algn="ctr">
                        <a:lnSpc>
                          <a:spcPct val="114000"/>
                        </a:lnSpc>
                      </a:pPr>
                      <a:r>
                        <a:rPr lang="en-US" sz="1000" i="1" dirty="0" smtClean="0">
                          <a:latin typeface="+mn-lt"/>
                        </a:rPr>
                        <a:t>21%</a:t>
                      </a:r>
                      <a:endParaRPr lang="en-NZ" sz="1000" i="1" dirty="0">
                        <a:latin typeface="+mn-lt"/>
                      </a:endParaRPr>
                    </a:p>
                  </a:txBody>
                  <a:tcPr anchor="ctr"/>
                </a:tc>
                <a:tc>
                  <a:txBody>
                    <a:bodyPr/>
                    <a:lstStyle/>
                    <a:p>
                      <a:pPr algn="ctr">
                        <a:lnSpc>
                          <a:spcPct val="114000"/>
                        </a:lnSpc>
                      </a:pPr>
                      <a:r>
                        <a:rPr lang="en-US" sz="1000" i="1" dirty="0" smtClean="0">
                          <a:latin typeface="+mn-lt"/>
                        </a:rPr>
                        <a:t>13%</a:t>
                      </a:r>
                      <a:endParaRPr lang="en-NZ" sz="1000" i="1" dirty="0">
                        <a:latin typeface="+mn-lt"/>
                      </a:endParaRPr>
                    </a:p>
                  </a:txBody>
                  <a:tcPr anchor="ctr">
                    <a:solidFill>
                      <a:schemeClr val="accent4">
                        <a:alpha val="25000"/>
                      </a:schemeClr>
                    </a:solidFill>
                  </a:tcPr>
                </a:tc>
              </a:tr>
              <a:tr h="228963">
                <a:tc>
                  <a:txBody>
                    <a:bodyPr/>
                    <a:lstStyle/>
                    <a:p>
                      <a:pPr>
                        <a:lnSpc>
                          <a:spcPct val="114000"/>
                        </a:lnSpc>
                      </a:pPr>
                      <a:r>
                        <a:rPr lang="en-US" sz="1000" b="1" dirty="0" smtClean="0">
                          <a:latin typeface="+mn-lt"/>
                        </a:rPr>
                        <a:t>To be more aware/prepared</a:t>
                      </a:r>
                      <a:r>
                        <a:rPr lang="en-US" sz="1000" b="1" baseline="0" dirty="0" smtClean="0">
                          <a:latin typeface="+mn-lt"/>
                        </a:rPr>
                        <a:t> (general)</a:t>
                      </a:r>
                      <a:endParaRPr lang="en-NZ" sz="1000" b="1" dirty="0">
                        <a:latin typeface="+mn-lt"/>
                      </a:endParaRPr>
                    </a:p>
                  </a:txBody>
                  <a:tcPr anchor="ctr">
                    <a:solidFill>
                      <a:schemeClr val="accent2">
                        <a:lumMod val="75000"/>
                      </a:schemeClr>
                    </a:solidFill>
                  </a:tcPr>
                </a:tc>
                <a:tc>
                  <a:txBody>
                    <a:bodyPr/>
                    <a:lstStyle/>
                    <a:p>
                      <a:pPr algn="ctr">
                        <a:lnSpc>
                          <a:spcPct val="114000"/>
                        </a:lnSpc>
                      </a:pPr>
                      <a:r>
                        <a:rPr lang="en-US" sz="1000" b="1" dirty="0" smtClean="0">
                          <a:latin typeface="+mn-lt"/>
                        </a:rPr>
                        <a:t>36%</a:t>
                      </a:r>
                      <a:endParaRPr lang="en-NZ" sz="1000" b="1" dirty="0">
                        <a:latin typeface="+mn-lt"/>
                      </a:endParaRPr>
                    </a:p>
                  </a:txBody>
                  <a:tcPr anchor="ctr">
                    <a:solidFill>
                      <a:schemeClr val="accent2">
                        <a:lumMod val="75000"/>
                      </a:schemeClr>
                    </a:solidFill>
                  </a:tcPr>
                </a:tc>
                <a:tc>
                  <a:txBody>
                    <a:bodyPr/>
                    <a:lstStyle/>
                    <a:p>
                      <a:pPr algn="ctr">
                        <a:lnSpc>
                          <a:spcPct val="114000"/>
                        </a:lnSpc>
                      </a:pPr>
                      <a:r>
                        <a:rPr lang="en-US" sz="1000" b="1" dirty="0" smtClean="0">
                          <a:latin typeface="+mn-lt"/>
                        </a:rPr>
                        <a:t>22%</a:t>
                      </a:r>
                      <a:endParaRPr lang="en-NZ" sz="1000" b="1" dirty="0">
                        <a:latin typeface="+mn-lt"/>
                      </a:endParaRPr>
                    </a:p>
                  </a:txBody>
                  <a:tcPr anchor="ctr">
                    <a:solidFill>
                      <a:schemeClr val="accent2">
                        <a:lumMod val="75000"/>
                      </a:schemeClr>
                    </a:solidFill>
                  </a:tcPr>
                </a:tc>
              </a:tr>
              <a:tr h="228963">
                <a:tc>
                  <a:txBody>
                    <a:bodyPr/>
                    <a:lstStyle/>
                    <a:p>
                      <a:pPr marL="0" algn="l" defTabSz="914400" rtl="0" eaLnBrk="1" fontAlgn="b" latinLnBrk="0" hangingPunct="1">
                        <a:lnSpc>
                          <a:spcPct val="114000"/>
                        </a:lnSpc>
                      </a:pPr>
                      <a:r>
                        <a:rPr lang="en-NZ" sz="1000" i="1" kern="1200" dirty="0" smtClean="0">
                          <a:solidFill>
                            <a:schemeClr val="tx1"/>
                          </a:solidFill>
                          <a:latin typeface="+mn-lt"/>
                          <a:ea typeface="+mn-ea"/>
                          <a:cs typeface="+mn-cs"/>
                        </a:rPr>
                        <a:t>Think about preparing for a disaster</a:t>
                      </a:r>
                    </a:p>
                  </a:txBody>
                  <a:tcPr marL="144000" anchor="ctr"/>
                </a:tc>
                <a:tc>
                  <a:txBody>
                    <a:bodyPr/>
                    <a:lstStyle/>
                    <a:p>
                      <a:pPr algn="ctr">
                        <a:lnSpc>
                          <a:spcPct val="114000"/>
                        </a:lnSpc>
                      </a:pPr>
                      <a:r>
                        <a:rPr lang="en-US" sz="1000" i="1" dirty="0" smtClean="0">
                          <a:latin typeface="+mn-lt"/>
                        </a:rPr>
                        <a:t>23%</a:t>
                      </a:r>
                      <a:endParaRPr lang="en-NZ" sz="1000" i="1" dirty="0">
                        <a:latin typeface="+mn-lt"/>
                      </a:endParaRPr>
                    </a:p>
                  </a:txBody>
                  <a:tcPr anchor="ctr"/>
                </a:tc>
                <a:tc>
                  <a:txBody>
                    <a:bodyPr/>
                    <a:lstStyle/>
                    <a:p>
                      <a:pPr algn="ctr">
                        <a:lnSpc>
                          <a:spcPct val="114000"/>
                        </a:lnSpc>
                      </a:pPr>
                      <a:r>
                        <a:rPr lang="en-US" sz="1000" i="1" dirty="0" smtClean="0">
                          <a:latin typeface="+mn-lt"/>
                        </a:rPr>
                        <a:t>14%</a:t>
                      </a:r>
                      <a:endParaRPr lang="en-NZ" sz="1000" i="1" dirty="0">
                        <a:latin typeface="+mn-lt"/>
                      </a:endParaRPr>
                    </a:p>
                  </a:txBody>
                  <a:tcPr anchor="ctr">
                    <a:solidFill>
                      <a:schemeClr val="accent4">
                        <a:alpha val="25000"/>
                      </a:schemeClr>
                    </a:solidFill>
                  </a:tcPr>
                </a:tc>
              </a:tr>
              <a:tr h="228963">
                <a:tc>
                  <a:txBody>
                    <a:bodyPr/>
                    <a:lstStyle/>
                    <a:p>
                      <a:pPr marL="0" algn="l" defTabSz="914400" rtl="0" eaLnBrk="1" fontAlgn="b" latinLnBrk="0" hangingPunct="1">
                        <a:lnSpc>
                          <a:spcPct val="114000"/>
                        </a:lnSpc>
                      </a:pPr>
                      <a:r>
                        <a:rPr lang="en-NZ" sz="1000" i="1" kern="1200" dirty="0" smtClean="0">
                          <a:solidFill>
                            <a:schemeClr val="tx1"/>
                          </a:solidFill>
                          <a:latin typeface="+mn-lt"/>
                          <a:ea typeface="+mn-ea"/>
                          <a:cs typeface="+mn-cs"/>
                        </a:rPr>
                        <a:t>Raised/heightened awareness/knowledge of disasters</a:t>
                      </a:r>
                    </a:p>
                  </a:txBody>
                  <a:tcPr marL="144000" anchor="ctr"/>
                </a:tc>
                <a:tc>
                  <a:txBody>
                    <a:bodyPr/>
                    <a:lstStyle/>
                    <a:p>
                      <a:pPr algn="ctr">
                        <a:lnSpc>
                          <a:spcPct val="114000"/>
                        </a:lnSpc>
                      </a:pPr>
                      <a:r>
                        <a:rPr lang="en-US" sz="1000" i="1" dirty="0" smtClean="0">
                          <a:latin typeface="+mn-lt"/>
                        </a:rPr>
                        <a:t>10%</a:t>
                      </a:r>
                      <a:endParaRPr lang="en-NZ" sz="1000" i="1" dirty="0">
                        <a:latin typeface="+mn-lt"/>
                      </a:endParaRPr>
                    </a:p>
                  </a:txBody>
                  <a:tcPr anchor="ctr"/>
                </a:tc>
                <a:tc>
                  <a:txBody>
                    <a:bodyPr/>
                    <a:lstStyle/>
                    <a:p>
                      <a:pPr algn="ctr">
                        <a:lnSpc>
                          <a:spcPct val="114000"/>
                        </a:lnSpc>
                      </a:pPr>
                      <a:r>
                        <a:rPr lang="en-US" sz="1000" i="1" dirty="0" smtClean="0">
                          <a:latin typeface="+mn-lt"/>
                        </a:rPr>
                        <a:t>6%</a:t>
                      </a:r>
                      <a:endParaRPr lang="en-NZ" sz="1000" i="1" dirty="0">
                        <a:latin typeface="+mn-lt"/>
                      </a:endParaRPr>
                    </a:p>
                  </a:txBody>
                  <a:tcPr anchor="ctr">
                    <a:solidFill>
                      <a:schemeClr val="accent4">
                        <a:alpha val="25000"/>
                      </a:schemeClr>
                    </a:solidFill>
                  </a:tcPr>
                </a:tc>
              </a:tr>
              <a:tr h="228963">
                <a:tc>
                  <a:txBody>
                    <a:bodyPr/>
                    <a:lstStyle/>
                    <a:p>
                      <a:pPr marL="0" algn="l" defTabSz="914400" rtl="0" eaLnBrk="1" fontAlgn="b" latinLnBrk="0" hangingPunct="1">
                        <a:lnSpc>
                          <a:spcPct val="114000"/>
                        </a:lnSpc>
                      </a:pPr>
                      <a:r>
                        <a:rPr lang="en-NZ" sz="1000" i="1" kern="1200" dirty="0" smtClean="0">
                          <a:solidFill>
                            <a:schemeClr val="tx1"/>
                          </a:solidFill>
                          <a:latin typeface="+mn-lt"/>
                          <a:ea typeface="+mn-ea"/>
                          <a:cs typeface="+mn-cs"/>
                        </a:rPr>
                        <a:t>To be prepared/more prepared</a:t>
                      </a:r>
                    </a:p>
                  </a:txBody>
                  <a:tcPr marL="144000" anchor="ctr"/>
                </a:tc>
                <a:tc>
                  <a:txBody>
                    <a:bodyPr/>
                    <a:lstStyle/>
                    <a:p>
                      <a:pPr algn="ctr">
                        <a:lnSpc>
                          <a:spcPct val="114000"/>
                        </a:lnSpc>
                      </a:pPr>
                      <a:r>
                        <a:rPr lang="en-US" sz="1000" i="1" dirty="0" smtClean="0">
                          <a:latin typeface="+mn-lt"/>
                        </a:rPr>
                        <a:t>6%</a:t>
                      </a:r>
                      <a:endParaRPr lang="en-NZ" sz="1000" i="1" dirty="0">
                        <a:latin typeface="+mn-lt"/>
                      </a:endParaRPr>
                    </a:p>
                  </a:txBody>
                  <a:tcPr anchor="ctr"/>
                </a:tc>
                <a:tc>
                  <a:txBody>
                    <a:bodyPr/>
                    <a:lstStyle/>
                    <a:p>
                      <a:pPr algn="ctr">
                        <a:lnSpc>
                          <a:spcPct val="114000"/>
                        </a:lnSpc>
                      </a:pPr>
                      <a:r>
                        <a:rPr lang="en-US" sz="1000" i="1" dirty="0" smtClean="0">
                          <a:latin typeface="+mn-lt"/>
                        </a:rPr>
                        <a:t>4%</a:t>
                      </a:r>
                      <a:endParaRPr lang="en-NZ" sz="1000" i="1" dirty="0">
                        <a:latin typeface="+mn-lt"/>
                      </a:endParaRPr>
                    </a:p>
                  </a:txBody>
                  <a:tcPr anchor="ctr">
                    <a:solidFill>
                      <a:schemeClr val="accent4">
                        <a:alpha val="25000"/>
                      </a:schemeClr>
                    </a:solidFill>
                  </a:tcPr>
                </a:tc>
              </a:tr>
              <a:tr h="228963">
                <a:tc>
                  <a:txBody>
                    <a:bodyPr/>
                    <a:lstStyle/>
                    <a:p>
                      <a:pPr>
                        <a:lnSpc>
                          <a:spcPct val="114000"/>
                        </a:lnSpc>
                      </a:pPr>
                      <a:r>
                        <a:rPr lang="en-US" sz="1000" b="1" dirty="0" smtClean="0">
                          <a:latin typeface="+mn-lt"/>
                        </a:rPr>
                        <a:t>Take other actions</a:t>
                      </a:r>
                      <a:endParaRPr lang="en-NZ" sz="1000" b="1" dirty="0">
                        <a:latin typeface="+mn-lt"/>
                      </a:endParaRPr>
                    </a:p>
                  </a:txBody>
                  <a:tcPr anchor="ctr">
                    <a:solidFill>
                      <a:schemeClr val="accent2">
                        <a:lumMod val="75000"/>
                      </a:schemeClr>
                    </a:solidFill>
                  </a:tcPr>
                </a:tc>
                <a:tc>
                  <a:txBody>
                    <a:bodyPr/>
                    <a:lstStyle/>
                    <a:p>
                      <a:pPr algn="ctr">
                        <a:lnSpc>
                          <a:spcPct val="114000"/>
                        </a:lnSpc>
                      </a:pPr>
                      <a:r>
                        <a:rPr lang="en-US" sz="1000" b="1" dirty="0" smtClean="0">
                          <a:latin typeface="+mn-lt"/>
                        </a:rPr>
                        <a:t>9%</a:t>
                      </a:r>
                      <a:endParaRPr lang="en-NZ" sz="1000" b="1" dirty="0">
                        <a:latin typeface="+mn-lt"/>
                      </a:endParaRPr>
                    </a:p>
                  </a:txBody>
                  <a:tcPr anchor="ctr">
                    <a:solidFill>
                      <a:schemeClr val="accent2">
                        <a:lumMod val="75000"/>
                      </a:schemeClr>
                    </a:solidFill>
                  </a:tcPr>
                </a:tc>
                <a:tc>
                  <a:txBody>
                    <a:bodyPr/>
                    <a:lstStyle/>
                    <a:p>
                      <a:pPr algn="ctr">
                        <a:lnSpc>
                          <a:spcPct val="114000"/>
                        </a:lnSpc>
                      </a:pPr>
                      <a:r>
                        <a:rPr lang="en-US" sz="1000" b="1" dirty="0" smtClean="0">
                          <a:latin typeface="+mn-lt"/>
                        </a:rPr>
                        <a:t>5%</a:t>
                      </a:r>
                      <a:endParaRPr lang="en-NZ" sz="1000" b="1" dirty="0">
                        <a:latin typeface="+mn-lt"/>
                      </a:endParaRPr>
                    </a:p>
                  </a:txBody>
                  <a:tcPr anchor="ctr">
                    <a:solidFill>
                      <a:schemeClr val="accent2">
                        <a:lumMod val="75000"/>
                      </a:schemeClr>
                    </a:solidFill>
                  </a:tcPr>
                </a:tc>
              </a:tr>
              <a:tr h="228963">
                <a:tc>
                  <a:txBody>
                    <a:bodyPr/>
                    <a:lstStyle/>
                    <a:p>
                      <a:pPr>
                        <a:lnSpc>
                          <a:spcPct val="114000"/>
                        </a:lnSpc>
                      </a:pPr>
                      <a:r>
                        <a:rPr lang="en-US" sz="1000" b="1" dirty="0" smtClean="0">
                          <a:latin typeface="+mn-lt"/>
                        </a:rPr>
                        <a:t>Other</a:t>
                      </a:r>
                      <a:endParaRPr lang="en-NZ" sz="1000" b="1" dirty="0">
                        <a:latin typeface="+mn-lt"/>
                      </a:endParaRPr>
                    </a:p>
                  </a:txBody>
                  <a:tcPr anchor="ctr">
                    <a:solidFill>
                      <a:schemeClr val="accent2">
                        <a:lumMod val="75000"/>
                      </a:schemeClr>
                    </a:solidFill>
                  </a:tcPr>
                </a:tc>
                <a:tc>
                  <a:txBody>
                    <a:bodyPr/>
                    <a:lstStyle/>
                    <a:p>
                      <a:pPr algn="ctr">
                        <a:lnSpc>
                          <a:spcPct val="114000"/>
                        </a:lnSpc>
                      </a:pPr>
                      <a:r>
                        <a:rPr lang="en-US" sz="1000" b="1" dirty="0" smtClean="0">
                          <a:latin typeface="+mn-lt"/>
                        </a:rPr>
                        <a:t>6%</a:t>
                      </a:r>
                      <a:endParaRPr lang="en-NZ" sz="1000" b="1" dirty="0">
                        <a:latin typeface="+mn-lt"/>
                      </a:endParaRPr>
                    </a:p>
                  </a:txBody>
                  <a:tcPr anchor="ctr">
                    <a:solidFill>
                      <a:schemeClr val="accent2">
                        <a:lumMod val="75000"/>
                      </a:schemeClr>
                    </a:solidFill>
                  </a:tcPr>
                </a:tc>
                <a:tc>
                  <a:txBody>
                    <a:bodyPr/>
                    <a:lstStyle/>
                    <a:p>
                      <a:pPr algn="ctr">
                        <a:lnSpc>
                          <a:spcPct val="114000"/>
                        </a:lnSpc>
                      </a:pPr>
                      <a:r>
                        <a:rPr lang="en-US" sz="1000" b="1" dirty="0" smtClean="0">
                          <a:latin typeface="+mn-lt"/>
                        </a:rPr>
                        <a:t>4%</a:t>
                      </a:r>
                      <a:endParaRPr lang="en-NZ" sz="1000" b="1" dirty="0">
                        <a:latin typeface="+mn-lt"/>
                      </a:endParaRPr>
                    </a:p>
                  </a:txBody>
                  <a:tcPr anchor="ctr">
                    <a:solidFill>
                      <a:schemeClr val="accent2">
                        <a:lumMod val="75000"/>
                      </a:schemeClr>
                    </a:solidFill>
                  </a:tcPr>
                </a:tc>
              </a:tr>
            </a:tbl>
          </a:graphicData>
        </a:graphic>
      </p:graphicFrame>
      <p:sp>
        <p:nvSpPr>
          <p:cNvPr id="35845" name="Rectangle 5"/>
          <p:cNvSpPr>
            <a:spLocks noChangeArrowheads="1"/>
          </p:cNvSpPr>
          <p:nvPr/>
        </p:nvSpPr>
        <p:spPr bwMode="auto">
          <a:xfrm>
            <a:off x="1038225" y="6530975"/>
            <a:ext cx="4457700" cy="369888"/>
          </a:xfrm>
          <a:prstGeom prst="rect">
            <a:avLst/>
          </a:prstGeom>
          <a:noFill/>
          <a:ln w="9525">
            <a:noFill/>
            <a:miter lim="800000"/>
            <a:headEnd/>
            <a:tailEnd/>
          </a:ln>
        </p:spPr>
        <p:txBody>
          <a:bodyPr>
            <a:spAutoFit/>
          </a:bodyPr>
          <a:lstStyle/>
          <a:p>
            <a:r>
              <a:rPr lang="en-NZ" sz="900" i="1">
                <a:latin typeface="Century Gothic" pitchFamily="34" charset="0"/>
              </a:rPr>
              <a:t>Q11d: What was it the Christchurch earthquake(s) prompted you to do?</a:t>
            </a:r>
            <a:r>
              <a:rPr lang="en-GB" sz="900">
                <a:latin typeface="Century Gothic" pitchFamily="34" charset="0"/>
              </a:rPr>
              <a:t/>
            </a:r>
            <a:br>
              <a:rPr lang="en-GB" sz="900">
                <a:latin typeface="Century Gothic" pitchFamily="34" charset="0"/>
              </a:rPr>
            </a:br>
            <a:r>
              <a:rPr lang="en-GB" sz="900">
                <a:latin typeface="Century Gothic" pitchFamily="34" charset="0"/>
              </a:rPr>
              <a:t>Note: Comments below 2% are not shown.</a:t>
            </a:r>
            <a:endParaRPr lang="en-NZ" sz="900" i="1">
              <a:latin typeface="Century Gothic" pitchFamily="34" charset="0"/>
            </a:endParaRPr>
          </a:p>
        </p:txBody>
      </p:sp>
      <p:sp>
        <p:nvSpPr>
          <p:cNvPr id="35846" name="Rectangle 6"/>
          <p:cNvSpPr>
            <a:spLocks noChangeArrowheads="1"/>
          </p:cNvSpPr>
          <p:nvPr/>
        </p:nvSpPr>
        <p:spPr bwMode="auto">
          <a:xfrm>
            <a:off x="6935788" y="1789113"/>
            <a:ext cx="2190750" cy="2408237"/>
          </a:xfrm>
          <a:prstGeom prst="rect">
            <a:avLst/>
          </a:prstGeom>
          <a:noFill/>
          <a:ln w="9525">
            <a:noFill/>
            <a:miter lim="800000"/>
            <a:headEnd/>
            <a:tailEnd/>
          </a:ln>
        </p:spPr>
        <p:txBody>
          <a:bodyPr>
            <a:spAutoFit/>
          </a:bodyPr>
          <a:lstStyle/>
          <a:p>
            <a:pPr algn="ctr">
              <a:lnSpc>
                <a:spcPct val="114000"/>
              </a:lnSpc>
            </a:pPr>
            <a:r>
              <a:rPr lang="en-US" sz="1200" i="1">
                <a:latin typeface="Century Gothic" pitchFamily="34" charset="0"/>
              </a:rPr>
              <a:t>Similar responses in this table have been grouped into ‘nett categories’. </a:t>
            </a:r>
          </a:p>
          <a:p>
            <a:pPr algn="ctr">
              <a:lnSpc>
                <a:spcPct val="114000"/>
              </a:lnSpc>
            </a:pPr>
            <a:endParaRPr lang="en-US" sz="1200" i="1">
              <a:latin typeface="Century Gothic" pitchFamily="34" charset="0"/>
            </a:endParaRPr>
          </a:p>
          <a:p>
            <a:pPr algn="ctr">
              <a:lnSpc>
                <a:spcPct val="114000"/>
              </a:lnSpc>
            </a:pPr>
            <a:r>
              <a:rPr lang="en-US" sz="1200" i="1">
                <a:latin typeface="Century Gothic" pitchFamily="34" charset="0"/>
              </a:rPr>
              <a:t>These nett categories are shaded and in bold font. They show the proportion of respondents who gave </a:t>
            </a:r>
            <a:r>
              <a:rPr lang="en-US" sz="1200" i="1" u="sng">
                <a:latin typeface="Century Gothic" pitchFamily="34" charset="0"/>
              </a:rPr>
              <a:t>at least one</a:t>
            </a:r>
            <a:r>
              <a:rPr lang="en-US" sz="1200" i="1">
                <a:latin typeface="Century Gothic" pitchFamily="34" charset="0"/>
              </a:rPr>
              <a:t> of the more detailed responses in that category.</a:t>
            </a:r>
            <a:endParaRPr lang="en-NZ" sz="1200" i="1">
              <a:latin typeface="Century Gothic" pitchFamily="34" charset="0"/>
            </a:endParaRPr>
          </a:p>
        </p:txBody>
      </p:sp>
      <p:sp>
        <p:nvSpPr>
          <p:cNvPr id="35847" name="Rectangle 7"/>
          <p:cNvSpPr>
            <a:spLocks noChangeArrowheads="1"/>
          </p:cNvSpPr>
          <p:nvPr/>
        </p:nvSpPr>
        <p:spPr bwMode="auto">
          <a:xfrm>
            <a:off x="7007225" y="4886325"/>
            <a:ext cx="2030413" cy="1671638"/>
          </a:xfrm>
          <a:prstGeom prst="rect">
            <a:avLst/>
          </a:prstGeom>
          <a:noFill/>
          <a:ln w="9525">
            <a:noFill/>
            <a:miter lim="800000"/>
            <a:headEnd/>
            <a:tailEnd/>
          </a:ln>
        </p:spPr>
        <p:txBody>
          <a:bodyPr>
            <a:spAutoFit/>
          </a:bodyPr>
          <a:lstStyle/>
          <a:p>
            <a:pPr algn="ctr">
              <a:lnSpc>
                <a:spcPct val="114000"/>
              </a:lnSpc>
            </a:pPr>
            <a:r>
              <a:rPr lang="en-US" sz="1000">
                <a:solidFill>
                  <a:schemeClr val="bg1"/>
                </a:solidFill>
                <a:latin typeface="Century Gothic" pitchFamily="34" charset="0"/>
              </a:rPr>
              <a:t>‘Take other actions’ includes putting documents and valuables in a safe place (2%), securing household items (2%), checking insurance coverage (1%), reading Civil Defence advice (1%), and checking house structure (1%).</a:t>
            </a:r>
            <a:endParaRPr lang="en-NZ" sz="1000">
              <a:solidFill>
                <a:schemeClr val="bg1"/>
              </a:solidFill>
              <a:latin typeface="Century Gothic" pitchFamily="34" charset="0"/>
            </a:endParaRPr>
          </a:p>
        </p:txBody>
      </p:sp>
      <p:cxnSp>
        <p:nvCxnSpPr>
          <p:cNvPr id="14" name="Straight Arrow Connector 13"/>
          <p:cNvCxnSpPr/>
          <p:nvPr/>
        </p:nvCxnSpPr>
        <p:spPr>
          <a:xfrm>
            <a:off x="6654800" y="5892800"/>
            <a:ext cx="381000"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ctrTitle"/>
          </p:nvPr>
        </p:nvSpPr>
        <p:spPr>
          <a:xfrm>
            <a:off x="5050463" y="1499191"/>
            <a:ext cx="4008472" cy="3408090"/>
          </a:xfrm>
          <a:effectLst/>
        </p:spPr>
        <p:txBody>
          <a:bodyPr rtlCol="0">
            <a:noAutofit/>
          </a:bodyPr>
          <a:lstStyle/>
          <a:p>
            <a:pPr fontAlgn="auto">
              <a:spcAft>
                <a:spcPts val="0"/>
              </a:spcAft>
              <a:defRPr/>
            </a:pP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How</a:t>
            </a:r>
            <a:b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prepared are</a:t>
            </a:r>
            <a:b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people in New Zealand in 2011?</a:t>
            </a:r>
            <a:endParaRPr lang="en-NZ"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7"/>
          <p:cNvSpPr>
            <a:spLocks noChangeArrowheads="1"/>
          </p:cNvSpPr>
          <p:nvPr/>
        </p:nvSpPr>
        <p:spPr bwMode="auto">
          <a:xfrm>
            <a:off x="914400" y="835025"/>
            <a:ext cx="2378075" cy="708025"/>
          </a:xfrm>
          <a:prstGeom prst="rect">
            <a:avLst/>
          </a:prstGeom>
          <a:noFill/>
          <a:ln w="9525">
            <a:noFill/>
            <a:miter lim="800000"/>
            <a:headEnd/>
            <a:tailEnd/>
          </a:ln>
          <a:effectLst/>
        </p:spPr>
        <p:txBody>
          <a:bodyPr>
            <a:spAutoFit/>
          </a:bodyPr>
          <a:lstStyle/>
          <a:p>
            <a:pPr algn="r" fontAlgn="auto">
              <a:spcBef>
                <a:spcPts val="0"/>
              </a:spcBef>
              <a:spcAft>
                <a:spcPts val="0"/>
              </a:spcAft>
              <a:defRPr/>
            </a:pPr>
            <a:r>
              <a:rPr lang="en-NZ" sz="1000" kern="0" dirty="0">
                <a:solidFill>
                  <a:srgbClr val="000000"/>
                </a:solidFill>
                <a:latin typeface="+mn-lt"/>
                <a:cs typeface="+mn-cs"/>
              </a:rPr>
              <a:t>You have good understanding of types of disasters that could occur in NZ &amp; the chances of them occurring</a:t>
            </a:r>
            <a:endParaRPr lang="en-GB" sz="1000" kern="0" dirty="0">
              <a:solidFill>
                <a:srgbClr val="000000"/>
              </a:solidFill>
              <a:latin typeface="+mn-lt"/>
              <a:cs typeface="+mn-cs"/>
            </a:endParaRPr>
          </a:p>
        </p:txBody>
      </p:sp>
      <p:sp>
        <p:nvSpPr>
          <p:cNvPr id="25" name="Rectangle 8"/>
          <p:cNvSpPr>
            <a:spLocks noChangeArrowheads="1"/>
          </p:cNvSpPr>
          <p:nvPr/>
        </p:nvSpPr>
        <p:spPr bwMode="auto">
          <a:xfrm>
            <a:off x="909638" y="1490663"/>
            <a:ext cx="2382837" cy="708025"/>
          </a:xfrm>
          <a:prstGeom prst="rect">
            <a:avLst/>
          </a:prstGeom>
          <a:noFill/>
          <a:ln w="9525">
            <a:noFill/>
            <a:miter lim="800000"/>
            <a:headEnd/>
            <a:tailEnd/>
          </a:ln>
          <a:effectLst/>
        </p:spPr>
        <p:txBody>
          <a:bodyPr>
            <a:spAutoFit/>
          </a:bodyPr>
          <a:lstStyle/>
          <a:p>
            <a:pPr algn="r" fontAlgn="auto">
              <a:spcBef>
                <a:spcPts val="0"/>
              </a:spcBef>
              <a:spcAft>
                <a:spcPts val="0"/>
              </a:spcAft>
              <a:defRPr/>
            </a:pPr>
            <a:r>
              <a:rPr lang="en-NZ" sz="1000" kern="0" dirty="0">
                <a:solidFill>
                  <a:srgbClr val="000000"/>
                </a:solidFill>
                <a:latin typeface="+mn-lt"/>
                <a:cs typeface="+mn-cs"/>
              </a:rPr>
              <a:t>You have </a:t>
            </a:r>
            <a:r>
              <a:rPr lang="en-NZ" sz="1000" kern="0" dirty="0">
                <a:solidFill>
                  <a:srgbClr val="000000"/>
                </a:solidFill>
                <a:latin typeface="+mn-lt"/>
                <a:cs typeface="+mn-cs"/>
              </a:rPr>
              <a:t> the necessary </a:t>
            </a:r>
            <a:r>
              <a:rPr lang="en-NZ" sz="1000" kern="0" dirty="0">
                <a:solidFill>
                  <a:srgbClr val="000000"/>
                </a:solidFill>
                <a:latin typeface="+mn-lt"/>
                <a:cs typeface="+mn-cs"/>
              </a:rPr>
              <a:t>emergency items needed to survive a disaster, </a:t>
            </a:r>
            <a:r>
              <a:rPr lang="en-NZ" sz="1000" kern="0" dirty="0">
                <a:solidFill>
                  <a:srgbClr val="000000"/>
                </a:solidFill>
                <a:latin typeface="+mn-lt"/>
                <a:cs typeface="+mn-cs"/>
              </a:rPr>
              <a:t>e.g. </a:t>
            </a:r>
            <a:r>
              <a:rPr lang="en-NZ" sz="1000" kern="0" dirty="0">
                <a:solidFill>
                  <a:srgbClr val="000000"/>
                </a:solidFill>
                <a:latin typeface="+mn-lt"/>
                <a:cs typeface="+mn-cs"/>
              </a:rPr>
              <a:t>tinned food etc</a:t>
            </a:r>
            <a:endParaRPr lang="en-GB" sz="1000" kern="0" dirty="0">
              <a:solidFill>
                <a:srgbClr val="000000"/>
              </a:solidFill>
              <a:latin typeface="+mn-lt"/>
              <a:cs typeface="+mn-cs"/>
            </a:endParaRPr>
          </a:p>
        </p:txBody>
      </p:sp>
      <p:sp>
        <p:nvSpPr>
          <p:cNvPr id="26" name="Rectangle 9"/>
          <p:cNvSpPr>
            <a:spLocks noChangeArrowheads="1"/>
          </p:cNvSpPr>
          <p:nvPr/>
        </p:nvSpPr>
        <p:spPr bwMode="auto">
          <a:xfrm>
            <a:off x="839788" y="330200"/>
            <a:ext cx="2452687" cy="400050"/>
          </a:xfrm>
          <a:prstGeom prst="rect">
            <a:avLst/>
          </a:prstGeom>
          <a:noFill/>
          <a:ln w="9525">
            <a:noFill/>
            <a:miter lim="800000"/>
            <a:headEnd/>
            <a:tailEnd/>
          </a:ln>
          <a:effectLst/>
        </p:spPr>
        <p:txBody>
          <a:bodyPr>
            <a:spAutoFit/>
          </a:bodyPr>
          <a:lstStyle/>
          <a:p>
            <a:pPr algn="r" fontAlgn="auto">
              <a:spcBef>
                <a:spcPts val="0"/>
              </a:spcBef>
              <a:spcAft>
                <a:spcPts val="0"/>
              </a:spcAft>
              <a:defRPr/>
            </a:pPr>
            <a:r>
              <a:rPr lang="en-NZ" sz="1000" kern="0" dirty="0">
                <a:solidFill>
                  <a:srgbClr val="000000"/>
                </a:solidFill>
                <a:latin typeface="+mn-lt"/>
                <a:cs typeface="+mn-cs"/>
              </a:rPr>
              <a:t>You have a good understanding of effects if disaster struck your area</a:t>
            </a:r>
            <a:endParaRPr lang="en-GB" sz="1000" kern="0" dirty="0">
              <a:solidFill>
                <a:srgbClr val="000000"/>
              </a:solidFill>
              <a:latin typeface="+mn-lt"/>
              <a:cs typeface="+mn-cs"/>
            </a:endParaRPr>
          </a:p>
        </p:txBody>
      </p:sp>
      <p:sp>
        <p:nvSpPr>
          <p:cNvPr id="27" name="Rectangle 10"/>
          <p:cNvSpPr>
            <a:spLocks noChangeArrowheads="1"/>
          </p:cNvSpPr>
          <p:nvPr/>
        </p:nvSpPr>
        <p:spPr bwMode="auto">
          <a:xfrm>
            <a:off x="1370013" y="2292350"/>
            <a:ext cx="1922462" cy="400050"/>
          </a:xfrm>
          <a:prstGeom prst="rect">
            <a:avLst/>
          </a:prstGeom>
          <a:noFill/>
          <a:ln w="9525">
            <a:noFill/>
            <a:miter lim="800000"/>
            <a:headEnd/>
            <a:tailEnd/>
          </a:ln>
          <a:effectLst/>
        </p:spPr>
        <p:txBody>
          <a:bodyPr>
            <a:spAutoFit/>
          </a:bodyPr>
          <a:lstStyle/>
          <a:p>
            <a:pPr algn="r" fontAlgn="auto">
              <a:spcBef>
                <a:spcPts val="0"/>
              </a:spcBef>
              <a:spcAft>
                <a:spcPts val="0"/>
              </a:spcAft>
              <a:defRPr/>
            </a:pPr>
            <a:r>
              <a:rPr lang="en-NZ" sz="1000" kern="0" dirty="0">
                <a:solidFill>
                  <a:srgbClr val="000000"/>
                </a:solidFill>
                <a:latin typeface="+mn-lt"/>
                <a:cs typeface="+mn-cs"/>
              </a:rPr>
              <a:t>You are familiar with CD info in Yellow Pages</a:t>
            </a:r>
            <a:endParaRPr lang="en-GB" sz="1000" kern="0" dirty="0">
              <a:solidFill>
                <a:srgbClr val="000000"/>
              </a:solidFill>
              <a:latin typeface="+mn-lt"/>
              <a:cs typeface="+mn-cs"/>
            </a:endParaRPr>
          </a:p>
        </p:txBody>
      </p:sp>
      <p:sp>
        <p:nvSpPr>
          <p:cNvPr id="28" name="Rectangle 11"/>
          <p:cNvSpPr>
            <a:spLocks noChangeArrowheads="1"/>
          </p:cNvSpPr>
          <p:nvPr/>
        </p:nvSpPr>
        <p:spPr bwMode="auto">
          <a:xfrm>
            <a:off x="1285875" y="3590925"/>
            <a:ext cx="2006600" cy="400050"/>
          </a:xfrm>
          <a:prstGeom prst="rect">
            <a:avLst/>
          </a:prstGeom>
          <a:noFill/>
          <a:ln w="9525">
            <a:noFill/>
            <a:miter lim="800000"/>
            <a:headEnd/>
            <a:tailEnd/>
          </a:ln>
          <a:effectLst/>
        </p:spPr>
        <p:txBody>
          <a:bodyPr>
            <a:spAutoFit/>
          </a:bodyPr>
          <a:lstStyle/>
          <a:p>
            <a:pPr algn="r" fontAlgn="auto">
              <a:spcBef>
                <a:spcPts val="0"/>
              </a:spcBef>
              <a:spcAft>
                <a:spcPts val="0"/>
              </a:spcAft>
              <a:defRPr/>
            </a:pPr>
            <a:r>
              <a:rPr lang="en-NZ" sz="1000" kern="0" dirty="0">
                <a:solidFill>
                  <a:srgbClr val="000000"/>
                </a:solidFill>
                <a:latin typeface="+mn-lt"/>
                <a:cs typeface="+mn-cs"/>
              </a:rPr>
              <a:t>You regularly update your emergency survival items</a:t>
            </a:r>
            <a:endParaRPr lang="en-GB" sz="1000" kern="0" dirty="0">
              <a:solidFill>
                <a:srgbClr val="000000"/>
              </a:solidFill>
              <a:latin typeface="+mn-lt"/>
              <a:cs typeface="+mn-cs"/>
            </a:endParaRPr>
          </a:p>
        </p:txBody>
      </p:sp>
      <p:sp>
        <p:nvSpPr>
          <p:cNvPr id="29" name="Rectangle 12"/>
          <p:cNvSpPr>
            <a:spLocks noChangeArrowheads="1"/>
          </p:cNvSpPr>
          <p:nvPr/>
        </p:nvSpPr>
        <p:spPr bwMode="auto">
          <a:xfrm>
            <a:off x="1038225" y="2936875"/>
            <a:ext cx="2254250" cy="400050"/>
          </a:xfrm>
          <a:prstGeom prst="rect">
            <a:avLst/>
          </a:prstGeom>
          <a:noFill/>
          <a:ln w="9525">
            <a:noFill/>
            <a:miter lim="800000"/>
            <a:headEnd/>
            <a:tailEnd/>
          </a:ln>
          <a:effectLst/>
        </p:spPr>
        <p:txBody>
          <a:bodyPr>
            <a:spAutoFit/>
          </a:bodyPr>
          <a:lstStyle/>
          <a:p>
            <a:pPr algn="r" fontAlgn="auto">
              <a:spcBef>
                <a:spcPts val="0"/>
              </a:spcBef>
              <a:spcAft>
                <a:spcPts val="0"/>
              </a:spcAft>
              <a:defRPr/>
            </a:pPr>
            <a:r>
              <a:rPr lang="en-NZ" sz="1000" kern="0" dirty="0">
                <a:solidFill>
                  <a:srgbClr val="000000"/>
                </a:solidFill>
                <a:latin typeface="+mn-lt"/>
                <a:cs typeface="+mn-cs"/>
              </a:rPr>
              <a:t>You </a:t>
            </a:r>
            <a:r>
              <a:rPr lang="en-NZ" sz="1000" kern="0" dirty="0">
                <a:solidFill>
                  <a:srgbClr val="000000"/>
                </a:solidFill>
                <a:latin typeface="+mn-lt"/>
                <a:cs typeface="+mn-cs"/>
              </a:rPr>
              <a:t>have an </a:t>
            </a:r>
            <a:r>
              <a:rPr lang="en-NZ" sz="1000" kern="0" dirty="0">
                <a:solidFill>
                  <a:srgbClr val="000000"/>
                </a:solidFill>
                <a:latin typeface="+mn-lt"/>
                <a:cs typeface="+mn-cs"/>
              </a:rPr>
              <a:t>emergency survival plan for </a:t>
            </a:r>
            <a:r>
              <a:rPr lang="en-NZ" sz="1000" kern="0" dirty="0">
                <a:solidFill>
                  <a:srgbClr val="000000"/>
                </a:solidFill>
                <a:latin typeface="+mn-lt"/>
                <a:cs typeface="+mn-cs"/>
              </a:rPr>
              <a:t>your household</a:t>
            </a:r>
            <a:endParaRPr lang="en-GB" sz="1000" kern="0" dirty="0">
              <a:solidFill>
                <a:srgbClr val="000000"/>
              </a:solidFill>
              <a:latin typeface="+mn-lt"/>
              <a:cs typeface="+mn-cs"/>
            </a:endParaRPr>
          </a:p>
        </p:txBody>
      </p:sp>
      <p:sp>
        <p:nvSpPr>
          <p:cNvPr id="30" name="Rectangle 13"/>
          <p:cNvSpPr>
            <a:spLocks noChangeArrowheads="1"/>
          </p:cNvSpPr>
          <p:nvPr/>
        </p:nvSpPr>
        <p:spPr bwMode="auto">
          <a:xfrm>
            <a:off x="1227138" y="4237038"/>
            <a:ext cx="2065337" cy="400050"/>
          </a:xfrm>
          <a:prstGeom prst="rect">
            <a:avLst/>
          </a:prstGeom>
          <a:noFill/>
          <a:ln w="9525">
            <a:noFill/>
            <a:miter lim="800000"/>
            <a:headEnd/>
            <a:tailEnd/>
          </a:ln>
          <a:effectLst/>
        </p:spPr>
        <p:txBody>
          <a:bodyPr>
            <a:spAutoFit/>
          </a:bodyPr>
          <a:lstStyle/>
          <a:p>
            <a:pPr algn="r" fontAlgn="auto">
              <a:spcBef>
                <a:spcPts val="0"/>
              </a:spcBef>
              <a:spcAft>
                <a:spcPts val="0"/>
              </a:spcAft>
              <a:defRPr/>
            </a:pPr>
            <a:r>
              <a:rPr lang="en-NZ" sz="1000" kern="0" dirty="0">
                <a:solidFill>
                  <a:srgbClr val="000000"/>
                </a:solidFill>
                <a:latin typeface="+mn-lt"/>
                <a:cs typeface="+mn-cs"/>
              </a:rPr>
              <a:t>You have stored 3L water pp for 3 days for household</a:t>
            </a:r>
            <a:endParaRPr lang="en-GB" sz="1000" kern="0" dirty="0">
              <a:solidFill>
                <a:srgbClr val="000000"/>
              </a:solidFill>
              <a:latin typeface="+mn-lt"/>
              <a:cs typeface="+mn-cs"/>
            </a:endParaRPr>
          </a:p>
        </p:txBody>
      </p:sp>
      <p:sp>
        <p:nvSpPr>
          <p:cNvPr id="31" name="Rectangle 14"/>
          <p:cNvSpPr>
            <a:spLocks noChangeArrowheads="1"/>
          </p:cNvSpPr>
          <p:nvPr/>
        </p:nvSpPr>
        <p:spPr bwMode="auto">
          <a:xfrm>
            <a:off x="1011238" y="4810125"/>
            <a:ext cx="2281237" cy="554038"/>
          </a:xfrm>
          <a:prstGeom prst="rect">
            <a:avLst/>
          </a:prstGeom>
          <a:noFill/>
          <a:ln w="9525">
            <a:noFill/>
            <a:miter lim="800000"/>
            <a:headEnd/>
            <a:tailEnd/>
          </a:ln>
          <a:effectLst/>
        </p:spPr>
        <p:txBody>
          <a:bodyPr>
            <a:spAutoFit/>
          </a:bodyPr>
          <a:lstStyle/>
          <a:p>
            <a:pPr algn="r" fontAlgn="auto">
              <a:spcBef>
                <a:spcPts val="0"/>
              </a:spcBef>
              <a:spcAft>
                <a:spcPts val="0"/>
              </a:spcAft>
              <a:defRPr/>
            </a:pPr>
            <a:r>
              <a:rPr lang="en-NZ" sz="1000" kern="0" dirty="0">
                <a:solidFill>
                  <a:srgbClr val="000000"/>
                </a:solidFill>
                <a:latin typeface="+mn-lt"/>
                <a:cs typeface="+mn-cs"/>
              </a:rPr>
              <a:t>You attend meetings with community groups about disaster planning</a:t>
            </a:r>
            <a:endParaRPr lang="en-GB" sz="1000" kern="0" dirty="0">
              <a:solidFill>
                <a:srgbClr val="000000"/>
              </a:solidFill>
              <a:latin typeface="+mn-lt"/>
              <a:cs typeface="+mn-cs"/>
            </a:endParaRPr>
          </a:p>
        </p:txBody>
      </p:sp>
      <p:sp>
        <p:nvSpPr>
          <p:cNvPr id="32" name="Rectangle 15"/>
          <p:cNvSpPr>
            <a:spLocks noChangeArrowheads="1"/>
          </p:cNvSpPr>
          <p:nvPr/>
        </p:nvSpPr>
        <p:spPr bwMode="auto">
          <a:xfrm>
            <a:off x="2235200" y="5603875"/>
            <a:ext cx="1057275" cy="246063"/>
          </a:xfrm>
          <a:prstGeom prst="rect">
            <a:avLst/>
          </a:prstGeom>
          <a:noFill/>
          <a:ln w="9525">
            <a:noFill/>
            <a:miter lim="800000"/>
            <a:headEnd/>
            <a:tailEnd/>
          </a:ln>
          <a:effectLst/>
        </p:spPr>
        <p:txBody>
          <a:bodyPr wrap="none">
            <a:spAutoFit/>
          </a:bodyPr>
          <a:lstStyle/>
          <a:p>
            <a:pPr algn="r" fontAlgn="auto">
              <a:spcBef>
                <a:spcPts val="0"/>
              </a:spcBef>
              <a:spcAft>
                <a:spcPts val="0"/>
              </a:spcAft>
              <a:defRPr/>
            </a:pPr>
            <a:r>
              <a:rPr lang="en-GB" sz="1000" kern="0" dirty="0">
                <a:solidFill>
                  <a:srgbClr val="000000"/>
                </a:solidFill>
                <a:latin typeface="+mn-lt"/>
                <a:cs typeface="+mn-cs"/>
              </a:rPr>
              <a:t>None of these</a:t>
            </a:r>
          </a:p>
        </p:txBody>
      </p:sp>
      <p:sp>
        <p:nvSpPr>
          <p:cNvPr id="33" name="Rectangle 2"/>
          <p:cNvSpPr>
            <a:spLocks noChangeArrowheads="1"/>
          </p:cNvSpPr>
          <p:nvPr/>
        </p:nvSpPr>
        <p:spPr bwMode="auto">
          <a:xfrm>
            <a:off x="5881688" y="111125"/>
            <a:ext cx="3262312" cy="5934075"/>
          </a:xfrm>
          <a:prstGeom prst="rect">
            <a:avLst/>
          </a:prstGeom>
          <a:solidFill>
            <a:schemeClr val="bg1"/>
          </a:solidFill>
          <a:ln w="9525">
            <a:noFill/>
            <a:miter lim="800000"/>
            <a:headEnd/>
            <a:tailEnd/>
          </a:ln>
        </p:spPr>
        <p:txBody>
          <a:bodyPr anchor="ctr"/>
          <a:lstStyle/>
          <a:p>
            <a:pPr algn="ctr" fontAlgn="auto">
              <a:spcBef>
                <a:spcPts val="0"/>
              </a:spcBef>
              <a:spcAft>
                <a:spcPts val="0"/>
              </a:spcAft>
              <a:defRPr/>
            </a:pPr>
            <a:r>
              <a:rPr lang="en-NZ" sz="3800" b="1" dirty="0">
                <a:solidFill>
                  <a:schemeClr val="accent2">
                    <a:lumMod val="50000"/>
                  </a:schemeClr>
                </a:solidFill>
                <a:latin typeface="+mn-lt"/>
                <a:cs typeface="+mn-cs"/>
              </a:rPr>
              <a:t>The number of people with survival items, stored water, and a plan has increased since last wave.</a:t>
            </a:r>
            <a:endParaRPr lang="en-GB" sz="3800" b="1" dirty="0">
              <a:solidFill>
                <a:schemeClr val="accent2">
                  <a:lumMod val="50000"/>
                </a:schemeClr>
              </a:solidFill>
              <a:latin typeface="+mn-lt"/>
              <a:cs typeface="+mn-cs"/>
            </a:endParaRPr>
          </a:p>
        </p:txBody>
      </p:sp>
      <p:sp>
        <p:nvSpPr>
          <p:cNvPr id="34" name="Text Box 6"/>
          <p:cNvSpPr txBox="1">
            <a:spLocks noChangeArrowheads="1"/>
          </p:cNvSpPr>
          <p:nvPr/>
        </p:nvSpPr>
        <p:spPr bwMode="auto">
          <a:xfrm>
            <a:off x="873125" y="6381750"/>
            <a:ext cx="7246938" cy="508000"/>
          </a:xfrm>
          <a:prstGeom prst="rect">
            <a:avLst/>
          </a:prstGeom>
          <a:noFill/>
          <a:ln w="9525">
            <a:noFill/>
            <a:miter lim="800000"/>
            <a:headEnd/>
            <a:tailEnd/>
          </a:ln>
        </p:spPr>
        <p:txBody>
          <a:bodyPr>
            <a:spAutoFit/>
          </a:bodyPr>
          <a:lstStyle/>
          <a:p>
            <a:pPr fontAlgn="auto">
              <a:spcBef>
                <a:spcPts val="0"/>
              </a:spcBef>
              <a:spcAft>
                <a:spcPts val="0"/>
              </a:spcAft>
              <a:defRPr/>
            </a:pPr>
            <a:r>
              <a:rPr lang="en-NZ" sz="900" i="1" kern="0" dirty="0">
                <a:solidFill>
                  <a:srgbClr val="000000"/>
                </a:solidFill>
                <a:latin typeface="+mn-lt"/>
                <a:cs typeface="+mn-cs"/>
              </a:rPr>
              <a:t>Q10 Which of the following statements apply to you?</a:t>
            </a:r>
          </a:p>
          <a:p>
            <a:pPr fontAlgn="auto">
              <a:spcBef>
                <a:spcPts val="0"/>
              </a:spcBef>
              <a:spcAft>
                <a:spcPts val="0"/>
              </a:spcAft>
              <a:defRPr/>
            </a:pPr>
            <a:r>
              <a:rPr lang="en-NZ" sz="900" i="1" kern="0" dirty="0">
                <a:solidFill>
                  <a:srgbClr val="000000"/>
                </a:solidFill>
                <a:latin typeface="+mn-lt"/>
                <a:cs typeface="+mn-cs"/>
              </a:rPr>
              <a:t>Base: All Respondents: Benchmark (n= 1001), 2007 (n= 1000),</a:t>
            </a:r>
          </a:p>
          <a:p>
            <a:pPr fontAlgn="auto">
              <a:spcBef>
                <a:spcPts val="0"/>
              </a:spcBef>
              <a:spcAft>
                <a:spcPts val="0"/>
              </a:spcAft>
              <a:defRPr/>
            </a:pPr>
            <a:r>
              <a:rPr lang="en-NZ" sz="900" i="1" kern="0" dirty="0">
                <a:solidFill>
                  <a:srgbClr val="000000"/>
                </a:solidFill>
                <a:latin typeface="+mn-lt"/>
                <a:cs typeface="+mn-cs"/>
              </a:rPr>
              <a:t> 2008 (n= 1016), 2009 (n=1000</a:t>
            </a:r>
            <a:r>
              <a:rPr lang="en-NZ" sz="900" i="1" kern="0" dirty="0">
                <a:solidFill>
                  <a:srgbClr val="000000"/>
                </a:solidFill>
                <a:latin typeface="+mn-lt"/>
                <a:cs typeface="+mn-cs"/>
              </a:rPr>
              <a:t>), 2010 (n=1000), 2011 (n=1164)</a:t>
            </a:r>
            <a:endParaRPr lang="en-GB" sz="900" i="1" kern="0" dirty="0">
              <a:solidFill>
                <a:srgbClr val="000000"/>
              </a:solidFill>
              <a:latin typeface="+mn-lt"/>
              <a:cs typeface="+mn-cs"/>
            </a:endParaRPr>
          </a:p>
        </p:txBody>
      </p:sp>
      <p:graphicFrame>
        <p:nvGraphicFramePr>
          <p:cNvPr id="37900" name="Object 5"/>
          <p:cNvGraphicFramePr>
            <a:graphicFrameLocks noChangeAspect="1"/>
          </p:cNvGraphicFramePr>
          <p:nvPr/>
        </p:nvGraphicFramePr>
        <p:xfrm>
          <a:off x="3048000" y="101600"/>
          <a:ext cx="3190875" cy="6308725"/>
        </p:xfrm>
        <a:graphic>
          <a:graphicData uri="http://schemas.openxmlformats.org/presentationml/2006/ole">
            <p:oleObj spid="_x0000_s37900" r:id="rId3" imgW="3188484" imgH="6303810" progId="Excel.Chart.8">
              <p:embed/>
            </p:oleObj>
          </a:graphicData>
        </a:graphic>
      </p:graphicFrame>
      <p:sp>
        <p:nvSpPr>
          <p:cNvPr id="37901" name="TextBox 13"/>
          <p:cNvSpPr txBox="1">
            <a:spLocks noChangeArrowheads="1"/>
          </p:cNvSpPr>
          <p:nvPr/>
        </p:nvSpPr>
        <p:spPr bwMode="auto">
          <a:xfrm>
            <a:off x="4986338" y="576263"/>
            <a:ext cx="498475" cy="200025"/>
          </a:xfrm>
          <a:prstGeom prst="rect">
            <a:avLst/>
          </a:prstGeom>
          <a:noFill/>
          <a:ln w="9525">
            <a:noFill/>
            <a:miter lim="800000"/>
            <a:headEnd/>
            <a:tailEnd/>
          </a:ln>
        </p:spPr>
        <p:txBody>
          <a:bodyPr>
            <a:spAutoFit/>
          </a:bodyPr>
          <a:lstStyle/>
          <a:p>
            <a:pPr algn="ctr"/>
            <a:r>
              <a:rPr lang="en-US" sz="700">
                <a:solidFill>
                  <a:schemeClr val="bg1"/>
                </a:solidFill>
                <a:latin typeface="Century Gothic" pitchFamily="34" charset="0"/>
              </a:rPr>
              <a:t>(81)</a:t>
            </a:r>
            <a:endParaRPr lang="en-NZ" sz="700">
              <a:solidFill>
                <a:schemeClr val="bg1"/>
              </a:solidFill>
              <a:latin typeface="Century Gothic" pitchFamily="34" charset="0"/>
            </a:endParaRPr>
          </a:p>
        </p:txBody>
      </p:sp>
      <p:sp>
        <p:nvSpPr>
          <p:cNvPr id="37902" name="TextBox 14"/>
          <p:cNvSpPr txBox="1">
            <a:spLocks noChangeArrowheads="1"/>
          </p:cNvSpPr>
          <p:nvPr/>
        </p:nvSpPr>
        <p:spPr bwMode="auto">
          <a:xfrm>
            <a:off x="4967288" y="1233488"/>
            <a:ext cx="498475" cy="200025"/>
          </a:xfrm>
          <a:prstGeom prst="rect">
            <a:avLst/>
          </a:prstGeom>
          <a:noFill/>
          <a:ln w="9525">
            <a:noFill/>
            <a:miter lim="800000"/>
            <a:headEnd/>
            <a:tailEnd/>
          </a:ln>
        </p:spPr>
        <p:txBody>
          <a:bodyPr>
            <a:spAutoFit/>
          </a:bodyPr>
          <a:lstStyle/>
          <a:p>
            <a:pPr algn="ctr"/>
            <a:r>
              <a:rPr lang="en-US" sz="700">
                <a:solidFill>
                  <a:schemeClr val="bg1"/>
                </a:solidFill>
                <a:latin typeface="Century Gothic" pitchFamily="34" charset="0"/>
              </a:rPr>
              <a:t>(80)</a:t>
            </a:r>
            <a:endParaRPr lang="en-NZ" sz="700">
              <a:solidFill>
                <a:schemeClr val="bg1"/>
              </a:solidFill>
              <a:latin typeface="Century Gothic" pitchFamily="34" charset="0"/>
            </a:endParaRPr>
          </a:p>
        </p:txBody>
      </p:sp>
      <p:sp>
        <p:nvSpPr>
          <p:cNvPr id="37903" name="TextBox 16"/>
          <p:cNvSpPr txBox="1">
            <a:spLocks noChangeArrowheads="1"/>
          </p:cNvSpPr>
          <p:nvPr/>
        </p:nvSpPr>
        <p:spPr bwMode="auto">
          <a:xfrm>
            <a:off x="4519613" y="2528888"/>
            <a:ext cx="498475" cy="200025"/>
          </a:xfrm>
          <a:prstGeom prst="rect">
            <a:avLst/>
          </a:prstGeom>
          <a:noFill/>
          <a:ln w="9525">
            <a:noFill/>
            <a:miter lim="800000"/>
            <a:headEnd/>
            <a:tailEnd/>
          </a:ln>
        </p:spPr>
        <p:txBody>
          <a:bodyPr>
            <a:spAutoFit/>
          </a:bodyPr>
          <a:lstStyle/>
          <a:p>
            <a:pPr algn="ctr"/>
            <a:r>
              <a:rPr lang="en-US" sz="700">
                <a:solidFill>
                  <a:schemeClr val="bg1"/>
                </a:solidFill>
                <a:latin typeface="Century Gothic" pitchFamily="34" charset="0"/>
              </a:rPr>
              <a:t>(61)</a:t>
            </a:r>
            <a:endParaRPr lang="en-NZ" sz="700">
              <a:solidFill>
                <a:schemeClr val="bg1"/>
              </a:solidFill>
              <a:latin typeface="Century Gothic" pitchFamily="34" charset="0"/>
            </a:endParaRPr>
          </a:p>
        </p:txBody>
      </p:sp>
      <p:sp>
        <p:nvSpPr>
          <p:cNvPr id="37904" name="TextBox 17"/>
          <p:cNvSpPr txBox="1">
            <a:spLocks noChangeArrowheads="1"/>
          </p:cNvSpPr>
          <p:nvPr/>
        </p:nvSpPr>
        <p:spPr bwMode="auto">
          <a:xfrm>
            <a:off x="4110038" y="3833813"/>
            <a:ext cx="498475" cy="200025"/>
          </a:xfrm>
          <a:prstGeom prst="rect">
            <a:avLst/>
          </a:prstGeom>
          <a:noFill/>
          <a:ln w="9525">
            <a:noFill/>
            <a:miter lim="800000"/>
            <a:headEnd/>
            <a:tailEnd/>
          </a:ln>
        </p:spPr>
        <p:txBody>
          <a:bodyPr>
            <a:spAutoFit/>
          </a:bodyPr>
          <a:lstStyle/>
          <a:p>
            <a:pPr algn="ctr"/>
            <a:r>
              <a:rPr lang="en-US" sz="700">
                <a:solidFill>
                  <a:schemeClr val="bg1"/>
                </a:solidFill>
                <a:latin typeface="Century Gothic" pitchFamily="34" charset="0"/>
              </a:rPr>
              <a:t>(45)</a:t>
            </a:r>
            <a:endParaRPr lang="en-NZ" sz="700">
              <a:solidFill>
                <a:schemeClr val="bg1"/>
              </a:solidFill>
              <a:latin typeface="Century Gothic" pitchFamily="34" charset="0"/>
            </a:endParaRPr>
          </a:p>
        </p:txBody>
      </p:sp>
      <p:sp>
        <p:nvSpPr>
          <p:cNvPr id="37905" name="TextBox 18"/>
          <p:cNvSpPr txBox="1">
            <a:spLocks noChangeArrowheads="1"/>
          </p:cNvSpPr>
          <p:nvPr/>
        </p:nvSpPr>
        <p:spPr bwMode="auto">
          <a:xfrm>
            <a:off x="3176588" y="5129213"/>
            <a:ext cx="498475" cy="200025"/>
          </a:xfrm>
          <a:prstGeom prst="rect">
            <a:avLst/>
          </a:prstGeom>
          <a:noFill/>
          <a:ln w="9525">
            <a:noFill/>
            <a:miter lim="800000"/>
            <a:headEnd/>
            <a:tailEnd/>
          </a:ln>
        </p:spPr>
        <p:txBody>
          <a:bodyPr>
            <a:spAutoFit/>
          </a:bodyPr>
          <a:lstStyle/>
          <a:p>
            <a:pPr algn="ctr"/>
            <a:r>
              <a:rPr lang="en-US" sz="700">
                <a:solidFill>
                  <a:schemeClr val="bg1"/>
                </a:solidFill>
                <a:latin typeface="Century Gothic" pitchFamily="34" charset="0"/>
              </a:rPr>
              <a:t>(8)</a:t>
            </a:r>
            <a:endParaRPr lang="en-NZ" sz="700">
              <a:solidFill>
                <a:schemeClr val="bg1"/>
              </a:solidFill>
              <a:latin typeface="Century Gothic" pitchFamily="34" charset="0"/>
            </a:endParaRPr>
          </a:p>
        </p:txBody>
      </p:sp>
      <p:sp>
        <p:nvSpPr>
          <p:cNvPr id="37906" name="TextBox 19"/>
          <p:cNvSpPr txBox="1">
            <a:spLocks noChangeArrowheads="1"/>
          </p:cNvSpPr>
          <p:nvPr/>
        </p:nvSpPr>
        <p:spPr bwMode="auto">
          <a:xfrm>
            <a:off x="3052763" y="5776913"/>
            <a:ext cx="498475" cy="200025"/>
          </a:xfrm>
          <a:prstGeom prst="rect">
            <a:avLst/>
          </a:prstGeom>
          <a:noFill/>
          <a:ln w="9525">
            <a:noFill/>
            <a:miter lim="800000"/>
            <a:headEnd/>
            <a:tailEnd/>
          </a:ln>
        </p:spPr>
        <p:txBody>
          <a:bodyPr>
            <a:spAutoFit/>
          </a:bodyPr>
          <a:lstStyle/>
          <a:p>
            <a:pPr algn="ctr"/>
            <a:r>
              <a:rPr lang="en-US" sz="700">
                <a:solidFill>
                  <a:schemeClr val="bg1"/>
                </a:solidFill>
                <a:latin typeface="Century Gothic" pitchFamily="34" charset="0"/>
              </a:rPr>
              <a:t>(2)</a:t>
            </a:r>
            <a:endParaRPr lang="en-NZ" sz="700">
              <a:solidFill>
                <a:schemeClr val="bg1"/>
              </a:solidFill>
              <a:latin typeface="Century Gothic" pitchFamily="34" charset="0"/>
            </a:endParaRPr>
          </a:p>
        </p:txBody>
      </p:sp>
      <p:sp>
        <p:nvSpPr>
          <p:cNvPr id="21" name="Oval 20"/>
          <p:cNvSpPr/>
          <p:nvPr/>
        </p:nvSpPr>
        <p:spPr>
          <a:xfrm>
            <a:off x="4584700" y="4483100"/>
            <a:ext cx="368300" cy="381000"/>
          </a:xfrm>
          <a:prstGeom prst="ellipse">
            <a:avLst/>
          </a:prstGeom>
          <a:noFill/>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en-NZ"/>
          </a:p>
        </p:txBody>
      </p:sp>
      <p:sp>
        <p:nvSpPr>
          <p:cNvPr id="22" name="Oval 21"/>
          <p:cNvSpPr/>
          <p:nvPr/>
        </p:nvSpPr>
        <p:spPr>
          <a:xfrm>
            <a:off x="5380038" y="1889125"/>
            <a:ext cx="368300" cy="381000"/>
          </a:xfrm>
          <a:prstGeom prst="ellipse">
            <a:avLst/>
          </a:prstGeom>
          <a:noFill/>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en-NZ"/>
          </a:p>
        </p:txBody>
      </p:sp>
      <p:sp>
        <p:nvSpPr>
          <p:cNvPr id="23" name="Oval 22"/>
          <p:cNvSpPr/>
          <p:nvPr/>
        </p:nvSpPr>
        <p:spPr>
          <a:xfrm>
            <a:off x="4833938" y="3189288"/>
            <a:ext cx="368300" cy="381000"/>
          </a:xfrm>
          <a:prstGeom prst="ellipse">
            <a:avLst/>
          </a:prstGeom>
          <a:noFill/>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en-NZ"/>
          </a:p>
        </p:txBody>
      </p:sp>
      <p:sp>
        <p:nvSpPr>
          <p:cNvPr id="35" name="Oval 34"/>
          <p:cNvSpPr/>
          <p:nvPr/>
        </p:nvSpPr>
        <p:spPr>
          <a:xfrm>
            <a:off x="4649788" y="3844925"/>
            <a:ext cx="368300" cy="381000"/>
          </a:xfrm>
          <a:prstGeom prst="ellipse">
            <a:avLst/>
          </a:prstGeom>
          <a:noFill/>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en-NZ"/>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9" descr="emergency_supplies_macombcountymi_gov"/>
          <p:cNvPicPr>
            <a:picLocks noChangeAspect="1" noChangeArrowheads="1"/>
          </p:cNvPicPr>
          <p:nvPr/>
        </p:nvPicPr>
        <p:blipFill>
          <a:blip r:embed="rId3"/>
          <a:srcRect/>
          <a:stretch>
            <a:fillRect/>
          </a:stretch>
        </p:blipFill>
        <p:spPr bwMode="auto">
          <a:xfrm>
            <a:off x="1108075" y="879475"/>
            <a:ext cx="8035925" cy="5226050"/>
          </a:xfrm>
          <a:prstGeom prst="rect">
            <a:avLst/>
          </a:prstGeom>
          <a:noFill/>
          <a:ln w="9525">
            <a:noFill/>
            <a:miter lim="800000"/>
            <a:headEnd/>
            <a:tailEnd/>
          </a:ln>
        </p:spPr>
      </p:pic>
      <p:sp>
        <p:nvSpPr>
          <p:cNvPr id="22" name="Rectangle 2"/>
          <p:cNvSpPr>
            <a:spLocks noGrp="1" noChangeArrowheads="1"/>
          </p:cNvSpPr>
          <p:nvPr>
            <p:ph type="title" idx="4294967295"/>
          </p:nvPr>
        </p:nvSpPr>
        <p:spPr>
          <a:xfrm>
            <a:off x="1019175" y="161925"/>
            <a:ext cx="5543550" cy="771525"/>
          </a:xfrm>
        </p:spPr>
        <p:txBody>
          <a:bodyPr rtlCol="0">
            <a:noAutofit/>
          </a:bodyPr>
          <a:lstStyle/>
          <a:p>
            <a:pPr fontAlgn="auto">
              <a:lnSpc>
                <a:spcPct val="90000"/>
              </a:lnSpc>
              <a:spcAft>
                <a:spcPts val="0"/>
              </a:spcAft>
              <a:defRPr/>
            </a:pPr>
            <a:r>
              <a:rPr lang="en-NZ" b="1" dirty="0" smtClean="0">
                <a:solidFill>
                  <a:schemeClr val="accent2">
                    <a:lumMod val="50000"/>
                  </a:schemeClr>
                </a:solidFill>
                <a:latin typeface="+mn-lt"/>
              </a:rPr>
              <a:t>84% have emergency survival items.</a:t>
            </a:r>
            <a:endParaRPr lang="en-GB" b="1" dirty="0">
              <a:solidFill>
                <a:schemeClr val="accent2">
                  <a:lumMod val="50000"/>
                </a:schemeClr>
              </a:solidFill>
              <a:latin typeface="+mn-lt"/>
            </a:endParaRPr>
          </a:p>
        </p:txBody>
      </p:sp>
      <p:sp>
        <p:nvSpPr>
          <p:cNvPr id="38915" name="Text Box 6"/>
          <p:cNvSpPr txBox="1">
            <a:spLocks noChangeArrowheads="1"/>
          </p:cNvSpPr>
          <p:nvPr/>
        </p:nvSpPr>
        <p:spPr bwMode="auto">
          <a:xfrm>
            <a:off x="931863" y="6350000"/>
            <a:ext cx="5387975" cy="514350"/>
          </a:xfrm>
          <a:prstGeom prst="rect">
            <a:avLst/>
          </a:prstGeom>
          <a:noFill/>
          <a:ln w="9525">
            <a:noFill/>
            <a:miter lim="800000"/>
            <a:headEnd/>
            <a:tailEnd/>
          </a:ln>
        </p:spPr>
        <p:txBody>
          <a:bodyPr>
            <a:spAutoFit/>
          </a:bodyPr>
          <a:lstStyle/>
          <a:p>
            <a:r>
              <a:rPr lang="en-NZ" sz="900" i="1">
                <a:latin typeface="Century Gothic" pitchFamily="34" charset="0"/>
              </a:rPr>
              <a:t>Q10. You have necessary emergency items needed to survive a disaster, e.g. tinned food etc</a:t>
            </a:r>
          </a:p>
          <a:p>
            <a:r>
              <a:rPr lang="en-NZ" sz="900" i="1">
                <a:latin typeface="Century Gothic" pitchFamily="34" charset="0"/>
              </a:rPr>
              <a:t>Base: All Respondents: Benchmark (n= 1001), 2007 (n= 1000), 2008 (n= 1016), 2009 (n=1000), 2010 (n=1000), 2011 (n=1000)</a:t>
            </a:r>
            <a:endParaRPr lang="en-GB" sz="900" i="1">
              <a:latin typeface="Century Gothic" pitchFamily="34" charset="0"/>
            </a:endParaRPr>
          </a:p>
        </p:txBody>
      </p:sp>
      <p:graphicFrame>
        <p:nvGraphicFramePr>
          <p:cNvPr id="38916" name="Object 6"/>
          <p:cNvGraphicFramePr>
            <a:graphicFrameLocks noChangeAspect="1"/>
          </p:cNvGraphicFramePr>
          <p:nvPr/>
        </p:nvGraphicFramePr>
        <p:xfrm>
          <a:off x="958850" y="1138238"/>
          <a:ext cx="4933950" cy="5038725"/>
        </p:xfrm>
        <a:graphic>
          <a:graphicData uri="http://schemas.openxmlformats.org/presentationml/2006/ole">
            <p:oleObj spid="_x0000_s38916" r:id="rId4" imgW="4938188" imgH="5035732" progId="Excel.Chart.8">
              <p:embed/>
            </p:oleObj>
          </a:graphicData>
        </a:graphic>
      </p:graphicFrame>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p:cNvPicPr>
            <a:picLocks noChangeAspect="1" noChangeArrowheads="1"/>
          </p:cNvPicPr>
          <p:nvPr/>
        </p:nvPicPr>
        <p:blipFill>
          <a:blip r:embed="rId3"/>
          <a:srcRect/>
          <a:stretch>
            <a:fillRect/>
          </a:stretch>
        </p:blipFill>
        <p:spPr bwMode="auto">
          <a:xfrm>
            <a:off x="5654675" y="3530600"/>
            <a:ext cx="3305175" cy="2717800"/>
          </a:xfrm>
          <a:prstGeom prst="rect">
            <a:avLst/>
          </a:prstGeom>
          <a:noFill/>
          <a:ln w="9525" algn="ctr">
            <a:noFill/>
            <a:miter lim="800000"/>
            <a:headEnd/>
            <a:tailEnd/>
          </a:ln>
        </p:spPr>
      </p:pic>
      <p:sp>
        <p:nvSpPr>
          <p:cNvPr id="6" name="Rectangle 2"/>
          <p:cNvSpPr>
            <a:spLocks noGrp="1" noChangeArrowheads="1"/>
          </p:cNvSpPr>
          <p:nvPr>
            <p:ph type="title" idx="4294967295"/>
          </p:nvPr>
        </p:nvSpPr>
        <p:spPr>
          <a:xfrm>
            <a:off x="1058863" y="122238"/>
            <a:ext cx="5992812" cy="1168400"/>
          </a:xfrm>
        </p:spPr>
        <p:txBody>
          <a:bodyPr rtlCol="0">
            <a:noAutofit/>
          </a:bodyPr>
          <a:lstStyle/>
          <a:p>
            <a:pPr fontAlgn="auto">
              <a:lnSpc>
                <a:spcPct val="90000"/>
              </a:lnSpc>
              <a:spcAft>
                <a:spcPts val="0"/>
              </a:spcAft>
              <a:defRPr/>
            </a:pPr>
            <a:r>
              <a:rPr lang="en-NZ" sz="2500" b="1" dirty="0" smtClean="0">
                <a:solidFill>
                  <a:schemeClr val="accent2">
                    <a:lumMod val="50000"/>
                  </a:schemeClr>
                </a:solidFill>
                <a:latin typeface="+mn-lt"/>
              </a:rPr>
              <a:t>More people have a survival plan, and more include a plan for what to do when away from home.</a:t>
            </a:r>
            <a:endParaRPr lang="en-GB" sz="2500" b="1" dirty="0">
              <a:solidFill>
                <a:schemeClr val="accent2">
                  <a:lumMod val="50000"/>
                </a:schemeClr>
              </a:solidFill>
              <a:latin typeface="+mn-lt"/>
            </a:endParaRPr>
          </a:p>
        </p:txBody>
      </p:sp>
      <p:sp>
        <p:nvSpPr>
          <p:cNvPr id="39939" name="Text Box 6"/>
          <p:cNvSpPr txBox="1">
            <a:spLocks noChangeArrowheads="1"/>
          </p:cNvSpPr>
          <p:nvPr/>
        </p:nvSpPr>
        <p:spPr bwMode="auto">
          <a:xfrm>
            <a:off x="909638" y="6332538"/>
            <a:ext cx="4959350" cy="508000"/>
          </a:xfrm>
          <a:prstGeom prst="rect">
            <a:avLst/>
          </a:prstGeom>
          <a:noFill/>
          <a:ln w="9525">
            <a:noFill/>
            <a:miter lim="800000"/>
            <a:headEnd/>
            <a:tailEnd/>
          </a:ln>
        </p:spPr>
        <p:txBody>
          <a:bodyPr>
            <a:spAutoFit/>
          </a:bodyPr>
          <a:lstStyle/>
          <a:p>
            <a:r>
              <a:rPr lang="en-NZ" sz="900" i="1">
                <a:latin typeface="Century Gothic" pitchFamily="34" charset="0"/>
              </a:rPr>
              <a:t>Q11 Does your survival plan include what to do when you are not at home?</a:t>
            </a:r>
          </a:p>
          <a:p>
            <a:r>
              <a:rPr lang="en-NZ" sz="900" i="1">
                <a:latin typeface="Century Gothic" pitchFamily="34" charset="0"/>
              </a:rPr>
              <a:t>Base: All Respondents: Benchmark (n= 1001), 2007 (n= 1000), 2008 (n= 1016), 2009 (n=1000), 2010 (n=1000), 2011 (n=1164).</a:t>
            </a:r>
            <a:endParaRPr lang="en-GB" sz="900" i="1">
              <a:latin typeface="Century Gothic" pitchFamily="34" charset="0"/>
            </a:endParaRPr>
          </a:p>
        </p:txBody>
      </p:sp>
      <p:graphicFrame>
        <p:nvGraphicFramePr>
          <p:cNvPr id="39940" name="Object 6"/>
          <p:cNvGraphicFramePr>
            <a:graphicFrameLocks noChangeAspect="1"/>
          </p:cNvGraphicFramePr>
          <p:nvPr/>
        </p:nvGraphicFramePr>
        <p:xfrm>
          <a:off x="1027113" y="1198563"/>
          <a:ext cx="4933950" cy="5038725"/>
        </p:xfrm>
        <a:graphic>
          <a:graphicData uri="http://schemas.openxmlformats.org/presentationml/2006/ole">
            <p:oleObj spid="_x0000_s39940" r:id="rId4" imgW="4938188" imgH="5035732" progId="Excel.Chart.8">
              <p:embed/>
            </p:oleObj>
          </a:graphicData>
        </a:graphic>
      </p:graphicFrame>
      <p:sp>
        <p:nvSpPr>
          <p:cNvPr id="39941" name="Text Box 6"/>
          <p:cNvSpPr txBox="1">
            <a:spLocks noChangeArrowheads="1"/>
          </p:cNvSpPr>
          <p:nvPr/>
        </p:nvSpPr>
        <p:spPr bwMode="auto">
          <a:xfrm>
            <a:off x="1019175" y="6124575"/>
            <a:ext cx="3471863" cy="231775"/>
          </a:xfrm>
          <a:prstGeom prst="rect">
            <a:avLst/>
          </a:prstGeom>
          <a:noFill/>
          <a:ln w="9525">
            <a:noFill/>
            <a:miter lim="800000"/>
            <a:headEnd/>
            <a:tailEnd/>
          </a:ln>
        </p:spPr>
        <p:txBody>
          <a:bodyPr>
            <a:spAutoFit/>
          </a:bodyPr>
          <a:lstStyle/>
          <a:p>
            <a:r>
              <a:rPr lang="en-US" sz="900">
                <a:latin typeface="Century Gothic" pitchFamily="34" charset="0"/>
              </a:rPr>
              <a:t>*Percentages do not add to 100 due to rounding</a:t>
            </a:r>
            <a:endParaRPr lang="en-GB" sz="900">
              <a:latin typeface="Century Gothic" pitchFamily="34" charset="0"/>
            </a:endParaRPr>
          </a:p>
        </p:txBody>
      </p:sp>
      <p:sp>
        <p:nvSpPr>
          <p:cNvPr id="39942" name="TextBox 8"/>
          <p:cNvSpPr txBox="1">
            <a:spLocks noChangeArrowheads="1"/>
          </p:cNvSpPr>
          <p:nvPr/>
        </p:nvSpPr>
        <p:spPr bwMode="auto">
          <a:xfrm>
            <a:off x="4462463" y="3843338"/>
            <a:ext cx="498475" cy="200025"/>
          </a:xfrm>
          <a:prstGeom prst="rect">
            <a:avLst/>
          </a:prstGeom>
          <a:noFill/>
          <a:ln w="9525">
            <a:noFill/>
            <a:miter lim="800000"/>
            <a:headEnd/>
            <a:tailEnd/>
          </a:ln>
        </p:spPr>
        <p:txBody>
          <a:bodyPr>
            <a:spAutoFit/>
          </a:bodyPr>
          <a:lstStyle/>
          <a:p>
            <a:pPr algn="ctr"/>
            <a:r>
              <a:rPr lang="en-US" sz="700">
                <a:latin typeface="Century Gothic" pitchFamily="34" charset="0"/>
              </a:rPr>
              <a:t>(26)</a:t>
            </a:r>
            <a:endParaRPr lang="en-NZ" sz="700">
              <a:latin typeface="Century Gothic"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5363" y="88900"/>
            <a:ext cx="6248400" cy="892175"/>
          </a:xfrm>
        </p:spPr>
        <p:txBody>
          <a:bodyPr rtlCol="0">
            <a:spAutoFit/>
          </a:bodyPr>
          <a:lstStyle/>
          <a:p>
            <a:pPr fontAlgn="auto">
              <a:spcAft>
                <a:spcPts val="0"/>
              </a:spcAft>
              <a:defRPr/>
            </a:pPr>
            <a:r>
              <a:rPr lang="en-NZ" sz="2600" b="1" dirty="0" smtClean="0">
                <a:solidFill>
                  <a:schemeClr val="accent2">
                    <a:lumMod val="50000"/>
                  </a:schemeClr>
                </a:solidFill>
                <a:latin typeface="+mn-lt"/>
                <a:ea typeface="+mn-ea"/>
                <a:cs typeface="+mn-cs"/>
              </a:rPr>
              <a:t>Nearly two thirds (63%) have a plan when at home.</a:t>
            </a:r>
            <a:endParaRPr lang="en-NZ" sz="2600" b="1" dirty="0">
              <a:solidFill>
                <a:schemeClr val="accent2">
                  <a:lumMod val="50000"/>
                </a:schemeClr>
              </a:solidFill>
              <a:latin typeface="+mn-lt"/>
              <a:ea typeface="+mn-ea"/>
              <a:cs typeface="+mn-cs"/>
            </a:endParaRPr>
          </a:p>
        </p:txBody>
      </p:sp>
      <p:sp>
        <p:nvSpPr>
          <p:cNvPr id="3" name="Rectangle 2"/>
          <p:cNvSpPr/>
          <p:nvPr/>
        </p:nvSpPr>
        <p:spPr>
          <a:xfrm>
            <a:off x="6530975" y="1349375"/>
            <a:ext cx="204788" cy="204788"/>
          </a:xfrm>
          <a:prstGeom prst="rect">
            <a:avLst/>
          </a:prstGeom>
          <a:solidFill>
            <a:schemeClr val="accent6"/>
          </a:solidFill>
          <a:effectLst/>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en-NZ"/>
          </a:p>
        </p:txBody>
      </p:sp>
      <p:sp>
        <p:nvSpPr>
          <p:cNvPr id="40963" name="TextBox 5"/>
          <p:cNvSpPr txBox="1">
            <a:spLocks noChangeArrowheads="1"/>
          </p:cNvSpPr>
          <p:nvPr/>
        </p:nvSpPr>
        <p:spPr bwMode="auto">
          <a:xfrm>
            <a:off x="6864350" y="1311275"/>
            <a:ext cx="2119313" cy="277813"/>
          </a:xfrm>
          <a:prstGeom prst="rect">
            <a:avLst/>
          </a:prstGeom>
          <a:noFill/>
          <a:ln w="9525">
            <a:noFill/>
            <a:miter lim="800000"/>
            <a:headEnd/>
            <a:tailEnd/>
          </a:ln>
        </p:spPr>
        <p:txBody>
          <a:bodyPr>
            <a:spAutoFit/>
          </a:bodyPr>
          <a:lstStyle/>
          <a:p>
            <a:r>
              <a:rPr lang="en-NZ" sz="1200">
                <a:latin typeface="Century Gothic" pitchFamily="34" charset="0"/>
              </a:rPr>
              <a:t>Higher than average</a:t>
            </a:r>
          </a:p>
        </p:txBody>
      </p:sp>
      <p:sp>
        <p:nvSpPr>
          <p:cNvPr id="4" name="Rectangle 3"/>
          <p:cNvSpPr/>
          <p:nvPr/>
        </p:nvSpPr>
        <p:spPr>
          <a:xfrm>
            <a:off x="6530975" y="1778000"/>
            <a:ext cx="204788" cy="204788"/>
          </a:xfrm>
          <a:prstGeom prst="rect">
            <a:avLst/>
          </a:prstGeom>
          <a:solidFill>
            <a:schemeClr val="accent6">
              <a:lumMod val="40000"/>
              <a:lumOff val="60000"/>
            </a:schemeClr>
          </a:solidFill>
          <a:effectLst/>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en-NZ"/>
          </a:p>
        </p:txBody>
      </p:sp>
      <p:sp>
        <p:nvSpPr>
          <p:cNvPr id="40965" name="TextBox 6"/>
          <p:cNvSpPr txBox="1">
            <a:spLocks noChangeArrowheads="1"/>
          </p:cNvSpPr>
          <p:nvPr/>
        </p:nvSpPr>
        <p:spPr bwMode="auto">
          <a:xfrm>
            <a:off x="6854825" y="1743075"/>
            <a:ext cx="1447800" cy="276225"/>
          </a:xfrm>
          <a:prstGeom prst="rect">
            <a:avLst/>
          </a:prstGeom>
          <a:noFill/>
          <a:ln w="9525">
            <a:noFill/>
            <a:miter lim="800000"/>
            <a:headEnd/>
            <a:tailEnd/>
          </a:ln>
        </p:spPr>
        <p:txBody>
          <a:bodyPr>
            <a:spAutoFit/>
          </a:bodyPr>
          <a:lstStyle/>
          <a:p>
            <a:r>
              <a:rPr lang="en-NZ" sz="1200">
                <a:latin typeface="Century Gothic" pitchFamily="34" charset="0"/>
              </a:rPr>
              <a:t>Average</a:t>
            </a:r>
          </a:p>
        </p:txBody>
      </p:sp>
      <p:sp>
        <p:nvSpPr>
          <p:cNvPr id="5" name="Rectangle 4"/>
          <p:cNvSpPr/>
          <p:nvPr/>
        </p:nvSpPr>
        <p:spPr>
          <a:xfrm>
            <a:off x="6530975" y="2143125"/>
            <a:ext cx="204788" cy="204788"/>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NZ"/>
          </a:p>
        </p:txBody>
      </p:sp>
      <p:sp>
        <p:nvSpPr>
          <p:cNvPr id="40967" name="TextBox 7"/>
          <p:cNvSpPr txBox="1">
            <a:spLocks noChangeArrowheads="1"/>
          </p:cNvSpPr>
          <p:nvPr/>
        </p:nvSpPr>
        <p:spPr bwMode="auto">
          <a:xfrm>
            <a:off x="6845300" y="2116138"/>
            <a:ext cx="1447800" cy="277812"/>
          </a:xfrm>
          <a:prstGeom prst="rect">
            <a:avLst/>
          </a:prstGeom>
          <a:noFill/>
          <a:ln w="9525">
            <a:noFill/>
            <a:miter lim="800000"/>
            <a:headEnd/>
            <a:tailEnd/>
          </a:ln>
        </p:spPr>
        <p:txBody>
          <a:bodyPr>
            <a:spAutoFit/>
          </a:bodyPr>
          <a:lstStyle/>
          <a:p>
            <a:r>
              <a:rPr lang="en-NZ" sz="1200">
                <a:latin typeface="Century Gothic" pitchFamily="34" charset="0"/>
              </a:rPr>
              <a:t>Below Average</a:t>
            </a:r>
          </a:p>
        </p:txBody>
      </p:sp>
      <p:pic>
        <p:nvPicPr>
          <p:cNvPr id="40968" name="Picture 8"/>
          <p:cNvPicPr>
            <a:picLocks noChangeAspect="1"/>
          </p:cNvPicPr>
          <p:nvPr/>
        </p:nvPicPr>
        <p:blipFill>
          <a:blip r:embed="rId2"/>
          <a:srcRect/>
          <a:stretch>
            <a:fillRect/>
          </a:stretch>
        </p:blipFill>
        <p:spPr bwMode="auto">
          <a:xfrm>
            <a:off x="2011363" y="1506538"/>
            <a:ext cx="3467100" cy="5037137"/>
          </a:xfrm>
          <a:prstGeom prst="rect">
            <a:avLst/>
          </a:prstGeom>
          <a:noFill/>
          <a:ln w="9525">
            <a:noFill/>
            <a:miter lim="800000"/>
            <a:headEnd/>
            <a:tailEnd/>
          </a:ln>
        </p:spPr>
      </p:pic>
      <p:sp>
        <p:nvSpPr>
          <p:cNvPr id="13" name="Rectangle 12"/>
          <p:cNvSpPr/>
          <p:nvPr/>
        </p:nvSpPr>
        <p:spPr>
          <a:xfrm>
            <a:off x="3095625" y="2166938"/>
            <a:ext cx="973138" cy="568325"/>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NZ" sz="1000" dirty="0">
                <a:solidFill>
                  <a:schemeClr val="tx1"/>
                </a:solidFill>
              </a:rPr>
              <a:t>A</a:t>
            </a:r>
            <a:r>
              <a:rPr lang="en-NZ" sz="1000" dirty="0">
                <a:solidFill>
                  <a:schemeClr val="tx1"/>
                </a:solidFill>
              </a:rPr>
              <a:t>uckland</a:t>
            </a:r>
          </a:p>
          <a:p>
            <a:pPr algn="ctr" fontAlgn="auto">
              <a:spcBef>
                <a:spcPts val="0"/>
              </a:spcBef>
              <a:spcAft>
                <a:spcPts val="0"/>
              </a:spcAft>
              <a:defRPr/>
            </a:pPr>
            <a:r>
              <a:rPr lang="en-NZ" dirty="0">
                <a:solidFill>
                  <a:schemeClr val="tx1"/>
                </a:solidFill>
              </a:rPr>
              <a:t>53%</a:t>
            </a:r>
            <a:endParaRPr lang="en-NZ" dirty="0">
              <a:solidFill>
                <a:schemeClr val="tx1"/>
              </a:solidFill>
            </a:endParaRPr>
          </a:p>
        </p:txBody>
      </p:sp>
      <p:sp>
        <p:nvSpPr>
          <p:cNvPr id="16" name="Rectangle 15"/>
          <p:cNvSpPr/>
          <p:nvPr/>
        </p:nvSpPr>
        <p:spPr>
          <a:xfrm>
            <a:off x="2228850" y="3332163"/>
            <a:ext cx="1592263" cy="569912"/>
          </a:xfrm>
          <a:prstGeom prst="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en-NZ" sz="1000" dirty="0">
                <a:solidFill>
                  <a:schemeClr val="bg1"/>
                </a:solidFill>
              </a:rPr>
              <a:t>Nelson / Tasman / Marlborough</a:t>
            </a:r>
          </a:p>
          <a:p>
            <a:pPr algn="ctr" fontAlgn="auto">
              <a:spcBef>
                <a:spcPts val="0"/>
              </a:spcBef>
              <a:spcAft>
                <a:spcPts val="0"/>
              </a:spcAft>
              <a:defRPr/>
            </a:pPr>
            <a:r>
              <a:rPr lang="en-NZ" dirty="0">
                <a:solidFill>
                  <a:schemeClr val="bg1"/>
                </a:solidFill>
              </a:rPr>
              <a:t>80%</a:t>
            </a:r>
            <a:endParaRPr lang="en-NZ" dirty="0">
              <a:solidFill>
                <a:schemeClr val="bg1"/>
              </a:solidFill>
            </a:endParaRPr>
          </a:p>
        </p:txBody>
      </p:sp>
      <p:sp>
        <p:nvSpPr>
          <p:cNvPr id="17" name="Rectangle 16"/>
          <p:cNvSpPr/>
          <p:nvPr/>
        </p:nvSpPr>
        <p:spPr>
          <a:xfrm>
            <a:off x="4733925" y="4025900"/>
            <a:ext cx="1230313" cy="568325"/>
          </a:xfrm>
          <a:prstGeom prst="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en-NZ" sz="1000" dirty="0">
                <a:solidFill>
                  <a:schemeClr val="bg1"/>
                </a:solidFill>
              </a:rPr>
              <a:t>Wellington</a:t>
            </a:r>
          </a:p>
          <a:p>
            <a:pPr algn="ctr" fontAlgn="auto">
              <a:spcBef>
                <a:spcPts val="0"/>
              </a:spcBef>
              <a:spcAft>
                <a:spcPts val="0"/>
              </a:spcAft>
              <a:defRPr/>
            </a:pPr>
            <a:r>
              <a:rPr lang="en-NZ" dirty="0">
                <a:solidFill>
                  <a:schemeClr val="bg1"/>
                </a:solidFill>
              </a:rPr>
              <a:t>79%</a:t>
            </a:r>
            <a:endParaRPr lang="en-NZ" dirty="0">
              <a:solidFill>
                <a:schemeClr val="bg1"/>
              </a:solidFill>
            </a:endParaRPr>
          </a:p>
        </p:txBody>
      </p:sp>
      <p:sp>
        <p:nvSpPr>
          <p:cNvPr id="15" name="Rectangle 14"/>
          <p:cNvSpPr/>
          <p:nvPr/>
        </p:nvSpPr>
        <p:spPr>
          <a:xfrm>
            <a:off x="1609725" y="4494213"/>
            <a:ext cx="1230313" cy="569912"/>
          </a:xfrm>
          <a:prstGeom prst="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en-NZ" sz="1000" dirty="0">
                <a:solidFill>
                  <a:schemeClr val="bg1"/>
                </a:solidFill>
              </a:rPr>
              <a:t>West Coast</a:t>
            </a:r>
          </a:p>
          <a:p>
            <a:pPr algn="ctr" fontAlgn="auto">
              <a:spcBef>
                <a:spcPts val="0"/>
              </a:spcBef>
              <a:spcAft>
                <a:spcPts val="0"/>
              </a:spcAft>
              <a:defRPr/>
            </a:pPr>
            <a:r>
              <a:rPr lang="en-NZ" dirty="0">
                <a:solidFill>
                  <a:schemeClr val="bg1"/>
                </a:solidFill>
              </a:rPr>
              <a:t>79%</a:t>
            </a:r>
            <a:endParaRPr lang="en-NZ" dirty="0">
              <a:solidFill>
                <a:schemeClr val="bg1"/>
              </a:solidFill>
            </a:endParaRPr>
          </a:p>
        </p:txBody>
      </p:sp>
      <p:sp>
        <p:nvSpPr>
          <p:cNvPr id="18" name="Rectangle 17"/>
          <p:cNvSpPr/>
          <p:nvPr/>
        </p:nvSpPr>
        <p:spPr>
          <a:xfrm>
            <a:off x="2719388" y="1328738"/>
            <a:ext cx="973137" cy="568325"/>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NZ" sz="1000" dirty="0">
                <a:solidFill>
                  <a:schemeClr val="tx1"/>
                </a:solidFill>
              </a:rPr>
              <a:t>Northland</a:t>
            </a:r>
          </a:p>
          <a:p>
            <a:pPr algn="ctr" fontAlgn="auto">
              <a:spcBef>
                <a:spcPts val="0"/>
              </a:spcBef>
              <a:spcAft>
                <a:spcPts val="0"/>
              </a:spcAft>
              <a:defRPr/>
            </a:pPr>
            <a:r>
              <a:rPr lang="en-NZ" dirty="0">
                <a:solidFill>
                  <a:schemeClr val="tx1"/>
                </a:solidFill>
              </a:rPr>
              <a:t>45%</a:t>
            </a:r>
            <a:endParaRPr lang="en-NZ" dirty="0">
              <a:solidFill>
                <a:schemeClr val="tx1"/>
              </a:solidFill>
            </a:endParaRPr>
          </a:p>
        </p:txBody>
      </p:sp>
      <p:sp>
        <p:nvSpPr>
          <p:cNvPr id="19" name="Rectangle 18"/>
          <p:cNvSpPr/>
          <p:nvPr/>
        </p:nvSpPr>
        <p:spPr>
          <a:xfrm>
            <a:off x="6530975" y="2703513"/>
            <a:ext cx="1230313" cy="569912"/>
          </a:xfrm>
          <a:prstGeom prst="rect">
            <a:avLst/>
          </a:prstGeom>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r>
              <a:rPr lang="en-NZ" sz="1000" dirty="0">
                <a:solidFill>
                  <a:schemeClr val="bg1"/>
                </a:solidFill>
              </a:rPr>
              <a:t>Average</a:t>
            </a:r>
          </a:p>
          <a:p>
            <a:pPr algn="ctr" fontAlgn="auto">
              <a:spcBef>
                <a:spcPts val="0"/>
              </a:spcBef>
              <a:spcAft>
                <a:spcPts val="0"/>
              </a:spcAft>
              <a:defRPr/>
            </a:pPr>
            <a:r>
              <a:rPr lang="en-NZ" dirty="0">
                <a:solidFill>
                  <a:schemeClr val="bg1"/>
                </a:solidFill>
              </a:rPr>
              <a:t>63%</a:t>
            </a:r>
            <a:endParaRPr lang="en-NZ" dirty="0">
              <a:solidFill>
                <a:schemeClr val="bg1"/>
              </a:solidFill>
            </a:endParaRPr>
          </a:p>
        </p:txBody>
      </p:sp>
      <p:sp>
        <p:nvSpPr>
          <p:cNvPr id="20" name="Rectangle 19"/>
          <p:cNvSpPr/>
          <p:nvPr/>
        </p:nvSpPr>
        <p:spPr>
          <a:xfrm>
            <a:off x="6305550" y="1123950"/>
            <a:ext cx="2581275" cy="2362200"/>
          </a:xfrm>
          <a:prstGeom prst="rect">
            <a:avLst/>
          </a:prstGeom>
          <a:noFill/>
          <a:ln>
            <a:solidFill>
              <a:srgbClr val="89BBEE"/>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a:p>
        </p:txBody>
      </p:sp>
      <p:sp>
        <p:nvSpPr>
          <p:cNvPr id="40976" name="TextBox 21"/>
          <p:cNvSpPr txBox="1">
            <a:spLocks noChangeArrowheads="1"/>
          </p:cNvSpPr>
          <p:nvPr/>
        </p:nvSpPr>
        <p:spPr bwMode="auto">
          <a:xfrm>
            <a:off x="3886200" y="5386388"/>
            <a:ext cx="4362450" cy="708025"/>
          </a:xfrm>
          <a:prstGeom prst="rect">
            <a:avLst/>
          </a:prstGeom>
          <a:noFill/>
          <a:ln w="9525">
            <a:noFill/>
            <a:miter lim="800000"/>
            <a:headEnd/>
            <a:tailEnd/>
          </a:ln>
        </p:spPr>
        <p:txBody>
          <a:bodyPr>
            <a:spAutoFit/>
          </a:bodyPr>
          <a:lstStyle/>
          <a:p>
            <a:r>
              <a:rPr lang="en-US" sz="1000">
                <a:latin typeface="Century Gothic" pitchFamily="34" charset="0"/>
              </a:rPr>
              <a:t>Note: Percentages are presented that are statistically higher or lower than the national average at the 95% confidence level. We have not calculated percentages for Canterbury because Christchurch city residents were not interviewed this year.</a:t>
            </a:r>
            <a:endParaRPr lang="en-NZ" sz="1000">
              <a:latin typeface="Century Gothic" pitchFamily="34" charset="0"/>
            </a:endParaRPr>
          </a:p>
        </p:txBody>
      </p:sp>
      <p:sp>
        <p:nvSpPr>
          <p:cNvPr id="21" name="TextBox 20"/>
          <p:cNvSpPr txBox="1"/>
          <p:nvPr/>
        </p:nvSpPr>
        <p:spPr>
          <a:xfrm>
            <a:off x="6073775" y="3678238"/>
            <a:ext cx="2974975" cy="1576387"/>
          </a:xfrm>
          <a:prstGeom prst="rect">
            <a:avLst/>
          </a:prstGeom>
          <a:noFill/>
          <a:ln>
            <a:solidFill>
              <a:schemeClr val="accent6">
                <a:shade val="95000"/>
                <a:satMod val="105000"/>
              </a:schemeClr>
            </a:solidFill>
          </a:ln>
        </p:spPr>
        <p:txBody>
          <a:bodyPr>
            <a:spAutoFit/>
          </a:bodyPr>
          <a:lstStyle/>
          <a:p>
            <a:pPr algn="ctr" fontAlgn="auto">
              <a:spcBef>
                <a:spcPts val="600"/>
              </a:spcBef>
              <a:spcAft>
                <a:spcPts val="1200"/>
              </a:spcAft>
              <a:defRPr/>
            </a:pPr>
            <a:endParaRPr lang="en-NZ" sz="1100" dirty="0">
              <a:latin typeface="+mn-lt"/>
              <a:cs typeface="+mn-cs"/>
            </a:endParaRPr>
          </a:p>
        </p:txBody>
      </p:sp>
      <p:sp>
        <p:nvSpPr>
          <p:cNvPr id="40978" name="TextBox 9"/>
          <p:cNvSpPr txBox="1">
            <a:spLocks noChangeArrowheads="1"/>
          </p:cNvSpPr>
          <p:nvPr/>
        </p:nvSpPr>
        <p:spPr bwMode="auto">
          <a:xfrm>
            <a:off x="6157913" y="3827463"/>
            <a:ext cx="2814637" cy="1277937"/>
          </a:xfrm>
          <a:prstGeom prst="rect">
            <a:avLst/>
          </a:prstGeom>
          <a:noFill/>
          <a:ln w="9525">
            <a:noFill/>
            <a:miter lim="800000"/>
            <a:headEnd/>
            <a:tailEnd/>
          </a:ln>
        </p:spPr>
        <p:txBody>
          <a:bodyPr>
            <a:spAutoFit/>
          </a:bodyPr>
          <a:lstStyle/>
          <a:p>
            <a:pPr algn="ctr">
              <a:spcBef>
                <a:spcPts val="600"/>
              </a:spcBef>
              <a:spcAft>
                <a:spcPts val="1200"/>
              </a:spcAft>
            </a:pPr>
            <a:r>
              <a:rPr lang="en-NZ" sz="1100">
                <a:latin typeface="Century Gothic" pitchFamily="34" charset="0"/>
              </a:rPr>
              <a:t>Wellington, Nelson/Tasman/Marlborough, and West Coast residents are more likely than average to have a plan for when at home. Northland and Auckland residents are less likely to have a plan for when at home.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017588" y="149225"/>
            <a:ext cx="8247062" cy="685800"/>
          </a:xfrm>
          <a:prstGeom prst="rect">
            <a:avLst/>
          </a:prstGeom>
        </p:spPr>
        <p:txBody>
          <a:bodyPr anchor="ctr">
            <a:normAutofit/>
          </a:bodyPr>
          <a:lstStyle>
            <a:lvl1pPr algn="l" defTabSz="914400" rtl="0" eaLnBrk="1" latinLnBrk="0" hangingPunct="1">
              <a:spcBef>
                <a:spcPct val="0"/>
              </a:spcBef>
              <a:buNone/>
              <a:defRPr sz="2800" b="0" kern="1200">
                <a:solidFill>
                  <a:schemeClr val="tx2"/>
                </a:solidFill>
                <a:latin typeface="Century Gothic" pitchFamily="34" charset="0"/>
                <a:ea typeface="+mj-ea"/>
                <a:cs typeface="+mj-cs"/>
              </a:defRPr>
            </a:lvl1pPr>
          </a:lstStyle>
          <a:p>
            <a:pPr fontAlgn="auto">
              <a:spcAft>
                <a:spcPts val="0"/>
              </a:spcAft>
              <a:defRPr/>
            </a:pPr>
            <a:r>
              <a:rPr lang="en-US" b="1" dirty="0" smtClean="0">
                <a:solidFill>
                  <a:schemeClr val="accent2">
                    <a:lumMod val="50000"/>
                  </a:schemeClr>
                </a:solidFill>
                <a:latin typeface="+mn-lt"/>
              </a:rPr>
              <a:t>How the survey was carried out</a:t>
            </a:r>
            <a:endParaRPr lang="en-GB" b="1" dirty="0">
              <a:solidFill>
                <a:schemeClr val="accent2">
                  <a:lumMod val="50000"/>
                </a:schemeClr>
              </a:solidFill>
              <a:latin typeface="+mn-lt"/>
            </a:endParaRPr>
          </a:p>
        </p:txBody>
      </p:sp>
      <p:sp>
        <p:nvSpPr>
          <p:cNvPr id="5" name="Rectangle 4"/>
          <p:cNvSpPr>
            <a:spLocks noChangeArrowheads="1"/>
          </p:cNvSpPr>
          <p:nvPr/>
        </p:nvSpPr>
        <p:spPr bwMode="auto">
          <a:xfrm>
            <a:off x="1023938" y="1393825"/>
            <a:ext cx="8120062" cy="5302250"/>
          </a:xfrm>
          <a:prstGeom prst="rect">
            <a:avLst/>
          </a:prstGeom>
          <a:noFill/>
          <a:ln w="9525">
            <a:noFill/>
            <a:miter lim="800000"/>
            <a:headEnd/>
            <a:tailEnd/>
          </a:ln>
          <a:effectLst/>
        </p:spPr>
        <p:txBody>
          <a:bodyPr/>
          <a:lstStyle/>
          <a:p>
            <a:pPr marL="180975" indent="-180975" fontAlgn="auto">
              <a:lnSpc>
                <a:spcPct val="114000"/>
              </a:lnSpc>
              <a:spcBef>
                <a:spcPct val="50000"/>
              </a:spcBef>
              <a:spcAft>
                <a:spcPts val="0"/>
              </a:spcAft>
              <a:buSzPct val="100000"/>
              <a:buFont typeface="Wingdings" pitchFamily="2" charset="2"/>
              <a:buChar char="§"/>
              <a:defRPr/>
            </a:pPr>
            <a:r>
              <a:rPr lang="en-GB" sz="1200" dirty="0">
                <a:latin typeface="+mn-lt"/>
                <a:cs typeface="+mn-cs"/>
              </a:rPr>
              <a:t>Random </a:t>
            </a:r>
            <a:r>
              <a:rPr lang="en-GB" sz="1200" dirty="0">
                <a:latin typeface="+mn-lt"/>
                <a:cs typeface="+mn-cs"/>
              </a:rPr>
              <a:t>telephone </a:t>
            </a:r>
            <a:r>
              <a:rPr lang="en-GB" sz="1200" dirty="0">
                <a:latin typeface="+mn-lt"/>
                <a:cs typeface="+mn-cs"/>
              </a:rPr>
              <a:t>interviewing of people living in New Zealand (n=1164, </a:t>
            </a:r>
            <a:r>
              <a:rPr lang="en-GB" sz="1200" dirty="0">
                <a:latin typeface="+mn-lt"/>
                <a:cs typeface="+mn-cs"/>
              </a:rPr>
              <a:t>aged 15</a:t>
            </a:r>
            <a:r>
              <a:rPr lang="en-GB" sz="1200" dirty="0">
                <a:latin typeface="+mn-lt"/>
                <a:cs typeface="+mn-cs"/>
              </a:rPr>
              <a:t>+).</a:t>
            </a:r>
          </a:p>
          <a:p>
            <a:pPr marL="180975" indent="-180975" fontAlgn="auto">
              <a:lnSpc>
                <a:spcPct val="114000"/>
              </a:lnSpc>
              <a:spcBef>
                <a:spcPct val="50000"/>
              </a:spcBef>
              <a:spcAft>
                <a:spcPts val="0"/>
              </a:spcAft>
              <a:buSzPct val="100000"/>
              <a:buFont typeface="Wingdings" pitchFamily="2" charset="2"/>
              <a:buChar char="§"/>
              <a:defRPr/>
            </a:pPr>
            <a:r>
              <a:rPr lang="en-GB" sz="1200" dirty="0">
                <a:latin typeface="+mn-lt"/>
                <a:cs typeface="+mn-cs"/>
              </a:rPr>
              <a:t>Methodology is very similar to that used in the benchmark and the five annual measures, with the exception that additional interviews were carried out to allow more robust regional analyses this year.</a:t>
            </a:r>
          </a:p>
          <a:p>
            <a:pPr marL="180975" indent="-180975" fontAlgn="auto">
              <a:lnSpc>
                <a:spcPct val="114000"/>
              </a:lnSpc>
              <a:spcBef>
                <a:spcPct val="50000"/>
              </a:spcBef>
              <a:spcAft>
                <a:spcPts val="0"/>
              </a:spcAft>
              <a:buSzPct val="100000"/>
              <a:buFont typeface="Wingdings" pitchFamily="2" charset="2"/>
              <a:buChar char="§"/>
              <a:defRPr/>
            </a:pPr>
            <a:r>
              <a:rPr lang="en-US" sz="1200" dirty="0">
                <a:latin typeface="+mn-lt"/>
                <a:cs typeface="+mn-cs"/>
              </a:rPr>
              <a:t>Maximum margin of error of +/- 3.1% at the 95% confidence level (for a stratified random sample).</a:t>
            </a:r>
          </a:p>
          <a:p>
            <a:pPr fontAlgn="auto">
              <a:lnSpc>
                <a:spcPct val="114000"/>
              </a:lnSpc>
              <a:spcBef>
                <a:spcPct val="50000"/>
              </a:spcBef>
              <a:spcAft>
                <a:spcPts val="0"/>
              </a:spcAft>
              <a:buSzPct val="100000"/>
              <a:defRPr/>
            </a:pPr>
            <a:endParaRPr lang="en-GB" sz="1300" dirty="0">
              <a:latin typeface="+mn-lt"/>
              <a:cs typeface="+mn-cs"/>
            </a:endParaRPr>
          </a:p>
          <a:p>
            <a:pPr fontAlgn="auto">
              <a:lnSpc>
                <a:spcPct val="114000"/>
              </a:lnSpc>
              <a:spcBef>
                <a:spcPct val="50000"/>
              </a:spcBef>
              <a:spcAft>
                <a:spcPts val="0"/>
              </a:spcAft>
              <a:buSzPct val="100000"/>
              <a:defRPr/>
            </a:pPr>
            <a:endParaRPr lang="en-GB" sz="1300" dirty="0">
              <a:latin typeface="+mn-lt"/>
              <a:cs typeface="+mn-cs"/>
            </a:endParaRPr>
          </a:p>
          <a:p>
            <a:pPr marL="180975" indent="-180975" fontAlgn="auto">
              <a:lnSpc>
                <a:spcPct val="114000"/>
              </a:lnSpc>
              <a:spcBef>
                <a:spcPct val="50000"/>
              </a:spcBef>
              <a:spcAft>
                <a:spcPts val="0"/>
              </a:spcAft>
              <a:buSzPct val="100000"/>
              <a:buFont typeface="Wingdings" pitchFamily="2" charset="2"/>
              <a:buChar char="§"/>
              <a:defRPr/>
            </a:pPr>
            <a:r>
              <a:rPr lang="en-GB" sz="1200" dirty="0">
                <a:latin typeface="+mn-lt"/>
                <a:cs typeface="+mn-cs"/>
              </a:rPr>
              <a:t>Due to the February earthquake in Christchurch, fieldwork was delayed by approximately four weeks, and was carried out between 1</a:t>
            </a:r>
            <a:r>
              <a:rPr lang="en-US" sz="1200" dirty="0">
                <a:latin typeface="+mn-lt"/>
                <a:cs typeface="+mn-cs"/>
              </a:rPr>
              <a:t>6 May and 12 June this year.</a:t>
            </a:r>
          </a:p>
          <a:p>
            <a:pPr marL="180975" indent="-180975" fontAlgn="auto">
              <a:lnSpc>
                <a:spcPct val="114000"/>
              </a:lnSpc>
              <a:spcBef>
                <a:spcPct val="50000"/>
              </a:spcBef>
              <a:spcAft>
                <a:spcPts val="0"/>
              </a:spcAft>
              <a:buSzPct val="100000"/>
              <a:buFont typeface="Wingdings" pitchFamily="2" charset="2"/>
              <a:buChar char="§"/>
              <a:defRPr/>
            </a:pPr>
            <a:r>
              <a:rPr lang="en-GB" sz="1200" dirty="0">
                <a:latin typeface="+mn-lt"/>
                <a:cs typeface="+mn-cs"/>
              </a:rPr>
              <a:t>Christchurch residents were not interviewed this year. Given the ongoing aftershocks and impact of the earthquakes on Christchurch residents it would have been inappropriate to question them about their awareness of, and preparedness for, disasters.</a:t>
            </a:r>
            <a:endParaRPr lang="en-GB" sz="1200" dirty="0">
              <a:latin typeface="+mn-lt"/>
              <a:cs typeface="+mn-cs"/>
            </a:endParaRPr>
          </a:p>
          <a:p>
            <a:pPr marL="180975" indent="-180975" fontAlgn="auto">
              <a:lnSpc>
                <a:spcPct val="114000"/>
              </a:lnSpc>
              <a:spcBef>
                <a:spcPct val="50000"/>
              </a:spcBef>
              <a:spcAft>
                <a:spcPts val="0"/>
              </a:spcAft>
              <a:buSzPct val="100000"/>
              <a:buFont typeface="Wingdings" pitchFamily="2" charset="2"/>
              <a:buChar char="§"/>
              <a:defRPr/>
            </a:pPr>
            <a:r>
              <a:rPr lang="en-US" sz="1200" dirty="0">
                <a:latin typeface="+mn-lt"/>
                <a:cs typeface="+mn-cs"/>
              </a:rPr>
              <a:t>In order to accurately compare preparedness this year with people’s preparedness in 2010, all the 2010 results were recalculated with Christchurch city residents excluded. Excluding Christchurch residents had almost no impact on the 2010 findings. Where percentages did differ slightly, in the body of this report we have presented the ‘excluding Christchurch result’ for 2010 in parentheses. The 2010 figures in the Executive Summary are all ‘excluding Christchurch’ figures.</a:t>
            </a:r>
          </a:p>
          <a:p>
            <a:pPr marL="180975" indent="-180975" fontAlgn="auto">
              <a:lnSpc>
                <a:spcPct val="114000"/>
              </a:lnSpc>
              <a:spcBef>
                <a:spcPct val="50000"/>
              </a:spcBef>
              <a:spcAft>
                <a:spcPts val="0"/>
              </a:spcAft>
              <a:buSzPct val="100000"/>
              <a:buFont typeface="Wingdings" pitchFamily="2" charset="2"/>
              <a:buChar char="§"/>
              <a:defRPr/>
            </a:pPr>
            <a:r>
              <a:rPr lang="en-US" sz="1200" dirty="0">
                <a:latin typeface="+mn-lt"/>
                <a:cs typeface="+mn-cs"/>
              </a:rPr>
              <a:t>The overall results have been weighted to 2006 Census figures (excluding Christchurch) to adjust for the fact that some regions were ‘oversampled’ this year, and to align the data with Census counts for age and gender.</a:t>
            </a:r>
          </a:p>
          <a:p>
            <a:pPr marL="180975" indent="-180975" fontAlgn="auto">
              <a:lnSpc>
                <a:spcPct val="114000"/>
              </a:lnSpc>
              <a:spcBef>
                <a:spcPct val="50000"/>
              </a:spcBef>
              <a:spcAft>
                <a:spcPts val="0"/>
              </a:spcAft>
              <a:buSzPct val="100000"/>
              <a:buFont typeface="Wingdings" pitchFamily="2" charset="2"/>
              <a:buChar char="§"/>
              <a:defRPr/>
            </a:pPr>
            <a:endParaRPr lang="en-US" sz="1300" dirty="0">
              <a:latin typeface="+mn-lt"/>
              <a:cs typeface="+mn-cs"/>
            </a:endParaRPr>
          </a:p>
          <a:p>
            <a:pPr marL="180975" indent="-180975" fontAlgn="auto">
              <a:lnSpc>
                <a:spcPct val="114000"/>
              </a:lnSpc>
              <a:spcBef>
                <a:spcPct val="50000"/>
              </a:spcBef>
              <a:spcAft>
                <a:spcPts val="0"/>
              </a:spcAft>
              <a:buSzPct val="100000"/>
              <a:buFont typeface="Wingdings" pitchFamily="2" charset="2"/>
              <a:buChar char="§"/>
              <a:defRPr/>
            </a:pPr>
            <a:endParaRPr lang="en-US" sz="1300" dirty="0">
              <a:latin typeface="+mn-lt"/>
              <a:cs typeface="+mn-cs"/>
            </a:endParaRPr>
          </a:p>
        </p:txBody>
      </p:sp>
      <p:sp>
        <p:nvSpPr>
          <p:cNvPr id="9" name="Rectangle 15"/>
          <p:cNvSpPr>
            <a:spLocks noChangeArrowheads="1"/>
          </p:cNvSpPr>
          <p:nvPr/>
        </p:nvSpPr>
        <p:spPr bwMode="auto">
          <a:xfrm>
            <a:off x="1000443" y="2774730"/>
            <a:ext cx="7638732" cy="369332"/>
          </a:xfrm>
          <a:prstGeom prst="rect">
            <a:avLst/>
          </a:prstGeom>
          <a:noFill/>
          <a:ln w="9525" algn="ctr">
            <a:noFill/>
            <a:miter lim="800000"/>
            <a:headEnd/>
            <a:tailEnd/>
          </a:ln>
          <a:effectLst/>
        </p:spPr>
        <p:txBody>
          <a:bodyPr>
            <a:spAutoFit/>
          </a:bodyPr>
          <a:lstStyle/>
          <a:p>
            <a:pPr fontAlgn="auto">
              <a:spcBef>
                <a:spcPts val="0"/>
              </a:spcBef>
              <a:spcAft>
                <a:spcPts val="0"/>
              </a:spcAft>
              <a:defRPr/>
            </a:pP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rPr>
              <a:t>Consideration of the Christchurch earthquakes for this year’s survey </a:t>
            </a:r>
            <a:endParaRPr lang="en-GB"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endParaRPr>
          </a:p>
        </p:txBody>
      </p:sp>
      <p:sp>
        <p:nvSpPr>
          <p:cNvPr id="10" name="Rectangle 15"/>
          <p:cNvSpPr>
            <a:spLocks noChangeArrowheads="1"/>
          </p:cNvSpPr>
          <p:nvPr/>
        </p:nvSpPr>
        <p:spPr bwMode="auto">
          <a:xfrm>
            <a:off x="1009968" y="1001713"/>
            <a:ext cx="4705032" cy="369332"/>
          </a:xfrm>
          <a:prstGeom prst="rect">
            <a:avLst/>
          </a:prstGeom>
          <a:noFill/>
          <a:ln w="9525" algn="ctr">
            <a:noFill/>
            <a:miter lim="800000"/>
            <a:headEnd/>
            <a:tailEnd/>
          </a:ln>
          <a:effectLst/>
        </p:spPr>
        <p:txBody>
          <a:bodyPr>
            <a:spAutoFit/>
          </a:bodyPr>
          <a:lstStyle/>
          <a:p>
            <a:pPr fontAlgn="auto">
              <a:spcBef>
                <a:spcPts val="0"/>
              </a:spcBef>
              <a:spcAft>
                <a:spcPts val="0"/>
              </a:spcAft>
              <a:defRPr/>
            </a:pP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rPr>
              <a:t>Methodology</a:t>
            </a:r>
            <a:endParaRPr lang="en-GB"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613" y="90488"/>
            <a:ext cx="6248400" cy="850900"/>
          </a:xfrm>
        </p:spPr>
        <p:txBody>
          <a:bodyPr rtlCol="0">
            <a:normAutofit fontScale="90000"/>
          </a:bodyPr>
          <a:lstStyle/>
          <a:p>
            <a:pPr fontAlgn="auto">
              <a:spcAft>
                <a:spcPts val="0"/>
              </a:spcAft>
              <a:defRPr/>
            </a:pPr>
            <a:r>
              <a:rPr lang="en-NZ" b="1" dirty="0" smtClean="0">
                <a:solidFill>
                  <a:schemeClr val="accent2">
                    <a:lumMod val="50000"/>
                  </a:schemeClr>
                </a:solidFill>
              </a:rPr>
              <a:t>One in three (30%) have a survival plan for when they are away from home</a:t>
            </a:r>
            <a:r>
              <a:rPr lang="en-NZ" b="1" dirty="0">
                <a:solidFill>
                  <a:schemeClr val="accent2">
                    <a:lumMod val="50000"/>
                  </a:schemeClr>
                </a:solidFill>
              </a:rPr>
              <a:t>.</a:t>
            </a:r>
            <a:endParaRPr lang="en-NZ" dirty="0"/>
          </a:p>
        </p:txBody>
      </p:sp>
      <p:sp>
        <p:nvSpPr>
          <p:cNvPr id="3" name="Rectangle 2"/>
          <p:cNvSpPr/>
          <p:nvPr/>
        </p:nvSpPr>
        <p:spPr>
          <a:xfrm>
            <a:off x="6578600" y="1749425"/>
            <a:ext cx="204788" cy="204788"/>
          </a:xfrm>
          <a:prstGeom prst="rect">
            <a:avLst/>
          </a:prstGeom>
          <a:solidFill>
            <a:schemeClr val="accent6"/>
          </a:solidFill>
          <a:effectLst/>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en-NZ">
              <a:solidFill>
                <a:prstClr val="white"/>
              </a:solidFill>
            </a:endParaRPr>
          </a:p>
        </p:txBody>
      </p:sp>
      <p:sp>
        <p:nvSpPr>
          <p:cNvPr id="41987" name="TextBox 5"/>
          <p:cNvSpPr txBox="1">
            <a:spLocks noChangeArrowheads="1"/>
          </p:cNvSpPr>
          <p:nvPr/>
        </p:nvSpPr>
        <p:spPr bwMode="auto">
          <a:xfrm>
            <a:off x="6911975" y="1711325"/>
            <a:ext cx="2119313" cy="277813"/>
          </a:xfrm>
          <a:prstGeom prst="rect">
            <a:avLst/>
          </a:prstGeom>
          <a:noFill/>
          <a:ln w="9525">
            <a:noFill/>
            <a:miter lim="800000"/>
            <a:headEnd/>
            <a:tailEnd/>
          </a:ln>
        </p:spPr>
        <p:txBody>
          <a:bodyPr>
            <a:spAutoFit/>
          </a:bodyPr>
          <a:lstStyle/>
          <a:p>
            <a:r>
              <a:rPr lang="en-NZ" sz="1200">
                <a:solidFill>
                  <a:srgbClr val="000000"/>
                </a:solidFill>
                <a:latin typeface="Century Gothic" pitchFamily="34" charset="0"/>
              </a:rPr>
              <a:t>Higher than average</a:t>
            </a:r>
          </a:p>
        </p:txBody>
      </p:sp>
      <p:sp>
        <p:nvSpPr>
          <p:cNvPr id="4" name="Rectangle 3"/>
          <p:cNvSpPr/>
          <p:nvPr/>
        </p:nvSpPr>
        <p:spPr>
          <a:xfrm>
            <a:off x="6578600" y="2178050"/>
            <a:ext cx="204788" cy="204788"/>
          </a:xfrm>
          <a:prstGeom prst="rect">
            <a:avLst/>
          </a:prstGeom>
          <a:solidFill>
            <a:schemeClr val="accent6">
              <a:lumMod val="40000"/>
              <a:lumOff val="60000"/>
            </a:schemeClr>
          </a:solidFill>
          <a:effectLst/>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en-NZ">
              <a:solidFill>
                <a:prstClr val="white"/>
              </a:solidFill>
            </a:endParaRPr>
          </a:p>
        </p:txBody>
      </p:sp>
      <p:sp>
        <p:nvSpPr>
          <p:cNvPr id="41989" name="TextBox 6"/>
          <p:cNvSpPr txBox="1">
            <a:spLocks noChangeArrowheads="1"/>
          </p:cNvSpPr>
          <p:nvPr/>
        </p:nvSpPr>
        <p:spPr bwMode="auto">
          <a:xfrm>
            <a:off x="6902450" y="2143125"/>
            <a:ext cx="1447800" cy="276225"/>
          </a:xfrm>
          <a:prstGeom prst="rect">
            <a:avLst/>
          </a:prstGeom>
          <a:noFill/>
          <a:ln w="9525">
            <a:noFill/>
            <a:miter lim="800000"/>
            <a:headEnd/>
            <a:tailEnd/>
          </a:ln>
        </p:spPr>
        <p:txBody>
          <a:bodyPr>
            <a:spAutoFit/>
          </a:bodyPr>
          <a:lstStyle/>
          <a:p>
            <a:r>
              <a:rPr lang="en-NZ" sz="1200">
                <a:solidFill>
                  <a:srgbClr val="000000"/>
                </a:solidFill>
                <a:latin typeface="Century Gothic" pitchFamily="34" charset="0"/>
              </a:rPr>
              <a:t>Average</a:t>
            </a:r>
          </a:p>
        </p:txBody>
      </p:sp>
      <p:sp>
        <p:nvSpPr>
          <p:cNvPr id="5" name="Rectangle 4"/>
          <p:cNvSpPr/>
          <p:nvPr/>
        </p:nvSpPr>
        <p:spPr>
          <a:xfrm>
            <a:off x="6578600" y="2543175"/>
            <a:ext cx="204788" cy="204788"/>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NZ">
              <a:solidFill>
                <a:prstClr val="white"/>
              </a:solidFill>
            </a:endParaRPr>
          </a:p>
        </p:txBody>
      </p:sp>
      <p:sp>
        <p:nvSpPr>
          <p:cNvPr id="41991" name="TextBox 7"/>
          <p:cNvSpPr txBox="1">
            <a:spLocks noChangeArrowheads="1"/>
          </p:cNvSpPr>
          <p:nvPr/>
        </p:nvSpPr>
        <p:spPr bwMode="auto">
          <a:xfrm>
            <a:off x="6892925" y="2516188"/>
            <a:ext cx="1447800" cy="277812"/>
          </a:xfrm>
          <a:prstGeom prst="rect">
            <a:avLst/>
          </a:prstGeom>
          <a:noFill/>
          <a:ln w="9525">
            <a:noFill/>
            <a:miter lim="800000"/>
            <a:headEnd/>
            <a:tailEnd/>
          </a:ln>
        </p:spPr>
        <p:txBody>
          <a:bodyPr>
            <a:spAutoFit/>
          </a:bodyPr>
          <a:lstStyle/>
          <a:p>
            <a:r>
              <a:rPr lang="en-NZ" sz="1200">
                <a:solidFill>
                  <a:srgbClr val="000000"/>
                </a:solidFill>
                <a:latin typeface="Century Gothic" pitchFamily="34" charset="0"/>
              </a:rPr>
              <a:t>Below Average</a:t>
            </a:r>
          </a:p>
        </p:txBody>
      </p:sp>
      <p:pic>
        <p:nvPicPr>
          <p:cNvPr id="41992" name="Picture 8"/>
          <p:cNvPicPr>
            <a:picLocks noChangeAspect="1"/>
          </p:cNvPicPr>
          <p:nvPr/>
        </p:nvPicPr>
        <p:blipFill>
          <a:blip r:embed="rId2"/>
          <a:srcRect/>
          <a:stretch>
            <a:fillRect/>
          </a:stretch>
        </p:blipFill>
        <p:spPr bwMode="auto">
          <a:xfrm>
            <a:off x="2011363" y="1154113"/>
            <a:ext cx="3467100" cy="5037137"/>
          </a:xfrm>
          <a:prstGeom prst="rect">
            <a:avLst/>
          </a:prstGeom>
          <a:noFill/>
          <a:ln w="9525">
            <a:noFill/>
            <a:miter lim="800000"/>
            <a:headEnd/>
            <a:tailEnd/>
          </a:ln>
        </p:spPr>
      </p:pic>
      <p:sp>
        <p:nvSpPr>
          <p:cNvPr id="17" name="Rectangle 16"/>
          <p:cNvSpPr/>
          <p:nvPr/>
        </p:nvSpPr>
        <p:spPr>
          <a:xfrm>
            <a:off x="4552950" y="1249363"/>
            <a:ext cx="1230313" cy="568325"/>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NZ" sz="1000" dirty="0">
                <a:solidFill>
                  <a:srgbClr val="000000"/>
                </a:solidFill>
              </a:rPr>
              <a:t>Auckland</a:t>
            </a:r>
          </a:p>
          <a:p>
            <a:pPr algn="ctr" fontAlgn="auto">
              <a:spcBef>
                <a:spcPts val="0"/>
              </a:spcBef>
              <a:spcAft>
                <a:spcPts val="0"/>
              </a:spcAft>
              <a:defRPr/>
            </a:pPr>
            <a:r>
              <a:rPr lang="en-NZ" dirty="0">
                <a:solidFill>
                  <a:srgbClr val="000000"/>
                </a:solidFill>
              </a:rPr>
              <a:t>23%</a:t>
            </a:r>
            <a:endParaRPr lang="en-NZ" dirty="0">
              <a:solidFill>
                <a:srgbClr val="000000"/>
              </a:solidFill>
            </a:endParaRPr>
          </a:p>
        </p:txBody>
      </p:sp>
      <p:sp>
        <p:nvSpPr>
          <p:cNvPr id="19" name="Rectangle 18"/>
          <p:cNvSpPr/>
          <p:nvPr/>
        </p:nvSpPr>
        <p:spPr>
          <a:xfrm>
            <a:off x="2211388" y="2924175"/>
            <a:ext cx="1257300" cy="677863"/>
          </a:xfrm>
          <a:prstGeom prst="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en-NZ" sz="1000" dirty="0">
                <a:solidFill>
                  <a:prstClr val="white"/>
                </a:solidFill>
              </a:rPr>
              <a:t>Nelson / Tasman / Marlborough</a:t>
            </a:r>
          </a:p>
          <a:p>
            <a:pPr algn="ctr" fontAlgn="auto">
              <a:spcBef>
                <a:spcPts val="0"/>
              </a:spcBef>
              <a:spcAft>
                <a:spcPts val="0"/>
              </a:spcAft>
              <a:defRPr/>
            </a:pPr>
            <a:r>
              <a:rPr lang="en-NZ" dirty="0">
                <a:solidFill>
                  <a:prstClr val="white"/>
                </a:solidFill>
              </a:rPr>
              <a:t>57%</a:t>
            </a:r>
            <a:endParaRPr lang="en-NZ" dirty="0">
              <a:solidFill>
                <a:prstClr val="white"/>
              </a:solidFill>
            </a:endParaRPr>
          </a:p>
        </p:txBody>
      </p:sp>
      <p:sp>
        <p:nvSpPr>
          <p:cNvPr id="21" name="Rectangle 20"/>
          <p:cNvSpPr/>
          <p:nvPr/>
        </p:nvSpPr>
        <p:spPr>
          <a:xfrm>
            <a:off x="6578600" y="3103563"/>
            <a:ext cx="1230313" cy="569912"/>
          </a:xfrm>
          <a:prstGeom prst="rect">
            <a:avLst/>
          </a:prstGeom>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r>
              <a:rPr lang="en-NZ" sz="1000" dirty="0">
                <a:solidFill>
                  <a:prstClr val="white"/>
                </a:solidFill>
              </a:rPr>
              <a:t>Average</a:t>
            </a:r>
          </a:p>
          <a:p>
            <a:pPr algn="ctr" fontAlgn="auto">
              <a:spcBef>
                <a:spcPts val="0"/>
              </a:spcBef>
              <a:spcAft>
                <a:spcPts val="0"/>
              </a:spcAft>
              <a:defRPr/>
            </a:pPr>
            <a:r>
              <a:rPr lang="en-NZ" dirty="0">
                <a:solidFill>
                  <a:prstClr val="white"/>
                </a:solidFill>
              </a:rPr>
              <a:t>30%</a:t>
            </a:r>
            <a:endParaRPr lang="en-NZ" dirty="0">
              <a:solidFill>
                <a:prstClr val="white"/>
              </a:solidFill>
            </a:endParaRPr>
          </a:p>
        </p:txBody>
      </p:sp>
      <p:sp>
        <p:nvSpPr>
          <p:cNvPr id="10" name="Rectangle 9"/>
          <p:cNvSpPr/>
          <p:nvPr/>
        </p:nvSpPr>
        <p:spPr>
          <a:xfrm>
            <a:off x="6334125" y="1333500"/>
            <a:ext cx="2581275" cy="2771775"/>
          </a:xfrm>
          <a:prstGeom prst="rect">
            <a:avLst/>
          </a:prstGeom>
          <a:noFill/>
          <a:ln>
            <a:solidFill>
              <a:srgbClr val="89BBEE"/>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a:solidFill>
                <a:prstClr val="white"/>
              </a:solidFill>
            </a:endParaRPr>
          </a:p>
        </p:txBody>
      </p:sp>
      <p:sp>
        <p:nvSpPr>
          <p:cNvPr id="22" name="Rectangle 21"/>
          <p:cNvSpPr/>
          <p:nvPr/>
        </p:nvSpPr>
        <p:spPr>
          <a:xfrm>
            <a:off x="4640263" y="3821113"/>
            <a:ext cx="1144587" cy="568325"/>
          </a:xfrm>
          <a:prstGeom prst="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en-NZ" sz="1000" dirty="0">
                <a:solidFill>
                  <a:prstClr val="white"/>
                </a:solidFill>
              </a:rPr>
              <a:t>Wellington</a:t>
            </a:r>
          </a:p>
          <a:p>
            <a:pPr algn="ctr" fontAlgn="auto">
              <a:spcBef>
                <a:spcPts val="0"/>
              </a:spcBef>
              <a:spcAft>
                <a:spcPts val="0"/>
              </a:spcAft>
              <a:defRPr/>
            </a:pPr>
            <a:r>
              <a:rPr lang="en-NZ" dirty="0">
                <a:solidFill>
                  <a:prstClr val="white"/>
                </a:solidFill>
              </a:rPr>
              <a:t>45%</a:t>
            </a:r>
            <a:endParaRPr lang="en-NZ" dirty="0">
              <a:solidFill>
                <a:prstClr val="white"/>
              </a:solidFill>
            </a:endParaRPr>
          </a:p>
        </p:txBody>
      </p:sp>
      <p:sp>
        <p:nvSpPr>
          <p:cNvPr id="41998" name="TextBox 17"/>
          <p:cNvSpPr txBox="1">
            <a:spLocks noChangeArrowheads="1"/>
          </p:cNvSpPr>
          <p:nvPr/>
        </p:nvSpPr>
        <p:spPr bwMode="auto">
          <a:xfrm>
            <a:off x="3811588" y="5811838"/>
            <a:ext cx="4362450" cy="708025"/>
          </a:xfrm>
          <a:prstGeom prst="rect">
            <a:avLst/>
          </a:prstGeom>
          <a:noFill/>
          <a:ln w="9525">
            <a:noFill/>
            <a:miter lim="800000"/>
            <a:headEnd/>
            <a:tailEnd/>
          </a:ln>
        </p:spPr>
        <p:txBody>
          <a:bodyPr>
            <a:spAutoFit/>
          </a:bodyPr>
          <a:lstStyle/>
          <a:p>
            <a:r>
              <a:rPr lang="en-US" sz="1000">
                <a:latin typeface="Century Gothic" pitchFamily="34" charset="0"/>
              </a:rPr>
              <a:t>Note: Percentages are presented that are statistically higher or lower than the national average at the 95% confidence level. We have not calculated percentages for Canterbury because Christchurch city residents were not interviewed this year.</a:t>
            </a:r>
            <a:endParaRPr lang="en-NZ" sz="1000">
              <a:latin typeface="Century Gothic" pitchFamily="34" charset="0"/>
            </a:endParaRPr>
          </a:p>
        </p:txBody>
      </p:sp>
      <p:sp>
        <p:nvSpPr>
          <p:cNvPr id="20" name="TextBox 19"/>
          <p:cNvSpPr txBox="1"/>
          <p:nvPr/>
        </p:nvSpPr>
        <p:spPr>
          <a:xfrm>
            <a:off x="5868988" y="4495800"/>
            <a:ext cx="3041650" cy="1108075"/>
          </a:xfrm>
          <a:prstGeom prst="rect">
            <a:avLst/>
          </a:prstGeom>
          <a:noFill/>
          <a:ln>
            <a:solidFill>
              <a:schemeClr val="accent6">
                <a:shade val="95000"/>
                <a:satMod val="105000"/>
              </a:schemeClr>
            </a:solidFill>
          </a:ln>
        </p:spPr>
        <p:txBody>
          <a:bodyPr>
            <a:spAutoFit/>
          </a:bodyPr>
          <a:lstStyle/>
          <a:p>
            <a:pPr algn="ctr" fontAlgn="auto">
              <a:spcBef>
                <a:spcPts val="0"/>
              </a:spcBef>
              <a:spcAft>
                <a:spcPts val="0"/>
              </a:spcAft>
              <a:defRPr/>
            </a:pPr>
            <a:r>
              <a:rPr lang="en-NZ" sz="1100" dirty="0">
                <a:latin typeface="+mn-lt"/>
                <a:cs typeface="+mn-cs"/>
              </a:rPr>
              <a:t>Wellington and Nelson/Tasman/Marlborough residents are more likely than average to have a plan for when they are away from home. Auckland residents are less likely to have a plan for when away from home.</a:t>
            </a:r>
            <a:endParaRPr lang="en-NZ" sz="1100" dirty="0">
              <a:latin typeface="+mn-lt"/>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descr="http://www.civildefence.govt.nz/memwebsite.nsf/Files/Photo_library_earthquakes/$file/mall-inspection.jpg"/>
          <p:cNvPicPr>
            <a:picLocks noChangeAspect="1" noChangeArrowheads="1"/>
          </p:cNvPicPr>
          <p:nvPr/>
        </p:nvPicPr>
        <p:blipFill>
          <a:blip r:embed="rId3"/>
          <a:srcRect/>
          <a:stretch>
            <a:fillRect/>
          </a:stretch>
        </p:blipFill>
        <p:spPr bwMode="auto">
          <a:xfrm>
            <a:off x="974725" y="914400"/>
            <a:ext cx="8169275" cy="5657850"/>
          </a:xfrm>
          <a:prstGeom prst="rect">
            <a:avLst/>
          </a:prstGeom>
          <a:noFill/>
          <a:ln w="9525">
            <a:noFill/>
            <a:miter lim="800000"/>
            <a:headEnd/>
            <a:tailEnd/>
          </a:ln>
        </p:spPr>
      </p:pic>
      <p:sp>
        <p:nvSpPr>
          <p:cNvPr id="21" name="Rectangle 4"/>
          <p:cNvSpPr>
            <a:spLocks noGrp="1" noChangeArrowheads="1"/>
          </p:cNvSpPr>
          <p:nvPr>
            <p:ph type="title" idx="4294967295"/>
          </p:nvPr>
        </p:nvSpPr>
        <p:spPr>
          <a:xfrm>
            <a:off x="976313" y="187325"/>
            <a:ext cx="8142287" cy="685800"/>
          </a:xfrm>
        </p:spPr>
        <p:txBody>
          <a:bodyPr rtlCol="0">
            <a:normAutofit/>
          </a:bodyPr>
          <a:lstStyle/>
          <a:p>
            <a:pPr fontAlgn="auto">
              <a:spcBef>
                <a:spcPts val="0"/>
              </a:spcBef>
              <a:spcAft>
                <a:spcPts val="0"/>
              </a:spcAft>
              <a:defRPr/>
            </a:pPr>
            <a:r>
              <a:rPr lang="en-NZ" sz="2400" b="1" kern="0" dirty="0">
                <a:solidFill>
                  <a:schemeClr val="accent2">
                    <a:lumMod val="50000"/>
                  </a:schemeClr>
                </a:solidFill>
                <a:latin typeface="+mn-lt"/>
              </a:rPr>
              <a:t>How prepared is New Zealand?</a:t>
            </a:r>
            <a:endParaRPr lang="en-GB" sz="2400" b="1" kern="0" dirty="0">
              <a:solidFill>
                <a:schemeClr val="accent2">
                  <a:lumMod val="50000"/>
                </a:schemeClr>
              </a:solidFill>
              <a:latin typeface="+mn-lt"/>
            </a:endParaRPr>
          </a:p>
        </p:txBody>
      </p:sp>
      <p:sp>
        <p:nvSpPr>
          <p:cNvPr id="25" name="AutoShape 14"/>
          <p:cNvSpPr>
            <a:spLocks noChangeArrowheads="1"/>
          </p:cNvSpPr>
          <p:nvPr/>
        </p:nvSpPr>
        <p:spPr bwMode="auto">
          <a:xfrm>
            <a:off x="2524125" y="4224338"/>
            <a:ext cx="4991100" cy="2176462"/>
          </a:xfrm>
          <a:prstGeom prst="roundRect">
            <a:avLst>
              <a:gd name="adj" fmla="val 10361"/>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fontAlgn="auto">
              <a:spcBef>
                <a:spcPts val="0"/>
              </a:spcBef>
              <a:spcAft>
                <a:spcPts val="0"/>
              </a:spcAft>
              <a:defRPr/>
            </a:pPr>
            <a:endParaRPr lang="en-US" kern="0" dirty="0">
              <a:solidFill>
                <a:srgbClr val="000000"/>
              </a:solidFill>
            </a:endParaRPr>
          </a:p>
        </p:txBody>
      </p:sp>
      <p:sp>
        <p:nvSpPr>
          <p:cNvPr id="26" name="Rectangle 15"/>
          <p:cNvSpPr>
            <a:spLocks noChangeArrowheads="1"/>
          </p:cNvSpPr>
          <p:nvPr/>
        </p:nvSpPr>
        <p:spPr bwMode="auto">
          <a:xfrm>
            <a:off x="2620963" y="4216400"/>
            <a:ext cx="4894262" cy="2124075"/>
          </a:xfrm>
          <a:prstGeom prst="rect">
            <a:avLst/>
          </a:prstGeom>
          <a:noFill/>
          <a:ln w="9525">
            <a:noFill/>
            <a:miter lim="800000"/>
            <a:headEnd/>
            <a:tailEnd/>
          </a:ln>
        </p:spPr>
        <p:txBody>
          <a:bodyPr anchor="ctr">
            <a:spAutoFit/>
          </a:bodyPr>
          <a:lstStyle/>
          <a:p>
            <a:pPr algn="ctr" fontAlgn="auto">
              <a:spcBef>
                <a:spcPts val="0"/>
              </a:spcBef>
              <a:spcAft>
                <a:spcPts val="1200"/>
              </a:spcAft>
              <a:defRPr/>
            </a:pPr>
            <a:r>
              <a:rPr lang="en-AU" sz="3200" b="1" kern="0" dirty="0">
                <a:solidFill>
                  <a:srgbClr val="000000"/>
                </a:solidFill>
                <a:latin typeface="+mn-lt"/>
                <a:cs typeface="+mn-cs"/>
              </a:rPr>
              <a:t>FULLY PREPARED </a:t>
            </a:r>
            <a:r>
              <a:rPr lang="en-AU" sz="3200" b="1" kern="0" dirty="0">
                <a:solidFill>
                  <a:srgbClr val="000000"/>
                </a:solidFill>
                <a:latin typeface="+mn-lt"/>
                <a:cs typeface="+mn-cs"/>
              </a:rPr>
              <a:t>= 18% </a:t>
            </a:r>
            <a:endParaRPr lang="en-AU" sz="3200" b="1" kern="0" dirty="0">
              <a:solidFill>
                <a:srgbClr val="000000"/>
              </a:solidFill>
              <a:latin typeface="+mn-lt"/>
              <a:cs typeface="+mn-cs"/>
            </a:endParaRPr>
          </a:p>
          <a:p>
            <a:pPr marL="1440000" indent="-285750" fontAlgn="auto">
              <a:spcBef>
                <a:spcPts val="0"/>
              </a:spcBef>
              <a:spcAft>
                <a:spcPts val="600"/>
              </a:spcAft>
              <a:buFont typeface="Arial" pitchFamily="34" charset="0"/>
              <a:buChar char="•"/>
              <a:defRPr/>
            </a:pPr>
            <a:r>
              <a:rPr lang="en-AU" sz="1400" b="1" kern="0" dirty="0">
                <a:solidFill>
                  <a:srgbClr val="000000"/>
                </a:solidFill>
                <a:latin typeface="+mn-lt"/>
                <a:cs typeface="+mn-cs"/>
              </a:rPr>
              <a:t>11% - 2010 measure</a:t>
            </a:r>
          </a:p>
          <a:p>
            <a:pPr marL="1440000" indent="-285750" fontAlgn="auto">
              <a:spcBef>
                <a:spcPts val="0"/>
              </a:spcBef>
              <a:spcAft>
                <a:spcPts val="600"/>
              </a:spcAft>
              <a:buFont typeface="Arial" pitchFamily="34" charset="0"/>
              <a:buChar char="•"/>
              <a:defRPr/>
            </a:pPr>
            <a:r>
              <a:rPr lang="en-AU" sz="1400" b="1" kern="0" dirty="0">
                <a:solidFill>
                  <a:srgbClr val="000000"/>
                </a:solidFill>
                <a:latin typeface="+mn-lt"/>
                <a:cs typeface="+mn-cs"/>
              </a:rPr>
              <a:t>10% - 2009 measure</a:t>
            </a:r>
          </a:p>
          <a:p>
            <a:pPr marL="1440000" indent="-285750" fontAlgn="auto">
              <a:spcBef>
                <a:spcPts val="0"/>
              </a:spcBef>
              <a:spcAft>
                <a:spcPts val="600"/>
              </a:spcAft>
              <a:buFont typeface="Arial" pitchFamily="34" charset="0"/>
              <a:buChar char="•"/>
              <a:defRPr/>
            </a:pPr>
            <a:r>
              <a:rPr lang="en-AU" sz="1400" b="1" kern="0" dirty="0">
                <a:solidFill>
                  <a:srgbClr val="000000"/>
                </a:solidFill>
                <a:latin typeface="+mn-lt"/>
                <a:cs typeface="+mn-cs"/>
              </a:rPr>
              <a:t>10</a:t>
            </a:r>
            <a:r>
              <a:rPr lang="en-AU" sz="1400" b="1" kern="0" dirty="0">
                <a:solidFill>
                  <a:srgbClr val="000000"/>
                </a:solidFill>
                <a:latin typeface="+mn-lt"/>
                <a:cs typeface="+mn-cs"/>
              </a:rPr>
              <a:t>% - 2008 measure</a:t>
            </a:r>
          </a:p>
          <a:p>
            <a:pPr marL="1440000" indent="-285750" fontAlgn="auto">
              <a:spcBef>
                <a:spcPts val="0"/>
              </a:spcBef>
              <a:spcAft>
                <a:spcPts val="600"/>
              </a:spcAft>
              <a:buFont typeface="Arial" pitchFamily="34" charset="0"/>
              <a:buChar char="•"/>
              <a:defRPr/>
            </a:pPr>
            <a:r>
              <a:rPr lang="en-AU" sz="1400" b="1" kern="0" dirty="0">
                <a:solidFill>
                  <a:srgbClr val="000000"/>
                </a:solidFill>
                <a:latin typeface="+mn-lt"/>
                <a:cs typeface="+mn-cs"/>
              </a:rPr>
              <a:t>8% - 2007 measure</a:t>
            </a:r>
          </a:p>
          <a:p>
            <a:pPr marL="1440000" indent="-285750" fontAlgn="auto">
              <a:spcBef>
                <a:spcPts val="0"/>
              </a:spcBef>
              <a:spcAft>
                <a:spcPts val="600"/>
              </a:spcAft>
              <a:buFont typeface="Arial" pitchFamily="34" charset="0"/>
              <a:buChar char="•"/>
              <a:defRPr/>
            </a:pPr>
            <a:r>
              <a:rPr lang="en-AU" sz="1400" b="1" kern="0" dirty="0">
                <a:solidFill>
                  <a:srgbClr val="000000"/>
                </a:solidFill>
                <a:latin typeface="+mn-lt"/>
                <a:cs typeface="+mn-cs"/>
              </a:rPr>
              <a:t>7% - Benchmark</a:t>
            </a:r>
            <a:endParaRPr lang="en-GB" sz="1400" b="1" kern="0" dirty="0">
              <a:solidFill>
                <a:srgbClr val="000000"/>
              </a:solidFill>
              <a:latin typeface="+mn-lt"/>
              <a:cs typeface="+mn-cs"/>
            </a:endParaRPr>
          </a:p>
        </p:txBody>
      </p:sp>
      <p:sp>
        <p:nvSpPr>
          <p:cNvPr id="27" name="Rectangle 12"/>
          <p:cNvSpPr>
            <a:spLocks noChangeArrowheads="1"/>
          </p:cNvSpPr>
          <p:nvPr/>
        </p:nvSpPr>
        <p:spPr bwMode="auto">
          <a:xfrm>
            <a:off x="974883" y="1154740"/>
            <a:ext cx="8169117" cy="477054"/>
          </a:xfrm>
          <a:prstGeom prst="rect">
            <a:avLst/>
          </a:prstGeom>
          <a:noFill/>
          <a:ln w="9525">
            <a:noFill/>
            <a:miter lim="800000"/>
            <a:headEnd/>
            <a:tailEnd/>
          </a:ln>
          <a:effectLst/>
        </p:spPr>
        <p:txBody>
          <a:bodyPr>
            <a:spAutoFit/>
          </a:bodyPr>
          <a:lstStyle/>
          <a:p>
            <a:pPr fontAlgn="auto">
              <a:spcBef>
                <a:spcPts val="0"/>
              </a:spcBef>
              <a:spcAft>
                <a:spcPts val="0"/>
              </a:spcAft>
              <a:defRPr/>
            </a:pPr>
            <a:r>
              <a:rPr lang="en-NZ" sz="2500" b="1" kern="0" dirty="0">
                <a:ln w="12700">
                  <a:solidFill>
                    <a:schemeClr val="tx2">
                      <a:satMod val="155000"/>
                    </a:schemeClr>
                  </a:solidFill>
                  <a:prstDash val="solid"/>
                </a:ln>
                <a:solidFill>
                  <a:schemeClr val="accent2"/>
                </a:solidFill>
                <a:effectLst>
                  <a:outerShdw blurRad="41275" dist="20320" dir="1800000" algn="tl" rotWithShape="0">
                    <a:srgbClr val="000000">
                      <a:alpha val="40000"/>
                    </a:srgbClr>
                  </a:outerShdw>
                </a:effectLst>
                <a:latin typeface="+mn-lt"/>
                <a:cs typeface="+mn-cs"/>
              </a:rPr>
              <a:t>Nearly one out of five are fully prepared.</a:t>
            </a:r>
            <a:endParaRPr lang="en-GB" sz="2500" b="1" kern="0" dirty="0">
              <a:ln w="12700">
                <a:solidFill>
                  <a:schemeClr val="tx2">
                    <a:satMod val="155000"/>
                  </a:schemeClr>
                </a:solidFill>
                <a:prstDash val="solid"/>
              </a:ln>
              <a:solidFill>
                <a:schemeClr val="accent2"/>
              </a:solidFill>
              <a:effectLst>
                <a:outerShdw blurRad="41275" dist="20320" dir="1800000" algn="tl" rotWithShape="0">
                  <a:srgbClr val="000000">
                    <a:alpha val="40000"/>
                  </a:srgbClr>
                </a:outerShdw>
              </a:effectLst>
              <a:latin typeface="+mn-lt"/>
              <a:cs typeface="+mn-cs"/>
            </a:endParaRPr>
          </a:p>
        </p:txBody>
      </p:sp>
      <p:pic>
        <p:nvPicPr>
          <p:cNvPr id="43014" name="Picture 20"/>
          <p:cNvPicPr>
            <a:picLocks noChangeAspect="1" noChangeArrowheads="1"/>
          </p:cNvPicPr>
          <p:nvPr/>
        </p:nvPicPr>
        <p:blipFill>
          <a:blip r:embed="rId4"/>
          <a:srcRect/>
          <a:stretch>
            <a:fillRect/>
          </a:stretch>
        </p:blipFill>
        <p:spPr bwMode="auto">
          <a:xfrm>
            <a:off x="2620963" y="1974850"/>
            <a:ext cx="1871662" cy="1670050"/>
          </a:xfrm>
          <a:prstGeom prst="rect">
            <a:avLst/>
          </a:prstGeom>
          <a:noFill/>
          <a:ln w="9525" algn="ctr">
            <a:noFill/>
            <a:miter lim="800000"/>
            <a:headEnd/>
            <a:tailEnd/>
          </a:ln>
        </p:spPr>
      </p:pic>
      <p:pic>
        <p:nvPicPr>
          <p:cNvPr id="43015" name="Picture 21"/>
          <p:cNvPicPr>
            <a:picLocks noChangeAspect="1" noChangeArrowheads="1"/>
          </p:cNvPicPr>
          <p:nvPr/>
        </p:nvPicPr>
        <p:blipFill>
          <a:blip r:embed="rId4"/>
          <a:srcRect/>
          <a:stretch>
            <a:fillRect/>
          </a:stretch>
        </p:blipFill>
        <p:spPr bwMode="auto">
          <a:xfrm>
            <a:off x="5483225" y="1946275"/>
            <a:ext cx="1871663" cy="1670050"/>
          </a:xfrm>
          <a:prstGeom prst="rect">
            <a:avLst/>
          </a:prstGeom>
          <a:noFill/>
          <a:ln w="9525" algn="ctr">
            <a:noFill/>
            <a:miter lim="800000"/>
            <a:headEnd/>
            <a:tailEnd/>
          </a:ln>
        </p:spPr>
      </p:pic>
      <p:sp>
        <p:nvSpPr>
          <p:cNvPr id="15" name="Rounded Rectangle 14"/>
          <p:cNvSpPr/>
          <p:nvPr/>
        </p:nvSpPr>
        <p:spPr>
          <a:xfrm>
            <a:off x="1057275" y="1884363"/>
            <a:ext cx="2203450" cy="2082800"/>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en-NZ"/>
          </a:p>
        </p:txBody>
      </p:sp>
      <p:sp>
        <p:nvSpPr>
          <p:cNvPr id="16" name="Rounded Rectangle 15"/>
          <p:cNvSpPr/>
          <p:nvPr/>
        </p:nvSpPr>
        <p:spPr>
          <a:xfrm>
            <a:off x="3887788" y="1884363"/>
            <a:ext cx="2205037" cy="2082800"/>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en-NZ"/>
          </a:p>
        </p:txBody>
      </p:sp>
      <p:sp>
        <p:nvSpPr>
          <p:cNvPr id="19" name="Rounded Rectangle 18"/>
          <p:cNvSpPr/>
          <p:nvPr/>
        </p:nvSpPr>
        <p:spPr>
          <a:xfrm>
            <a:off x="6777038" y="1884363"/>
            <a:ext cx="2205037" cy="2082800"/>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en-NZ"/>
          </a:p>
        </p:txBody>
      </p:sp>
      <p:sp>
        <p:nvSpPr>
          <p:cNvPr id="22" name="Rectangle 11"/>
          <p:cNvSpPr>
            <a:spLocks noChangeArrowheads="1"/>
          </p:cNvSpPr>
          <p:nvPr/>
        </p:nvSpPr>
        <p:spPr bwMode="auto">
          <a:xfrm>
            <a:off x="1038225" y="2073275"/>
            <a:ext cx="2224088" cy="1754188"/>
          </a:xfrm>
          <a:prstGeom prst="rect">
            <a:avLst/>
          </a:prstGeom>
          <a:noFill/>
          <a:ln w="9525">
            <a:noFill/>
            <a:miter lim="800000"/>
            <a:headEnd/>
            <a:tailEnd/>
          </a:ln>
        </p:spPr>
        <p:txBody>
          <a:bodyPr anchor="ctr">
            <a:spAutoFit/>
          </a:bodyPr>
          <a:lstStyle/>
          <a:p>
            <a:pPr algn="ctr" fontAlgn="auto">
              <a:spcBef>
                <a:spcPts val="0"/>
              </a:spcBef>
              <a:spcAft>
                <a:spcPts val="0"/>
              </a:spcAft>
              <a:defRPr/>
            </a:pPr>
            <a:r>
              <a:rPr lang="en-AU" kern="0" dirty="0">
                <a:solidFill>
                  <a:schemeClr val="bg1"/>
                </a:solidFill>
                <a:latin typeface="+mn-lt"/>
                <a:cs typeface="+mn-cs"/>
              </a:rPr>
              <a:t>Have an emergency survival plan that includes what to do when not at </a:t>
            </a:r>
            <a:r>
              <a:rPr lang="en-AU" kern="0" dirty="0">
                <a:solidFill>
                  <a:schemeClr val="bg1"/>
                </a:solidFill>
                <a:latin typeface="+mn-lt"/>
                <a:cs typeface="+mn-cs"/>
              </a:rPr>
              <a:t>home</a:t>
            </a:r>
            <a:endParaRPr lang="en-GB" kern="0" dirty="0">
              <a:solidFill>
                <a:schemeClr val="bg1"/>
              </a:solidFill>
              <a:latin typeface="+mn-lt"/>
              <a:cs typeface="+mn-cs"/>
            </a:endParaRPr>
          </a:p>
        </p:txBody>
      </p:sp>
      <p:sp>
        <p:nvSpPr>
          <p:cNvPr id="23" name="Rectangle 12"/>
          <p:cNvSpPr>
            <a:spLocks noChangeArrowheads="1"/>
          </p:cNvSpPr>
          <p:nvPr/>
        </p:nvSpPr>
        <p:spPr bwMode="auto">
          <a:xfrm>
            <a:off x="3937000" y="2540000"/>
            <a:ext cx="2170113" cy="641350"/>
          </a:xfrm>
          <a:prstGeom prst="rect">
            <a:avLst/>
          </a:prstGeom>
          <a:noFill/>
          <a:ln w="9525">
            <a:noFill/>
            <a:miter lim="800000"/>
            <a:headEnd/>
            <a:tailEnd/>
          </a:ln>
        </p:spPr>
        <p:txBody>
          <a:bodyPr anchor="ctr">
            <a:spAutoFit/>
          </a:bodyPr>
          <a:lstStyle/>
          <a:p>
            <a:pPr algn="ctr" fontAlgn="auto">
              <a:spcBef>
                <a:spcPts val="0"/>
              </a:spcBef>
              <a:spcAft>
                <a:spcPts val="0"/>
              </a:spcAft>
              <a:defRPr/>
            </a:pPr>
            <a:r>
              <a:rPr lang="en-AU" kern="0" dirty="0">
                <a:solidFill>
                  <a:schemeClr val="bg1"/>
                </a:solidFill>
                <a:latin typeface="+mn-lt"/>
                <a:cs typeface="+mn-cs"/>
              </a:rPr>
              <a:t>Have emergency items and water</a:t>
            </a:r>
            <a:endParaRPr lang="en-GB" kern="0" dirty="0">
              <a:solidFill>
                <a:schemeClr val="bg1"/>
              </a:solidFill>
              <a:latin typeface="+mn-lt"/>
              <a:cs typeface="+mn-cs"/>
            </a:endParaRPr>
          </a:p>
        </p:txBody>
      </p:sp>
      <p:sp>
        <p:nvSpPr>
          <p:cNvPr id="24" name="Rectangle 13"/>
          <p:cNvSpPr>
            <a:spLocks noChangeArrowheads="1"/>
          </p:cNvSpPr>
          <p:nvPr/>
        </p:nvSpPr>
        <p:spPr bwMode="auto">
          <a:xfrm>
            <a:off x="6784975" y="2428875"/>
            <a:ext cx="2236788" cy="915988"/>
          </a:xfrm>
          <a:prstGeom prst="rect">
            <a:avLst/>
          </a:prstGeom>
          <a:noFill/>
          <a:ln w="9525">
            <a:noFill/>
            <a:miter lim="800000"/>
            <a:headEnd/>
            <a:tailEnd/>
          </a:ln>
        </p:spPr>
        <p:txBody>
          <a:bodyPr anchor="ctr">
            <a:spAutoFit/>
          </a:bodyPr>
          <a:lstStyle/>
          <a:p>
            <a:pPr algn="ctr" fontAlgn="auto">
              <a:spcBef>
                <a:spcPts val="0"/>
              </a:spcBef>
              <a:spcAft>
                <a:spcPts val="0"/>
              </a:spcAft>
              <a:defRPr/>
            </a:pPr>
            <a:r>
              <a:rPr lang="en-AU" kern="0" dirty="0">
                <a:solidFill>
                  <a:schemeClr val="bg1"/>
                </a:solidFill>
                <a:latin typeface="+mn-lt"/>
                <a:cs typeface="+mn-cs"/>
              </a:rPr>
              <a:t>Regularly update emergency survival items</a:t>
            </a:r>
            <a:endParaRPr lang="en-GB" kern="0" dirty="0">
              <a:solidFill>
                <a:schemeClr val="bg1"/>
              </a:solidFill>
              <a:latin typeface="+mn-lt"/>
              <a:cs typeface="+mn-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7"/>
          <p:cNvSpPr>
            <a:spLocks noChangeArrowheads="1"/>
          </p:cNvSpPr>
          <p:nvPr/>
        </p:nvSpPr>
        <p:spPr bwMode="auto">
          <a:xfrm>
            <a:off x="914400" y="835025"/>
            <a:ext cx="2378075" cy="708025"/>
          </a:xfrm>
          <a:prstGeom prst="rect">
            <a:avLst/>
          </a:prstGeom>
          <a:noFill/>
          <a:ln w="9525">
            <a:noFill/>
            <a:miter lim="800000"/>
            <a:headEnd/>
            <a:tailEnd/>
          </a:ln>
          <a:effectLst/>
        </p:spPr>
        <p:txBody>
          <a:bodyPr>
            <a:spAutoFit/>
          </a:bodyPr>
          <a:lstStyle/>
          <a:p>
            <a:pPr algn="r" fontAlgn="auto">
              <a:spcBef>
                <a:spcPts val="0"/>
              </a:spcBef>
              <a:spcAft>
                <a:spcPts val="0"/>
              </a:spcAft>
              <a:defRPr/>
            </a:pPr>
            <a:r>
              <a:rPr lang="en-NZ" sz="1000" kern="0" dirty="0">
                <a:solidFill>
                  <a:srgbClr val="000000"/>
                </a:solidFill>
                <a:latin typeface="+mn-lt"/>
                <a:cs typeface="+mn-cs"/>
              </a:rPr>
              <a:t>You have good understanding of types of disasters that could occur in NZ &amp; the chances of them occurring</a:t>
            </a:r>
            <a:endParaRPr lang="en-GB" sz="1000" kern="0" dirty="0">
              <a:solidFill>
                <a:srgbClr val="000000"/>
              </a:solidFill>
              <a:latin typeface="+mn-lt"/>
              <a:cs typeface="+mn-cs"/>
            </a:endParaRPr>
          </a:p>
        </p:txBody>
      </p:sp>
      <p:sp>
        <p:nvSpPr>
          <p:cNvPr id="25" name="Rectangle 8"/>
          <p:cNvSpPr>
            <a:spLocks noChangeArrowheads="1"/>
          </p:cNvSpPr>
          <p:nvPr/>
        </p:nvSpPr>
        <p:spPr bwMode="auto">
          <a:xfrm>
            <a:off x="909638" y="1490663"/>
            <a:ext cx="2382837" cy="708025"/>
          </a:xfrm>
          <a:prstGeom prst="rect">
            <a:avLst/>
          </a:prstGeom>
          <a:noFill/>
          <a:ln w="9525">
            <a:noFill/>
            <a:miter lim="800000"/>
            <a:headEnd/>
            <a:tailEnd/>
          </a:ln>
          <a:effectLst/>
        </p:spPr>
        <p:txBody>
          <a:bodyPr>
            <a:spAutoFit/>
          </a:bodyPr>
          <a:lstStyle/>
          <a:p>
            <a:pPr algn="r" fontAlgn="auto">
              <a:spcBef>
                <a:spcPts val="0"/>
              </a:spcBef>
              <a:spcAft>
                <a:spcPts val="0"/>
              </a:spcAft>
              <a:defRPr/>
            </a:pPr>
            <a:r>
              <a:rPr lang="en-NZ" sz="1000" kern="0" dirty="0">
                <a:solidFill>
                  <a:srgbClr val="000000"/>
                </a:solidFill>
                <a:latin typeface="+mn-lt"/>
                <a:cs typeface="+mn-cs"/>
              </a:rPr>
              <a:t>You have </a:t>
            </a:r>
            <a:r>
              <a:rPr lang="en-NZ" sz="1000" kern="0" dirty="0">
                <a:solidFill>
                  <a:srgbClr val="000000"/>
                </a:solidFill>
                <a:latin typeface="+mn-lt"/>
                <a:cs typeface="+mn-cs"/>
              </a:rPr>
              <a:t> the necessary </a:t>
            </a:r>
            <a:r>
              <a:rPr lang="en-NZ" sz="1000" kern="0" dirty="0">
                <a:solidFill>
                  <a:srgbClr val="000000"/>
                </a:solidFill>
                <a:latin typeface="+mn-lt"/>
                <a:cs typeface="+mn-cs"/>
              </a:rPr>
              <a:t>emergency items needed to survive a disaster, </a:t>
            </a:r>
            <a:r>
              <a:rPr lang="en-NZ" sz="1000" kern="0" dirty="0">
                <a:solidFill>
                  <a:srgbClr val="000000"/>
                </a:solidFill>
                <a:latin typeface="+mn-lt"/>
                <a:cs typeface="+mn-cs"/>
              </a:rPr>
              <a:t>e.g. </a:t>
            </a:r>
            <a:r>
              <a:rPr lang="en-NZ" sz="1000" kern="0" dirty="0">
                <a:solidFill>
                  <a:srgbClr val="000000"/>
                </a:solidFill>
                <a:latin typeface="+mn-lt"/>
                <a:cs typeface="+mn-cs"/>
              </a:rPr>
              <a:t>tinned food etc</a:t>
            </a:r>
            <a:endParaRPr lang="en-GB" sz="1000" kern="0" dirty="0">
              <a:solidFill>
                <a:srgbClr val="000000"/>
              </a:solidFill>
              <a:latin typeface="+mn-lt"/>
              <a:cs typeface="+mn-cs"/>
            </a:endParaRPr>
          </a:p>
        </p:txBody>
      </p:sp>
      <p:sp>
        <p:nvSpPr>
          <p:cNvPr id="26" name="Rectangle 9"/>
          <p:cNvSpPr>
            <a:spLocks noChangeArrowheads="1"/>
          </p:cNvSpPr>
          <p:nvPr/>
        </p:nvSpPr>
        <p:spPr bwMode="auto">
          <a:xfrm>
            <a:off x="839788" y="330200"/>
            <a:ext cx="2452687" cy="400050"/>
          </a:xfrm>
          <a:prstGeom prst="rect">
            <a:avLst/>
          </a:prstGeom>
          <a:noFill/>
          <a:ln w="9525">
            <a:noFill/>
            <a:miter lim="800000"/>
            <a:headEnd/>
            <a:tailEnd/>
          </a:ln>
          <a:effectLst/>
        </p:spPr>
        <p:txBody>
          <a:bodyPr>
            <a:spAutoFit/>
          </a:bodyPr>
          <a:lstStyle/>
          <a:p>
            <a:pPr algn="r" fontAlgn="auto">
              <a:spcBef>
                <a:spcPts val="0"/>
              </a:spcBef>
              <a:spcAft>
                <a:spcPts val="0"/>
              </a:spcAft>
              <a:defRPr/>
            </a:pPr>
            <a:r>
              <a:rPr lang="en-NZ" sz="1000" kern="0" dirty="0">
                <a:solidFill>
                  <a:srgbClr val="000000"/>
                </a:solidFill>
                <a:latin typeface="+mn-lt"/>
                <a:cs typeface="+mn-cs"/>
              </a:rPr>
              <a:t>You have a good understanding of effects if disaster struck your area</a:t>
            </a:r>
            <a:endParaRPr lang="en-GB" sz="1000" kern="0" dirty="0">
              <a:solidFill>
                <a:srgbClr val="000000"/>
              </a:solidFill>
              <a:latin typeface="+mn-lt"/>
              <a:cs typeface="+mn-cs"/>
            </a:endParaRPr>
          </a:p>
        </p:txBody>
      </p:sp>
      <p:sp>
        <p:nvSpPr>
          <p:cNvPr id="27" name="Rectangle 10"/>
          <p:cNvSpPr>
            <a:spLocks noChangeArrowheads="1"/>
          </p:cNvSpPr>
          <p:nvPr/>
        </p:nvSpPr>
        <p:spPr bwMode="auto">
          <a:xfrm>
            <a:off x="1370013" y="2292350"/>
            <a:ext cx="1922462" cy="400050"/>
          </a:xfrm>
          <a:prstGeom prst="rect">
            <a:avLst/>
          </a:prstGeom>
          <a:noFill/>
          <a:ln w="9525">
            <a:noFill/>
            <a:miter lim="800000"/>
            <a:headEnd/>
            <a:tailEnd/>
          </a:ln>
          <a:effectLst/>
        </p:spPr>
        <p:txBody>
          <a:bodyPr>
            <a:spAutoFit/>
          </a:bodyPr>
          <a:lstStyle/>
          <a:p>
            <a:pPr algn="r" fontAlgn="auto">
              <a:spcBef>
                <a:spcPts val="0"/>
              </a:spcBef>
              <a:spcAft>
                <a:spcPts val="0"/>
              </a:spcAft>
              <a:defRPr/>
            </a:pPr>
            <a:r>
              <a:rPr lang="en-NZ" sz="1000" kern="0" dirty="0">
                <a:solidFill>
                  <a:srgbClr val="000000"/>
                </a:solidFill>
                <a:latin typeface="+mn-lt"/>
                <a:cs typeface="+mn-cs"/>
              </a:rPr>
              <a:t>You are familiar with CD info in Yellow Pages</a:t>
            </a:r>
            <a:endParaRPr lang="en-GB" sz="1000" kern="0" dirty="0">
              <a:solidFill>
                <a:srgbClr val="000000"/>
              </a:solidFill>
              <a:latin typeface="+mn-lt"/>
              <a:cs typeface="+mn-cs"/>
            </a:endParaRPr>
          </a:p>
        </p:txBody>
      </p:sp>
      <p:sp>
        <p:nvSpPr>
          <p:cNvPr id="28" name="Rectangle 11"/>
          <p:cNvSpPr>
            <a:spLocks noChangeArrowheads="1"/>
          </p:cNvSpPr>
          <p:nvPr/>
        </p:nvSpPr>
        <p:spPr bwMode="auto">
          <a:xfrm>
            <a:off x="1285875" y="3590925"/>
            <a:ext cx="2006600" cy="400050"/>
          </a:xfrm>
          <a:prstGeom prst="rect">
            <a:avLst/>
          </a:prstGeom>
          <a:noFill/>
          <a:ln w="9525">
            <a:noFill/>
            <a:miter lim="800000"/>
            <a:headEnd/>
            <a:tailEnd/>
          </a:ln>
          <a:effectLst/>
        </p:spPr>
        <p:txBody>
          <a:bodyPr>
            <a:spAutoFit/>
          </a:bodyPr>
          <a:lstStyle/>
          <a:p>
            <a:pPr algn="r" fontAlgn="auto">
              <a:spcBef>
                <a:spcPts val="0"/>
              </a:spcBef>
              <a:spcAft>
                <a:spcPts val="0"/>
              </a:spcAft>
              <a:defRPr/>
            </a:pPr>
            <a:r>
              <a:rPr lang="en-NZ" sz="1000" kern="0" dirty="0">
                <a:solidFill>
                  <a:srgbClr val="000000"/>
                </a:solidFill>
                <a:latin typeface="+mn-lt"/>
                <a:cs typeface="+mn-cs"/>
              </a:rPr>
              <a:t>You regularly update your emergency survival items</a:t>
            </a:r>
            <a:endParaRPr lang="en-GB" sz="1000" kern="0" dirty="0">
              <a:solidFill>
                <a:srgbClr val="000000"/>
              </a:solidFill>
              <a:latin typeface="+mn-lt"/>
              <a:cs typeface="+mn-cs"/>
            </a:endParaRPr>
          </a:p>
        </p:txBody>
      </p:sp>
      <p:sp>
        <p:nvSpPr>
          <p:cNvPr id="29" name="Rectangle 12"/>
          <p:cNvSpPr>
            <a:spLocks noChangeArrowheads="1"/>
          </p:cNvSpPr>
          <p:nvPr/>
        </p:nvSpPr>
        <p:spPr bwMode="auto">
          <a:xfrm>
            <a:off x="1123950" y="2936875"/>
            <a:ext cx="2168525" cy="400050"/>
          </a:xfrm>
          <a:prstGeom prst="rect">
            <a:avLst/>
          </a:prstGeom>
          <a:noFill/>
          <a:ln w="9525">
            <a:noFill/>
            <a:miter lim="800000"/>
            <a:headEnd/>
            <a:tailEnd/>
          </a:ln>
          <a:effectLst/>
        </p:spPr>
        <p:txBody>
          <a:bodyPr>
            <a:spAutoFit/>
          </a:bodyPr>
          <a:lstStyle/>
          <a:p>
            <a:pPr algn="r" fontAlgn="auto">
              <a:spcBef>
                <a:spcPts val="0"/>
              </a:spcBef>
              <a:spcAft>
                <a:spcPts val="0"/>
              </a:spcAft>
              <a:defRPr/>
            </a:pPr>
            <a:r>
              <a:rPr lang="en-NZ" sz="1000" kern="0" dirty="0">
                <a:solidFill>
                  <a:srgbClr val="000000"/>
                </a:solidFill>
                <a:latin typeface="+mn-lt"/>
                <a:cs typeface="+mn-cs"/>
              </a:rPr>
              <a:t>You </a:t>
            </a:r>
            <a:r>
              <a:rPr lang="en-NZ" sz="1000" kern="0" dirty="0">
                <a:solidFill>
                  <a:srgbClr val="000000"/>
                </a:solidFill>
                <a:latin typeface="+mn-lt"/>
                <a:cs typeface="+mn-cs"/>
              </a:rPr>
              <a:t>have an </a:t>
            </a:r>
            <a:r>
              <a:rPr lang="en-NZ" sz="1000" kern="0" dirty="0">
                <a:solidFill>
                  <a:srgbClr val="000000"/>
                </a:solidFill>
                <a:latin typeface="+mn-lt"/>
                <a:cs typeface="+mn-cs"/>
              </a:rPr>
              <a:t>emergency survival plan for </a:t>
            </a:r>
            <a:r>
              <a:rPr lang="en-NZ" sz="1000" kern="0" dirty="0">
                <a:solidFill>
                  <a:srgbClr val="000000"/>
                </a:solidFill>
                <a:latin typeface="+mn-lt"/>
                <a:cs typeface="+mn-cs"/>
              </a:rPr>
              <a:t>your household</a:t>
            </a:r>
            <a:endParaRPr lang="en-GB" sz="1000" kern="0" dirty="0">
              <a:solidFill>
                <a:srgbClr val="000000"/>
              </a:solidFill>
              <a:latin typeface="+mn-lt"/>
              <a:cs typeface="+mn-cs"/>
            </a:endParaRPr>
          </a:p>
        </p:txBody>
      </p:sp>
      <p:sp>
        <p:nvSpPr>
          <p:cNvPr id="30" name="Rectangle 13"/>
          <p:cNvSpPr>
            <a:spLocks noChangeArrowheads="1"/>
          </p:cNvSpPr>
          <p:nvPr/>
        </p:nvSpPr>
        <p:spPr bwMode="auto">
          <a:xfrm>
            <a:off x="1227138" y="4237038"/>
            <a:ext cx="2065337" cy="400050"/>
          </a:xfrm>
          <a:prstGeom prst="rect">
            <a:avLst/>
          </a:prstGeom>
          <a:noFill/>
          <a:ln w="9525">
            <a:noFill/>
            <a:miter lim="800000"/>
            <a:headEnd/>
            <a:tailEnd/>
          </a:ln>
          <a:effectLst/>
        </p:spPr>
        <p:txBody>
          <a:bodyPr>
            <a:spAutoFit/>
          </a:bodyPr>
          <a:lstStyle/>
          <a:p>
            <a:pPr algn="r" fontAlgn="auto">
              <a:spcBef>
                <a:spcPts val="0"/>
              </a:spcBef>
              <a:spcAft>
                <a:spcPts val="0"/>
              </a:spcAft>
              <a:defRPr/>
            </a:pPr>
            <a:r>
              <a:rPr lang="en-NZ" sz="1000" kern="0" dirty="0">
                <a:solidFill>
                  <a:srgbClr val="000000"/>
                </a:solidFill>
                <a:latin typeface="+mn-lt"/>
                <a:cs typeface="+mn-cs"/>
              </a:rPr>
              <a:t>You have stored 3L water pp for 3 days for household</a:t>
            </a:r>
            <a:endParaRPr lang="en-GB" sz="1000" kern="0" dirty="0">
              <a:solidFill>
                <a:srgbClr val="000000"/>
              </a:solidFill>
              <a:latin typeface="+mn-lt"/>
              <a:cs typeface="+mn-cs"/>
            </a:endParaRPr>
          </a:p>
        </p:txBody>
      </p:sp>
      <p:sp>
        <p:nvSpPr>
          <p:cNvPr id="31" name="Rectangle 14"/>
          <p:cNvSpPr>
            <a:spLocks noChangeArrowheads="1"/>
          </p:cNvSpPr>
          <p:nvPr/>
        </p:nvSpPr>
        <p:spPr bwMode="auto">
          <a:xfrm>
            <a:off x="1011238" y="4810125"/>
            <a:ext cx="2281237" cy="554038"/>
          </a:xfrm>
          <a:prstGeom prst="rect">
            <a:avLst/>
          </a:prstGeom>
          <a:noFill/>
          <a:ln w="9525">
            <a:noFill/>
            <a:miter lim="800000"/>
            <a:headEnd/>
            <a:tailEnd/>
          </a:ln>
          <a:effectLst/>
        </p:spPr>
        <p:txBody>
          <a:bodyPr>
            <a:spAutoFit/>
          </a:bodyPr>
          <a:lstStyle/>
          <a:p>
            <a:pPr algn="r" fontAlgn="auto">
              <a:spcBef>
                <a:spcPts val="0"/>
              </a:spcBef>
              <a:spcAft>
                <a:spcPts val="0"/>
              </a:spcAft>
              <a:defRPr/>
            </a:pPr>
            <a:r>
              <a:rPr lang="en-NZ" sz="1000" kern="0" dirty="0">
                <a:solidFill>
                  <a:srgbClr val="000000"/>
                </a:solidFill>
                <a:latin typeface="+mn-lt"/>
                <a:cs typeface="+mn-cs"/>
              </a:rPr>
              <a:t>You attend meetings with community groups about disaster planning</a:t>
            </a:r>
            <a:endParaRPr lang="en-GB" sz="1000" kern="0" dirty="0">
              <a:solidFill>
                <a:srgbClr val="000000"/>
              </a:solidFill>
              <a:latin typeface="+mn-lt"/>
              <a:cs typeface="+mn-cs"/>
            </a:endParaRPr>
          </a:p>
        </p:txBody>
      </p:sp>
      <p:sp>
        <p:nvSpPr>
          <p:cNvPr id="32" name="Rectangle 15"/>
          <p:cNvSpPr>
            <a:spLocks noChangeArrowheads="1"/>
          </p:cNvSpPr>
          <p:nvPr/>
        </p:nvSpPr>
        <p:spPr bwMode="auto">
          <a:xfrm>
            <a:off x="2235200" y="5603875"/>
            <a:ext cx="1057275" cy="246063"/>
          </a:xfrm>
          <a:prstGeom prst="rect">
            <a:avLst/>
          </a:prstGeom>
          <a:noFill/>
          <a:ln w="9525">
            <a:noFill/>
            <a:miter lim="800000"/>
            <a:headEnd/>
            <a:tailEnd/>
          </a:ln>
          <a:effectLst/>
        </p:spPr>
        <p:txBody>
          <a:bodyPr wrap="none">
            <a:spAutoFit/>
          </a:bodyPr>
          <a:lstStyle/>
          <a:p>
            <a:pPr algn="r" fontAlgn="auto">
              <a:spcBef>
                <a:spcPts val="0"/>
              </a:spcBef>
              <a:spcAft>
                <a:spcPts val="0"/>
              </a:spcAft>
              <a:defRPr/>
            </a:pPr>
            <a:r>
              <a:rPr lang="en-GB" sz="1000" kern="0" dirty="0">
                <a:solidFill>
                  <a:srgbClr val="000000"/>
                </a:solidFill>
                <a:latin typeface="+mn-lt"/>
                <a:cs typeface="+mn-cs"/>
              </a:rPr>
              <a:t>None of these</a:t>
            </a:r>
          </a:p>
        </p:txBody>
      </p:sp>
      <p:sp>
        <p:nvSpPr>
          <p:cNvPr id="34" name="Text Box 6"/>
          <p:cNvSpPr txBox="1">
            <a:spLocks noChangeArrowheads="1"/>
          </p:cNvSpPr>
          <p:nvPr/>
        </p:nvSpPr>
        <p:spPr bwMode="auto">
          <a:xfrm>
            <a:off x="873125" y="6381750"/>
            <a:ext cx="7246938" cy="508000"/>
          </a:xfrm>
          <a:prstGeom prst="rect">
            <a:avLst/>
          </a:prstGeom>
          <a:noFill/>
          <a:ln w="9525">
            <a:noFill/>
            <a:miter lim="800000"/>
            <a:headEnd/>
            <a:tailEnd/>
          </a:ln>
        </p:spPr>
        <p:txBody>
          <a:bodyPr>
            <a:spAutoFit/>
          </a:bodyPr>
          <a:lstStyle/>
          <a:p>
            <a:pPr fontAlgn="auto">
              <a:spcBef>
                <a:spcPts val="0"/>
              </a:spcBef>
              <a:spcAft>
                <a:spcPts val="0"/>
              </a:spcAft>
              <a:defRPr/>
            </a:pPr>
            <a:r>
              <a:rPr lang="en-NZ" sz="900" i="1" kern="0" dirty="0">
                <a:solidFill>
                  <a:srgbClr val="000000"/>
                </a:solidFill>
                <a:latin typeface="+mn-lt"/>
                <a:cs typeface="+mn-cs"/>
              </a:rPr>
              <a:t>Q10 Which of the following statements apply to you?</a:t>
            </a:r>
          </a:p>
          <a:p>
            <a:pPr fontAlgn="auto">
              <a:spcBef>
                <a:spcPts val="0"/>
              </a:spcBef>
              <a:spcAft>
                <a:spcPts val="0"/>
              </a:spcAft>
              <a:defRPr/>
            </a:pPr>
            <a:r>
              <a:rPr lang="en-NZ" sz="900" i="1" kern="0" dirty="0">
                <a:solidFill>
                  <a:srgbClr val="000000"/>
                </a:solidFill>
                <a:latin typeface="+mn-lt"/>
                <a:cs typeface="+mn-cs"/>
              </a:rPr>
              <a:t>Base: All Respondents: Benchmark (n= 1001), 2007 (n= 1000),</a:t>
            </a:r>
          </a:p>
          <a:p>
            <a:pPr fontAlgn="auto">
              <a:spcBef>
                <a:spcPts val="0"/>
              </a:spcBef>
              <a:spcAft>
                <a:spcPts val="0"/>
              </a:spcAft>
              <a:defRPr/>
            </a:pPr>
            <a:r>
              <a:rPr lang="en-NZ" sz="900" i="1" kern="0" dirty="0">
                <a:solidFill>
                  <a:srgbClr val="000000"/>
                </a:solidFill>
                <a:latin typeface="+mn-lt"/>
                <a:cs typeface="+mn-cs"/>
              </a:rPr>
              <a:t> 2008 (n= 1016), 2009 (n=1000</a:t>
            </a:r>
            <a:r>
              <a:rPr lang="en-NZ" sz="900" i="1" kern="0" dirty="0">
                <a:solidFill>
                  <a:srgbClr val="000000"/>
                </a:solidFill>
                <a:latin typeface="+mn-lt"/>
                <a:cs typeface="+mn-cs"/>
              </a:rPr>
              <a:t>), 2010 (n=1000), 2011 (n=1164)</a:t>
            </a:r>
            <a:endParaRPr lang="en-GB" sz="900" i="1" kern="0" dirty="0">
              <a:solidFill>
                <a:srgbClr val="000000"/>
              </a:solidFill>
              <a:latin typeface="+mn-lt"/>
              <a:cs typeface="+mn-cs"/>
            </a:endParaRPr>
          </a:p>
        </p:txBody>
      </p:sp>
      <p:graphicFrame>
        <p:nvGraphicFramePr>
          <p:cNvPr id="45067" name="Object 5"/>
          <p:cNvGraphicFramePr>
            <a:graphicFrameLocks noChangeAspect="1"/>
          </p:cNvGraphicFramePr>
          <p:nvPr/>
        </p:nvGraphicFramePr>
        <p:xfrm>
          <a:off x="3048000" y="101600"/>
          <a:ext cx="3190875" cy="6308725"/>
        </p:xfrm>
        <a:graphic>
          <a:graphicData uri="http://schemas.openxmlformats.org/presentationml/2006/ole">
            <p:oleObj spid="_x0000_s45067" r:id="rId3" imgW="3188484" imgH="6303810" progId="Excel.Chart.8">
              <p:embed/>
            </p:oleObj>
          </a:graphicData>
        </a:graphic>
      </p:graphicFrame>
      <p:sp>
        <p:nvSpPr>
          <p:cNvPr id="45068" name="TextBox 13"/>
          <p:cNvSpPr txBox="1">
            <a:spLocks noChangeArrowheads="1"/>
          </p:cNvSpPr>
          <p:nvPr/>
        </p:nvSpPr>
        <p:spPr bwMode="auto">
          <a:xfrm>
            <a:off x="4986338" y="576263"/>
            <a:ext cx="498475" cy="200025"/>
          </a:xfrm>
          <a:prstGeom prst="rect">
            <a:avLst/>
          </a:prstGeom>
          <a:noFill/>
          <a:ln w="9525">
            <a:noFill/>
            <a:miter lim="800000"/>
            <a:headEnd/>
            <a:tailEnd/>
          </a:ln>
        </p:spPr>
        <p:txBody>
          <a:bodyPr>
            <a:spAutoFit/>
          </a:bodyPr>
          <a:lstStyle/>
          <a:p>
            <a:pPr algn="ctr"/>
            <a:r>
              <a:rPr lang="en-US" sz="700">
                <a:solidFill>
                  <a:schemeClr val="bg1"/>
                </a:solidFill>
                <a:latin typeface="Century Gothic" pitchFamily="34" charset="0"/>
              </a:rPr>
              <a:t>(81)</a:t>
            </a:r>
            <a:endParaRPr lang="en-NZ" sz="700">
              <a:solidFill>
                <a:schemeClr val="bg1"/>
              </a:solidFill>
              <a:latin typeface="Century Gothic" pitchFamily="34" charset="0"/>
            </a:endParaRPr>
          </a:p>
        </p:txBody>
      </p:sp>
      <p:sp>
        <p:nvSpPr>
          <p:cNvPr id="45069" name="TextBox 14"/>
          <p:cNvSpPr txBox="1">
            <a:spLocks noChangeArrowheads="1"/>
          </p:cNvSpPr>
          <p:nvPr/>
        </p:nvSpPr>
        <p:spPr bwMode="auto">
          <a:xfrm>
            <a:off x="4967288" y="1233488"/>
            <a:ext cx="498475" cy="200025"/>
          </a:xfrm>
          <a:prstGeom prst="rect">
            <a:avLst/>
          </a:prstGeom>
          <a:noFill/>
          <a:ln w="9525">
            <a:noFill/>
            <a:miter lim="800000"/>
            <a:headEnd/>
            <a:tailEnd/>
          </a:ln>
        </p:spPr>
        <p:txBody>
          <a:bodyPr>
            <a:spAutoFit/>
          </a:bodyPr>
          <a:lstStyle/>
          <a:p>
            <a:pPr algn="ctr"/>
            <a:r>
              <a:rPr lang="en-US" sz="700">
                <a:solidFill>
                  <a:schemeClr val="bg1"/>
                </a:solidFill>
                <a:latin typeface="Century Gothic" pitchFamily="34" charset="0"/>
              </a:rPr>
              <a:t>(80)</a:t>
            </a:r>
            <a:endParaRPr lang="en-NZ" sz="700">
              <a:solidFill>
                <a:schemeClr val="bg1"/>
              </a:solidFill>
              <a:latin typeface="Century Gothic" pitchFamily="34" charset="0"/>
            </a:endParaRPr>
          </a:p>
        </p:txBody>
      </p:sp>
      <p:sp>
        <p:nvSpPr>
          <p:cNvPr id="45070" name="TextBox 16"/>
          <p:cNvSpPr txBox="1">
            <a:spLocks noChangeArrowheads="1"/>
          </p:cNvSpPr>
          <p:nvPr/>
        </p:nvSpPr>
        <p:spPr bwMode="auto">
          <a:xfrm>
            <a:off x="4519613" y="2528888"/>
            <a:ext cx="498475" cy="200025"/>
          </a:xfrm>
          <a:prstGeom prst="rect">
            <a:avLst/>
          </a:prstGeom>
          <a:noFill/>
          <a:ln w="9525">
            <a:noFill/>
            <a:miter lim="800000"/>
            <a:headEnd/>
            <a:tailEnd/>
          </a:ln>
        </p:spPr>
        <p:txBody>
          <a:bodyPr>
            <a:spAutoFit/>
          </a:bodyPr>
          <a:lstStyle/>
          <a:p>
            <a:pPr algn="ctr"/>
            <a:r>
              <a:rPr lang="en-US" sz="700">
                <a:solidFill>
                  <a:schemeClr val="bg1"/>
                </a:solidFill>
                <a:latin typeface="Century Gothic" pitchFamily="34" charset="0"/>
              </a:rPr>
              <a:t>(61)</a:t>
            </a:r>
            <a:endParaRPr lang="en-NZ" sz="700">
              <a:solidFill>
                <a:schemeClr val="bg1"/>
              </a:solidFill>
              <a:latin typeface="Century Gothic" pitchFamily="34" charset="0"/>
            </a:endParaRPr>
          </a:p>
        </p:txBody>
      </p:sp>
      <p:sp>
        <p:nvSpPr>
          <p:cNvPr id="45071" name="TextBox 17"/>
          <p:cNvSpPr txBox="1">
            <a:spLocks noChangeArrowheads="1"/>
          </p:cNvSpPr>
          <p:nvPr/>
        </p:nvSpPr>
        <p:spPr bwMode="auto">
          <a:xfrm>
            <a:off x="4110038" y="3833813"/>
            <a:ext cx="498475" cy="200025"/>
          </a:xfrm>
          <a:prstGeom prst="rect">
            <a:avLst/>
          </a:prstGeom>
          <a:noFill/>
          <a:ln w="9525">
            <a:noFill/>
            <a:miter lim="800000"/>
            <a:headEnd/>
            <a:tailEnd/>
          </a:ln>
        </p:spPr>
        <p:txBody>
          <a:bodyPr>
            <a:spAutoFit/>
          </a:bodyPr>
          <a:lstStyle/>
          <a:p>
            <a:pPr algn="ctr"/>
            <a:r>
              <a:rPr lang="en-US" sz="700">
                <a:solidFill>
                  <a:schemeClr val="bg1"/>
                </a:solidFill>
                <a:latin typeface="Century Gothic" pitchFamily="34" charset="0"/>
              </a:rPr>
              <a:t>(45)</a:t>
            </a:r>
            <a:endParaRPr lang="en-NZ" sz="700">
              <a:solidFill>
                <a:schemeClr val="bg1"/>
              </a:solidFill>
              <a:latin typeface="Century Gothic" pitchFamily="34" charset="0"/>
            </a:endParaRPr>
          </a:p>
        </p:txBody>
      </p:sp>
      <p:sp>
        <p:nvSpPr>
          <p:cNvPr id="45072" name="TextBox 18"/>
          <p:cNvSpPr txBox="1">
            <a:spLocks noChangeArrowheads="1"/>
          </p:cNvSpPr>
          <p:nvPr/>
        </p:nvSpPr>
        <p:spPr bwMode="auto">
          <a:xfrm>
            <a:off x="3176588" y="5129213"/>
            <a:ext cx="498475" cy="200025"/>
          </a:xfrm>
          <a:prstGeom prst="rect">
            <a:avLst/>
          </a:prstGeom>
          <a:noFill/>
          <a:ln w="9525">
            <a:noFill/>
            <a:miter lim="800000"/>
            <a:headEnd/>
            <a:tailEnd/>
          </a:ln>
        </p:spPr>
        <p:txBody>
          <a:bodyPr>
            <a:spAutoFit/>
          </a:bodyPr>
          <a:lstStyle/>
          <a:p>
            <a:pPr algn="ctr"/>
            <a:r>
              <a:rPr lang="en-US" sz="700">
                <a:solidFill>
                  <a:schemeClr val="bg1"/>
                </a:solidFill>
                <a:latin typeface="Century Gothic" pitchFamily="34" charset="0"/>
              </a:rPr>
              <a:t>(8)</a:t>
            </a:r>
            <a:endParaRPr lang="en-NZ" sz="700">
              <a:solidFill>
                <a:schemeClr val="bg1"/>
              </a:solidFill>
              <a:latin typeface="Century Gothic" pitchFamily="34" charset="0"/>
            </a:endParaRPr>
          </a:p>
        </p:txBody>
      </p:sp>
      <p:sp>
        <p:nvSpPr>
          <p:cNvPr id="45073" name="TextBox 19"/>
          <p:cNvSpPr txBox="1">
            <a:spLocks noChangeArrowheads="1"/>
          </p:cNvSpPr>
          <p:nvPr/>
        </p:nvSpPr>
        <p:spPr bwMode="auto">
          <a:xfrm>
            <a:off x="3052763" y="5776913"/>
            <a:ext cx="498475" cy="200025"/>
          </a:xfrm>
          <a:prstGeom prst="rect">
            <a:avLst/>
          </a:prstGeom>
          <a:noFill/>
          <a:ln w="9525">
            <a:noFill/>
            <a:miter lim="800000"/>
            <a:headEnd/>
            <a:tailEnd/>
          </a:ln>
        </p:spPr>
        <p:txBody>
          <a:bodyPr>
            <a:spAutoFit/>
          </a:bodyPr>
          <a:lstStyle/>
          <a:p>
            <a:pPr algn="ctr"/>
            <a:r>
              <a:rPr lang="en-US" sz="700">
                <a:solidFill>
                  <a:schemeClr val="bg1"/>
                </a:solidFill>
                <a:latin typeface="Century Gothic" pitchFamily="34" charset="0"/>
              </a:rPr>
              <a:t>(2)</a:t>
            </a:r>
            <a:endParaRPr lang="en-NZ" sz="700">
              <a:solidFill>
                <a:schemeClr val="bg1"/>
              </a:solidFill>
              <a:latin typeface="Century Gothic" pitchFamily="34" charset="0"/>
            </a:endParaRPr>
          </a:p>
        </p:txBody>
      </p:sp>
      <p:sp>
        <p:nvSpPr>
          <p:cNvPr id="21" name="Rounded Rectangle 20"/>
          <p:cNvSpPr/>
          <p:nvPr/>
        </p:nvSpPr>
        <p:spPr>
          <a:xfrm>
            <a:off x="6010275" y="1181100"/>
            <a:ext cx="2876550" cy="2286000"/>
          </a:xfrm>
          <a:prstGeom prst="roundRect">
            <a:avLst>
              <a:gd name="adj" fmla="val 9229"/>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NZ" dirty="0"/>
              <a:t>This change has been driven </a:t>
            </a:r>
            <a:r>
              <a:rPr lang="en-NZ" u="sng" dirty="0"/>
              <a:t>mostly</a:t>
            </a:r>
            <a:r>
              <a:rPr lang="en-NZ" dirty="0"/>
              <a:t> by the substantial increase in the number of people with a survival plan.</a:t>
            </a:r>
            <a:endParaRPr lang="en-NZ" dirty="0"/>
          </a:p>
        </p:txBody>
      </p:sp>
      <p:sp>
        <p:nvSpPr>
          <p:cNvPr id="22" name="Oval 21"/>
          <p:cNvSpPr/>
          <p:nvPr/>
        </p:nvSpPr>
        <p:spPr>
          <a:xfrm>
            <a:off x="4810125" y="3181350"/>
            <a:ext cx="381000" cy="371475"/>
          </a:xfrm>
          <a:prstGeom prst="ellipse">
            <a:avLst/>
          </a:prstGeom>
          <a:noFill/>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NZ"/>
          </a:p>
        </p:txBody>
      </p:sp>
      <p:cxnSp>
        <p:nvCxnSpPr>
          <p:cNvPr id="35" name="Straight Arrow Connector 34"/>
          <p:cNvCxnSpPr/>
          <p:nvPr/>
        </p:nvCxnSpPr>
        <p:spPr>
          <a:xfrm flipH="1">
            <a:off x="5372100" y="3095625"/>
            <a:ext cx="504825" cy="20955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5838" y="0"/>
            <a:ext cx="6248400" cy="1138238"/>
          </a:xfrm>
        </p:spPr>
        <p:txBody>
          <a:bodyPr rtlCol="0">
            <a:spAutoFit/>
          </a:bodyPr>
          <a:lstStyle/>
          <a:p>
            <a:pPr fontAlgn="auto">
              <a:spcAft>
                <a:spcPts val="0"/>
              </a:spcAft>
              <a:defRPr/>
            </a:pPr>
            <a:r>
              <a:rPr lang="en-NZ" sz="3400" b="1" dirty="0" smtClean="0">
                <a:solidFill>
                  <a:schemeClr val="accent2">
                    <a:lumMod val="50000"/>
                  </a:schemeClr>
                </a:solidFill>
                <a:latin typeface="+mn-lt"/>
                <a:ea typeface="+mn-ea"/>
                <a:cs typeface="+mn-cs"/>
              </a:rPr>
              <a:t>Nearly one fifth (18%) are fully prepared.</a:t>
            </a:r>
            <a:endParaRPr lang="en-NZ" sz="3400" b="1" dirty="0">
              <a:solidFill>
                <a:schemeClr val="accent2">
                  <a:lumMod val="50000"/>
                </a:schemeClr>
              </a:solidFill>
              <a:latin typeface="+mn-lt"/>
              <a:ea typeface="+mn-ea"/>
              <a:cs typeface="+mn-cs"/>
            </a:endParaRPr>
          </a:p>
        </p:txBody>
      </p:sp>
      <p:sp>
        <p:nvSpPr>
          <p:cNvPr id="3" name="Rectangle 2"/>
          <p:cNvSpPr/>
          <p:nvPr/>
        </p:nvSpPr>
        <p:spPr>
          <a:xfrm>
            <a:off x="6578600" y="1749425"/>
            <a:ext cx="204788" cy="204788"/>
          </a:xfrm>
          <a:prstGeom prst="rect">
            <a:avLst/>
          </a:prstGeom>
          <a:solidFill>
            <a:schemeClr val="accent6"/>
          </a:solidFill>
          <a:effectLst/>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en-NZ"/>
          </a:p>
        </p:txBody>
      </p:sp>
      <p:sp>
        <p:nvSpPr>
          <p:cNvPr id="46083" name="TextBox 5"/>
          <p:cNvSpPr txBox="1">
            <a:spLocks noChangeArrowheads="1"/>
          </p:cNvSpPr>
          <p:nvPr/>
        </p:nvSpPr>
        <p:spPr bwMode="auto">
          <a:xfrm>
            <a:off x="6911975" y="1711325"/>
            <a:ext cx="2119313" cy="277813"/>
          </a:xfrm>
          <a:prstGeom prst="rect">
            <a:avLst/>
          </a:prstGeom>
          <a:noFill/>
          <a:ln w="9525">
            <a:noFill/>
            <a:miter lim="800000"/>
            <a:headEnd/>
            <a:tailEnd/>
          </a:ln>
        </p:spPr>
        <p:txBody>
          <a:bodyPr>
            <a:spAutoFit/>
          </a:bodyPr>
          <a:lstStyle/>
          <a:p>
            <a:r>
              <a:rPr lang="en-NZ" sz="1200">
                <a:latin typeface="Century Gothic" pitchFamily="34" charset="0"/>
              </a:rPr>
              <a:t>Higher than average</a:t>
            </a:r>
          </a:p>
        </p:txBody>
      </p:sp>
      <p:sp>
        <p:nvSpPr>
          <p:cNvPr id="4" name="Rectangle 3"/>
          <p:cNvSpPr/>
          <p:nvPr/>
        </p:nvSpPr>
        <p:spPr>
          <a:xfrm>
            <a:off x="6578600" y="2178050"/>
            <a:ext cx="204788" cy="204788"/>
          </a:xfrm>
          <a:prstGeom prst="rect">
            <a:avLst/>
          </a:prstGeom>
          <a:solidFill>
            <a:schemeClr val="accent6">
              <a:lumMod val="40000"/>
              <a:lumOff val="60000"/>
            </a:schemeClr>
          </a:solidFill>
          <a:effectLst/>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en-NZ"/>
          </a:p>
        </p:txBody>
      </p:sp>
      <p:sp>
        <p:nvSpPr>
          <p:cNvPr id="46085" name="TextBox 6"/>
          <p:cNvSpPr txBox="1">
            <a:spLocks noChangeArrowheads="1"/>
          </p:cNvSpPr>
          <p:nvPr/>
        </p:nvSpPr>
        <p:spPr bwMode="auto">
          <a:xfrm>
            <a:off x="6902450" y="2143125"/>
            <a:ext cx="1447800" cy="276225"/>
          </a:xfrm>
          <a:prstGeom prst="rect">
            <a:avLst/>
          </a:prstGeom>
          <a:noFill/>
          <a:ln w="9525">
            <a:noFill/>
            <a:miter lim="800000"/>
            <a:headEnd/>
            <a:tailEnd/>
          </a:ln>
        </p:spPr>
        <p:txBody>
          <a:bodyPr>
            <a:spAutoFit/>
          </a:bodyPr>
          <a:lstStyle/>
          <a:p>
            <a:r>
              <a:rPr lang="en-NZ" sz="1200">
                <a:latin typeface="Century Gothic" pitchFamily="34" charset="0"/>
              </a:rPr>
              <a:t>Average</a:t>
            </a:r>
          </a:p>
        </p:txBody>
      </p:sp>
      <p:sp>
        <p:nvSpPr>
          <p:cNvPr id="5" name="Rectangle 4"/>
          <p:cNvSpPr/>
          <p:nvPr/>
        </p:nvSpPr>
        <p:spPr>
          <a:xfrm>
            <a:off x="6578600" y="2543175"/>
            <a:ext cx="204788" cy="204788"/>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NZ"/>
          </a:p>
        </p:txBody>
      </p:sp>
      <p:sp>
        <p:nvSpPr>
          <p:cNvPr id="46087" name="TextBox 7"/>
          <p:cNvSpPr txBox="1">
            <a:spLocks noChangeArrowheads="1"/>
          </p:cNvSpPr>
          <p:nvPr/>
        </p:nvSpPr>
        <p:spPr bwMode="auto">
          <a:xfrm>
            <a:off x="6892925" y="2516188"/>
            <a:ext cx="1447800" cy="277812"/>
          </a:xfrm>
          <a:prstGeom prst="rect">
            <a:avLst/>
          </a:prstGeom>
          <a:noFill/>
          <a:ln w="9525">
            <a:noFill/>
            <a:miter lim="800000"/>
            <a:headEnd/>
            <a:tailEnd/>
          </a:ln>
        </p:spPr>
        <p:txBody>
          <a:bodyPr>
            <a:spAutoFit/>
          </a:bodyPr>
          <a:lstStyle/>
          <a:p>
            <a:r>
              <a:rPr lang="en-NZ" sz="1200">
                <a:latin typeface="Century Gothic" pitchFamily="34" charset="0"/>
              </a:rPr>
              <a:t>Below Average</a:t>
            </a:r>
          </a:p>
        </p:txBody>
      </p:sp>
      <p:pic>
        <p:nvPicPr>
          <p:cNvPr id="46088" name="Picture 8"/>
          <p:cNvPicPr>
            <a:picLocks noChangeAspect="1"/>
          </p:cNvPicPr>
          <p:nvPr/>
        </p:nvPicPr>
        <p:blipFill>
          <a:blip r:embed="rId2"/>
          <a:srcRect/>
          <a:stretch>
            <a:fillRect/>
          </a:stretch>
        </p:blipFill>
        <p:spPr bwMode="auto">
          <a:xfrm>
            <a:off x="2011363" y="1316038"/>
            <a:ext cx="3467100" cy="5037137"/>
          </a:xfrm>
          <a:prstGeom prst="rect">
            <a:avLst/>
          </a:prstGeom>
          <a:noFill/>
          <a:ln w="9525">
            <a:noFill/>
            <a:miter lim="800000"/>
            <a:headEnd/>
            <a:tailEnd/>
          </a:ln>
        </p:spPr>
      </p:pic>
      <p:sp>
        <p:nvSpPr>
          <p:cNvPr id="13" name="Rectangle 12"/>
          <p:cNvSpPr/>
          <p:nvPr/>
        </p:nvSpPr>
        <p:spPr>
          <a:xfrm>
            <a:off x="3095625" y="1873250"/>
            <a:ext cx="973138" cy="569913"/>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NZ" sz="1000" dirty="0">
                <a:solidFill>
                  <a:schemeClr val="tx1"/>
                </a:solidFill>
              </a:rPr>
              <a:t>A</a:t>
            </a:r>
            <a:r>
              <a:rPr lang="en-NZ" sz="1000" dirty="0">
                <a:solidFill>
                  <a:schemeClr val="tx1"/>
                </a:solidFill>
              </a:rPr>
              <a:t>uckland</a:t>
            </a:r>
          </a:p>
          <a:p>
            <a:pPr algn="ctr" fontAlgn="auto">
              <a:spcBef>
                <a:spcPts val="0"/>
              </a:spcBef>
              <a:spcAft>
                <a:spcPts val="0"/>
              </a:spcAft>
              <a:defRPr/>
            </a:pPr>
            <a:r>
              <a:rPr lang="en-NZ" dirty="0">
                <a:solidFill>
                  <a:schemeClr val="tx1"/>
                </a:solidFill>
              </a:rPr>
              <a:t>11%</a:t>
            </a:r>
            <a:endParaRPr lang="en-NZ" dirty="0">
              <a:solidFill>
                <a:schemeClr val="tx1"/>
              </a:solidFill>
            </a:endParaRPr>
          </a:p>
        </p:txBody>
      </p:sp>
      <p:sp>
        <p:nvSpPr>
          <p:cNvPr id="16" name="Rectangle 15"/>
          <p:cNvSpPr/>
          <p:nvPr/>
        </p:nvSpPr>
        <p:spPr>
          <a:xfrm>
            <a:off x="2066925" y="3181350"/>
            <a:ext cx="1573213" cy="609600"/>
          </a:xfrm>
          <a:prstGeom prst="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en-NZ" sz="1000" dirty="0">
                <a:solidFill>
                  <a:schemeClr val="bg1"/>
                </a:solidFill>
              </a:rPr>
              <a:t>Nelson / Tasman / Marlborough</a:t>
            </a:r>
          </a:p>
          <a:p>
            <a:pPr algn="ctr" fontAlgn="auto">
              <a:spcBef>
                <a:spcPts val="0"/>
              </a:spcBef>
              <a:spcAft>
                <a:spcPts val="0"/>
              </a:spcAft>
              <a:defRPr/>
            </a:pPr>
            <a:r>
              <a:rPr lang="en-NZ" dirty="0">
                <a:solidFill>
                  <a:schemeClr val="bg1"/>
                </a:solidFill>
              </a:rPr>
              <a:t>37%</a:t>
            </a:r>
            <a:endParaRPr lang="en-NZ" dirty="0">
              <a:solidFill>
                <a:schemeClr val="bg1"/>
              </a:solidFill>
            </a:endParaRPr>
          </a:p>
        </p:txBody>
      </p:sp>
      <p:sp>
        <p:nvSpPr>
          <p:cNvPr id="17" name="Rectangle 16"/>
          <p:cNvSpPr/>
          <p:nvPr/>
        </p:nvSpPr>
        <p:spPr>
          <a:xfrm>
            <a:off x="4733925" y="3835400"/>
            <a:ext cx="1230313" cy="568325"/>
          </a:xfrm>
          <a:prstGeom prst="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en-NZ" sz="1000" dirty="0">
                <a:solidFill>
                  <a:schemeClr val="bg1"/>
                </a:solidFill>
              </a:rPr>
              <a:t>Wellington</a:t>
            </a:r>
          </a:p>
          <a:p>
            <a:pPr algn="ctr" fontAlgn="auto">
              <a:spcBef>
                <a:spcPts val="0"/>
              </a:spcBef>
              <a:spcAft>
                <a:spcPts val="0"/>
              </a:spcAft>
              <a:defRPr/>
            </a:pPr>
            <a:r>
              <a:rPr lang="en-NZ" dirty="0">
                <a:solidFill>
                  <a:schemeClr val="bg1"/>
                </a:solidFill>
              </a:rPr>
              <a:t>33%</a:t>
            </a:r>
            <a:endParaRPr lang="en-NZ" dirty="0">
              <a:solidFill>
                <a:schemeClr val="bg1"/>
              </a:solidFill>
            </a:endParaRPr>
          </a:p>
        </p:txBody>
      </p:sp>
      <p:sp>
        <p:nvSpPr>
          <p:cNvPr id="19" name="Rectangle 18"/>
          <p:cNvSpPr/>
          <p:nvPr/>
        </p:nvSpPr>
        <p:spPr>
          <a:xfrm>
            <a:off x="6578600" y="3103563"/>
            <a:ext cx="1230313" cy="569912"/>
          </a:xfrm>
          <a:prstGeom prst="rect">
            <a:avLst/>
          </a:prstGeom>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r>
              <a:rPr lang="en-NZ" sz="1000" dirty="0">
                <a:solidFill>
                  <a:schemeClr val="bg1"/>
                </a:solidFill>
              </a:rPr>
              <a:t>Average</a:t>
            </a:r>
          </a:p>
          <a:p>
            <a:pPr algn="ctr" fontAlgn="auto">
              <a:spcBef>
                <a:spcPts val="0"/>
              </a:spcBef>
              <a:spcAft>
                <a:spcPts val="0"/>
              </a:spcAft>
              <a:defRPr/>
            </a:pPr>
            <a:r>
              <a:rPr lang="en-NZ" dirty="0">
                <a:solidFill>
                  <a:schemeClr val="bg1"/>
                </a:solidFill>
              </a:rPr>
              <a:t>18%</a:t>
            </a:r>
            <a:endParaRPr lang="en-NZ" dirty="0">
              <a:solidFill>
                <a:schemeClr val="bg1"/>
              </a:solidFill>
            </a:endParaRPr>
          </a:p>
        </p:txBody>
      </p:sp>
      <p:sp>
        <p:nvSpPr>
          <p:cNvPr id="20" name="Rectangle 19"/>
          <p:cNvSpPr/>
          <p:nvPr/>
        </p:nvSpPr>
        <p:spPr>
          <a:xfrm>
            <a:off x="6334125" y="1333500"/>
            <a:ext cx="2581275" cy="2771775"/>
          </a:xfrm>
          <a:prstGeom prst="rect">
            <a:avLst/>
          </a:prstGeom>
          <a:noFill/>
          <a:ln>
            <a:solidFill>
              <a:srgbClr val="89BBEE"/>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a:p>
        </p:txBody>
      </p:sp>
      <p:sp>
        <p:nvSpPr>
          <p:cNvPr id="46094" name="TextBox 20"/>
          <p:cNvSpPr txBox="1">
            <a:spLocks noChangeArrowheads="1"/>
          </p:cNvSpPr>
          <p:nvPr/>
        </p:nvSpPr>
        <p:spPr bwMode="auto">
          <a:xfrm>
            <a:off x="3886200" y="5599113"/>
            <a:ext cx="4362450" cy="708025"/>
          </a:xfrm>
          <a:prstGeom prst="rect">
            <a:avLst/>
          </a:prstGeom>
          <a:noFill/>
          <a:ln w="9525">
            <a:noFill/>
            <a:miter lim="800000"/>
            <a:headEnd/>
            <a:tailEnd/>
          </a:ln>
        </p:spPr>
        <p:txBody>
          <a:bodyPr>
            <a:spAutoFit/>
          </a:bodyPr>
          <a:lstStyle/>
          <a:p>
            <a:r>
              <a:rPr lang="en-US" sz="1000">
                <a:latin typeface="Century Gothic" pitchFamily="34" charset="0"/>
              </a:rPr>
              <a:t>Note: Percentages are presented that are statistically higher or lower than the national average at the 95% confidence level. We have not calculated percentages for Canterbury because Christchurch city residents were not interviewed this year.</a:t>
            </a:r>
            <a:endParaRPr lang="en-NZ" sz="1000">
              <a:latin typeface="Century Gothic" pitchFamily="34" charset="0"/>
            </a:endParaRPr>
          </a:p>
        </p:txBody>
      </p:sp>
      <p:sp>
        <p:nvSpPr>
          <p:cNvPr id="18" name="TextBox 17"/>
          <p:cNvSpPr txBox="1"/>
          <p:nvPr/>
        </p:nvSpPr>
        <p:spPr>
          <a:xfrm>
            <a:off x="6270625" y="4278313"/>
            <a:ext cx="2697163" cy="1108075"/>
          </a:xfrm>
          <a:prstGeom prst="rect">
            <a:avLst/>
          </a:prstGeom>
          <a:noFill/>
          <a:ln>
            <a:solidFill>
              <a:schemeClr val="accent6">
                <a:shade val="95000"/>
                <a:satMod val="105000"/>
              </a:schemeClr>
            </a:solidFill>
          </a:ln>
        </p:spPr>
        <p:txBody>
          <a:bodyPr>
            <a:spAutoFit/>
          </a:bodyPr>
          <a:lstStyle/>
          <a:p>
            <a:pPr algn="ctr" fontAlgn="auto">
              <a:spcBef>
                <a:spcPts val="0"/>
              </a:spcBef>
              <a:spcAft>
                <a:spcPts val="0"/>
              </a:spcAft>
              <a:defRPr/>
            </a:pPr>
            <a:r>
              <a:rPr lang="en-NZ" sz="1100" dirty="0">
                <a:latin typeface="+mn-lt"/>
                <a:cs typeface="+mn-cs"/>
              </a:rPr>
              <a:t>Wellington and Nelson/Tasman/Marlborough residents are more likely than average to be fully prepared. Auckland residents are less likely than average to be fully prepared.</a:t>
            </a:r>
            <a:endParaRPr lang="en-NZ" sz="1100" dirty="0">
              <a:latin typeface="+mn-lt"/>
              <a:cs typeface="+mn-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NZ" b="1" dirty="0" smtClean="0">
                <a:solidFill>
                  <a:schemeClr val="accent2">
                    <a:lumMod val="50000"/>
                  </a:schemeClr>
                </a:solidFill>
              </a:rPr>
              <a:t>Preparedness continuum.</a:t>
            </a:r>
            <a:endParaRPr lang="en-NZ" dirty="0"/>
          </a:p>
        </p:txBody>
      </p:sp>
      <p:sp>
        <p:nvSpPr>
          <p:cNvPr id="8" name="Text Box 30"/>
          <p:cNvSpPr txBox="1">
            <a:spLocks noChangeArrowheads="1"/>
          </p:cNvSpPr>
          <p:nvPr/>
        </p:nvSpPr>
        <p:spPr bwMode="auto">
          <a:xfrm>
            <a:off x="917575" y="1223963"/>
            <a:ext cx="800100" cy="414337"/>
          </a:xfrm>
          <a:prstGeom prst="rect">
            <a:avLst/>
          </a:prstGeom>
          <a:noFill/>
          <a:ln w="9525">
            <a:noFill/>
            <a:miter lim="800000"/>
            <a:headEnd/>
            <a:tailEnd/>
          </a:ln>
        </p:spPr>
        <p:txBody>
          <a:bodyPr>
            <a:spAutoFit/>
          </a:bodyPr>
          <a:lstStyle/>
          <a:p>
            <a:pPr algn="ctr" fontAlgn="auto">
              <a:spcBef>
                <a:spcPts val="0"/>
              </a:spcBef>
              <a:spcAft>
                <a:spcPts val="0"/>
              </a:spcAft>
              <a:defRPr/>
            </a:pPr>
            <a:r>
              <a:rPr lang="en-NZ" sz="1050" b="1" dirty="0">
                <a:latin typeface="+mn-lt"/>
                <a:cs typeface="+mn-cs"/>
              </a:rPr>
              <a:t>Bench-mark</a:t>
            </a:r>
            <a:endParaRPr lang="en-GB" sz="1050" b="1" dirty="0">
              <a:latin typeface="+mn-lt"/>
              <a:cs typeface="+mn-cs"/>
            </a:endParaRPr>
          </a:p>
        </p:txBody>
      </p:sp>
      <p:sp>
        <p:nvSpPr>
          <p:cNvPr id="11" name="Text Box 51"/>
          <p:cNvSpPr txBox="1">
            <a:spLocks noChangeArrowheads="1"/>
          </p:cNvSpPr>
          <p:nvPr/>
        </p:nvSpPr>
        <p:spPr bwMode="auto">
          <a:xfrm>
            <a:off x="1690688" y="1300163"/>
            <a:ext cx="514350" cy="261937"/>
          </a:xfrm>
          <a:prstGeom prst="rect">
            <a:avLst/>
          </a:prstGeom>
          <a:noFill/>
          <a:ln w="9525">
            <a:noFill/>
            <a:miter lim="800000"/>
            <a:headEnd/>
            <a:tailEnd/>
          </a:ln>
        </p:spPr>
        <p:txBody>
          <a:bodyPr>
            <a:spAutoFit/>
          </a:bodyPr>
          <a:lstStyle/>
          <a:p>
            <a:pPr fontAlgn="auto">
              <a:spcBef>
                <a:spcPts val="0"/>
              </a:spcBef>
              <a:spcAft>
                <a:spcPts val="0"/>
              </a:spcAft>
              <a:defRPr/>
            </a:pPr>
            <a:r>
              <a:rPr lang="en-NZ" sz="1050" b="1" dirty="0">
                <a:latin typeface="+mn-lt"/>
                <a:cs typeface="+mn-cs"/>
              </a:rPr>
              <a:t>2007</a:t>
            </a:r>
          </a:p>
        </p:txBody>
      </p:sp>
      <p:sp>
        <p:nvSpPr>
          <p:cNvPr id="12" name="Text Box 51"/>
          <p:cNvSpPr txBox="1">
            <a:spLocks noChangeArrowheads="1"/>
          </p:cNvSpPr>
          <p:nvPr/>
        </p:nvSpPr>
        <p:spPr bwMode="auto">
          <a:xfrm>
            <a:off x="2957513" y="1304925"/>
            <a:ext cx="506412" cy="254000"/>
          </a:xfrm>
          <a:prstGeom prst="rect">
            <a:avLst/>
          </a:prstGeom>
          <a:noFill/>
          <a:ln w="9525">
            <a:noFill/>
            <a:miter lim="800000"/>
            <a:headEnd/>
            <a:tailEnd/>
          </a:ln>
        </p:spPr>
        <p:txBody>
          <a:bodyPr>
            <a:spAutoFit/>
          </a:bodyPr>
          <a:lstStyle/>
          <a:p>
            <a:pPr fontAlgn="auto">
              <a:spcBef>
                <a:spcPts val="0"/>
              </a:spcBef>
              <a:spcAft>
                <a:spcPts val="0"/>
              </a:spcAft>
              <a:defRPr/>
            </a:pPr>
            <a:r>
              <a:rPr lang="en-NZ" sz="1050" b="1" dirty="0">
                <a:latin typeface="+mn-lt"/>
                <a:cs typeface="+mn-cs"/>
              </a:rPr>
              <a:t>2009</a:t>
            </a:r>
          </a:p>
        </p:txBody>
      </p:sp>
      <p:sp>
        <p:nvSpPr>
          <p:cNvPr id="15" name="Text Box 51"/>
          <p:cNvSpPr txBox="1">
            <a:spLocks noChangeArrowheads="1"/>
          </p:cNvSpPr>
          <p:nvPr/>
        </p:nvSpPr>
        <p:spPr bwMode="auto">
          <a:xfrm>
            <a:off x="2312988" y="1300163"/>
            <a:ext cx="514350" cy="261937"/>
          </a:xfrm>
          <a:prstGeom prst="rect">
            <a:avLst/>
          </a:prstGeom>
          <a:noFill/>
          <a:ln w="9525">
            <a:noFill/>
            <a:miter lim="800000"/>
            <a:headEnd/>
            <a:tailEnd/>
          </a:ln>
        </p:spPr>
        <p:txBody>
          <a:bodyPr>
            <a:spAutoFit/>
          </a:bodyPr>
          <a:lstStyle/>
          <a:p>
            <a:pPr fontAlgn="auto">
              <a:spcBef>
                <a:spcPts val="0"/>
              </a:spcBef>
              <a:spcAft>
                <a:spcPts val="0"/>
              </a:spcAft>
              <a:defRPr/>
            </a:pPr>
            <a:r>
              <a:rPr lang="en-NZ" sz="1050" b="1" dirty="0">
                <a:latin typeface="+mn-lt"/>
                <a:cs typeface="+mn-cs"/>
              </a:rPr>
              <a:t>2008</a:t>
            </a:r>
          </a:p>
        </p:txBody>
      </p:sp>
      <p:sp>
        <p:nvSpPr>
          <p:cNvPr id="19" name="Text Box 51"/>
          <p:cNvSpPr txBox="1">
            <a:spLocks noChangeArrowheads="1"/>
          </p:cNvSpPr>
          <p:nvPr/>
        </p:nvSpPr>
        <p:spPr bwMode="auto">
          <a:xfrm>
            <a:off x="3509963" y="1300163"/>
            <a:ext cx="625475" cy="261937"/>
          </a:xfrm>
          <a:prstGeom prst="rect">
            <a:avLst/>
          </a:prstGeom>
          <a:noFill/>
          <a:ln w="9525">
            <a:noFill/>
            <a:miter lim="800000"/>
            <a:headEnd/>
            <a:tailEnd/>
          </a:ln>
        </p:spPr>
        <p:txBody>
          <a:bodyPr>
            <a:spAutoFit/>
          </a:bodyPr>
          <a:lstStyle/>
          <a:p>
            <a:pPr algn="ctr" fontAlgn="auto">
              <a:spcBef>
                <a:spcPts val="0"/>
              </a:spcBef>
              <a:spcAft>
                <a:spcPts val="0"/>
              </a:spcAft>
              <a:defRPr/>
            </a:pPr>
            <a:r>
              <a:rPr lang="en-NZ" sz="1050" b="1" dirty="0">
                <a:latin typeface="+mn-lt"/>
                <a:cs typeface="+mn-cs"/>
              </a:rPr>
              <a:t>2010</a:t>
            </a:r>
            <a:endParaRPr lang="en-NZ" sz="1050" b="1" dirty="0">
              <a:latin typeface="+mn-lt"/>
              <a:cs typeface="+mn-cs"/>
            </a:endParaRPr>
          </a:p>
        </p:txBody>
      </p:sp>
      <p:sp>
        <p:nvSpPr>
          <p:cNvPr id="58" name="Rectangle 57"/>
          <p:cNvSpPr/>
          <p:nvPr/>
        </p:nvSpPr>
        <p:spPr>
          <a:xfrm>
            <a:off x="4225925" y="1270000"/>
            <a:ext cx="4918075" cy="5172075"/>
          </a:xfrm>
          <a:prstGeom prst="rect">
            <a:avLst/>
          </a:prstGeom>
          <a:solidFill>
            <a:schemeClr val="bg1">
              <a:lumMod val="85000"/>
            </a:schemeClr>
          </a:solidFill>
          <a:ln>
            <a:noFill/>
          </a:ln>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en-NZ"/>
          </a:p>
        </p:txBody>
      </p:sp>
      <p:sp>
        <p:nvSpPr>
          <p:cNvPr id="59" name="Rounded Rectangle 58"/>
          <p:cNvSpPr/>
          <p:nvPr/>
        </p:nvSpPr>
        <p:spPr>
          <a:xfrm>
            <a:off x="5984875" y="5334000"/>
            <a:ext cx="882650" cy="1006475"/>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NZ"/>
          </a:p>
        </p:txBody>
      </p:sp>
      <p:sp>
        <p:nvSpPr>
          <p:cNvPr id="60" name="Rounded Rectangle 59"/>
          <p:cNvSpPr/>
          <p:nvPr/>
        </p:nvSpPr>
        <p:spPr>
          <a:xfrm>
            <a:off x="4480560" y="4358640"/>
            <a:ext cx="3870960" cy="1066800"/>
          </a:xfrm>
          <a:prstGeom prst="roundRect">
            <a:avLst/>
          </a:prstGeom>
          <a:solidFill>
            <a:schemeClr val="accent2"/>
          </a:soli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NZ"/>
          </a:p>
        </p:txBody>
      </p:sp>
      <p:sp>
        <p:nvSpPr>
          <p:cNvPr id="61" name="Rounded Rectangle 60"/>
          <p:cNvSpPr/>
          <p:nvPr/>
        </p:nvSpPr>
        <p:spPr>
          <a:xfrm>
            <a:off x="4419600" y="3362325"/>
            <a:ext cx="3983038" cy="10160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NZ"/>
          </a:p>
        </p:txBody>
      </p:sp>
      <p:sp>
        <p:nvSpPr>
          <p:cNvPr id="62" name="Rounded Rectangle 61"/>
          <p:cNvSpPr/>
          <p:nvPr/>
        </p:nvSpPr>
        <p:spPr>
          <a:xfrm>
            <a:off x="5262880" y="2407920"/>
            <a:ext cx="2306320" cy="975360"/>
          </a:xfrm>
          <a:prstGeom prst="roundRect">
            <a:avLst/>
          </a:prstGeom>
          <a:solidFill>
            <a:schemeClr val="accent2"/>
          </a:soli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NZ"/>
          </a:p>
        </p:txBody>
      </p:sp>
      <p:sp>
        <p:nvSpPr>
          <p:cNvPr id="63" name="Rounded Rectangle 62"/>
          <p:cNvSpPr/>
          <p:nvPr/>
        </p:nvSpPr>
        <p:spPr>
          <a:xfrm>
            <a:off x="5984875" y="1431925"/>
            <a:ext cx="882650" cy="1006475"/>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NZ"/>
          </a:p>
        </p:txBody>
      </p:sp>
      <p:sp>
        <p:nvSpPr>
          <p:cNvPr id="47121" name="Text Box 55"/>
          <p:cNvSpPr txBox="1">
            <a:spLocks noChangeArrowheads="1"/>
          </p:cNvSpPr>
          <p:nvPr/>
        </p:nvSpPr>
        <p:spPr bwMode="auto">
          <a:xfrm>
            <a:off x="4543425" y="4538663"/>
            <a:ext cx="3668713" cy="646112"/>
          </a:xfrm>
          <a:prstGeom prst="rect">
            <a:avLst/>
          </a:prstGeom>
          <a:noFill/>
          <a:ln w="9525" algn="ctr">
            <a:noFill/>
            <a:miter lim="800000"/>
            <a:headEnd/>
            <a:tailEnd/>
          </a:ln>
        </p:spPr>
        <p:txBody>
          <a:bodyPr>
            <a:spAutoFit/>
          </a:bodyPr>
          <a:lstStyle/>
          <a:p>
            <a:pPr algn="ctr"/>
            <a:r>
              <a:rPr lang="en-US" sz="1200" b="1">
                <a:solidFill>
                  <a:schemeClr val="tx2"/>
                </a:solidFill>
                <a:latin typeface="Century Gothic" pitchFamily="34" charset="0"/>
              </a:rPr>
              <a:t>Awareness</a:t>
            </a:r>
          </a:p>
          <a:p>
            <a:pPr algn="ctr"/>
            <a:r>
              <a:rPr lang="en-NZ" sz="1200">
                <a:solidFill>
                  <a:schemeClr val="tx2"/>
                </a:solidFill>
                <a:latin typeface="Century Gothic" pitchFamily="34" charset="0"/>
              </a:rPr>
              <a:t>Have an understanding of the types of disasters that could occur</a:t>
            </a:r>
            <a:endParaRPr lang="en-GB" sz="1200">
              <a:solidFill>
                <a:schemeClr val="tx2"/>
              </a:solidFill>
              <a:latin typeface="Century Gothic" pitchFamily="34" charset="0"/>
            </a:endParaRPr>
          </a:p>
        </p:txBody>
      </p:sp>
      <p:sp>
        <p:nvSpPr>
          <p:cNvPr id="47122" name="Rectangle 11"/>
          <p:cNvSpPr>
            <a:spLocks noChangeArrowheads="1"/>
          </p:cNvSpPr>
          <p:nvPr/>
        </p:nvSpPr>
        <p:spPr bwMode="auto">
          <a:xfrm>
            <a:off x="4537075" y="3424238"/>
            <a:ext cx="3694113" cy="844550"/>
          </a:xfrm>
          <a:prstGeom prst="rect">
            <a:avLst/>
          </a:prstGeom>
          <a:noFill/>
          <a:ln w="22225" algn="ctr">
            <a:noFill/>
            <a:miter lim="800000"/>
            <a:headEnd/>
            <a:tailEnd/>
          </a:ln>
        </p:spPr>
        <p:txBody>
          <a:bodyPr wrap="none" anchor="ctr"/>
          <a:lstStyle/>
          <a:p>
            <a:pPr algn="ctr"/>
            <a:r>
              <a:rPr lang="en-US" sz="1200" b="1">
                <a:solidFill>
                  <a:schemeClr val="tx2"/>
                </a:solidFill>
                <a:latin typeface="Century Gothic" pitchFamily="34" charset="0"/>
              </a:rPr>
              <a:t>Understanding</a:t>
            </a:r>
          </a:p>
          <a:p>
            <a:pPr algn="ctr"/>
            <a:r>
              <a:rPr lang="en-US" sz="1200">
                <a:solidFill>
                  <a:schemeClr val="tx2"/>
                </a:solidFill>
                <a:latin typeface="Century Gothic" pitchFamily="34" charset="0"/>
              </a:rPr>
              <a:t>Have a good understanding of the</a:t>
            </a:r>
            <a:br>
              <a:rPr lang="en-US" sz="1200">
                <a:solidFill>
                  <a:schemeClr val="tx2"/>
                </a:solidFill>
                <a:latin typeface="Century Gothic" pitchFamily="34" charset="0"/>
              </a:rPr>
            </a:br>
            <a:r>
              <a:rPr lang="en-US" sz="1200">
                <a:solidFill>
                  <a:schemeClr val="tx2"/>
                </a:solidFill>
                <a:latin typeface="Century Gothic" pitchFamily="34" charset="0"/>
              </a:rPr>
              <a:t>effects if disaster struck</a:t>
            </a:r>
          </a:p>
        </p:txBody>
      </p:sp>
      <p:sp>
        <p:nvSpPr>
          <p:cNvPr id="47123" name="Rectangle 12"/>
          <p:cNvSpPr>
            <a:spLocks noChangeArrowheads="1"/>
          </p:cNvSpPr>
          <p:nvPr/>
        </p:nvSpPr>
        <p:spPr bwMode="auto">
          <a:xfrm>
            <a:off x="5024438" y="2368550"/>
            <a:ext cx="2762250" cy="989013"/>
          </a:xfrm>
          <a:prstGeom prst="rect">
            <a:avLst/>
          </a:prstGeom>
          <a:noFill/>
          <a:ln w="22225" algn="ctr">
            <a:noFill/>
            <a:miter lim="800000"/>
            <a:headEnd/>
            <a:tailEnd/>
          </a:ln>
        </p:spPr>
        <p:txBody>
          <a:bodyPr wrap="none" anchor="ctr"/>
          <a:lstStyle/>
          <a:p>
            <a:pPr algn="ctr"/>
            <a:r>
              <a:rPr lang="en-US" sz="1200" b="1">
                <a:solidFill>
                  <a:schemeClr val="tx2"/>
                </a:solidFill>
                <a:latin typeface="Century Gothic" pitchFamily="34" charset="0"/>
              </a:rPr>
              <a:t>Commitment</a:t>
            </a:r>
          </a:p>
          <a:p>
            <a:pPr algn="ctr"/>
            <a:r>
              <a:rPr lang="en-US" sz="1200">
                <a:solidFill>
                  <a:schemeClr val="tx2"/>
                </a:solidFill>
                <a:latin typeface="Century Gothic" pitchFamily="34" charset="0"/>
              </a:rPr>
              <a:t>Have water and survival items</a:t>
            </a:r>
          </a:p>
        </p:txBody>
      </p:sp>
      <p:sp>
        <p:nvSpPr>
          <p:cNvPr id="47124" name="Rectangle 8"/>
          <p:cNvSpPr>
            <a:spLocks noChangeArrowheads="1"/>
          </p:cNvSpPr>
          <p:nvPr/>
        </p:nvSpPr>
        <p:spPr bwMode="auto">
          <a:xfrm>
            <a:off x="5451475" y="5426075"/>
            <a:ext cx="1955800" cy="903288"/>
          </a:xfrm>
          <a:prstGeom prst="rect">
            <a:avLst/>
          </a:prstGeom>
          <a:noFill/>
          <a:ln w="22225" algn="ctr">
            <a:noFill/>
            <a:miter lim="800000"/>
            <a:headEnd/>
            <a:tailEnd/>
          </a:ln>
        </p:spPr>
        <p:txBody>
          <a:bodyPr wrap="none" anchor="ctr"/>
          <a:lstStyle/>
          <a:p>
            <a:pPr algn="ctr"/>
            <a:r>
              <a:rPr lang="en-US" sz="1200" b="1">
                <a:solidFill>
                  <a:schemeClr val="tx2"/>
                </a:solidFill>
                <a:latin typeface="Century Gothic" pitchFamily="34" charset="0"/>
              </a:rPr>
              <a:t>Unaware</a:t>
            </a:r>
          </a:p>
        </p:txBody>
      </p:sp>
      <p:sp>
        <p:nvSpPr>
          <p:cNvPr id="47125" name="Rectangle 8"/>
          <p:cNvSpPr>
            <a:spLocks noChangeArrowheads="1"/>
          </p:cNvSpPr>
          <p:nvPr/>
        </p:nvSpPr>
        <p:spPr bwMode="auto">
          <a:xfrm>
            <a:off x="5994400" y="1473200"/>
            <a:ext cx="842963" cy="903288"/>
          </a:xfrm>
          <a:prstGeom prst="rect">
            <a:avLst/>
          </a:prstGeom>
          <a:noFill/>
          <a:ln w="22225" algn="ctr">
            <a:noFill/>
            <a:miter lim="800000"/>
            <a:headEnd/>
            <a:tailEnd/>
          </a:ln>
        </p:spPr>
        <p:txBody>
          <a:bodyPr wrap="none" anchor="ctr"/>
          <a:lstStyle/>
          <a:p>
            <a:pPr algn="ctr"/>
            <a:r>
              <a:rPr lang="en-US" sz="1200" b="1">
                <a:solidFill>
                  <a:schemeClr val="tx2"/>
                </a:solidFill>
                <a:latin typeface="Century Gothic" pitchFamily="34" charset="0"/>
              </a:rPr>
              <a:t>Fully</a:t>
            </a:r>
            <a:br>
              <a:rPr lang="en-US" sz="1200" b="1">
                <a:solidFill>
                  <a:schemeClr val="tx2"/>
                </a:solidFill>
                <a:latin typeface="Century Gothic" pitchFamily="34" charset="0"/>
              </a:rPr>
            </a:br>
            <a:r>
              <a:rPr lang="en-US" sz="1200" b="1">
                <a:solidFill>
                  <a:schemeClr val="tx2"/>
                </a:solidFill>
                <a:latin typeface="Century Gothic" pitchFamily="34" charset="0"/>
              </a:rPr>
              <a:t>prepared</a:t>
            </a:r>
          </a:p>
        </p:txBody>
      </p:sp>
      <p:sp>
        <p:nvSpPr>
          <p:cNvPr id="70" name="AutoShape 20"/>
          <p:cNvSpPr>
            <a:spLocks noChangeArrowheads="1"/>
          </p:cNvSpPr>
          <p:nvPr/>
        </p:nvSpPr>
        <p:spPr bwMode="auto">
          <a:xfrm>
            <a:off x="8204200" y="1592263"/>
            <a:ext cx="681038" cy="466725"/>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auto">
              <a:spcBef>
                <a:spcPts val="0"/>
              </a:spcBef>
              <a:spcAft>
                <a:spcPts val="0"/>
              </a:spcAft>
              <a:defRPr/>
            </a:pPr>
            <a:r>
              <a:rPr lang="en-US" b="1" dirty="0">
                <a:solidFill>
                  <a:schemeClr val="tx1"/>
                </a:solidFill>
              </a:rPr>
              <a:t>18%</a:t>
            </a:r>
            <a:endParaRPr lang="en-US" b="1" dirty="0">
              <a:solidFill>
                <a:schemeClr val="tx1"/>
              </a:solidFill>
            </a:endParaRPr>
          </a:p>
        </p:txBody>
      </p:sp>
      <p:sp>
        <p:nvSpPr>
          <p:cNvPr id="71" name="AutoShape 20"/>
          <p:cNvSpPr>
            <a:spLocks noChangeArrowheads="1"/>
          </p:cNvSpPr>
          <p:nvPr/>
        </p:nvSpPr>
        <p:spPr bwMode="auto">
          <a:xfrm>
            <a:off x="8204200" y="2600325"/>
            <a:ext cx="681038" cy="465138"/>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auto">
              <a:spcBef>
                <a:spcPts val="0"/>
              </a:spcBef>
              <a:spcAft>
                <a:spcPts val="0"/>
              </a:spcAft>
              <a:defRPr/>
            </a:pPr>
            <a:r>
              <a:rPr lang="en-US" b="1" dirty="0">
                <a:solidFill>
                  <a:schemeClr val="tx1"/>
                </a:solidFill>
              </a:rPr>
              <a:t>49%</a:t>
            </a:r>
            <a:endParaRPr lang="en-US" b="1" dirty="0">
              <a:solidFill>
                <a:schemeClr val="tx1"/>
              </a:solidFill>
            </a:endParaRPr>
          </a:p>
        </p:txBody>
      </p:sp>
      <p:sp>
        <p:nvSpPr>
          <p:cNvPr id="72" name="AutoShape 20"/>
          <p:cNvSpPr>
            <a:spLocks noChangeArrowheads="1"/>
          </p:cNvSpPr>
          <p:nvPr/>
        </p:nvSpPr>
        <p:spPr bwMode="auto">
          <a:xfrm>
            <a:off x="8204200" y="3629025"/>
            <a:ext cx="681038" cy="465138"/>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auto">
              <a:spcBef>
                <a:spcPts val="0"/>
              </a:spcBef>
              <a:spcAft>
                <a:spcPts val="0"/>
              </a:spcAft>
              <a:defRPr/>
            </a:pPr>
            <a:r>
              <a:rPr lang="en-US" b="1" dirty="0">
                <a:solidFill>
                  <a:schemeClr val="tx1"/>
                </a:solidFill>
              </a:rPr>
              <a:t>84%</a:t>
            </a:r>
            <a:endParaRPr lang="en-US" b="1" dirty="0">
              <a:solidFill>
                <a:schemeClr val="tx1"/>
              </a:solidFill>
            </a:endParaRPr>
          </a:p>
        </p:txBody>
      </p:sp>
      <p:sp>
        <p:nvSpPr>
          <p:cNvPr id="73" name="AutoShape 20"/>
          <p:cNvSpPr>
            <a:spLocks noChangeArrowheads="1"/>
          </p:cNvSpPr>
          <p:nvPr/>
        </p:nvSpPr>
        <p:spPr bwMode="auto">
          <a:xfrm>
            <a:off x="8204200" y="4679950"/>
            <a:ext cx="681038" cy="465138"/>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auto">
              <a:spcBef>
                <a:spcPts val="0"/>
              </a:spcBef>
              <a:spcAft>
                <a:spcPts val="0"/>
              </a:spcAft>
              <a:defRPr/>
            </a:pPr>
            <a:r>
              <a:rPr lang="en-US" b="1" dirty="0">
                <a:solidFill>
                  <a:schemeClr val="tx1"/>
                </a:solidFill>
              </a:rPr>
              <a:t>82%</a:t>
            </a:r>
            <a:endParaRPr lang="en-US" b="1" dirty="0">
              <a:solidFill>
                <a:schemeClr val="tx1"/>
              </a:solidFill>
            </a:endParaRPr>
          </a:p>
        </p:txBody>
      </p:sp>
      <p:sp>
        <p:nvSpPr>
          <p:cNvPr id="74" name="AutoShape 20"/>
          <p:cNvSpPr>
            <a:spLocks noChangeArrowheads="1"/>
          </p:cNvSpPr>
          <p:nvPr/>
        </p:nvSpPr>
        <p:spPr bwMode="auto">
          <a:xfrm>
            <a:off x="8204200" y="5743575"/>
            <a:ext cx="681038" cy="466725"/>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auto">
              <a:spcBef>
                <a:spcPts val="0"/>
              </a:spcBef>
              <a:spcAft>
                <a:spcPts val="0"/>
              </a:spcAft>
              <a:defRPr/>
            </a:pPr>
            <a:r>
              <a:rPr lang="en-US" b="1" dirty="0">
                <a:solidFill>
                  <a:schemeClr val="tx1"/>
                </a:solidFill>
              </a:rPr>
              <a:t>18%</a:t>
            </a:r>
            <a:endParaRPr lang="en-US" b="1" dirty="0">
              <a:solidFill>
                <a:schemeClr val="tx1"/>
              </a:solidFill>
            </a:endParaRPr>
          </a:p>
        </p:txBody>
      </p:sp>
      <p:sp>
        <p:nvSpPr>
          <p:cNvPr id="47131" name="Text Box 51"/>
          <p:cNvSpPr txBox="1">
            <a:spLocks noChangeArrowheads="1"/>
          </p:cNvSpPr>
          <p:nvPr/>
        </p:nvSpPr>
        <p:spPr bwMode="auto">
          <a:xfrm>
            <a:off x="8054975" y="1284288"/>
            <a:ext cx="958850" cy="276225"/>
          </a:xfrm>
          <a:prstGeom prst="rect">
            <a:avLst/>
          </a:prstGeom>
          <a:noFill/>
          <a:ln w="9525">
            <a:noFill/>
            <a:miter lim="800000"/>
            <a:headEnd/>
            <a:tailEnd/>
          </a:ln>
        </p:spPr>
        <p:txBody>
          <a:bodyPr>
            <a:spAutoFit/>
          </a:bodyPr>
          <a:lstStyle/>
          <a:p>
            <a:pPr algn="ctr"/>
            <a:r>
              <a:rPr lang="en-NZ" sz="1200" b="1">
                <a:latin typeface="Century Gothic" pitchFamily="34" charset="0"/>
              </a:rPr>
              <a:t>2011</a:t>
            </a:r>
          </a:p>
        </p:txBody>
      </p:sp>
      <p:sp>
        <p:nvSpPr>
          <p:cNvPr id="76" name="Rounded Rectangle 75"/>
          <p:cNvSpPr/>
          <p:nvPr/>
        </p:nvSpPr>
        <p:spPr>
          <a:xfrm>
            <a:off x="1087438" y="5730875"/>
            <a:ext cx="477837" cy="3556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sz="1000" b="1" dirty="0">
                <a:solidFill>
                  <a:schemeClr val="tx1"/>
                </a:solidFill>
              </a:rPr>
              <a:t>17%</a:t>
            </a:r>
            <a:endParaRPr lang="en-NZ" sz="1000" b="1" dirty="0">
              <a:solidFill>
                <a:schemeClr val="tx1"/>
              </a:solidFill>
            </a:endParaRPr>
          </a:p>
        </p:txBody>
      </p:sp>
      <p:sp>
        <p:nvSpPr>
          <p:cNvPr id="77" name="Rounded Rectangle 76"/>
          <p:cNvSpPr/>
          <p:nvPr/>
        </p:nvSpPr>
        <p:spPr>
          <a:xfrm>
            <a:off x="1692275" y="5730875"/>
            <a:ext cx="476250" cy="3556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sz="1000" b="1" dirty="0">
                <a:solidFill>
                  <a:schemeClr val="tx1"/>
                </a:solidFill>
              </a:rPr>
              <a:t>18%</a:t>
            </a:r>
            <a:endParaRPr lang="en-NZ" sz="1000" b="1" dirty="0">
              <a:solidFill>
                <a:schemeClr val="tx1"/>
              </a:solidFill>
            </a:endParaRPr>
          </a:p>
        </p:txBody>
      </p:sp>
      <p:sp>
        <p:nvSpPr>
          <p:cNvPr id="78" name="Rounded Rectangle 77"/>
          <p:cNvSpPr/>
          <p:nvPr/>
        </p:nvSpPr>
        <p:spPr>
          <a:xfrm>
            <a:off x="2327275" y="5730875"/>
            <a:ext cx="476250" cy="3556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sz="1000" b="1" dirty="0">
                <a:solidFill>
                  <a:schemeClr val="tx1"/>
                </a:solidFill>
              </a:rPr>
              <a:t>18%</a:t>
            </a:r>
            <a:endParaRPr lang="en-NZ" sz="1000" b="1" dirty="0">
              <a:solidFill>
                <a:schemeClr val="tx1"/>
              </a:solidFill>
            </a:endParaRPr>
          </a:p>
        </p:txBody>
      </p:sp>
      <p:sp>
        <p:nvSpPr>
          <p:cNvPr id="80" name="Rounded Rectangle 79"/>
          <p:cNvSpPr/>
          <p:nvPr/>
        </p:nvSpPr>
        <p:spPr>
          <a:xfrm>
            <a:off x="2967038" y="5730875"/>
            <a:ext cx="477837" cy="3556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sz="1000" b="1" dirty="0">
                <a:solidFill>
                  <a:schemeClr val="tx1"/>
                </a:solidFill>
              </a:rPr>
              <a:t>19%</a:t>
            </a:r>
            <a:endParaRPr lang="en-NZ" sz="1000" b="1" dirty="0">
              <a:solidFill>
                <a:schemeClr val="tx1"/>
              </a:solidFill>
            </a:endParaRPr>
          </a:p>
        </p:txBody>
      </p:sp>
      <p:sp>
        <p:nvSpPr>
          <p:cNvPr id="81" name="Rounded Rectangle 80"/>
          <p:cNvSpPr/>
          <p:nvPr/>
        </p:nvSpPr>
        <p:spPr>
          <a:xfrm>
            <a:off x="3581400" y="5730875"/>
            <a:ext cx="477838" cy="355600"/>
          </a:xfrm>
          <a:prstGeom prst="roundRect">
            <a:avLst/>
          </a:prstGeom>
        </p:spPr>
        <p:style>
          <a:lnRef idx="2">
            <a:schemeClr val="accent6"/>
          </a:lnRef>
          <a:fillRef idx="1">
            <a:schemeClr val="lt1"/>
          </a:fillRef>
          <a:effectRef idx="0">
            <a:schemeClr val="accent6"/>
          </a:effectRef>
          <a:fontRef idx="minor">
            <a:schemeClr val="dk1"/>
          </a:fontRef>
        </p:style>
        <p:txBody>
          <a:bodyPr tIns="0" bIns="72000" anchor="ctr"/>
          <a:lstStyle/>
          <a:p>
            <a:pPr algn="ctr" fontAlgn="auto">
              <a:spcBef>
                <a:spcPts val="0"/>
              </a:spcBef>
              <a:spcAft>
                <a:spcPts val="0"/>
              </a:spcAft>
              <a:defRPr/>
            </a:pPr>
            <a:r>
              <a:rPr lang="en-US" sz="1000" b="1" dirty="0">
                <a:solidFill>
                  <a:schemeClr val="tx1"/>
                </a:solidFill>
              </a:rPr>
              <a:t>21%</a:t>
            </a:r>
            <a:br>
              <a:rPr lang="en-US" sz="1000" b="1" dirty="0">
                <a:solidFill>
                  <a:schemeClr val="tx1"/>
                </a:solidFill>
              </a:rPr>
            </a:br>
            <a:r>
              <a:rPr lang="en-US" sz="700" b="1" dirty="0">
                <a:solidFill>
                  <a:schemeClr val="tx1"/>
                </a:solidFill>
              </a:rPr>
              <a:t>(20%)</a:t>
            </a:r>
            <a:endParaRPr lang="en-NZ" sz="700" b="1" dirty="0">
              <a:solidFill>
                <a:schemeClr val="tx1"/>
              </a:solidFill>
            </a:endParaRPr>
          </a:p>
        </p:txBody>
      </p:sp>
      <p:sp>
        <p:nvSpPr>
          <p:cNvPr id="82" name="Rounded Rectangle 81"/>
          <p:cNvSpPr/>
          <p:nvPr/>
        </p:nvSpPr>
        <p:spPr>
          <a:xfrm>
            <a:off x="1087438" y="4724400"/>
            <a:ext cx="477837" cy="3556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sz="1000" b="1" dirty="0">
                <a:solidFill>
                  <a:schemeClr val="tx1"/>
                </a:solidFill>
              </a:rPr>
              <a:t>83%</a:t>
            </a:r>
            <a:endParaRPr lang="en-NZ" sz="1000" b="1" dirty="0">
              <a:solidFill>
                <a:schemeClr val="tx1"/>
              </a:solidFill>
            </a:endParaRPr>
          </a:p>
        </p:txBody>
      </p:sp>
      <p:sp>
        <p:nvSpPr>
          <p:cNvPr id="83" name="Rounded Rectangle 82"/>
          <p:cNvSpPr/>
          <p:nvPr/>
        </p:nvSpPr>
        <p:spPr>
          <a:xfrm>
            <a:off x="1692275" y="4724400"/>
            <a:ext cx="476250" cy="3556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sz="1000" b="1" dirty="0">
                <a:solidFill>
                  <a:schemeClr val="tx1"/>
                </a:solidFill>
              </a:rPr>
              <a:t>82%</a:t>
            </a:r>
            <a:endParaRPr lang="en-NZ" sz="1000" b="1" dirty="0">
              <a:solidFill>
                <a:schemeClr val="tx1"/>
              </a:solidFill>
            </a:endParaRPr>
          </a:p>
        </p:txBody>
      </p:sp>
      <p:sp>
        <p:nvSpPr>
          <p:cNvPr id="84" name="Rounded Rectangle 83"/>
          <p:cNvSpPr/>
          <p:nvPr/>
        </p:nvSpPr>
        <p:spPr>
          <a:xfrm>
            <a:off x="2327275" y="4724400"/>
            <a:ext cx="476250" cy="3556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sz="1000" b="1" dirty="0">
                <a:solidFill>
                  <a:schemeClr val="tx1"/>
                </a:solidFill>
              </a:rPr>
              <a:t>82%</a:t>
            </a:r>
            <a:endParaRPr lang="en-NZ" sz="1000" b="1" dirty="0">
              <a:solidFill>
                <a:schemeClr val="tx1"/>
              </a:solidFill>
            </a:endParaRPr>
          </a:p>
        </p:txBody>
      </p:sp>
      <p:sp>
        <p:nvSpPr>
          <p:cNvPr id="85" name="Rounded Rectangle 84"/>
          <p:cNvSpPr/>
          <p:nvPr/>
        </p:nvSpPr>
        <p:spPr>
          <a:xfrm>
            <a:off x="2967038" y="4724400"/>
            <a:ext cx="477837" cy="3556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sz="1000" b="1" dirty="0">
                <a:solidFill>
                  <a:schemeClr val="tx1"/>
                </a:solidFill>
              </a:rPr>
              <a:t>81%</a:t>
            </a:r>
            <a:endParaRPr lang="en-NZ" sz="1000" b="1" dirty="0">
              <a:solidFill>
                <a:schemeClr val="tx1"/>
              </a:solidFill>
            </a:endParaRPr>
          </a:p>
        </p:txBody>
      </p:sp>
      <p:sp>
        <p:nvSpPr>
          <p:cNvPr id="86" name="Rounded Rectangle 85"/>
          <p:cNvSpPr/>
          <p:nvPr/>
        </p:nvSpPr>
        <p:spPr>
          <a:xfrm>
            <a:off x="3581400" y="4724400"/>
            <a:ext cx="477838" cy="355600"/>
          </a:xfrm>
          <a:prstGeom prst="roundRect">
            <a:avLst/>
          </a:prstGeom>
        </p:spPr>
        <p:style>
          <a:lnRef idx="2">
            <a:schemeClr val="accent6"/>
          </a:lnRef>
          <a:fillRef idx="1">
            <a:schemeClr val="lt1"/>
          </a:fillRef>
          <a:effectRef idx="0">
            <a:schemeClr val="accent6"/>
          </a:effectRef>
          <a:fontRef idx="minor">
            <a:schemeClr val="dk1"/>
          </a:fontRef>
        </p:style>
        <p:txBody>
          <a:bodyPr tIns="36000" bIns="72000" anchor="ctr"/>
          <a:lstStyle/>
          <a:p>
            <a:pPr algn="ctr" fontAlgn="auto">
              <a:spcBef>
                <a:spcPts val="0"/>
              </a:spcBef>
              <a:spcAft>
                <a:spcPts val="0"/>
              </a:spcAft>
              <a:defRPr/>
            </a:pPr>
            <a:r>
              <a:rPr lang="en-US" sz="1000" b="1" dirty="0">
                <a:solidFill>
                  <a:schemeClr val="tx1"/>
                </a:solidFill>
              </a:rPr>
              <a:t>79%</a:t>
            </a:r>
            <a:br>
              <a:rPr lang="en-US" sz="1000" b="1" dirty="0">
                <a:solidFill>
                  <a:schemeClr val="tx1"/>
                </a:solidFill>
              </a:rPr>
            </a:br>
            <a:r>
              <a:rPr lang="en-US" sz="700" b="1" dirty="0">
                <a:solidFill>
                  <a:schemeClr val="tx1"/>
                </a:solidFill>
              </a:rPr>
              <a:t>(80%)</a:t>
            </a:r>
            <a:endParaRPr lang="en-NZ" sz="700" b="1" dirty="0">
              <a:solidFill>
                <a:schemeClr val="tx1"/>
              </a:solidFill>
            </a:endParaRPr>
          </a:p>
        </p:txBody>
      </p:sp>
      <p:sp>
        <p:nvSpPr>
          <p:cNvPr id="87" name="Rounded Rectangle 86"/>
          <p:cNvSpPr/>
          <p:nvPr/>
        </p:nvSpPr>
        <p:spPr>
          <a:xfrm>
            <a:off x="1087438" y="3698875"/>
            <a:ext cx="477837" cy="3556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sz="1000" b="1" dirty="0">
                <a:solidFill>
                  <a:schemeClr val="tx1"/>
                </a:solidFill>
              </a:rPr>
              <a:t>77%</a:t>
            </a:r>
            <a:endParaRPr lang="en-NZ" sz="1000" b="1" dirty="0">
              <a:solidFill>
                <a:schemeClr val="tx1"/>
              </a:solidFill>
            </a:endParaRPr>
          </a:p>
        </p:txBody>
      </p:sp>
      <p:sp>
        <p:nvSpPr>
          <p:cNvPr id="88" name="Rounded Rectangle 87"/>
          <p:cNvSpPr/>
          <p:nvPr/>
        </p:nvSpPr>
        <p:spPr>
          <a:xfrm>
            <a:off x="1692275" y="3698875"/>
            <a:ext cx="476250" cy="3556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sz="1000" b="1" dirty="0">
                <a:solidFill>
                  <a:schemeClr val="tx1"/>
                </a:solidFill>
              </a:rPr>
              <a:t>81%</a:t>
            </a:r>
            <a:endParaRPr lang="en-NZ" sz="1000" b="1" dirty="0">
              <a:solidFill>
                <a:schemeClr val="tx1"/>
              </a:solidFill>
            </a:endParaRPr>
          </a:p>
        </p:txBody>
      </p:sp>
      <p:sp>
        <p:nvSpPr>
          <p:cNvPr id="89" name="Rounded Rectangle 88"/>
          <p:cNvSpPr/>
          <p:nvPr/>
        </p:nvSpPr>
        <p:spPr>
          <a:xfrm>
            <a:off x="2327275" y="3698875"/>
            <a:ext cx="476250" cy="3556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sz="1000" b="1" dirty="0">
                <a:solidFill>
                  <a:schemeClr val="tx1"/>
                </a:solidFill>
              </a:rPr>
              <a:t>79%</a:t>
            </a:r>
            <a:endParaRPr lang="en-NZ" sz="1000" b="1" dirty="0">
              <a:solidFill>
                <a:schemeClr val="tx1"/>
              </a:solidFill>
            </a:endParaRPr>
          </a:p>
        </p:txBody>
      </p:sp>
      <p:sp>
        <p:nvSpPr>
          <p:cNvPr id="90" name="Rounded Rectangle 89"/>
          <p:cNvSpPr/>
          <p:nvPr/>
        </p:nvSpPr>
        <p:spPr>
          <a:xfrm>
            <a:off x="2967038" y="3698875"/>
            <a:ext cx="477837" cy="3556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sz="1000" b="1" dirty="0">
                <a:solidFill>
                  <a:schemeClr val="tx1"/>
                </a:solidFill>
              </a:rPr>
              <a:t>80%</a:t>
            </a:r>
            <a:endParaRPr lang="en-NZ" sz="1000" b="1" dirty="0">
              <a:solidFill>
                <a:schemeClr val="tx1"/>
              </a:solidFill>
            </a:endParaRPr>
          </a:p>
        </p:txBody>
      </p:sp>
      <p:sp>
        <p:nvSpPr>
          <p:cNvPr id="91" name="Rounded Rectangle 90"/>
          <p:cNvSpPr/>
          <p:nvPr/>
        </p:nvSpPr>
        <p:spPr>
          <a:xfrm>
            <a:off x="3581400" y="3698875"/>
            <a:ext cx="477838" cy="355600"/>
          </a:xfrm>
          <a:prstGeom prst="roundRect">
            <a:avLst/>
          </a:prstGeom>
        </p:spPr>
        <p:style>
          <a:lnRef idx="2">
            <a:schemeClr val="accent6"/>
          </a:lnRef>
          <a:fillRef idx="1">
            <a:schemeClr val="lt1"/>
          </a:fillRef>
          <a:effectRef idx="0">
            <a:schemeClr val="accent6"/>
          </a:effectRef>
          <a:fontRef idx="minor">
            <a:schemeClr val="dk1"/>
          </a:fontRef>
        </p:style>
        <p:txBody>
          <a:bodyPr tIns="0" bIns="72000" anchor="ctr"/>
          <a:lstStyle/>
          <a:p>
            <a:pPr algn="ctr" fontAlgn="auto">
              <a:spcBef>
                <a:spcPts val="0"/>
              </a:spcBef>
              <a:spcAft>
                <a:spcPts val="0"/>
              </a:spcAft>
              <a:defRPr/>
            </a:pPr>
            <a:r>
              <a:rPr lang="en-US" sz="1000" b="1" dirty="0">
                <a:solidFill>
                  <a:schemeClr val="tx1"/>
                </a:solidFill>
              </a:rPr>
              <a:t>80%</a:t>
            </a:r>
            <a:br>
              <a:rPr lang="en-US" sz="1000" b="1" dirty="0">
                <a:solidFill>
                  <a:schemeClr val="tx1"/>
                </a:solidFill>
              </a:rPr>
            </a:br>
            <a:r>
              <a:rPr lang="en-US" sz="700" dirty="0">
                <a:solidFill>
                  <a:schemeClr val="tx1"/>
                </a:solidFill>
              </a:rPr>
              <a:t>(81%)</a:t>
            </a:r>
            <a:endParaRPr lang="en-NZ" sz="700" dirty="0">
              <a:solidFill>
                <a:schemeClr val="tx1"/>
              </a:solidFill>
            </a:endParaRPr>
          </a:p>
        </p:txBody>
      </p:sp>
      <p:sp>
        <p:nvSpPr>
          <p:cNvPr id="92" name="Rounded Rectangle 91"/>
          <p:cNvSpPr/>
          <p:nvPr/>
        </p:nvSpPr>
        <p:spPr>
          <a:xfrm>
            <a:off x="1087438" y="2692400"/>
            <a:ext cx="477837" cy="3556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sz="1000" b="1" dirty="0">
                <a:solidFill>
                  <a:schemeClr val="tx1"/>
                </a:solidFill>
              </a:rPr>
              <a:t>39%</a:t>
            </a:r>
            <a:endParaRPr lang="en-NZ" sz="1000" b="1" dirty="0">
              <a:solidFill>
                <a:schemeClr val="tx1"/>
              </a:solidFill>
            </a:endParaRPr>
          </a:p>
        </p:txBody>
      </p:sp>
      <p:sp>
        <p:nvSpPr>
          <p:cNvPr id="93" name="Rounded Rectangle 92"/>
          <p:cNvSpPr/>
          <p:nvPr/>
        </p:nvSpPr>
        <p:spPr>
          <a:xfrm>
            <a:off x="1692275" y="2692400"/>
            <a:ext cx="476250" cy="3556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sz="1000" b="1" dirty="0">
                <a:solidFill>
                  <a:schemeClr val="tx1"/>
                </a:solidFill>
              </a:rPr>
              <a:t>41%</a:t>
            </a:r>
            <a:endParaRPr lang="en-NZ" sz="1000" b="1" dirty="0">
              <a:solidFill>
                <a:schemeClr val="tx1"/>
              </a:solidFill>
            </a:endParaRPr>
          </a:p>
        </p:txBody>
      </p:sp>
      <p:sp>
        <p:nvSpPr>
          <p:cNvPr id="94" name="Rounded Rectangle 93"/>
          <p:cNvSpPr/>
          <p:nvPr/>
        </p:nvSpPr>
        <p:spPr>
          <a:xfrm>
            <a:off x="2327275" y="2692400"/>
            <a:ext cx="476250" cy="3556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sz="1000" b="1" dirty="0">
                <a:solidFill>
                  <a:schemeClr val="tx1"/>
                </a:solidFill>
              </a:rPr>
              <a:t>43%</a:t>
            </a:r>
            <a:endParaRPr lang="en-NZ" sz="1000" b="1" dirty="0">
              <a:solidFill>
                <a:schemeClr val="tx1"/>
              </a:solidFill>
            </a:endParaRPr>
          </a:p>
        </p:txBody>
      </p:sp>
      <p:sp>
        <p:nvSpPr>
          <p:cNvPr id="95" name="Rounded Rectangle 94"/>
          <p:cNvSpPr/>
          <p:nvPr/>
        </p:nvSpPr>
        <p:spPr>
          <a:xfrm>
            <a:off x="2967038" y="2692400"/>
            <a:ext cx="477837" cy="3556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sz="1000" b="1" dirty="0">
                <a:solidFill>
                  <a:schemeClr val="tx1"/>
                </a:solidFill>
              </a:rPr>
              <a:t>41%</a:t>
            </a:r>
            <a:endParaRPr lang="en-NZ" sz="1000" b="1" dirty="0">
              <a:solidFill>
                <a:schemeClr val="tx1"/>
              </a:solidFill>
            </a:endParaRPr>
          </a:p>
        </p:txBody>
      </p:sp>
      <p:sp>
        <p:nvSpPr>
          <p:cNvPr id="96" name="Rounded Rectangle 95"/>
          <p:cNvSpPr/>
          <p:nvPr/>
        </p:nvSpPr>
        <p:spPr>
          <a:xfrm>
            <a:off x="3581400" y="2692400"/>
            <a:ext cx="477838" cy="3556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sz="1000" b="1" dirty="0">
                <a:solidFill>
                  <a:schemeClr val="tx1"/>
                </a:solidFill>
              </a:rPr>
              <a:t>43%</a:t>
            </a:r>
            <a:endParaRPr lang="en-NZ" sz="1000" b="1" dirty="0">
              <a:solidFill>
                <a:schemeClr val="tx1"/>
              </a:solidFill>
            </a:endParaRPr>
          </a:p>
        </p:txBody>
      </p:sp>
      <p:sp>
        <p:nvSpPr>
          <p:cNvPr id="97" name="Rounded Rectangle 96"/>
          <p:cNvSpPr/>
          <p:nvPr/>
        </p:nvSpPr>
        <p:spPr>
          <a:xfrm>
            <a:off x="1087438" y="1685925"/>
            <a:ext cx="477837" cy="3556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sz="1000" b="1" dirty="0">
                <a:solidFill>
                  <a:schemeClr val="tx1"/>
                </a:solidFill>
              </a:rPr>
              <a:t>7%</a:t>
            </a:r>
            <a:endParaRPr lang="en-NZ" sz="1000" b="1" dirty="0">
              <a:solidFill>
                <a:schemeClr val="tx1"/>
              </a:solidFill>
            </a:endParaRPr>
          </a:p>
        </p:txBody>
      </p:sp>
      <p:sp>
        <p:nvSpPr>
          <p:cNvPr id="98" name="Rounded Rectangle 97"/>
          <p:cNvSpPr/>
          <p:nvPr/>
        </p:nvSpPr>
        <p:spPr>
          <a:xfrm>
            <a:off x="1692275" y="1685925"/>
            <a:ext cx="476250" cy="3556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sz="1000" b="1" dirty="0">
                <a:solidFill>
                  <a:schemeClr val="tx1"/>
                </a:solidFill>
              </a:rPr>
              <a:t>8%</a:t>
            </a:r>
            <a:endParaRPr lang="en-NZ" sz="1000" b="1" dirty="0">
              <a:solidFill>
                <a:schemeClr val="tx1"/>
              </a:solidFill>
            </a:endParaRPr>
          </a:p>
        </p:txBody>
      </p:sp>
      <p:sp>
        <p:nvSpPr>
          <p:cNvPr id="99" name="Rounded Rectangle 98"/>
          <p:cNvSpPr/>
          <p:nvPr/>
        </p:nvSpPr>
        <p:spPr>
          <a:xfrm>
            <a:off x="2327275" y="1685925"/>
            <a:ext cx="476250" cy="3556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sz="1000" b="1" dirty="0">
                <a:solidFill>
                  <a:schemeClr val="tx1"/>
                </a:solidFill>
              </a:rPr>
              <a:t>10%</a:t>
            </a:r>
            <a:endParaRPr lang="en-NZ" sz="1000" b="1" dirty="0">
              <a:solidFill>
                <a:schemeClr val="tx1"/>
              </a:solidFill>
            </a:endParaRPr>
          </a:p>
        </p:txBody>
      </p:sp>
      <p:sp>
        <p:nvSpPr>
          <p:cNvPr id="100" name="Rounded Rectangle 99"/>
          <p:cNvSpPr/>
          <p:nvPr/>
        </p:nvSpPr>
        <p:spPr>
          <a:xfrm>
            <a:off x="2967038" y="1685925"/>
            <a:ext cx="477837" cy="3556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sz="1000" b="1" dirty="0">
                <a:solidFill>
                  <a:schemeClr val="tx1"/>
                </a:solidFill>
              </a:rPr>
              <a:t>10%</a:t>
            </a:r>
            <a:endParaRPr lang="en-NZ" sz="1000" b="1" dirty="0">
              <a:solidFill>
                <a:schemeClr val="tx1"/>
              </a:solidFill>
            </a:endParaRPr>
          </a:p>
        </p:txBody>
      </p:sp>
      <p:sp>
        <p:nvSpPr>
          <p:cNvPr id="101" name="Rounded Rectangle 100"/>
          <p:cNvSpPr/>
          <p:nvPr/>
        </p:nvSpPr>
        <p:spPr>
          <a:xfrm>
            <a:off x="3581400" y="1685925"/>
            <a:ext cx="477838" cy="3556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sz="1000" b="1" dirty="0">
                <a:solidFill>
                  <a:schemeClr val="tx1"/>
                </a:solidFill>
              </a:rPr>
              <a:t>11%</a:t>
            </a:r>
            <a:endParaRPr lang="en-NZ" sz="1000" b="1" dirty="0">
              <a:solidFill>
                <a:schemeClr val="tx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descr="http://www.civildefence.govt.nz/memwebsite.nsf/Files/Photo_library_earthquakes/$file/house-damage.jpg"/>
          <p:cNvPicPr>
            <a:picLocks noChangeAspect="1" noChangeArrowheads="1"/>
          </p:cNvPicPr>
          <p:nvPr/>
        </p:nvPicPr>
        <p:blipFill>
          <a:blip r:embed="rId2"/>
          <a:srcRect/>
          <a:stretch>
            <a:fillRect/>
          </a:stretch>
        </p:blipFill>
        <p:spPr bwMode="auto">
          <a:xfrm>
            <a:off x="984250" y="1004888"/>
            <a:ext cx="8142288" cy="5622925"/>
          </a:xfrm>
          <a:prstGeom prst="rect">
            <a:avLst/>
          </a:prstGeom>
          <a:noFill/>
          <a:ln w="9525">
            <a:noFill/>
            <a:miter lim="800000"/>
            <a:headEnd/>
            <a:tailEnd/>
          </a:ln>
        </p:spPr>
      </p:pic>
      <p:sp>
        <p:nvSpPr>
          <p:cNvPr id="8" name="Rectangle 4"/>
          <p:cNvSpPr>
            <a:spLocks noGrp="1" noChangeArrowheads="1"/>
          </p:cNvSpPr>
          <p:nvPr>
            <p:ph type="title" idx="4294967295"/>
          </p:nvPr>
        </p:nvSpPr>
        <p:spPr>
          <a:xfrm>
            <a:off x="944563" y="-111125"/>
            <a:ext cx="7140575" cy="1157288"/>
          </a:xfrm>
        </p:spPr>
        <p:txBody>
          <a:bodyPr rtlCol="0">
            <a:normAutofit/>
          </a:bodyPr>
          <a:lstStyle/>
          <a:p>
            <a:pPr fontAlgn="auto">
              <a:spcAft>
                <a:spcPts val="0"/>
              </a:spcAft>
              <a:defRPr/>
            </a:pPr>
            <a:r>
              <a:rPr lang="en-NZ" sz="2400" b="1" dirty="0" smtClean="0">
                <a:solidFill>
                  <a:schemeClr val="accent2">
                    <a:lumMod val="50000"/>
                  </a:schemeClr>
                </a:solidFill>
                <a:latin typeface="+mn-lt"/>
              </a:rPr>
              <a:t>How </a:t>
            </a:r>
            <a:r>
              <a:rPr lang="en-NZ" sz="2400" b="1" dirty="0">
                <a:solidFill>
                  <a:schemeClr val="accent2">
                    <a:lumMod val="50000"/>
                  </a:schemeClr>
                </a:solidFill>
                <a:latin typeface="+mn-lt"/>
              </a:rPr>
              <a:t>prepared is New </a:t>
            </a:r>
            <a:r>
              <a:rPr lang="en-NZ" sz="2400" b="1" dirty="0" smtClean="0">
                <a:solidFill>
                  <a:schemeClr val="accent2">
                    <a:lumMod val="50000"/>
                  </a:schemeClr>
                </a:solidFill>
                <a:latin typeface="+mn-lt"/>
              </a:rPr>
              <a:t>Zealand</a:t>
            </a:r>
            <a:br>
              <a:rPr lang="en-NZ" sz="2400" b="1" dirty="0" smtClean="0">
                <a:solidFill>
                  <a:schemeClr val="accent2">
                    <a:lumMod val="50000"/>
                  </a:schemeClr>
                </a:solidFill>
                <a:latin typeface="+mn-lt"/>
              </a:rPr>
            </a:br>
            <a:r>
              <a:rPr lang="en-NZ" sz="2400" b="1" dirty="0" smtClean="0">
                <a:solidFill>
                  <a:schemeClr val="accent2">
                    <a:lumMod val="50000"/>
                  </a:schemeClr>
                </a:solidFill>
                <a:latin typeface="+mn-lt"/>
              </a:rPr>
              <a:t>(</a:t>
            </a:r>
            <a:r>
              <a:rPr lang="en-NZ" sz="2400" b="1" dirty="0">
                <a:solidFill>
                  <a:schemeClr val="accent2">
                    <a:lumMod val="50000"/>
                  </a:schemeClr>
                </a:solidFill>
                <a:latin typeface="+mn-lt"/>
              </a:rPr>
              <a:t>when at home)?</a:t>
            </a:r>
            <a:endParaRPr lang="en-GB" sz="2400" b="1" dirty="0">
              <a:solidFill>
                <a:schemeClr val="accent2">
                  <a:lumMod val="50000"/>
                </a:schemeClr>
              </a:solidFill>
              <a:latin typeface="+mn-lt"/>
            </a:endParaRPr>
          </a:p>
        </p:txBody>
      </p:sp>
      <p:sp>
        <p:nvSpPr>
          <p:cNvPr id="12" name="AutoShape 14"/>
          <p:cNvSpPr>
            <a:spLocks noChangeArrowheads="1"/>
          </p:cNvSpPr>
          <p:nvPr/>
        </p:nvSpPr>
        <p:spPr bwMode="auto">
          <a:xfrm>
            <a:off x="1974850" y="4252913"/>
            <a:ext cx="6038850" cy="2176462"/>
          </a:xfrm>
          <a:prstGeom prst="roundRect">
            <a:avLst>
              <a:gd name="adj" fmla="val 10810"/>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fontAlgn="auto">
              <a:spcBef>
                <a:spcPts val="0"/>
              </a:spcBef>
              <a:spcAft>
                <a:spcPts val="0"/>
              </a:spcAft>
              <a:defRPr/>
            </a:pPr>
            <a:endParaRPr lang="en-US">
              <a:solidFill>
                <a:schemeClr val="tx1"/>
              </a:solidFill>
            </a:endParaRPr>
          </a:p>
        </p:txBody>
      </p:sp>
      <p:sp>
        <p:nvSpPr>
          <p:cNvPr id="13" name="Rectangle 15"/>
          <p:cNvSpPr>
            <a:spLocks noChangeArrowheads="1"/>
          </p:cNvSpPr>
          <p:nvPr/>
        </p:nvSpPr>
        <p:spPr bwMode="auto">
          <a:xfrm>
            <a:off x="2051050" y="4230688"/>
            <a:ext cx="5848350" cy="2124075"/>
          </a:xfrm>
          <a:prstGeom prst="rect">
            <a:avLst/>
          </a:prstGeom>
          <a:noFill/>
          <a:ln w="9525">
            <a:noFill/>
            <a:miter lim="800000"/>
            <a:headEnd/>
            <a:tailEnd/>
          </a:ln>
        </p:spPr>
        <p:txBody>
          <a:bodyPr anchor="ctr">
            <a:spAutoFit/>
          </a:bodyPr>
          <a:lstStyle/>
          <a:p>
            <a:pPr algn="ctr" fontAlgn="auto">
              <a:spcBef>
                <a:spcPts val="0"/>
              </a:spcBef>
              <a:spcAft>
                <a:spcPts val="1200"/>
              </a:spcAft>
              <a:defRPr/>
            </a:pPr>
            <a:r>
              <a:rPr lang="en-AU" sz="3200" b="1" dirty="0">
                <a:latin typeface="+mn-lt"/>
                <a:cs typeface="+mn-cs"/>
              </a:rPr>
              <a:t>PREPARED AT </a:t>
            </a:r>
            <a:r>
              <a:rPr lang="en-AU" sz="3200" b="1" dirty="0">
                <a:latin typeface="+mn-lt"/>
                <a:cs typeface="+mn-cs"/>
              </a:rPr>
              <a:t>HOME = 32% </a:t>
            </a:r>
            <a:endParaRPr lang="en-AU" sz="3200" b="1" dirty="0">
              <a:latin typeface="+mn-lt"/>
              <a:cs typeface="+mn-cs"/>
            </a:endParaRPr>
          </a:p>
          <a:p>
            <a:pPr marL="1980000" indent="-285750" fontAlgn="auto">
              <a:spcBef>
                <a:spcPts val="0"/>
              </a:spcBef>
              <a:spcAft>
                <a:spcPts val="600"/>
              </a:spcAft>
              <a:buFont typeface="Arial" pitchFamily="34" charset="0"/>
              <a:buChar char="•"/>
              <a:defRPr/>
            </a:pPr>
            <a:r>
              <a:rPr lang="en-AU" sz="1400" b="1" dirty="0">
                <a:latin typeface="+mn-lt"/>
                <a:cs typeface="+mn-cs"/>
              </a:rPr>
              <a:t>24% (23%) - 2010 measure</a:t>
            </a:r>
          </a:p>
          <a:p>
            <a:pPr marL="1980000" indent="-285750" fontAlgn="auto">
              <a:spcBef>
                <a:spcPts val="0"/>
              </a:spcBef>
              <a:spcAft>
                <a:spcPts val="600"/>
              </a:spcAft>
              <a:buFont typeface="Arial" pitchFamily="34" charset="0"/>
              <a:buChar char="•"/>
              <a:defRPr/>
            </a:pPr>
            <a:r>
              <a:rPr lang="en-AU" sz="1400" b="1" dirty="0">
                <a:latin typeface="+mn-lt"/>
                <a:cs typeface="+mn-cs"/>
              </a:rPr>
              <a:t>23% - 2009 measure</a:t>
            </a:r>
          </a:p>
          <a:p>
            <a:pPr marL="1980000" indent="-285750" fontAlgn="auto">
              <a:spcBef>
                <a:spcPts val="0"/>
              </a:spcBef>
              <a:spcAft>
                <a:spcPts val="600"/>
              </a:spcAft>
              <a:buFont typeface="Arial" pitchFamily="34" charset="0"/>
              <a:buChar char="•"/>
              <a:defRPr/>
            </a:pPr>
            <a:r>
              <a:rPr lang="en-AU" sz="1400" b="1" dirty="0">
                <a:latin typeface="+mn-lt"/>
                <a:cs typeface="+mn-cs"/>
              </a:rPr>
              <a:t>26</a:t>
            </a:r>
            <a:r>
              <a:rPr lang="en-AU" sz="1400" b="1" dirty="0">
                <a:latin typeface="+mn-lt"/>
                <a:cs typeface="+mn-cs"/>
              </a:rPr>
              <a:t>% - 2008 measure</a:t>
            </a:r>
          </a:p>
          <a:p>
            <a:pPr marL="1980000" indent="-285750" fontAlgn="auto">
              <a:spcBef>
                <a:spcPts val="0"/>
              </a:spcBef>
              <a:spcAft>
                <a:spcPts val="600"/>
              </a:spcAft>
              <a:buFont typeface="Arial" pitchFamily="34" charset="0"/>
              <a:buChar char="•"/>
              <a:defRPr/>
            </a:pPr>
            <a:r>
              <a:rPr lang="en-AU" sz="1400" b="1" dirty="0">
                <a:latin typeface="+mn-lt"/>
                <a:cs typeface="+mn-cs"/>
              </a:rPr>
              <a:t>24% - 2007 measure</a:t>
            </a:r>
          </a:p>
          <a:p>
            <a:pPr marL="1980000" indent="-285750" fontAlgn="auto">
              <a:spcBef>
                <a:spcPts val="0"/>
              </a:spcBef>
              <a:spcAft>
                <a:spcPts val="600"/>
              </a:spcAft>
              <a:buFont typeface="Arial" pitchFamily="34" charset="0"/>
              <a:buChar char="•"/>
              <a:defRPr/>
            </a:pPr>
            <a:r>
              <a:rPr lang="en-AU" sz="1400" b="1" dirty="0">
                <a:latin typeface="+mn-lt"/>
                <a:cs typeface="+mn-cs"/>
              </a:rPr>
              <a:t>21% - Benchmark</a:t>
            </a:r>
          </a:p>
        </p:txBody>
      </p:sp>
      <p:sp>
        <p:nvSpPr>
          <p:cNvPr id="14" name="Rectangle 14"/>
          <p:cNvSpPr>
            <a:spLocks noChangeArrowheads="1"/>
          </p:cNvSpPr>
          <p:nvPr/>
        </p:nvSpPr>
        <p:spPr bwMode="auto">
          <a:xfrm>
            <a:off x="987425" y="1203325"/>
            <a:ext cx="8242300" cy="396875"/>
          </a:xfrm>
          <a:prstGeom prst="rect">
            <a:avLst/>
          </a:prstGeom>
          <a:noFill/>
          <a:ln w="9525">
            <a:noFill/>
            <a:miter lim="800000"/>
            <a:headEnd/>
            <a:tailEnd/>
          </a:ln>
          <a:effectLst/>
        </p:spPr>
        <p:txBody>
          <a:bodyPr>
            <a:spAutoFit/>
          </a:bodyPr>
          <a:lstStyle/>
          <a:p>
            <a:pPr fontAlgn="auto">
              <a:spcBef>
                <a:spcPts val="0"/>
              </a:spcBef>
              <a:spcAft>
                <a:spcPts val="0"/>
              </a:spcAft>
              <a:defRPr/>
            </a:pPr>
            <a:r>
              <a:rPr lang="en-NZ" sz="2000" b="1" dirty="0">
                <a:solidFill>
                  <a:schemeClr val="bg1"/>
                </a:solidFill>
                <a:effectLst>
                  <a:outerShdw blurRad="50800" dist="38100" dir="2700000" algn="tl" rotWithShape="0">
                    <a:prstClr val="black">
                      <a:alpha val="40000"/>
                    </a:prstClr>
                  </a:outerShdw>
                </a:effectLst>
                <a:latin typeface="+mn-lt"/>
                <a:cs typeface="+mn-cs"/>
              </a:rPr>
              <a:t>One third are </a:t>
            </a:r>
            <a:r>
              <a:rPr lang="en-NZ" sz="2000" b="1" dirty="0">
                <a:solidFill>
                  <a:schemeClr val="bg1"/>
                </a:solidFill>
                <a:effectLst>
                  <a:outerShdw blurRad="50800" dist="38100" dir="2700000" algn="tl" rotWithShape="0">
                    <a:prstClr val="black">
                      <a:alpha val="40000"/>
                    </a:prstClr>
                  </a:outerShdw>
                </a:effectLst>
                <a:latin typeface="+mn-lt"/>
                <a:cs typeface="+mn-cs"/>
              </a:rPr>
              <a:t>prepared at home.</a:t>
            </a:r>
            <a:endParaRPr lang="en-GB" sz="2000" b="1" dirty="0">
              <a:solidFill>
                <a:schemeClr val="bg1"/>
              </a:solidFill>
              <a:effectLst>
                <a:outerShdw blurRad="50800" dist="38100" dir="2700000" algn="tl" rotWithShape="0">
                  <a:prstClr val="black">
                    <a:alpha val="40000"/>
                  </a:prstClr>
                </a:outerShdw>
              </a:effectLst>
              <a:latin typeface="+mn-lt"/>
              <a:cs typeface="+mn-cs"/>
            </a:endParaRPr>
          </a:p>
        </p:txBody>
      </p:sp>
      <p:pic>
        <p:nvPicPr>
          <p:cNvPr id="49158" name="Picture 20"/>
          <p:cNvPicPr>
            <a:picLocks noChangeAspect="1" noChangeArrowheads="1"/>
          </p:cNvPicPr>
          <p:nvPr/>
        </p:nvPicPr>
        <p:blipFill>
          <a:blip r:embed="rId3"/>
          <a:srcRect/>
          <a:stretch>
            <a:fillRect/>
          </a:stretch>
        </p:blipFill>
        <p:spPr bwMode="auto">
          <a:xfrm>
            <a:off x="2651125" y="1965325"/>
            <a:ext cx="1871663" cy="1670050"/>
          </a:xfrm>
          <a:prstGeom prst="rect">
            <a:avLst/>
          </a:prstGeom>
          <a:noFill/>
          <a:ln w="9525" algn="ctr">
            <a:noFill/>
            <a:miter lim="800000"/>
            <a:headEnd/>
            <a:tailEnd/>
          </a:ln>
        </p:spPr>
      </p:pic>
      <p:pic>
        <p:nvPicPr>
          <p:cNvPr id="49159" name="Picture 21"/>
          <p:cNvPicPr>
            <a:picLocks noChangeAspect="1" noChangeArrowheads="1"/>
          </p:cNvPicPr>
          <p:nvPr/>
        </p:nvPicPr>
        <p:blipFill>
          <a:blip r:embed="rId3"/>
          <a:srcRect/>
          <a:stretch>
            <a:fillRect/>
          </a:stretch>
        </p:blipFill>
        <p:spPr bwMode="auto">
          <a:xfrm>
            <a:off x="5502275" y="1936750"/>
            <a:ext cx="1871663" cy="1670050"/>
          </a:xfrm>
          <a:prstGeom prst="rect">
            <a:avLst/>
          </a:prstGeom>
          <a:noFill/>
          <a:ln w="9525" algn="ctr">
            <a:noFill/>
            <a:miter lim="800000"/>
            <a:headEnd/>
            <a:tailEnd/>
          </a:ln>
        </p:spPr>
      </p:pic>
      <p:sp>
        <p:nvSpPr>
          <p:cNvPr id="21" name="Rounded Rectangle 20"/>
          <p:cNvSpPr/>
          <p:nvPr/>
        </p:nvSpPr>
        <p:spPr>
          <a:xfrm>
            <a:off x="1085850" y="1874838"/>
            <a:ext cx="2205038" cy="2082800"/>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en-NZ"/>
          </a:p>
        </p:txBody>
      </p:sp>
      <p:sp>
        <p:nvSpPr>
          <p:cNvPr id="22" name="Rounded Rectangle 21"/>
          <p:cNvSpPr/>
          <p:nvPr/>
        </p:nvSpPr>
        <p:spPr>
          <a:xfrm>
            <a:off x="3859213" y="1874838"/>
            <a:ext cx="2205037" cy="2082800"/>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en-NZ"/>
          </a:p>
        </p:txBody>
      </p:sp>
      <p:sp>
        <p:nvSpPr>
          <p:cNvPr id="23" name="Rounded Rectangle 22"/>
          <p:cNvSpPr/>
          <p:nvPr/>
        </p:nvSpPr>
        <p:spPr>
          <a:xfrm>
            <a:off x="6805613" y="1874838"/>
            <a:ext cx="2205037" cy="2082800"/>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en-NZ"/>
          </a:p>
        </p:txBody>
      </p:sp>
      <p:sp>
        <p:nvSpPr>
          <p:cNvPr id="24" name="Rectangle 11"/>
          <p:cNvSpPr>
            <a:spLocks noChangeArrowheads="1"/>
          </p:cNvSpPr>
          <p:nvPr/>
        </p:nvSpPr>
        <p:spPr bwMode="auto">
          <a:xfrm>
            <a:off x="1068388" y="2479675"/>
            <a:ext cx="2224087" cy="922338"/>
          </a:xfrm>
          <a:prstGeom prst="rect">
            <a:avLst/>
          </a:prstGeom>
          <a:noFill/>
          <a:ln w="9525">
            <a:noFill/>
            <a:miter lim="800000"/>
            <a:headEnd/>
            <a:tailEnd/>
          </a:ln>
        </p:spPr>
        <p:txBody>
          <a:bodyPr anchor="ctr">
            <a:spAutoFit/>
          </a:bodyPr>
          <a:lstStyle/>
          <a:p>
            <a:pPr algn="ctr" fontAlgn="auto">
              <a:spcBef>
                <a:spcPts val="0"/>
              </a:spcBef>
              <a:spcAft>
                <a:spcPts val="0"/>
              </a:spcAft>
              <a:defRPr/>
            </a:pPr>
            <a:r>
              <a:rPr lang="en-AU" kern="0" dirty="0">
                <a:solidFill>
                  <a:schemeClr val="bg1"/>
                </a:solidFill>
                <a:latin typeface="+mn-lt"/>
                <a:cs typeface="+mn-cs"/>
              </a:rPr>
              <a:t>Have an emergency survival </a:t>
            </a:r>
            <a:r>
              <a:rPr lang="en-AU" kern="0" dirty="0">
                <a:solidFill>
                  <a:schemeClr val="bg1"/>
                </a:solidFill>
                <a:latin typeface="+mn-lt"/>
                <a:cs typeface="+mn-cs"/>
              </a:rPr>
              <a:t>plan</a:t>
            </a:r>
            <a:endParaRPr lang="en-GB" kern="0" dirty="0">
              <a:solidFill>
                <a:schemeClr val="bg1"/>
              </a:solidFill>
              <a:latin typeface="+mn-lt"/>
              <a:cs typeface="+mn-cs"/>
            </a:endParaRPr>
          </a:p>
        </p:txBody>
      </p:sp>
      <p:sp>
        <p:nvSpPr>
          <p:cNvPr id="25" name="Rectangle 12"/>
          <p:cNvSpPr>
            <a:spLocks noChangeArrowheads="1"/>
          </p:cNvSpPr>
          <p:nvPr/>
        </p:nvSpPr>
        <p:spPr bwMode="auto">
          <a:xfrm>
            <a:off x="3910013" y="2530475"/>
            <a:ext cx="2170112" cy="641350"/>
          </a:xfrm>
          <a:prstGeom prst="rect">
            <a:avLst/>
          </a:prstGeom>
          <a:noFill/>
          <a:ln w="9525">
            <a:noFill/>
            <a:miter lim="800000"/>
            <a:headEnd/>
            <a:tailEnd/>
          </a:ln>
        </p:spPr>
        <p:txBody>
          <a:bodyPr anchor="ctr">
            <a:spAutoFit/>
          </a:bodyPr>
          <a:lstStyle/>
          <a:p>
            <a:pPr algn="ctr" fontAlgn="auto">
              <a:spcBef>
                <a:spcPts val="0"/>
              </a:spcBef>
              <a:spcAft>
                <a:spcPts val="0"/>
              </a:spcAft>
              <a:defRPr/>
            </a:pPr>
            <a:r>
              <a:rPr lang="en-AU" kern="0" dirty="0">
                <a:solidFill>
                  <a:schemeClr val="bg1"/>
                </a:solidFill>
                <a:latin typeface="+mn-lt"/>
                <a:cs typeface="+mn-cs"/>
              </a:rPr>
              <a:t>Have emergency items and water</a:t>
            </a:r>
            <a:endParaRPr lang="en-GB" kern="0" dirty="0">
              <a:solidFill>
                <a:schemeClr val="bg1"/>
              </a:solidFill>
              <a:latin typeface="+mn-lt"/>
              <a:cs typeface="+mn-cs"/>
            </a:endParaRPr>
          </a:p>
        </p:txBody>
      </p:sp>
      <p:sp>
        <p:nvSpPr>
          <p:cNvPr id="26" name="Rectangle 13"/>
          <p:cNvSpPr>
            <a:spLocks noChangeArrowheads="1"/>
          </p:cNvSpPr>
          <p:nvPr/>
        </p:nvSpPr>
        <p:spPr bwMode="auto">
          <a:xfrm>
            <a:off x="6815138" y="2419350"/>
            <a:ext cx="2236787" cy="915988"/>
          </a:xfrm>
          <a:prstGeom prst="rect">
            <a:avLst/>
          </a:prstGeom>
          <a:noFill/>
          <a:ln w="9525">
            <a:noFill/>
            <a:miter lim="800000"/>
            <a:headEnd/>
            <a:tailEnd/>
          </a:ln>
        </p:spPr>
        <p:txBody>
          <a:bodyPr anchor="ctr">
            <a:spAutoFit/>
          </a:bodyPr>
          <a:lstStyle/>
          <a:p>
            <a:pPr algn="ctr" fontAlgn="auto">
              <a:spcBef>
                <a:spcPts val="0"/>
              </a:spcBef>
              <a:spcAft>
                <a:spcPts val="0"/>
              </a:spcAft>
              <a:defRPr/>
            </a:pPr>
            <a:r>
              <a:rPr lang="en-AU" kern="0" dirty="0">
                <a:solidFill>
                  <a:schemeClr val="bg1"/>
                </a:solidFill>
                <a:latin typeface="+mn-lt"/>
                <a:cs typeface="+mn-cs"/>
              </a:rPr>
              <a:t>Regularly update emergency survival items</a:t>
            </a:r>
            <a:endParaRPr lang="en-GB" kern="0" dirty="0">
              <a:solidFill>
                <a:schemeClr val="bg1"/>
              </a:solidFill>
              <a:latin typeface="+mn-lt"/>
              <a:cs typeface="+mn-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5363" y="30163"/>
            <a:ext cx="6129337" cy="1077912"/>
          </a:xfrm>
        </p:spPr>
        <p:txBody>
          <a:bodyPr rtlCol="0">
            <a:spAutoFit/>
          </a:bodyPr>
          <a:lstStyle/>
          <a:p>
            <a:pPr fontAlgn="auto">
              <a:spcAft>
                <a:spcPts val="0"/>
              </a:spcAft>
              <a:defRPr/>
            </a:pPr>
            <a:r>
              <a:rPr lang="en-NZ" sz="3200" b="1" dirty="0" smtClean="0">
                <a:solidFill>
                  <a:schemeClr val="accent2">
                    <a:lumMod val="50000"/>
                  </a:schemeClr>
                </a:solidFill>
                <a:latin typeface="+mn-lt"/>
                <a:ea typeface="+mn-ea"/>
                <a:cs typeface="+mn-cs"/>
              </a:rPr>
              <a:t>One third (32%) are prepared at home.</a:t>
            </a:r>
            <a:endParaRPr lang="en-NZ" sz="3200" b="1" dirty="0">
              <a:solidFill>
                <a:schemeClr val="accent2">
                  <a:lumMod val="50000"/>
                </a:schemeClr>
              </a:solidFill>
              <a:latin typeface="+mn-lt"/>
              <a:ea typeface="+mn-ea"/>
              <a:cs typeface="+mn-cs"/>
            </a:endParaRPr>
          </a:p>
        </p:txBody>
      </p:sp>
      <p:sp>
        <p:nvSpPr>
          <p:cNvPr id="3" name="Rectangle 2"/>
          <p:cNvSpPr/>
          <p:nvPr/>
        </p:nvSpPr>
        <p:spPr>
          <a:xfrm>
            <a:off x="6578600" y="1749425"/>
            <a:ext cx="204788" cy="204788"/>
          </a:xfrm>
          <a:prstGeom prst="rect">
            <a:avLst/>
          </a:prstGeom>
          <a:solidFill>
            <a:schemeClr val="accent6"/>
          </a:solidFill>
          <a:effectLst/>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en-NZ"/>
          </a:p>
        </p:txBody>
      </p:sp>
      <p:sp>
        <p:nvSpPr>
          <p:cNvPr id="50179" name="TextBox 5"/>
          <p:cNvSpPr txBox="1">
            <a:spLocks noChangeArrowheads="1"/>
          </p:cNvSpPr>
          <p:nvPr/>
        </p:nvSpPr>
        <p:spPr bwMode="auto">
          <a:xfrm>
            <a:off x="6911975" y="1711325"/>
            <a:ext cx="2119313" cy="277813"/>
          </a:xfrm>
          <a:prstGeom prst="rect">
            <a:avLst/>
          </a:prstGeom>
          <a:noFill/>
          <a:ln w="9525">
            <a:noFill/>
            <a:miter lim="800000"/>
            <a:headEnd/>
            <a:tailEnd/>
          </a:ln>
        </p:spPr>
        <p:txBody>
          <a:bodyPr>
            <a:spAutoFit/>
          </a:bodyPr>
          <a:lstStyle/>
          <a:p>
            <a:r>
              <a:rPr lang="en-NZ" sz="1200">
                <a:latin typeface="Century Gothic" pitchFamily="34" charset="0"/>
              </a:rPr>
              <a:t>Higher than average</a:t>
            </a:r>
          </a:p>
        </p:txBody>
      </p:sp>
      <p:sp>
        <p:nvSpPr>
          <p:cNvPr id="4" name="Rectangle 3"/>
          <p:cNvSpPr/>
          <p:nvPr/>
        </p:nvSpPr>
        <p:spPr>
          <a:xfrm>
            <a:off x="6578600" y="2178050"/>
            <a:ext cx="204788" cy="204788"/>
          </a:xfrm>
          <a:prstGeom prst="rect">
            <a:avLst/>
          </a:prstGeom>
          <a:solidFill>
            <a:schemeClr val="accent5">
              <a:lumMod val="60000"/>
              <a:lumOff val="40000"/>
            </a:schemeClr>
          </a:solidFill>
          <a:effectLst/>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en-NZ"/>
          </a:p>
        </p:txBody>
      </p:sp>
      <p:sp>
        <p:nvSpPr>
          <p:cNvPr id="50181" name="TextBox 6"/>
          <p:cNvSpPr txBox="1">
            <a:spLocks noChangeArrowheads="1"/>
          </p:cNvSpPr>
          <p:nvPr/>
        </p:nvSpPr>
        <p:spPr bwMode="auto">
          <a:xfrm>
            <a:off x="6902450" y="2143125"/>
            <a:ext cx="1447800" cy="276225"/>
          </a:xfrm>
          <a:prstGeom prst="rect">
            <a:avLst/>
          </a:prstGeom>
          <a:noFill/>
          <a:ln w="9525">
            <a:noFill/>
            <a:miter lim="800000"/>
            <a:headEnd/>
            <a:tailEnd/>
          </a:ln>
        </p:spPr>
        <p:txBody>
          <a:bodyPr>
            <a:spAutoFit/>
          </a:bodyPr>
          <a:lstStyle/>
          <a:p>
            <a:r>
              <a:rPr lang="en-NZ" sz="1200">
                <a:latin typeface="Century Gothic" pitchFamily="34" charset="0"/>
              </a:rPr>
              <a:t>Average</a:t>
            </a:r>
          </a:p>
        </p:txBody>
      </p:sp>
      <p:sp>
        <p:nvSpPr>
          <p:cNvPr id="5" name="Rectangle 4"/>
          <p:cNvSpPr/>
          <p:nvPr/>
        </p:nvSpPr>
        <p:spPr>
          <a:xfrm>
            <a:off x="6578600" y="2543175"/>
            <a:ext cx="204788" cy="204788"/>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NZ"/>
          </a:p>
        </p:txBody>
      </p:sp>
      <p:sp>
        <p:nvSpPr>
          <p:cNvPr id="50183" name="TextBox 7"/>
          <p:cNvSpPr txBox="1">
            <a:spLocks noChangeArrowheads="1"/>
          </p:cNvSpPr>
          <p:nvPr/>
        </p:nvSpPr>
        <p:spPr bwMode="auto">
          <a:xfrm>
            <a:off x="6892925" y="2516188"/>
            <a:ext cx="1447800" cy="277812"/>
          </a:xfrm>
          <a:prstGeom prst="rect">
            <a:avLst/>
          </a:prstGeom>
          <a:noFill/>
          <a:ln w="9525">
            <a:noFill/>
            <a:miter lim="800000"/>
            <a:headEnd/>
            <a:tailEnd/>
          </a:ln>
        </p:spPr>
        <p:txBody>
          <a:bodyPr>
            <a:spAutoFit/>
          </a:bodyPr>
          <a:lstStyle/>
          <a:p>
            <a:r>
              <a:rPr lang="en-NZ" sz="1200">
                <a:latin typeface="Century Gothic" pitchFamily="34" charset="0"/>
              </a:rPr>
              <a:t>Below Average</a:t>
            </a:r>
          </a:p>
        </p:txBody>
      </p:sp>
      <p:pic>
        <p:nvPicPr>
          <p:cNvPr id="50184" name="Picture 8"/>
          <p:cNvPicPr>
            <a:picLocks noChangeAspect="1"/>
          </p:cNvPicPr>
          <p:nvPr/>
        </p:nvPicPr>
        <p:blipFill>
          <a:blip r:embed="rId2"/>
          <a:srcRect/>
          <a:stretch>
            <a:fillRect/>
          </a:stretch>
        </p:blipFill>
        <p:spPr bwMode="auto">
          <a:xfrm>
            <a:off x="2011363" y="1277938"/>
            <a:ext cx="3467100" cy="5037137"/>
          </a:xfrm>
          <a:prstGeom prst="rect">
            <a:avLst/>
          </a:prstGeom>
          <a:noFill/>
          <a:ln w="9525">
            <a:noFill/>
            <a:miter lim="800000"/>
            <a:headEnd/>
            <a:tailEnd/>
          </a:ln>
        </p:spPr>
      </p:pic>
      <p:sp>
        <p:nvSpPr>
          <p:cNvPr id="13" name="Rectangle 12"/>
          <p:cNvSpPr/>
          <p:nvPr/>
        </p:nvSpPr>
        <p:spPr>
          <a:xfrm>
            <a:off x="3095625" y="1835150"/>
            <a:ext cx="973138" cy="569913"/>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NZ" sz="1000" dirty="0">
                <a:solidFill>
                  <a:schemeClr val="tx1"/>
                </a:solidFill>
              </a:rPr>
              <a:t>A</a:t>
            </a:r>
            <a:r>
              <a:rPr lang="en-NZ" sz="1000" dirty="0">
                <a:solidFill>
                  <a:schemeClr val="tx1"/>
                </a:solidFill>
              </a:rPr>
              <a:t>uckland</a:t>
            </a:r>
          </a:p>
          <a:p>
            <a:pPr algn="ctr" fontAlgn="auto">
              <a:spcBef>
                <a:spcPts val="0"/>
              </a:spcBef>
              <a:spcAft>
                <a:spcPts val="0"/>
              </a:spcAft>
              <a:defRPr/>
            </a:pPr>
            <a:r>
              <a:rPr lang="en-NZ" dirty="0">
                <a:solidFill>
                  <a:schemeClr val="tx1"/>
                </a:solidFill>
              </a:rPr>
              <a:t>21%</a:t>
            </a:r>
            <a:endParaRPr lang="en-NZ" dirty="0">
              <a:solidFill>
                <a:schemeClr val="tx1"/>
              </a:solidFill>
            </a:endParaRPr>
          </a:p>
        </p:txBody>
      </p:sp>
      <p:sp>
        <p:nvSpPr>
          <p:cNvPr id="16" name="Rectangle 15"/>
          <p:cNvSpPr/>
          <p:nvPr/>
        </p:nvSpPr>
        <p:spPr>
          <a:xfrm>
            <a:off x="2219325" y="3103563"/>
            <a:ext cx="1601788" cy="569912"/>
          </a:xfrm>
          <a:prstGeom prst="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en-NZ" sz="1000" dirty="0">
                <a:solidFill>
                  <a:schemeClr val="bg1"/>
                </a:solidFill>
              </a:rPr>
              <a:t>Nelson / Tasman / Marlborough</a:t>
            </a:r>
          </a:p>
          <a:p>
            <a:pPr algn="ctr" fontAlgn="auto">
              <a:spcBef>
                <a:spcPts val="0"/>
              </a:spcBef>
              <a:spcAft>
                <a:spcPts val="0"/>
              </a:spcAft>
              <a:defRPr/>
            </a:pPr>
            <a:r>
              <a:rPr lang="en-NZ" dirty="0">
                <a:solidFill>
                  <a:schemeClr val="bg1"/>
                </a:solidFill>
              </a:rPr>
              <a:t>51%</a:t>
            </a:r>
            <a:endParaRPr lang="en-NZ" dirty="0">
              <a:solidFill>
                <a:schemeClr val="bg1"/>
              </a:solidFill>
            </a:endParaRPr>
          </a:p>
        </p:txBody>
      </p:sp>
      <p:sp>
        <p:nvSpPr>
          <p:cNvPr id="17" name="Rectangle 16"/>
          <p:cNvSpPr/>
          <p:nvPr/>
        </p:nvSpPr>
        <p:spPr>
          <a:xfrm>
            <a:off x="4733925" y="3797300"/>
            <a:ext cx="1230313" cy="568325"/>
          </a:xfrm>
          <a:prstGeom prst="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en-NZ" sz="1000" dirty="0">
                <a:solidFill>
                  <a:schemeClr val="bg1"/>
                </a:solidFill>
              </a:rPr>
              <a:t>Wellington</a:t>
            </a:r>
          </a:p>
          <a:p>
            <a:pPr algn="ctr" fontAlgn="auto">
              <a:spcBef>
                <a:spcPts val="0"/>
              </a:spcBef>
              <a:spcAft>
                <a:spcPts val="0"/>
              </a:spcAft>
              <a:defRPr/>
            </a:pPr>
            <a:r>
              <a:rPr lang="en-NZ" dirty="0">
                <a:solidFill>
                  <a:schemeClr val="bg1"/>
                </a:solidFill>
              </a:rPr>
              <a:t>51%</a:t>
            </a:r>
            <a:endParaRPr lang="en-NZ" dirty="0">
              <a:solidFill>
                <a:schemeClr val="bg1"/>
              </a:solidFill>
            </a:endParaRPr>
          </a:p>
        </p:txBody>
      </p:sp>
      <p:sp>
        <p:nvSpPr>
          <p:cNvPr id="15" name="Rectangle 14"/>
          <p:cNvSpPr/>
          <p:nvPr/>
        </p:nvSpPr>
        <p:spPr>
          <a:xfrm>
            <a:off x="1609725" y="4265613"/>
            <a:ext cx="1230313" cy="569912"/>
          </a:xfrm>
          <a:prstGeom prst="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en-NZ" sz="1000" dirty="0">
                <a:solidFill>
                  <a:schemeClr val="bg1"/>
                </a:solidFill>
              </a:rPr>
              <a:t>West Coast</a:t>
            </a:r>
          </a:p>
          <a:p>
            <a:pPr algn="ctr" fontAlgn="auto">
              <a:spcBef>
                <a:spcPts val="0"/>
              </a:spcBef>
              <a:spcAft>
                <a:spcPts val="0"/>
              </a:spcAft>
              <a:defRPr/>
            </a:pPr>
            <a:r>
              <a:rPr lang="en-NZ" dirty="0">
                <a:solidFill>
                  <a:schemeClr val="bg1"/>
                </a:solidFill>
              </a:rPr>
              <a:t>53%</a:t>
            </a:r>
            <a:endParaRPr lang="en-NZ" dirty="0">
              <a:solidFill>
                <a:schemeClr val="bg1"/>
              </a:solidFill>
            </a:endParaRPr>
          </a:p>
        </p:txBody>
      </p:sp>
      <p:sp>
        <p:nvSpPr>
          <p:cNvPr id="18" name="Rectangle 17"/>
          <p:cNvSpPr/>
          <p:nvPr/>
        </p:nvSpPr>
        <p:spPr>
          <a:xfrm>
            <a:off x="6578600" y="3103563"/>
            <a:ext cx="1230313" cy="569912"/>
          </a:xfrm>
          <a:prstGeom prst="rect">
            <a:avLst/>
          </a:prstGeom>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r>
              <a:rPr lang="en-NZ" sz="1000" dirty="0">
                <a:solidFill>
                  <a:schemeClr val="bg1"/>
                </a:solidFill>
              </a:rPr>
              <a:t>Average</a:t>
            </a:r>
          </a:p>
          <a:p>
            <a:pPr algn="ctr" fontAlgn="auto">
              <a:spcBef>
                <a:spcPts val="0"/>
              </a:spcBef>
              <a:spcAft>
                <a:spcPts val="0"/>
              </a:spcAft>
              <a:defRPr/>
            </a:pPr>
            <a:r>
              <a:rPr lang="en-NZ" dirty="0">
                <a:solidFill>
                  <a:schemeClr val="bg1"/>
                </a:solidFill>
              </a:rPr>
              <a:t>32%</a:t>
            </a:r>
            <a:endParaRPr lang="en-NZ" dirty="0">
              <a:solidFill>
                <a:schemeClr val="bg1"/>
              </a:solidFill>
            </a:endParaRPr>
          </a:p>
        </p:txBody>
      </p:sp>
      <p:sp>
        <p:nvSpPr>
          <p:cNvPr id="19" name="Rectangle 18"/>
          <p:cNvSpPr/>
          <p:nvPr/>
        </p:nvSpPr>
        <p:spPr>
          <a:xfrm>
            <a:off x="6334125" y="1333500"/>
            <a:ext cx="2581275" cy="2552700"/>
          </a:xfrm>
          <a:prstGeom prst="rect">
            <a:avLst/>
          </a:prstGeom>
          <a:noFill/>
          <a:ln>
            <a:solidFill>
              <a:srgbClr val="89BBEE"/>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a:p>
        </p:txBody>
      </p:sp>
      <p:sp>
        <p:nvSpPr>
          <p:cNvPr id="50191" name="TextBox 20"/>
          <p:cNvSpPr txBox="1">
            <a:spLocks noChangeArrowheads="1"/>
          </p:cNvSpPr>
          <p:nvPr/>
        </p:nvSpPr>
        <p:spPr bwMode="auto">
          <a:xfrm>
            <a:off x="3886200" y="5514975"/>
            <a:ext cx="4362450" cy="708025"/>
          </a:xfrm>
          <a:prstGeom prst="rect">
            <a:avLst/>
          </a:prstGeom>
          <a:noFill/>
          <a:ln w="9525">
            <a:noFill/>
            <a:miter lim="800000"/>
            <a:headEnd/>
            <a:tailEnd/>
          </a:ln>
        </p:spPr>
        <p:txBody>
          <a:bodyPr>
            <a:spAutoFit/>
          </a:bodyPr>
          <a:lstStyle/>
          <a:p>
            <a:r>
              <a:rPr lang="en-US" sz="1000">
                <a:latin typeface="Century Gothic" pitchFamily="34" charset="0"/>
              </a:rPr>
              <a:t>Note: Percentages are presented that are statistically higher or lower than the national average at the 95% confidence level. We have not calculated percentages for Canterbury because Christchurch city residents were not interviewed this year.</a:t>
            </a:r>
            <a:endParaRPr lang="en-NZ" sz="1000">
              <a:latin typeface="Century Gothic" pitchFamily="34" charset="0"/>
            </a:endParaRPr>
          </a:p>
        </p:txBody>
      </p:sp>
      <p:sp>
        <p:nvSpPr>
          <p:cNvPr id="20" name="TextBox 19"/>
          <p:cNvSpPr txBox="1"/>
          <p:nvPr/>
        </p:nvSpPr>
        <p:spPr>
          <a:xfrm>
            <a:off x="6372225" y="4125913"/>
            <a:ext cx="2524125" cy="1277937"/>
          </a:xfrm>
          <a:prstGeom prst="rect">
            <a:avLst/>
          </a:prstGeom>
          <a:noFill/>
          <a:ln>
            <a:solidFill>
              <a:schemeClr val="accent6">
                <a:shade val="95000"/>
                <a:satMod val="105000"/>
              </a:schemeClr>
            </a:solidFill>
          </a:ln>
        </p:spPr>
        <p:txBody>
          <a:bodyPr>
            <a:spAutoFit/>
          </a:bodyPr>
          <a:lstStyle/>
          <a:p>
            <a:pPr algn="ctr" fontAlgn="auto">
              <a:spcBef>
                <a:spcPts val="0"/>
              </a:spcBef>
              <a:spcAft>
                <a:spcPts val="0"/>
              </a:spcAft>
              <a:defRPr/>
            </a:pPr>
            <a:r>
              <a:rPr lang="en-NZ" sz="1100" dirty="0">
                <a:latin typeface="+mn-lt"/>
                <a:cs typeface="+mn-cs"/>
              </a:rPr>
              <a:t>Wellington, Nelson/Tasman/Marlborough, and West Coast residents are more likely than average to be prepared at home. Auckland residents are less likely than average to be prepared at home.</a:t>
            </a:r>
            <a:endParaRPr lang="en-NZ" sz="1100" dirty="0">
              <a:latin typeface="+mn-lt"/>
              <a:cs typeface="+mn-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42975" y="1638300"/>
            <a:ext cx="8191500" cy="408622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NZ"/>
          </a:p>
        </p:txBody>
      </p:sp>
      <p:sp>
        <p:nvSpPr>
          <p:cNvPr id="51202" name="Title 1"/>
          <p:cNvSpPr>
            <a:spLocks noGrp="1"/>
          </p:cNvSpPr>
          <p:nvPr>
            <p:ph type="title"/>
          </p:nvPr>
        </p:nvSpPr>
        <p:spPr>
          <a:xfrm>
            <a:off x="919163" y="909638"/>
            <a:ext cx="8148637" cy="850900"/>
          </a:xfrm>
        </p:spPr>
        <p:txBody>
          <a:bodyPr/>
          <a:lstStyle/>
          <a:p>
            <a:r>
              <a:rPr lang="en-US" sz="3000" b="1" smtClean="0">
                <a:solidFill>
                  <a:schemeClr val="accent1"/>
                </a:solidFill>
              </a:rPr>
              <a:t>Most at risk when disaster strikes…</a:t>
            </a:r>
            <a:endParaRPr lang="en-NZ" sz="3000" b="1" smtClean="0">
              <a:solidFill>
                <a:schemeClr val="accent1"/>
              </a:solidFill>
            </a:endParaRPr>
          </a:p>
        </p:txBody>
      </p:sp>
      <p:pic>
        <p:nvPicPr>
          <p:cNvPr id="1026" name="Picture 2"/>
          <p:cNvPicPr>
            <a:picLocks noChangeAspect="1" noChangeArrowheads="1"/>
          </p:cNvPicPr>
          <p:nvPr/>
        </p:nvPicPr>
        <p:blipFill>
          <a:blip r:embed="rId2"/>
          <a:srcRect/>
          <a:stretch>
            <a:fillRect/>
          </a:stretch>
        </p:blipFill>
        <p:spPr bwMode="auto">
          <a:xfrm>
            <a:off x="1104900" y="1811338"/>
            <a:ext cx="3544888" cy="3722687"/>
          </a:xfrm>
          <a:prstGeom prst="rect">
            <a:avLst/>
          </a:prstGeom>
          <a:ln>
            <a:noFill/>
          </a:ln>
          <a:effectLst>
            <a:outerShdw blurRad="190500" algn="tl" rotWithShape="0">
              <a:srgbClr val="000000">
                <a:alpha val="70000"/>
              </a:srgbClr>
            </a:outerShdw>
          </a:effectLst>
        </p:spPr>
      </p:pic>
      <p:sp>
        <p:nvSpPr>
          <p:cNvPr id="7" name="TextBox 6"/>
          <p:cNvSpPr txBox="1"/>
          <p:nvPr/>
        </p:nvSpPr>
        <p:spPr>
          <a:xfrm>
            <a:off x="4686300" y="1866900"/>
            <a:ext cx="4229100" cy="1182688"/>
          </a:xfrm>
          <a:prstGeom prst="rect">
            <a:avLst/>
          </a:prstGeom>
          <a:noFill/>
        </p:spPr>
        <p:txBody>
          <a:bodyPr>
            <a:spAutoFit/>
          </a:bodyPr>
          <a:lstStyle/>
          <a:p>
            <a:pPr fontAlgn="auto">
              <a:lnSpc>
                <a:spcPct val="114000"/>
              </a:lnSpc>
              <a:spcBef>
                <a:spcPts val="0"/>
              </a:spcBef>
              <a:spcAft>
                <a:spcPts val="300"/>
              </a:spcAft>
              <a:defRPr/>
            </a:pPr>
            <a:r>
              <a:rPr lang="en-US" sz="1200" b="1" dirty="0">
                <a:solidFill>
                  <a:schemeClr val="bg1"/>
                </a:solidFill>
                <a:latin typeface="+mn-lt"/>
                <a:cs typeface="+mn-cs"/>
              </a:rPr>
              <a:t>Students:</a:t>
            </a:r>
          </a:p>
          <a:p>
            <a:pPr marL="180975" indent="-180975" fontAlgn="auto">
              <a:lnSpc>
                <a:spcPct val="114000"/>
              </a:lnSpc>
              <a:spcBef>
                <a:spcPts val="0"/>
              </a:spcBef>
              <a:spcAft>
                <a:spcPts val="0"/>
              </a:spcAft>
              <a:buFont typeface="Wingdings" pitchFamily="2" charset="2"/>
              <a:buChar char="§"/>
              <a:defRPr/>
            </a:pPr>
            <a:r>
              <a:rPr lang="en-US" sz="1200" dirty="0">
                <a:solidFill>
                  <a:schemeClr val="bg1"/>
                </a:solidFill>
                <a:latin typeface="+mn-lt"/>
                <a:cs typeface="+mn-cs"/>
              </a:rPr>
              <a:t>Less likely to be fully prepared (9%) or committed (30%), and to have understanding (63%) or awareness (62%).</a:t>
            </a:r>
          </a:p>
          <a:p>
            <a:pPr marL="180975" indent="-180975" fontAlgn="auto">
              <a:lnSpc>
                <a:spcPct val="114000"/>
              </a:lnSpc>
              <a:spcBef>
                <a:spcPts val="0"/>
              </a:spcBef>
              <a:spcAft>
                <a:spcPts val="0"/>
              </a:spcAft>
              <a:buFont typeface="Wingdings" pitchFamily="2" charset="2"/>
              <a:buChar char="§"/>
              <a:defRPr/>
            </a:pPr>
            <a:r>
              <a:rPr lang="en-US" sz="1200" dirty="0">
                <a:solidFill>
                  <a:schemeClr val="bg1"/>
                </a:solidFill>
                <a:latin typeface="+mn-lt"/>
                <a:cs typeface="+mn-cs"/>
              </a:rPr>
              <a:t>More likely to be unaware (38%).</a:t>
            </a:r>
            <a:endParaRPr lang="en-NZ" sz="1200" dirty="0">
              <a:solidFill>
                <a:schemeClr val="bg1"/>
              </a:solidFill>
              <a:latin typeface="+mn-lt"/>
              <a:cs typeface="+mn-cs"/>
            </a:endParaRPr>
          </a:p>
        </p:txBody>
      </p:sp>
      <p:sp>
        <p:nvSpPr>
          <p:cNvPr id="8" name="TextBox 7"/>
          <p:cNvSpPr txBox="1"/>
          <p:nvPr/>
        </p:nvSpPr>
        <p:spPr>
          <a:xfrm>
            <a:off x="4686300" y="3105150"/>
            <a:ext cx="4257675" cy="1165225"/>
          </a:xfrm>
          <a:prstGeom prst="rect">
            <a:avLst/>
          </a:prstGeom>
          <a:noFill/>
        </p:spPr>
        <p:txBody>
          <a:bodyPr>
            <a:spAutoFit/>
          </a:bodyPr>
          <a:lstStyle/>
          <a:p>
            <a:pPr fontAlgn="auto">
              <a:lnSpc>
                <a:spcPct val="114000"/>
              </a:lnSpc>
              <a:spcBef>
                <a:spcPts val="0"/>
              </a:spcBef>
              <a:spcAft>
                <a:spcPts val="300"/>
              </a:spcAft>
              <a:defRPr/>
            </a:pPr>
            <a:r>
              <a:rPr lang="en-US" sz="1200" b="1" dirty="0">
                <a:solidFill>
                  <a:schemeClr val="bg1"/>
                </a:solidFill>
                <a:latin typeface="+mn-lt"/>
                <a:cs typeface="+mn-cs"/>
              </a:rPr>
              <a:t>Those who do </a:t>
            </a:r>
            <a:r>
              <a:rPr lang="en-US" sz="1200" b="1" u="sng" dirty="0">
                <a:solidFill>
                  <a:schemeClr val="bg1"/>
                </a:solidFill>
                <a:latin typeface="+mn-lt"/>
                <a:cs typeface="+mn-cs"/>
              </a:rPr>
              <a:t>not</a:t>
            </a:r>
            <a:r>
              <a:rPr lang="en-US" sz="1200" b="1" dirty="0">
                <a:solidFill>
                  <a:schemeClr val="bg1"/>
                </a:solidFill>
                <a:latin typeface="+mn-lt"/>
                <a:cs typeface="+mn-cs"/>
              </a:rPr>
              <a:t> identify as NZ European or Māori:</a:t>
            </a:r>
          </a:p>
          <a:p>
            <a:pPr marL="180975" indent="-180975" fontAlgn="auto">
              <a:lnSpc>
                <a:spcPct val="114000"/>
              </a:lnSpc>
              <a:spcBef>
                <a:spcPts val="0"/>
              </a:spcBef>
              <a:spcAft>
                <a:spcPts val="0"/>
              </a:spcAft>
              <a:buFont typeface="Wingdings" pitchFamily="2" charset="2"/>
              <a:buChar char="§"/>
              <a:defRPr/>
            </a:pPr>
            <a:r>
              <a:rPr lang="en-US" sz="1200" dirty="0">
                <a:solidFill>
                  <a:schemeClr val="bg1"/>
                </a:solidFill>
                <a:latin typeface="+mn-lt"/>
                <a:cs typeface="+mn-cs"/>
              </a:rPr>
              <a:t>Less likely to be fully prepared (13%) or committed (40%), and to have understanding (68%) or awareness (71%).</a:t>
            </a:r>
          </a:p>
          <a:p>
            <a:pPr marL="180975" indent="-180975" fontAlgn="auto">
              <a:lnSpc>
                <a:spcPct val="114000"/>
              </a:lnSpc>
              <a:spcBef>
                <a:spcPts val="0"/>
              </a:spcBef>
              <a:spcAft>
                <a:spcPts val="0"/>
              </a:spcAft>
              <a:buFont typeface="Wingdings" pitchFamily="2" charset="2"/>
              <a:buChar char="§"/>
              <a:defRPr/>
            </a:pPr>
            <a:r>
              <a:rPr lang="en-US" sz="1200" dirty="0">
                <a:solidFill>
                  <a:schemeClr val="bg1"/>
                </a:solidFill>
                <a:latin typeface="+mn-lt"/>
                <a:cs typeface="+mn-cs"/>
              </a:rPr>
              <a:t>More likely to be unaware (29%).</a:t>
            </a:r>
            <a:endParaRPr lang="en-NZ" sz="1200" dirty="0">
              <a:solidFill>
                <a:schemeClr val="bg1"/>
              </a:solidFill>
              <a:latin typeface="+mn-lt"/>
              <a:cs typeface="+mn-cs"/>
            </a:endParaRPr>
          </a:p>
        </p:txBody>
      </p:sp>
      <p:sp>
        <p:nvSpPr>
          <p:cNvPr id="9" name="TextBox 8"/>
          <p:cNvSpPr txBox="1"/>
          <p:nvPr/>
        </p:nvSpPr>
        <p:spPr>
          <a:xfrm>
            <a:off x="4686300" y="4343400"/>
            <a:ext cx="4257675" cy="1165225"/>
          </a:xfrm>
          <a:prstGeom prst="rect">
            <a:avLst/>
          </a:prstGeom>
          <a:noFill/>
        </p:spPr>
        <p:txBody>
          <a:bodyPr>
            <a:spAutoFit/>
          </a:bodyPr>
          <a:lstStyle/>
          <a:p>
            <a:pPr fontAlgn="auto">
              <a:lnSpc>
                <a:spcPct val="114000"/>
              </a:lnSpc>
              <a:spcBef>
                <a:spcPts val="0"/>
              </a:spcBef>
              <a:spcAft>
                <a:spcPts val="300"/>
              </a:spcAft>
              <a:defRPr/>
            </a:pPr>
            <a:r>
              <a:rPr lang="en-US" sz="1200" b="1" dirty="0">
                <a:solidFill>
                  <a:schemeClr val="bg1"/>
                </a:solidFill>
                <a:latin typeface="+mn-lt"/>
                <a:cs typeface="+mn-cs"/>
              </a:rPr>
              <a:t>Those for whom English is not a first language:</a:t>
            </a:r>
          </a:p>
          <a:p>
            <a:pPr marL="180975" indent="-180975" fontAlgn="auto">
              <a:lnSpc>
                <a:spcPct val="114000"/>
              </a:lnSpc>
              <a:spcBef>
                <a:spcPts val="0"/>
              </a:spcBef>
              <a:spcAft>
                <a:spcPts val="0"/>
              </a:spcAft>
              <a:buFont typeface="Wingdings" pitchFamily="2" charset="2"/>
              <a:buChar char="§"/>
              <a:defRPr/>
            </a:pPr>
            <a:r>
              <a:rPr lang="en-US" sz="1200" dirty="0">
                <a:solidFill>
                  <a:schemeClr val="bg1"/>
                </a:solidFill>
                <a:latin typeface="+mn-lt"/>
                <a:cs typeface="+mn-cs"/>
              </a:rPr>
              <a:t>Less likely to be fully prepared (11%) or committed (40%), and to have understanding (62%) or awareness (70%).</a:t>
            </a:r>
          </a:p>
          <a:p>
            <a:pPr marL="180975" indent="-180975" fontAlgn="auto">
              <a:lnSpc>
                <a:spcPct val="114000"/>
              </a:lnSpc>
              <a:spcBef>
                <a:spcPts val="0"/>
              </a:spcBef>
              <a:spcAft>
                <a:spcPts val="0"/>
              </a:spcAft>
              <a:buFont typeface="Wingdings" pitchFamily="2" charset="2"/>
              <a:buChar char="§"/>
              <a:defRPr/>
            </a:pPr>
            <a:r>
              <a:rPr lang="en-US" sz="1200" dirty="0">
                <a:solidFill>
                  <a:schemeClr val="bg1"/>
                </a:solidFill>
                <a:latin typeface="+mn-lt"/>
                <a:cs typeface="+mn-cs"/>
              </a:rPr>
              <a:t>More likely to be unaware (30%).</a:t>
            </a:r>
            <a:endParaRPr lang="en-NZ" sz="1200" dirty="0">
              <a:solidFill>
                <a:schemeClr val="bg1"/>
              </a:solidFill>
              <a:latin typeface="+mn-lt"/>
              <a:cs typeface="+mn-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4888" y="338138"/>
            <a:ext cx="5519737" cy="1690687"/>
          </a:xfrm>
        </p:spPr>
        <p:txBody>
          <a:bodyPr rtlCol="0">
            <a:normAutofit fontScale="90000"/>
          </a:bodyPr>
          <a:lstStyle/>
          <a:p>
            <a:pPr fontAlgn="auto">
              <a:spcAft>
                <a:spcPts val="0"/>
              </a:spcAft>
              <a:defRPr/>
            </a:pPr>
            <a:r>
              <a:rPr lang="en-NZ" b="1" dirty="0" smtClean="0">
                <a:solidFill>
                  <a:schemeClr val="accent1"/>
                </a:solidFill>
              </a:rPr>
              <a:t>The main barriers to being prepared remain similar to previous years, although cost has become a greater barrier over time.</a:t>
            </a:r>
            <a:endParaRPr lang="en-NZ" b="1" dirty="0">
              <a:solidFill>
                <a:schemeClr val="accent1"/>
              </a:solidFill>
            </a:endParaRPr>
          </a:p>
        </p:txBody>
      </p:sp>
      <p:graphicFrame>
        <p:nvGraphicFramePr>
          <p:cNvPr id="4" name="Group 113"/>
          <p:cNvGraphicFramePr>
            <a:graphicFrameLocks noGrp="1"/>
          </p:cNvGraphicFramePr>
          <p:nvPr/>
        </p:nvGraphicFramePr>
        <p:xfrm>
          <a:off x="1063625" y="2409827"/>
          <a:ext cx="7966074" cy="3661173"/>
        </p:xfrm>
        <a:graphic>
          <a:graphicData uri="http://schemas.openxmlformats.org/drawingml/2006/table">
            <a:tbl>
              <a:tblPr>
                <a:effectLst>
                  <a:outerShdw blurRad="50800" dist="38100" dir="2700000" algn="tl" rotWithShape="0">
                    <a:prstClr val="black">
                      <a:alpha val="40000"/>
                    </a:prstClr>
                  </a:outerShdw>
                </a:effectLst>
                <a:tableStyleId>{BC89EF96-8CEA-46FF-86C4-4CE0E7609802}</a:tableStyleId>
              </a:tblPr>
              <a:tblGrid>
                <a:gridCol w="4379964"/>
                <a:gridCol w="598341"/>
                <a:gridCol w="607527"/>
                <a:gridCol w="612774"/>
                <a:gridCol w="589156"/>
                <a:gridCol w="589156"/>
                <a:gridCol w="589156"/>
              </a:tblGrid>
              <a:tr h="523873">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sz="1200" b="1" i="0" u="none" strike="noStrike" cap="none" normalizeH="0" baseline="0" dirty="0" smtClean="0">
                          <a:ln>
                            <a:noFill/>
                          </a:ln>
                          <a:solidFill>
                            <a:schemeClr val="bg1"/>
                          </a:solidFill>
                          <a:effectLst/>
                          <a:latin typeface="+mn-lt"/>
                        </a:rPr>
                        <a:t>Barriers to being prepared</a:t>
                      </a:r>
                      <a:br>
                        <a:rPr kumimoji="0" lang="en-US" sz="1200" b="1" i="0" u="none" strike="noStrike" cap="none" normalizeH="0" baseline="0" dirty="0" smtClean="0">
                          <a:ln>
                            <a:noFill/>
                          </a:ln>
                          <a:solidFill>
                            <a:schemeClr val="bg1"/>
                          </a:solidFill>
                          <a:effectLst/>
                          <a:latin typeface="+mn-lt"/>
                        </a:rPr>
                      </a:br>
                      <a:r>
                        <a:rPr kumimoji="0" lang="en-US" sz="1200" b="1" i="0" u="none" strike="noStrike" cap="none" normalizeH="0" baseline="0" dirty="0" smtClean="0">
                          <a:ln>
                            <a:noFill/>
                          </a:ln>
                          <a:solidFill>
                            <a:schemeClr val="bg1"/>
                          </a:solidFill>
                          <a:effectLst/>
                          <a:latin typeface="+mn-lt"/>
                        </a:rPr>
                        <a:t>(among those who believe preparedness is important)</a:t>
                      </a:r>
                      <a:endParaRPr kumimoji="0" lang="en-NZ" sz="1200" b="1" i="0" u="none" strike="noStrike" cap="none" normalizeH="0" baseline="0" dirty="0" smtClean="0">
                        <a:ln>
                          <a:noFill/>
                        </a:ln>
                        <a:solidFill>
                          <a:schemeClr val="bg1"/>
                        </a:solidFill>
                        <a:effectLst/>
                        <a:latin typeface="+mn-lt"/>
                      </a:endParaRPr>
                    </a:p>
                  </a:txBody>
                  <a:tcPr anchor="ctr" horzOverflow="overflow">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NZ" sz="1200" b="1" u="none" strike="noStrike" cap="none" normalizeH="0" baseline="0" dirty="0" smtClean="0">
                          <a:ln>
                            <a:noFill/>
                          </a:ln>
                          <a:solidFill>
                            <a:schemeClr val="bg1"/>
                          </a:solidFill>
                          <a:effectLst/>
                        </a:rPr>
                        <a:t>BM</a:t>
                      </a:r>
                      <a:endParaRPr kumimoji="0" lang="en-NZ" sz="1200" b="1" i="0" u="none" strike="noStrike" cap="none" normalizeH="0" baseline="0" dirty="0" smtClean="0">
                        <a:ln>
                          <a:noFill/>
                        </a:ln>
                        <a:solidFill>
                          <a:schemeClr val="bg1"/>
                        </a:solidFill>
                        <a:effectLst/>
                        <a:latin typeface="+mn-lt"/>
                      </a:endParaRPr>
                    </a:p>
                  </a:txBody>
                  <a:tcPr anchor="ctr" horzOverflow="overflow">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NZ" sz="1200" b="1" u="none" strike="noStrike" cap="none" normalizeH="0" baseline="0" dirty="0" smtClean="0">
                          <a:ln>
                            <a:noFill/>
                          </a:ln>
                          <a:solidFill>
                            <a:schemeClr val="bg1"/>
                          </a:solidFill>
                          <a:effectLst/>
                        </a:rPr>
                        <a:t>‘07</a:t>
                      </a:r>
                      <a:endParaRPr kumimoji="0" lang="en-NZ" sz="1200" b="1" i="0" u="none" strike="noStrike" cap="none" normalizeH="0" baseline="0" dirty="0" smtClean="0">
                        <a:ln>
                          <a:noFill/>
                        </a:ln>
                        <a:solidFill>
                          <a:schemeClr val="bg1"/>
                        </a:solidFill>
                        <a:effectLst/>
                        <a:latin typeface="+mn-lt"/>
                      </a:endParaRPr>
                    </a:p>
                  </a:txBody>
                  <a:tcPr anchor="ctr" horzOverflow="overflow">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NZ" sz="1200" b="1" u="none" strike="noStrike" cap="none" normalizeH="0" baseline="0" dirty="0" smtClean="0">
                          <a:ln>
                            <a:noFill/>
                          </a:ln>
                          <a:solidFill>
                            <a:schemeClr val="bg1"/>
                          </a:solidFill>
                          <a:effectLst/>
                        </a:rPr>
                        <a:t>‘08</a:t>
                      </a:r>
                      <a:endParaRPr kumimoji="0" lang="en-NZ" sz="1200" b="1" i="0" u="none" strike="noStrike" cap="none" normalizeH="0" baseline="0" dirty="0" smtClean="0">
                        <a:ln>
                          <a:noFill/>
                        </a:ln>
                        <a:solidFill>
                          <a:schemeClr val="bg1"/>
                        </a:solidFill>
                        <a:effectLst/>
                        <a:latin typeface="+mn-lt"/>
                      </a:endParaRPr>
                    </a:p>
                  </a:txBody>
                  <a:tcPr anchor="ctr" horzOverflow="overflow">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NZ" sz="1200" b="1" u="none" strike="noStrike" cap="none" normalizeH="0" baseline="0" dirty="0" smtClean="0">
                          <a:ln>
                            <a:noFill/>
                          </a:ln>
                          <a:solidFill>
                            <a:schemeClr val="bg1"/>
                          </a:solidFill>
                          <a:effectLst/>
                        </a:rPr>
                        <a:t>‘09</a:t>
                      </a:r>
                      <a:endParaRPr kumimoji="0" lang="en-NZ" sz="1200" b="1" i="0" u="none" strike="noStrike" cap="none" normalizeH="0" baseline="0" dirty="0" smtClean="0">
                        <a:ln>
                          <a:noFill/>
                        </a:ln>
                        <a:solidFill>
                          <a:schemeClr val="bg1"/>
                        </a:solidFill>
                        <a:effectLst/>
                        <a:latin typeface="+mn-lt"/>
                      </a:endParaRPr>
                    </a:p>
                  </a:txBody>
                  <a:tcPr anchor="ctr" horzOverflow="overflow">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NZ" sz="1200" b="1" u="none" strike="noStrike" cap="none" normalizeH="0" baseline="0" dirty="0" smtClean="0">
                          <a:ln>
                            <a:noFill/>
                          </a:ln>
                          <a:solidFill>
                            <a:schemeClr val="bg1"/>
                          </a:solidFill>
                          <a:effectLst/>
                        </a:rPr>
                        <a:t>‘10</a:t>
                      </a:r>
                      <a:endParaRPr kumimoji="0" lang="en-NZ" sz="1200" b="1" i="0" u="none" strike="noStrike" cap="none" normalizeH="0" baseline="0" dirty="0" smtClean="0">
                        <a:ln>
                          <a:noFill/>
                        </a:ln>
                        <a:solidFill>
                          <a:schemeClr val="bg1"/>
                        </a:solidFill>
                        <a:effectLst/>
                        <a:latin typeface="+mn-lt"/>
                      </a:endParaRPr>
                    </a:p>
                  </a:txBody>
                  <a:tcPr anchor="ctr" horzOverflow="overflow">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r>
                        <a:rPr kumimoji="0" lang="en-NZ" sz="1200" b="1" u="none" strike="noStrike" cap="none" normalizeH="0" baseline="0" dirty="0" smtClean="0">
                          <a:ln>
                            <a:noFill/>
                          </a:ln>
                          <a:solidFill>
                            <a:schemeClr val="bg1"/>
                          </a:solidFill>
                          <a:effectLst/>
                        </a:rPr>
                        <a:t>‘11</a:t>
                      </a:r>
                      <a:endParaRPr kumimoji="0" lang="en-NZ" sz="1200" b="1" i="0" u="none" strike="noStrike" cap="none" normalizeH="0" baseline="0" dirty="0" smtClean="0">
                        <a:ln>
                          <a:noFill/>
                        </a:ln>
                        <a:solidFill>
                          <a:schemeClr val="bg1"/>
                        </a:solidFill>
                        <a:effectLst/>
                        <a:latin typeface="+mn-lt"/>
                      </a:endParaRPr>
                    </a:p>
                  </a:txBody>
                  <a:tcPr anchor="ctr" horzOverflow="overflow">
                    <a:solidFill>
                      <a:schemeClr val="accent1"/>
                    </a:solidFill>
                  </a:tcPr>
                </a:tc>
              </a:tr>
              <a:tr h="312449">
                <a:tc>
                  <a:txBody>
                    <a:bodyPr/>
                    <a:lstStyle/>
                    <a:p>
                      <a:pPr algn="l" rtl="0" fontAlgn="ctr"/>
                      <a:r>
                        <a:rPr lang="en-NZ" sz="1000" u="none" strike="noStrike" dirty="0"/>
                        <a:t>Haven’t got around to it/no motivation/no time</a:t>
                      </a:r>
                      <a:endParaRPr lang="en-NZ" sz="1000" b="0" i="0" u="none" strike="noStrike" dirty="0">
                        <a:solidFill>
                          <a:srgbClr val="000000"/>
                        </a:solidFill>
                        <a:latin typeface="Century Gothic"/>
                      </a:endParaRPr>
                    </a:p>
                  </a:txBody>
                  <a:tcPr marL="85725" marR="9525" marT="9525" marB="0" anchor="ctr"/>
                </a:tc>
                <a:tc>
                  <a:txBody>
                    <a:bodyPr/>
                    <a:lstStyle/>
                    <a:p>
                      <a:pPr algn="ctr" rtl="0" fontAlgn="ctr"/>
                      <a:r>
                        <a:rPr lang="en-NZ" sz="900" u="none" strike="noStrike"/>
                        <a:t>40%</a:t>
                      </a:r>
                      <a:endParaRPr lang="en-NZ" sz="900" b="0" i="0" u="none" strike="noStrike">
                        <a:solidFill>
                          <a:srgbClr val="000000"/>
                        </a:solidFill>
                        <a:latin typeface="Century Gothic"/>
                      </a:endParaRPr>
                    </a:p>
                  </a:txBody>
                  <a:tcPr marL="9525" marR="9525" marT="9525" marB="0" anchor="ctr"/>
                </a:tc>
                <a:tc>
                  <a:txBody>
                    <a:bodyPr/>
                    <a:lstStyle/>
                    <a:p>
                      <a:pPr algn="ctr" rtl="0" fontAlgn="ctr"/>
                      <a:r>
                        <a:rPr lang="en-NZ" sz="900" u="none" strike="noStrike" dirty="0"/>
                        <a:t>44%</a:t>
                      </a:r>
                      <a:endParaRPr lang="en-NZ" sz="900" b="0" i="0" u="none" strike="noStrike" dirty="0">
                        <a:solidFill>
                          <a:srgbClr val="000000"/>
                        </a:solidFill>
                        <a:latin typeface="Century Gothic"/>
                      </a:endParaRPr>
                    </a:p>
                  </a:txBody>
                  <a:tcPr marL="9525" marR="9525" marT="9525" marB="0" anchor="ctr">
                    <a:solidFill>
                      <a:schemeClr val="accent1">
                        <a:lumMod val="60000"/>
                        <a:lumOff val="40000"/>
                      </a:schemeClr>
                    </a:solidFill>
                  </a:tcPr>
                </a:tc>
                <a:tc>
                  <a:txBody>
                    <a:bodyPr/>
                    <a:lstStyle/>
                    <a:p>
                      <a:pPr algn="ctr" rtl="0" fontAlgn="ctr"/>
                      <a:r>
                        <a:rPr lang="en-NZ" sz="900" u="none" strike="noStrike"/>
                        <a:t>34%</a:t>
                      </a:r>
                      <a:endParaRPr lang="en-NZ" sz="900" b="0" i="0" u="none" strike="noStrike">
                        <a:solidFill>
                          <a:srgbClr val="000000"/>
                        </a:solidFill>
                        <a:latin typeface="Century Gothic"/>
                      </a:endParaRPr>
                    </a:p>
                  </a:txBody>
                  <a:tcPr marL="9525" marR="9525" marT="9525" marB="0" anchor="ctr"/>
                </a:tc>
                <a:tc>
                  <a:txBody>
                    <a:bodyPr/>
                    <a:lstStyle/>
                    <a:p>
                      <a:pPr algn="ctr" rtl="0" fontAlgn="ctr"/>
                      <a:r>
                        <a:rPr lang="en-NZ" sz="900" u="none" strike="noStrike" dirty="0"/>
                        <a:t>25%</a:t>
                      </a:r>
                      <a:endParaRPr lang="en-NZ" sz="900" b="0" i="0" u="none" strike="noStrike" dirty="0">
                        <a:solidFill>
                          <a:srgbClr val="000000"/>
                        </a:solidFill>
                        <a:latin typeface="Century Gothic"/>
                      </a:endParaRPr>
                    </a:p>
                  </a:txBody>
                  <a:tcPr marL="9525" marR="9525" marT="9525" marB="0" anchor="ctr">
                    <a:solidFill>
                      <a:schemeClr val="accent1">
                        <a:lumMod val="60000"/>
                        <a:lumOff val="40000"/>
                      </a:schemeClr>
                    </a:solidFill>
                  </a:tcPr>
                </a:tc>
                <a:tc>
                  <a:txBody>
                    <a:bodyPr/>
                    <a:lstStyle/>
                    <a:p>
                      <a:pPr algn="ctr" rtl="0" fontAlgn="ctr"/>
                      <a:r>
                        <a:rPr lang="en-NZ" sz="900" u="none" strike="noStrike"/>
                        <a:t>23%</a:t>
                      </a:r>
                      <a:endParaRPr lang="en-NZ" sz="900" b="0" i="0" u="none" strike="noStrike">
                        <a:solidFill>
                          <a:srgbClr val="000000"/>
                        </a:solidFill>
                        <a:latin typeface="Century Gothic"/>
                      </a:endParaRPr>
                    </a:p>
                  </a:txBody>
                  <a:tcPr marL="9525" marR="9525" marT="9525" marB="0" anchor="ctr"/>
                </a:tc>
                <a:tc>
                  <a:txBody>
                    <a:bodyPr/>
                    <a:lstStyle/>
                    <a:p>
                      <a:pPr algn="ctr" rtl="0" fontAlgn="ctr"/>
                      <a:r>
                        <a:rPr lang="en-NZ" sz="900" u="none" strike="noStrike" dirty="0"/>
                        <a:t>32%</a:t>
                      </a:r>
                      <a:endParaRPr lang="en-NZ" sz="900" b="0" i="0" u="none" strike="noStrike" dirty="0">
                        <a:solidFill>
                          <a:srgbClr val="000000"/>
                        </a:solidFill>
                        <a:latin typeface="Century Gothic"/>
                      </a:endParaRPr>
                    </a:p>
                  </a:txBody>
                  <a:tcPr marL="9525" marR="9525" marT="9525" marB="0" anchor="ctr">
                    <a:solidFill>
                      <a:schemeClr val="accent1">
                        <a:lumMod val="60000"/>
                        <a:lumOff val="40000"/>
                      </a:schemeClr>
                    </a:solidFill>
                  </a:tcPr>
                </a:tc>
              </a:tr>
              <a:tr h="315011">
                <a:tc>
                  <a:txBody>
                    <a:bodyPr/>
                    <a:lstStyle/>
                    <a:p>
                      <a:pPr algn="l" rtl="0" fontAlgn="ctr"/>
                      <a:r>
                        <a:rPr lang="en-NZ" sz="1000" u="none" strike="noStrike" dirty="0"/>
                        <a:t>Don’t expect it to happen/unlikely to happen</a:t>
                      </a:r>
                      <a:endParaRPr lang="en-NZ" sz="1000" b="0" i="0" u="none" strike="noStrike" dirty="0">
                        <a:solidFill>
                          <a:srgbClr val="000000"/>
                        </a:solidFill>
                        <a:latin typeface="Century Gothic"/>
                      </a:endParaRPr>
                    </a:p>
                  </a:txBody>
                  <a:tcPr marL="85725" marR="9525" marT="9525" marB="0" anchor="ctr"/>
                </a:tc>
                <a:tc>
                  <a:txBody>
                    <a:bodyPr/>
                    <a:lstStyle/>
                    <a:p>
                      <a:pPr algn="ctr" rtl="0" fontAlgn="ctr"/>
                      <a:r>
                        <a:rPr lang="en-NZ" sz="900" u="none" strike="noStrike"/>
                        <a:t>36%</a:t>
                      </a:r>
                      <a:endParaRPr lang="en-NZ" sz="900" b="0" i="0" u="none" strike="noStrike">
                        <a:solidFill>
                          <a:srgbClr val="000000"/>
                        </a:solidFill>
                        <a:latin typeface="Century Gothic"/>
                      </a:endParaRPr>
                    </a:p>
                  </a:txBody>
                  <a:tcPr marL="9525" marR="9525" marT="9525" marB="0" anchor="ctr"/>
                </a:tc>
                <a:tc>
                  <a:txBody>
                    <a:bodyPr/>
                    <a:lstStyle/>
                    <a:p>
                      <a:pPr algn="ctr" rtl="0" fontAlgn="ctr"/>
                      <a:r>
                        <a:rPr lang="en-NZ" sz="900" u="none" strike="noStrike" dirty="0"/>
                        <a:t>29%</a:t>
                      </a:r>
                      <a:endParaRPr lang="en-NZ" sz="900" b="0" i="0" u="none" strike="noStrike" dirty="0">
                        <a:solidFill>
                          <a:srgbClr val="000000"/>
                        </a:solidFill>
                        <a:latin typeface="Century Gothic"/>
                      </a:endParaRPr>
                    </a:p>
                  </a:txBody>
                  <a:tcPr marL="9525" marR="9525" marT="9525" marB="0" anchor="ctr">
                    <a:solidFill>
                      <a:schemeClr val="accent1">
                        <a:lumMod val="60000"/>
                        <a:lumOff val="40000"/>
                      </a:schemeClr>
                    </a:solidFill>
                  </a:tcPr>
                </a:tc>
                <a:tc>
                  <a:txBody>
                    <a:bodyPr/>
                    <a:lstStyle/>
                    <a:p>
                      <a:pPr algn="ctr" rtl="0" fontAlgn="ctr"/>
                      <a:r>
                        <a:rPr lang="en-NZ" sz="900" u="none" strike="noStrike"/>
                        <a:t>22%</a:t>
                      </a:r>
                      <a:endParaRPr lang="en-NZ" sz="900" b="0" i="0" u="none" strike="noStrike">
                        <a:solidFill>
                          <a:srgbClr val="000000"/>
                        </a:solidFill>
                        <a:latin typeface="Century Gothic"/>
                      </a:endParaRPr>
                    </a:p>
                  </a:txBody>
                  <a:tcPr marL="9525" marR="9525" marT="9525" marB="0" anchor="ctr"/>
                </a:tc>
                <a:tc>
                  <a:txBody>
                    <a:bodyPr/>
                    <a:lstStyle/>
                    <a:p>
                      <a:pPr algn="ctr" rtl="0" fontAlgn="ctr"/>
                      <a:r>
                        <a:rPr lang="en-NZ" sz="900" u="none" strike="noStrike" dirty="0"/>
                        <a:t>21%</a:t>
                      </a:r>
                      <a:endParaRPr lang="en-NZ" sz="900" b="0" i="0" u="none" strike="noStrike" dirty="0">
                        <a:solidFill>
                          <a:srgbClr val="000000"/>
                        </a:solidFill>
                        <a:latin typeface="Century Gothic"/>
                      </a:endParaRPr>
                    </a:p>
                  </a:txBody>
                  <a:tcPr marL="9525" marR="9525" marT="9525" marB="0" anchor="ctr">
                    <a:solidFill>
                      <a:schemeClr val="accent1">
                        <a:lumMod val="60000"/>
                        <a:lumOff val="40000"/>
                      </a:schemeClr>
                    </a:solidFill>
                  </a:tcPr>
                </a:tc>
                <a:tc>
                  <a:txBody>
                    <a:bodyPr/>
                    <a:lstStyle/>
                    <a:p>
                      <a:pPr algn="ctr" rtl="0" fontAlgn="ctr"/>
                      <a:r>
                        <a:rPr lang="en-NZ" sz="900" u="none" strike="noStrike"/>
                        <a:t>17%</a:t>
                      </a:r>
                      <a:endParaRPr lang="en-NZ" sz="900" b="0" i="0" u="none" strike="noStrike">
                        <a:solidFill>
                          <a:srgbClr val="000000"/>
                        </a:solidFill>
                        <a:latin typeface="Century Gothic"/>
                      </a:endParaRPr>
                    </a:p>
                  </a:txBody>
                  <a:tcPr marL="9525" marR="9525" marT="9525" marB="0" anchor="ctr"/>
                </a:tc>
                <a:tc>
                  <a:txBody>
                    <a:bodyPr/>
                    <a:lstStyle/>
                    <a:p>
                      <a:pPr algn="ctr" rtl="0" fontAlgn="ctr"/>
                      <a:r>
                        <a:rPr lang="en-NZ" sz="900" u="none" strike="noStrike" dirty="0"/>
                        <a:t>17%</a:t>
                      </a:r>
                      <a:endParaRPr lang="en-NZ" sz="900" b="0" i="0" u="none" strike="noStrike" dirty="0">
                        <a:solidFill>
                          <a:srgbClr val="000000"/>
                        </a:solidFill>
                        <a:latin typeface="Century Gothic"/>
                      </a:endParaRPr>
                    </a:p>
                  </a:txBody>
                  <a:tcPr marL="9525" marR="9525" marT="9525" marB="0" anchor="ctr">
                    <a:solidFill>
                      <a:schemeClr val="accent1">
                        <a:lumMod val="60000"/>
                        <a:lumOff val="40000"/>
                      </a:schemeClr>
                    </a:solidFill>
                  </a:tcPr>
                </a:tc>
              </a:tr>
              <a:tr h="312449">
                <a:tc>
                  <a:txBody>
                    <a:bodyPr/>
                    <a:lstStyle/>
                    <a:p>
                      <a:pPr algn="l" rtl="0" fontAlgn="ctr"/>
                      <a:r>
                        <a:rPr lang="en-NZ" sz="1000" u="none" strike="noStrike" dirty="0"/>
                        <a:t>The cost/don’t have enough money</a:t>
                      </a:r>
                      <a:endParaRPr lang="en-NZ" sz="1000" b="0" i="0" u="none" strike="noStrike" dirty="0">
                        <a:solidFill>
                          <a:srgbClr val="000000"/>
                        </a:solidFill>
                        <a:latin typeface="Century Gothic"/>
                      </a:endParaRPr>
                    </a:p>
                  </a:txBody>
                  <a:tcPr marL="85725" marR="9525" marT="9525" marB="0" anchor="ctr"/>
                </a:tc>
                <a:tc>
                  <a:txBody>
                    <a:bodyPr/>
                    <a:lstStyle/>
                    <a:p>
                      <a:pPr algn="ctr" rtl="0" fontAlgn="ctr"/>
                      <a:r>
                        <a:rPr lang="en-NZ" sz="900" u="none" strike="noStrike"/>
                        <a:t>8%</a:t>
                      </a:r>
                      <a:endParaRPr lang="en-NZ" sz="900" b="0" i="0" u="none" strike="noStrike">
                        <a:solidFill>
                          <a:srgbClr val="000000"/>
                        </a:solidFill>
                        <a:latin typeface="Century Gothic"/>
                      </a:endParaRPr>
                    </a:p>
                  </a:txBody>
                  <a:tcPr marL="9525" marR="9525" marT="9525" marB="0" anchor="ctr"/>
                </a:tc>
                <a:tc>
                  <a:txBody>
                    <a:bodyPr/>
                    <a:lstStyle/>
                    <a:p>
                      <a:pPr algn="ctr" rtl="0" fontAlgn="ctr"/>
                      <a:r>
                        <a:rPr lang="en-NZ" sz="900" u="none" strike="noStrike" dirty="0"/>
                        <a:t>5%</a:t>
                      </a:r>
                      <a:endParaRPr lang="en-NZ" sz="900" b="0" i="0" u="none" strike="noStrike" dirty="0">
                        <a:solidFill>
                          <a:srgbClr val="000000"/>
                        </a:solidFill>
                        <a:latin typeface="Century Gothic"/>
                      </a:endParaRPr>
                    </a:p>
                  </a:txBody>
                  <a:tcPr marL="9525" marR="9525" marT="9525" marB="0" anchor="ctr">
                    <a:solidFill>
                      <a:schemeClr val="accent1">
                        <a:lumMod val="60000"/>
                        <a:lumOff val="40000"/>
                      </a:schemeClr>
                    </a:solidFill>
                  </a:tcPr>
                </a:tc>
                <a:tc>
                  <a:txBody>
                    <a:bodyPr/>
                    <a:lstStyle/>
                    <a:p>
                      <a:pPr algn="ctr" rtl="0" fontAlgn="ctr"/>
                      <a:r>
                        <a:rPr lang="en-NZ" sz="900" u="none" strike="noStrike"/>
                        <a:t>6%</a:t>
                      </a:r>
                      <a:endParaRPr lang="en-NZ" sz="900" b="0" i="0" u="none" strike="noStrike">
                        <a:solidFill>
                          <a:srgbClr val="000000"/>
                        </a:solidFill>
                        <a:latin typeface="Century Gothic"/>
                      </a:endParaRPr>
                    </a:p>
                  </a:txBody>
                  <a:tcPr marL="9525" marR="9525" marT="9525" marB="0" anchor="ctr"/>
                </a:tc>
                <a:tc>
                  <a:txBody>
                    <a:bodyPr/>
                    <a:lstStyle/>
                    <a:p>
                      <a:pPr algn="ctr" rtl="0" fontAlgn="ctr"/>
                      <a:r>
                        <a:rPr lang="en-NZ" sz="900" u="none" strike="noStrike" dirty="0"/>
                        <a:t>10%</a:t>
                      </a:r>
                      <a:endParaRPr lang="en-NZ" sz="900" b="0" i="0" u="none" strike="noStrike" dirty="0">
                        <a:solidFill>
                          <a:srgbClr val="000000"/>
                        </a:solidFill>
                        <a:latin typeface="Century Gothic"/>
                      </a:endParaRPr>
                    </a:p>
                  </a:txBody>
                  <a:tcPr marL="9525" marR="9525" marT="9525" marB="0" anchor="ctr">
                    <a:solidFill>
                      <a:schemeClr val="accent1">
                        <a:lumMod val="60000"/>
                        <a:lumOff val="40000"/>
                      </a:schemeClr>
                    </a:solidFill>
                  </a:tcPr>
                </a:tc>
                <a:tc>
                  <a:txBody>
                    <a:bodyPr/>
                    <a:lstStyle/>
                    <a:p>
                      <a:pPr algn="ctr" rtl="0" fontAlgn="ctr"/>
                      <a:r>
                        <a:rPr lang="en-NZ" sz="900" u="none" strike="noStrike"/>
                        <a:t>11%</a:t>
                      </a:r>
                      <a:endParaRPr lang="en-NZ" sz="900" b="0" i="0" u="none" strike="noStrike">
                        <a:solidFill>
                          <a:srgbClr val="000000"/>
                        </a:solidFill>
                        <a:latin typeface="Century Gothic"/>
                      </a:endParaRPr>
                    </a:p>
                  </a:txBody>
                  <a:tcPr marL="9525" marR="9525" marT="9525" marB="0" anchor="ctr"/>
                </a:tc>
                <a:tc>
                  <a:txBody>
                    <a:bodyPr/>
                    <a:lstStyle/>
                    <a:p>
                      <a:pPr algn="ctr" rtl="0" fontAlgn="ctr"/>
                      <a:r>
                        <a:rPr lang="en-NZ" sz="900" u="none" strike="noStrike" dirty="0"/>
                        <a:t>16%</a:t>
                      </a:r>
                      <a:endParaRPr lang="en-NZ" sz="900" b="0" i="0" u="none" strike="noStrike" dirty="0">
                        <a:solidFill>
                          <a:srgbClr val="000000"/>
                        </a:solidFill>
                        <a:latin typeface="Century Gothic"/>
                      </a:endParaRPr>
                    </a:p>
                  </a:txBody>
                  <a:tcPr marL="9525" marR="9525" marT="9525" marB="0" anchor="ctr">
                    <a:solidFill>
                      <a:schemeClr val="accent1">
                        <a:lumMod val="60000"/>
                        <a:lumOff val="40000"/>
                      </a:schemeClr>
                    </a:solidFill>
                  </a:tcPr>
                </a:tc>
              </a:tr>
              <a:tr h="312449">
                <a:tc>
                  <a:txBody>
                    <a:bodyPr/>
                    <a:lstStyle/>
                    <a:p>
                      <a:pPr algn="l" rtl="0" fontAlgn="ctr"/>
                      <a:r>
                        <a:rPr lang="en-NZ" sz="1000" u="none" strike="noStrike" dirty="0"/>
                        <a:t>Partly prepared/have some emergency supplies</a:t>
                      </a:r>
                      <a:endParaRPr lang="en-NZ" sz="1000" b="0" i="0" u="none" strike="noStrike" dirty="0">
                        <a:solidFill>
                          <a:srgbClr val="000000"/>
                        </a:solidFill>
                        <a:latin typeface="Century Gothic"/>
                      </a:endParaRPr>
                    </a:p>
                  </a:txBody>
                  <a:tcPr marL="85725" marR="9525" marT="9525" marB="0" anchor="ctr"/>
                </a:tc>
                <a:tc>
                  <a:txBody>
                    <a:bodyPr/>
                    <a:lstStyle/>
                    <a:p>
                      <a:pPr algn="ctr" rtl="0" fontAlgn="ctr"/>
                      <a:r>
                        <a:rPr lang="en-NZ" sz="900" u="none" strike="noStrike"/>
                        <a:t>6%</a:t>
                      </a:r>
                      <a:endParaRPr lang="en-NZ" sz="900" b="0" i="0" u="none" strike="noStrike">
                        <a:solidFill>
                          <a:srgbClr val="000000"/>
                        </a:solidFill>
                        <a:latin typeface="Century Gothic"/>
                      </a:endParaRPr>
                    </a:p>
                  </a:txBody>
                  <a:tcPr marL="9525" marR="9525" marT="9525" marB="0" anchor="ctr"/>
                </a:tc>
                <a:tc>
                  <a:txBody>
                    <a:bodyPr/>
                    <a:lstStyle/>
                    <a:p>
                      <a:pPr algn="ctr" rtl="0" fontAlgn="ctr"/>
                      <a:r>
                        <a:rPr lang="en-NZ" sz="900" u="none" strike="noStrike" dirty="0"/>
                        <a:t>15%</a:t>
                      </a:r>
                      <a:endParaRPr lang="en-NZ" sz="900" b="0" i="0" u="none" strike="noStrike" dirty="0">
                        <a:solidFill>
                          <a:srgbClr val="000000"/>
                        </a:solidFill>
                        <a:latin typeface="Century Gothic"/>
                      </a:endParaRPr>
                    </a:p>
                  </a:txBody>
                  <a:tcPr marL="9525" marR="9525" marT="9525" marB="0" anchor="ctr">
                    <a:solidFill>
                      <a:schemeClr val="accent1">
                        <a:lumMod val="60000"/>
                        <a:lumOff val="40000"/>
                      </a:schemeClr>
                    </a:solidFill>
                  </a:tcPr>
                </a:tc>
                <a:tc>
                  <a:txBody>
                    <a:bodyPr/>
                    <a:lstStyle/>
                    <a:p>
                      <a:pPr algn="ctr" rtl="0" fontAlgn="ctr"/>
                      <a:r>
                        <a:rPr lang="en-NZ" sz="900" u="none" strike="noStrike"/>
                        <a:t>7%</a:t>
                      </a:r>
                      <a:endParaRPr lang="en-NZ" sz="900" b="0" i="0" u="none" strike="noStrike">
                        <a:solidFill>
                          <a:srgbClr val="000000"/>
                        </a:solidFill>
                        <a:latin typeface="Century Gothic"/>
                      </a:endParaRPr>
                    </a:p>
                  </a:txBody>
                  <a:tcPr marL="9525" marR="9525" marT="9525" marB="0" anchor="ctr"/>
                </a:tc>
                <a:tc>
                  <a:txBody>
                    <a:bodyPr/>
                    <a:lstStyle/>
                    <a:p>
                      <a:pPr algn="ctr" rtl="0" fontAlgn="ctr"/>
                      <a:r>
                        <a:rPr lang="en-NZ" sz="900" u="none" strike="noStrike" dirty="0"/>
                        <a:t>10%</a:t>
                      </a:r>
                      <a:endParaRPr lang="en-NZ" sz="900" b="0" i="0" u="none" strike="noStrike" dirty="0">
                        <a:solidFill>
                          <a:srgbClr val="000000"/>
                        </a:solidFill>
                        <a:latin typeface="Century Gothic"/>
                      </a:endParaRPr>
                    </a:p>
                  </a:txBody>
                  <a:tcPr marL="9525" marR="9525" marT="9525" marB="0" anchor="ctr">
                    <a:solidFill>
                      <a:schemeClr val="accent1">
                        <a:lumMod val="60000"/>
                        <a:lumOff val="40000"/>
                      </a:schemeClr>
                    </a:solidFill>
                  </a:tcPr>
                </a:tc>
                <a:tc>
                  <a:txBody>
                    <a:bodyPr/>
                    <a:lstStyle/>
                    <a:p>
                      <a:pPr algn="ctr" rtl="0" fontAlgn="ctr"/>
                      <a:r>
                        <a:rPr lang="en-NZ" sz="900" u="none" strike="noStrike"/>
                        <a:t>3%</a:t>
                      </a:r>
                      <a:endParaRPr lang="en-NZ" sz="900" b="0" i="0" u="none" strike="noStrike">
                        <a:solidFill>
                          <a:srgbClr val="000000"/>
                        </a:solidFill>
                        <a:latin typeface="Century Gothic"/>
                      </a:endParaRPr>
                    </a:p>
                  </a:txBody>
                  <a:tcPr marL="9525" marR="9525" marT="9525" marB="0" anchor="ctr"/>
                </a:tc>
                <a:tc>
                  <a:txBody>
                    <a:bodyPr/>
                    <a:lstStyle/>
                    <a:p>
                      <a:pPr algn="ctr" rtl="0" fontAlgn="ctr"/>
                      <a:r>
                        <a:rPr lang="en-NZ" sz="900" u="none" strike="noStrike" dirty="0"/>
                        <a:t>16%</a:t>
                      </a:r>
                      <a:endParaRPr lang="en-NZ" sz="900" b="0" i="0" u="none" strike="noStrike" dirty="0">
                        <a:solidFill>
                          <a:srgbClr val="000000"/>
                        </a:solidFill>
                        <a:latin typeface="Century Gothic"/>
                      </a:endParaRPr>
                    </a:p>
                  </a:txBody>
                  <a:tcPr marL="9525" marR="9525" marT="9525" marB="0" anchor="ctr">
                    <a:solidFill>
                      <a:schemeClr val="accent1">
                        <a:lumMod val="60000"/>
                        <a:lumOff val="40000"/>
                      </a:schemeClr>
                    </a:solidFill>
                  </a:tcPr>
                </a:tc>
              </a:tr>
              <a:tr h="312449">
                <a:tc>
                  <a:txBody>
                    <a:bodyPr/>
                    <a:lstStyle/>
                    <a:p>
                      <a:pPr algn="l" rtl="0" fontAlgn="ctr"/>
                      <a:r>
                        <a:rPr lang="en-NZ" sz="1000" u="none" strike="noStrike"/>
                        <a:t>Complacency</a:t>
                      </a:r>
                      <a:endParaRPr lang="en-NZ" sz="1000" b="0" i="0" u="none" strike="noStrike">
                        <a:solidFill>
                          <a:srgbClr val="000000"/>
                        </a:solidFill>
                        <a:latin typeface="Century Gothic"/>
                      </a:endParaRPr>
                    </a:p>
                  </a:txBody>
                  <a:tcPr marL="85725" marR="9525" marT="9525" marB="0" anchor="ctr"/>
                </a:tc>
                <a:tc>
                  <a:txBody>
                    <a:bodyPr/>
                    <a:lstStyle/>
                    <a:p>
                      <a:pPr algn="ctr" rtl="0" fontAlgn="ctr"/>
                      <a:r>
                        <a:rPr lang="en-NZ" sz="900" u="none" strike="noStrike"/>
                        <a:t>5%</a:t>
                      </a:r>
                      <a:endParaRPr lang="en-NZ" sz="900" b="0" i="0" u="none" strike="noStrike">
                        <a:solidFill>
                          <a:srgbClr val="000000"/>
                        </a:solidFill>
                        <a:latin typeface="Century Gothic"/>
                      </a:endParaRPr>
                    </a:p>
                  </a:txBody>
                  <a:tcPr marL="9525" marR="9525" marT="9525" marB="0" anchor="ctr"/>
                </a:tc>
                <a:tc>
                  <a:txBody>
                    <a:bodyPr/>
                    <a:lstStyle/>
                    <a:p>
                      <a:pPr algn="ctr" rtl="0" fontAlgn="ctr"/>
                      <a:r>
                        <a:rPr lang="en-NZ" sz="900" u="none" strike="noStrike" dirty="0"/>
                        <a:t>3%</a:t>
                      </a:r>
                      <a:endParaRPr lang="en-NZ" sz="900" b="0" i="0" u="none" strike="noStrike" dirty="0">
                        <a:solidFill>
                          <a:srgbClr val="000000"/>
                        </a:solidFill>
                        <a:latin typeface="Century Gothic"/>
                      </a:endParaRPr>
                    </a:p>
                  </a:txBody>
                  <a:tcPr marL="9525" marR="9525" marT="9525" marB="0" anchor="ctr">
                    <a:solidFill>
                      <a:schemeClr val="accent1">
                        <a:lumMod val="60000"/>
                        <a:lumOff val="40000"/>
                      </a:schemeClr>
                    </a:solidFill>
                  </a:tcPr>
                </a:tc>
                <a:tc>
                  <a:txBody>
                    <a:bodyPr/>
                    <a:lstStyle/>
                    <a:p>
                      <a:pPr algn="ctr" rtl="0" fontAlgn="ctr"/>
                      <a:r>
                        <a:rPr lang="en-NZ" sz="900" u="none" strike="noStrike"/>
                        <a:t>21%</a:t>
                      </a:r>
                      <a:endParaRPr lang="en-NZ" sz="900" b="0" i="0" u="none" strike="noStrike">
                        <a:solidFill>
                          <a:srgbClr val="000000"/>
                        </a:solidFill>
                        <a:latin typeface="Century Gothic"/>
                      </a:endParaRPr>
                    </a:p>
                  </a:txBody>
                  <a:tcPr marL="9525" marR="9525" marT="9525" marB="0" anchor="ctr"/>
                </a:tc>
                <a:tc>
                  <a:txBody>
                    <a:bodyPr/>
                    <a:lstStyle/>
                    <a:p>
                      <a:pPr algn="ctr" rtl="0" fontAlgn="ctr"/>
                      <a:r>
                        <a:rPr lang="en-NZ" sz="900" u="none" strike="noStrike" dirty="0"/>
                        <a:t>23%</a:t>
                      </a:r>
                      <a:endParaRPr lang="en-NZ" sz="900" b="0" i="0" u="none" strike="noStrike" dirty="0">
                        <a:solidFill>
                          <a:srgbClr val="000000"/>
                        </a:solidFill>
                        <a:latin typeface="Century Gothic"/>
                      </a:endParaRPr>
                    </a:p>
                  </a:txBody>
                  <a:tcPr marL="9525" marR="9525" marT="9525" marB="0" anchor="ctr">
                    <a:solidFill>
                      <a:schemeClr val="accent1">
                        <a:lumMod val="60000"/>
                        <a:lumOff val="40000"/>
                      </a:schemeClr>
                    </a:solidFill>
                  </a:tcPr>
                </a:tc>
                <a:tc>
                  <a:txBody>
                    <a:bodyPr/>
                    <a:lstStyle/>
                    <a:p>
                      <a:pPr algn="ctr" rtl="0" fontAlgn="ctr"/>
                      <a:r>
                        <a:rPr lang="en-NZ" sz="900" u="none" strike="noStrike"/>
                        <a:t>23%</a:t>
                      </a:r>
                      <a:endParaRPr lang="en-NZ" sz="900" b="0" i="0" u="none" strike="noStrike">
                        <a:solidFill>
                          <a:srgbClr val="000000"/>
                        </a:solidFill>
                        <a:latin typeface="Century Gothic"/>
                      </a:endParaRPr>
                    </a:p>
                  </a:txBody>
                  <a:tcPr marL="9525" marR="9525" marT="9525" marB="0" anchor="ctr"/>
                </a:tc>
                <a:tc>
                  <a:txBody>
                    <a:bodyPr/>
                    <a:lstStyle/>
                    <a:p>
                      <a:pPr algn="ctr" rtl="0" fontAlgn="ctr"/>
                      <a:r>
                        <a:rPr lang="en-NZ" sz="900" u="none" strike="noStrike" dirty="0"/>
                        <a:t>14%</a:t>
                      </a:r>
                      <a:endParaRPr lang="en-NZ" sz="900" b="0" i="0" u="none" strike="noStrike" dirty="0">
                        <a:solidFill>
                          <a:srgbClr val="000000"/>
                        </a:solidFill>
                        <a:latin typeface="Century Gothic"/>
                      </a:endParaRPr>
                    </a:p>
                  </a:txBody>
                  <a:tcPr marL="9525" marR="9525" marT="9525" marB="0" anchor="ctr">
                    <a:solidFill>
                      <a:schemeClr val="accent1">
                        <a:lumMod val="60000"/>
                        <a:lumOff val="40000"/>
                      </a:schemeClr>
                    </a:solidFill>
                  </a:tcPr>
                </a:tc>
              </a:tr>
              <a:tr h="315011">
                <a:tc>
                  <a:txBody>
                    <a:bodyPr/>
                    <a:lstStyle/>
                    <a:p>
                      <a:pPr algn="l" rtl="0" fontAlgn="ctr"/>
                      <a:r>
                        <a:rPr lang="en-NZ" sz="1000" u="none" strike="noStrike"/>
                        <a:t>Not enough information on being prepared</a:t>
                      </a:r>
                      <a:endParaRPr lang="en-NZ" sz="1000" b="0" i="0" u="none" strike="noStrike">
                        <a:solidFill>
                          <a:srgbClr val="000000"/>
                        </a:solidFill>
                        <a:latin typeface="Century Gothic"/>
                      </a:endParaRPr>
                    </a:p>
                  </a:txBody>
                  <a:tcPr marL="85725" marR="9525" marT="9525" marB="0" anchor="ctr"/>
                </a:tc>
                <a:tc>
                  <a:txBody>
                    <a:bodyPr/>
                    <a:lstStyle/>
                    <a:p>
                      <a:pPr algn="ctr" rtl="0" fontAlgn="ctr"/>
                      <a:r>
                        <a:rPr lang="en-NZ" sz="900" u="none" strike="noStrike"/>
                        <a:t>15%</a:t>
                      </a:r>
                      <a:endParaRPr lang="en-NZ" sz="900" b="0" i="0" u="none" strike="noStrike">
                        <a:solidFill>
                          <a:srgbClr val="000000"/>
                        </a:solidFill>
                        <a:latin typeface="Century Gothic"/>
                      </a:endParaRPr>
                    </a:p>
                  </a:txBody>
                  <a:tcPr marL="9525" marR="9525" marT="9525" marB="0" anchor="ctr"/>
                </a:tc>
                <a:tc>
                  <a:txBody>
                    <a:bodyPr/>
                    <a:lstStyle/>
                    <a:p>
                      <a:pPr algn="ctr" rtl="0" fontAlgn="ctr"/>
                      <a:r>
                        <a:rPr lang="en-NZ" sz="900" u="none" strike="noStrike" dirty="0"/>
                        <a:t>6%</a:t>
                      </a:r>
                      <a:endParaRPr lang="en-NZ" sz="900" b="0" i="0" u="none" strike="noStrike" dirty="0">
                        <a:solidFill>
                          <a:srgbClr val="000000"/>
                        </a:solidFill>
                        <a:latin typeface="Century Gothic"/>
                      </a:endParaRPr>
                    </a:p>
                  </a:txBody>
                  <a:tcPr marL="9525" marR="9525" marT="9525" marB="0" anchor="ctr">
                    <a:solidFill>
                      <a:schemeClr val="accent1">
                        <a:lumMod val="60000"/>
                        <a:lumOff val="40000"/>
                      </a:schemeClr>
                    </a:solidFill>
                  </a:tcPr>
                </a:tc>
                <a:tc>
                  <a:txBody>
                    <a:bodyPr/>
                    <a:lstStyle/>
                    <a:p>
                      <a:pPr algn="ctr" rtl="0" fontAlgn="ctr"/>
                      <a:r>
                        <a:rPr lang="en-NZ" sz="900" u="none" strike="noStrike"/>
                        <a:t>4%</a:t>
                      </a:r>
                      <a:endParaRPr lang="en-NZ" sz="900" b="0" i="0" u="none" strike="noStrike">
                        <a:solidFill>
                          <a:srgbClr val="000000"/>
                        </a:solidFill>
                        <a:latin typeface="Century Gothic"/>
                      </a:endParaRPr>
                    </a:p>
                  </a:txBody>
                  <a:tcPr marL="9525" marR="9525" marT="9525" marB="0" anchor="ctr"/>
                </a:tc>
                <a:tc>
                  <a:txBody>
                    <a:bodyPr/>
                    <a:lstStyle/>
                    <a:p>
                      <a:pPr algn="ctr" rtl="0" fontAlgn="ctr"/>
                      <a:r>
                        <a:rPr lang="en-NZ" sz="900" u="none" strike="noStrike"/>
                        <a:t>8%</a:t>
                      </a:r>
                      <a:endParaRPr lang="en-NZ" sz="900" b="0" i="0" u="none" strike="noStrike">
                        <a:solidFill>
                          <a:srgbClr val="000000"/>
                        </a:solidFill>
                        <a:latin typeface="Century Gothic"/>
                      </a:endParaRPr>
                    </a:p>
                  </a:txBody>
                  <a:tcPr marL="9525" marR="9525" marT="9525" marB="0" anchor="ctr">
                    <a:solidFill>
                      <a:schemeClr val="accent1">
                        <a:lumMod val="60000"/>
                        <a:lumOff val="40000"/>
                      </a:schemeClr>
                    </a:solidFill>
                  </a:tcPr>
                </a:tc>
                <a:tc>
                  <a:txBody>
                    <a:bodyPr/>
                    <a:lstStyle/>
                    <a:p>
                      <a:pPr algn="ctr" rtl="0" fontAlgn="ctr"/>
                      <a:r>
                        <a:rPr lang="en-NZ" sz="900" u="none" strike="noStrike"/>
                        <a:t>9%</a:t>
                      </a:r>
                      <a:endParaRPr lang="en-NZ" sz="900" b="0" i="0" u="none" strike="noStrike">
                        <a:solidFill>
                          <a:srgbClr val="000000"/>
                        </a:solidFill>
                        <a:latin typeface="Century Gothic"/>
                      </a:endParaRPr>
                    </a:p>
                  </a:txBody>
                  <a:tcPr marL="9525" marR="9525" marT="9525" marB="0" anchor="ctr"/>
                </a:tc>
                <a:tc>
                  <a:txBody>
                    <a:bodyPr/>
                    <a:lstStyle/>
                    <a:p>
                      <a:pPr algn="ctr" rtl="0" fontAlgn="ctr"/>
                      <a:r>
                        <a:rPr lang="en-NZ" sz="900" u="none" strike="noStrike" dirty="0"/>
                        <a:t>9%</a:t>
                      </a:r>
                      <a:endParaRPr lang="en-NZ" sz="900" b="0" i="0" u="none" strike="noStrike" dirty="0">
                        <a:solidFill>
                          <a:srgbClr val="000000"/>
                        </a:solidFill>
                        <a:latin typeface="Century Gothic"/>
                      </a:endParaRPr>
                    </a:p>
                  </a:txBody>
                  <a:tcPr marL="9525" marR="9525" marT="9525" marB="0" anchor="ctr">
                    <a:solidFill>
                      <a:schemeClr val="accent1">
                        <a:lumMod val="60000"/>
                        <a:lumOff val="40000"/>
                      </a:schemeClr>
                    </a:solidFill>
                  </a:tcPr>
                </a:tc>
              </a:tr>
              <a:tr h="315011">
                <a:tc>
                  <a:txBody>
                    <a:bodyPr/>
                    <a:lstStyle/>
                    <a:p>
                      <a:pPr algn="l" rtl="0" fontAlgn="ctr"/>
                      <a:r>
                        <a:rPr lang="en-NZ" sz="1000" u="none" strike="noStrike"/>
                        <a:t>Priorities/not a high priority</a:t>
                      </a:r>
                      <a:endParaRPr lang="en-NZ" sz="1000" b="0" i="0" u="none" strike="noStrike">
                        <a:solidFill>
                          <a:srgbClr val="000000"/>
                        </a:solidFill>
                        <a:latin typeface="Century Gothic"/>
                      </a:endParaRPr>
                    </a:p>
                  </a:txBody>
                  <a:tcPr marL="85725" marR="9525" marT="9525" marB="0" anchor="ctr"/>
                </a:tc>
                <a:tc>
                  <a:txBody>
                    <a:bodyPr/>
                    <a:lstStyle/>
                    <a:p>
                      <a:pPr algn="ctr" rtl="0" fontAlgn="ctr"/>
                      <a:r>
                        <a:rPr lang="en-NZ" sz="900" u="none" strike="noStrike"/>
                        <a:t>-</a:t>
                      </a:r>
                      <a:endParaRPr lang="en-NZ" sz="900" b="0" i="0" u="none" strike="noStrike">
                        <a:solidFill>
                          <a:srgbClr val="000000"/>
                        </a:solidFill>
                        <a:latin typeface="Century Gothic"/>
                      </a:endParaRPr>
                    </a:p>
                  </a:txBody>
                  <a:tcPr marL="9525" marR="9525" marT="9525" marB="0" anchor="ctr"/>
                </a:tc>
                <a:tc>
                  <a:txBody>
                    <a:bodyPr/>
                    <a:lstStyle/>
                    <a:p>
                      <a:pPr algn="ctr" rtl="0" fontAlgn="ctr"/>
                      <a:r>
                        <a:rPr lang="en-NZ" sz="900" u="none" strike="noStrike"/>
                        <a:t>-</a:t>
                      </a:r>
                      <a:endParaRPr lang="en-NZ" sz="900" b="0" i="0" u="none" strike="noStrike">
                        <a:solidFill>
                          <a:srgbClr val="000000"/>
                        </a:solidFill>
                        <a:latin typeface="Century Gothic"/>
                      </a:endParaRPr>
                    </a:p>
                  </a:txBody>
                  <a:tcPr marL="9525" marR="9525" marT="9525" marB="0" anchor="ctr">
                    <a:solidFill>
                      <a:schemeClr val="accent1">
                        <a:lumMod val="60000"/>
                        <a:lumOff val="40000"/>
                      </a:schemeClr>
                    </a:solidFill>
                  </a:tcPr>
                </a:tc>
                <a:tc>
                  <a:txBody>
                    <a:bodyPr/>
                    <a:lstStyle/>
                    <a:p>
                      <a:pPr algn="ctr" rtl="0" fontAlgn="ctr"/>
                      <a:r>
                        <a:rPr lang="en-NZ" sz="900" u="none" strike="noStrike"/>
                        <a:t>-</a:t>
                      </a:r>
                      <a:endParaRPr lang="en-NZ" sz="900" b="0" i="0" u="none" strike="noStrike">
                        <a:solidFill>
                          <a:srgbClr val="000000"/>
                        </a:solidFill>
                        <a:latin typeface="Century Gothic"/>
                      </a:endParaRPr>
                    </a:p>
                  </a:txBody>
                  <a:tcPr marL="9525" marR="9525" marT="9525" marB="0" anchor="ctr"/>
                </a:tc>
                <a:tc>
                  <a:txBody>
                    <a:bodyPr/>
                    <a:lstStyle/>
                    <a:p>
                      <a:pPr algn="ctr" rtl="0" fontAlgn="ctr"/>
                      <a:r>
                        <a:rPr lang="en-NZ" sz="900" u="none" strike="noStrike"/>
                        <a:t>-</a:t>
                      </a:r>
                      <a:endParaRPr lang="en-NZ" sz="900" b="0" i="0" u="none" strike="noStrike">
                        <a:solidFill>
                          <a:srgbClr val="000000"/>
                        </a:solidFill>
                        <a:latin typeface="Century Gothic"/>
                      </a:endParaRPr>
                    </a:p>
                  </a:txBody>
                  <a:tcPr marL="9525" marR="9525" marT="9525" marB="0" anchor="ctr">
                    <a:solidFill>
                      <a:schemeClr val="accent1">
                        <a:lumMod val="60000"/>
                        <a:lumOff val="40000"/>
                      </a:schemeClr>
                    </a:solidFill>
                  </a:tcPr>
                </a:tc>
                <a:tc>
                  <a:txBody>
                    <a:bodyPr/>
                    <a:lstStyle/>
                    <a:p>
                      <a:pPr algn="ctr" rtl="0" fontAlgn="ctr"/>
                      <a:r>
                        <a:rPr lang="en-NZ" sz="900" u="none" strike="noStrike"/>
                        <a:t>7%</a:t>
                      </a:r>
                      <a:endParaRPr lang="en-NZ" sz="900" b="0" i="0" u="none" strike="noStrike">
                        <a:solidFill>
                          <a:srgbClr val="000000"/>
                        </a:solidFill>
                        <a:latin typeface="Century Gothic"/>
                      </a:endParaRPr>
                    </a:p>
                  </a:txBody>
                  <a:tcPr marL="9525" marR="9525" marT="9525" marB="0" anchor="ctr"/>
                </a:tc>
                <a:tc>
                  <a:txBody>
                    <a:bodyPr/>
                    <a:lstStyle/>
                    <a:p>
                      <a:pPr algn="ctr" rtl="0" fontAlgn="ctr"/>
                      <a:r>
                        <a:rPr lang="en-NZ" sz="900" u="none" strike="noStrike" dirty="0"/>
                        <a:t>6%</a:t>
                      </a:r>
                      <a:endParaRPr lang="en-NZ" sz="900" b="0" i="0" u="none" strike="noStrike" dirty="0">
                        <a:solidFill>
                          <a:srgbClr val="000000"/>
                        </a:solidFill>
                        <a:latin typeface="Century Gothic"/>
                      </a:endParaRPr>
                    </a:p>
                  </a:txBody>
                  <a:tcPr marL="9525" marR="9525" marT="9525" marB="0" anchor="ctr">
                    <a:solidFill>
                      <a:schemeClr val="accent1">
                        <a:lumMod val="60000"/>
                        <a:lumOff val="40000"/>
                      </a:schemeClr>
                    </a:solidFill>
                  </a:tcPr>
                </a:tc>
              </a:tr>
              <a:tr h="315011">
                <a:tc>
                  <a:txBody>
                    <a:bodyPr/>
                    <a:lstStyle/>
                    <a:p>
                      <a:pPr algn="l" rtl="0" fontAlgn="ctr"/>
                      <a:r>
                        <a:rPr lang="en-NZ" sz="1000" u="none" strike="noStrike"/>
                        <a:t>Haven’t thought about it/don’t think about disasters</a:t>
                      </a:r>
                      <a:endParaRPr lang="en-NZ" sz="1000" b="0" i="0" u="none" strike="noStrike">
                        <a:solidFill>
                          <a:srgbClr val="000000"/>
                        </a:solidFill>
                        <a:latin typeface="Century Gothic"/>
                      </a:endParaRPr>
                    </a:p>
                  </a:txBody>
                  <a:tcPr marL="85725" marR="9525" marT="9525" marB="0" anchor="ctr"/>
                </a:tc>
                <a:tc>
                  <a:txBody>
                    <a:bodyPr/>
                    <a:lstStyle/>
                    <a:p>
                      <a:pPr algn="ctr" rtl="0" fontAlgn="ctr"/>
                      <a:r>
                        <a:rPr lang="en-NZ" sz="900" u="none" strike="noStrike"/>
                        <a:t>13%</a:t>
                      </a:r>
                      <a:endParaRPr lang="en-NZ" sz="900" b="0" i="0" u="none" strike="noStrike">
                        <a:solidFill>
                          <a:srgbClr val="000000"/>
                        </a:solidFill>
                        <a:latin typeface="Century Gothic"/>
                      </a:endParaRPr>
                    </a:p>
                  </a:txBody>
                  <a:tcPr marL="9525" marR="9525" marT="9525" marB="0" anchor="ctr"/>
                </a:tc>
                <a:tc>
                  <a:txBody>
                    <a:bodyPr/>
                    <a:lstStyle/>
                    <a:p>
                      <a:pPr algn="ctr" rtl="0" fontAlgn="ctr"/>
                      <a:r>
                        <a:rPr lang="en-NZ" sz="900" u="none" strike="noStrike"/>
                        <a:t>10%</a:t>
                      </a:r>
                      <a:endParaRPr lang="en-NZ" sz="900" b="0" i="0" u="none" strike="noStrike">
                        <a:solidFill>
                          <a:srgbClr val="000000"/>
                        </a:solidFill>
                        <a:latin typeface="Century Gothic"/>
                      </a:endParaRPr>
                    </a:p>
                  </a:txBody>
                  <a:tcPr marL="9525" marR="9525" marT="9525" marB="0" anchor="ctr">
                    <a:solidFill>
                      <a:schemeClr val="accent1">
                        <a:lumMod val="60000"/>
                        <a:lumOff val="40000"/>
                      </a:schemeClr>
                    </a:solidFill>
                  </a:tcPr>
                </a:tc>
                <a:tc>
                  <a:txBody>
                    <a:bodyPr/>
                    <a:lstStyle/>
                    <a:p>
                      <a:pPr algn="ctr" rtl="0" fontAlgn="ctr"/>
                      <a:r>
                        <a:rPr lang="en-NZ" sz="900" u="none" strike="noStrike"/>
                        <a:t>11%</a:t>
                      </a:r>
                      <a:endParaRPr lang="en-NZ" sz="900" b="0" i="0" u="none" strike="noStrike">
                        <a:solidFill>
                          <a:srgbClr val="000000"/>
                        </a:solidFill>
                        <a:latin typeface="Century Gothic"/>
                      </a:endParaRPr>
                    </a:p>
                  </a:txBody>
                  <a:tcPr marL="9525" marR="9525" marT="9525" marB="0" anchor="ctr"/>
                </a:tc>
                <a:tc>
                  <a:txBody>
                    <a:bodyPr/>
                    <a:lstStyle/>
                    <a:p>
                      <a:pPr algn="ctr" rtl="0" fontAlgn="ctr"/>
                      <a:r>
                        <a:rPr lang="en-NZ" sz="900" u="none" strike="noStrike" dirty="0"/>
                        <a:t>11%</a:t>
                      </a:r>
                      <a:endParaRPr lang="en-NZ" sz="900" b="0" i="0" u="none" strike="noStrike" dirty="0">
                        <a:solidFill>
                          <a:srgbClr val="000000"/>
                        </a:solidFill>
                        <a:latin typeface="Century Gothic"/>
                      </a:endParaRPr>
                    </a:p>
                  </a:txBody>
                  <a:tcPr marL="9525" marR="9525" marT="9525" marB="0" anchor="ctr">
                    <a:solidFill>
                      <a:schemeClr val="accent1">
                        <a:lumMod val="60000"/>
                        <a:lumOff val="40000"/>
                      </a:schemeClr>
                    </a:solidFill>
                  </a:tcPr>
                </a:tc>
                <a:tc>
                  <a:txBody>
                    <a:bodyPr/>
                    <a:lstStyle/>
                    <a:p>
                      <a:pPr algn="ctr" rtl="0" fontAlgn="ctr"/>
                      <a:r>
                        <a:rPr lang="en-NZ" sz="900" u="none" strike="noStrike"/>
                        <a:t>8%</a:t>
                      </a:r>
                      <a:endParaRPr lang="en-NZ" sz="900" b="0" i="0" u="none" strike="noStrike">
                        <a:solidFill>
                          <a:srgbClr val="000000"/>
                        </a:solidFill>
                        <a:latin typeface="Century Gothic"/>
                      </a:endParaRPr>
                    </a:p>
                  </a:txBody>
                  <a:tcPr marL="9525" marR="9525" marT="9525" marB="0" anchor="ctr"/>
                </a:tc>
                <a:tc>
                  <a:txBody>
                    <a:bodyPr/>
                    <a:lstStyle/>
                    <a:p>
                      <a:pPr algn="ctr" rtl="0" fontAlgn="ctr"/>
                      <a:r>
                        <a:rPr lang="en-NZ" sz="900" u="none" strike="noStrike" dirty="0"/>
                        <a:t>5%</a:t>
                      </a:r>
                      <a:endParaRPr lang="en-NZ" sz="900" b="0" i="0" u="none" strike="noStrike" dirty="0">
                        <a:solidFill>
                          <a:srgbClr val="000000"/>
                        </a:solidFill>
                        <a:latin typeface="Century Gothic"/>
                      </a:endParaRPr>
                    </a:p>
                  </a:txBody>
                  <a:tcPr marL="9525" marR="9525" marT="9525" marB="0" anchor="ctr">
                    <a:solidFill>
                      <a:schemeClr val="accent1">
                        <a:lumMod val="60000"/>
                        <a:lumOff val="40000"/>
                      </a:schemeClr>
                    </a:solidFill>
                  </a:tcPr>
                </a:tc>
              </a:tr>
              <a:tr h="312449">
                <a:tc>
                  <a:txBody>
                    <a:bodyPr/>
                    <a:lstStyle/>
                    <a:p>
                      <a:pPr algn="l" rtl="0" fontAlgn="ctr"/>
                      <a:r>
                        <a:rPr lang="en-NZ" sz="1000" u="none" strike="noStrike" dirty="0"/>
                        <a:t>Haven’t got supplies/shortage of emergency survival items</a:t>
                      </a:r>
                      <a:endParaRPr lang="en-NZ" sz="1000" b="0" i="0" u="none" strike="noStrike" dirty="0">
                        <a:solidFill>
                          <a:srgbClr val="000000"/>
                        </a:solidFill>
                        <a:latin typeface="Century Gothic"/>
                      </a:endParaRPr>
                    </a:p>
                  </a:txBody>
                  <a:tcPr marL="85725" marR="9525" marT="9525" marB="0" anchor="ctr"/>
                </a:tc>
                <a:tc>
                  <a:txBody>
                    <a:bodyPr/>
                    <a:lstStyle/>
                    <a:p>
                      <a:pPr algn="ctr" rtl="0" fontAlgn="ctr"/>
                      <a:r>
                        <a:rPr lang="en-NZ" sz="900" u="none" strike="noStrike"/>
                        <a:t>2%</a:t>
                      </a:r>
                      <a:endParaRPr lang="en-NZ" sz="900" b="0" i="0" u="none" strike="noStrike">
                        <a:solidFill>
                          <a:srgbClr val="000000"/>
                        </a:solidFill>
                        <a:latin typeface="Century Gothic"/>
                      </a:endParaRPr>
                    </a:p>
                  </a:txBody>
                  <a:tcPr marL="9525" marR="9525" marT="9525" marB="0" anchor="ctr"/>
                </a:tc>
                <a:tc>
                  <a:txBody>
                    <a:bodyPr/>
                    <a:lstStyle/>
                    <a:p>
                      <a:pPr algn="ctr" rtl="0" fontAlgn="ctr"/>
                      <a:r>
                        <a:rPr lang="en-NZ" sz="900" u="none" strike="noStrike" dirty="0"/>
                        <a:t>*</a:t>
                      </a:r>
                      <a:endParaRPr lang="en-NZ" sz="900" b="0" i="0" u="none" strike="noStrike" dirty="0">
                        <a:solidFill>
                          <a:srgbClr val="000000"/>
                        </a:solidFill>
                        <a:latin typeface="Century Gothic"/>
                      </a:endParaRPr>
                    </a:p>
                  </a:txBody>
                  <a:tcPr marL="9525" marR="9525" marT="9525" marB="0" anchor="ctr">
                    <a:solidFill>
                      <a:schemeClr val="accent1">
                        <a:lumMod val="60000"/>
                        <a:lumOff val="40000"/>
                      </a:schemeClr>
                    </a:solidFill>
                  </a:tcPr>
                </a:tc>
                <a:tc>
                  <a:txBody>
                    <a:bodyPr/>
                    <a:lstStyle/>
                    <a:p>
                      <a:pPr algn="ctr" rtl="0" fontAlgn="ctr"/>
                      <a:r>
                        <a:rPr lang="en-NZ" sz="900" u="none" strike="noStrike"/>
                        <a:t>1%</a:t>
                      </a:r>
                      <a:endParaRPr lang="en-NZ" sz="900" b="0" i="0" u="none" strike="noStrike">
                        <a:solidFill>
                          <a:srgbClr val="000000"/>
                        </a:solidFill>
                        <a:latin typeface="Century Gothic"/>
                      </a:endParaRPr>
                    </a:p>
                  </a:txBody>
                  <a:tcPr marL="9525" marR="9525" marT="9525" marB="0" anchor="ctr"/>
                </a:tc>
                <a:tc>
                  <a:txBody>
                    <a:bodyPr/>
                    <a:lstStyle/>
                    <a:p>
                      <a:pPr algn="ctr" rtl="0" fontAlgn="ctr"/>
                      <a:r>
                        <a:rPr lang="en-NZ" sz="900" u="none" strike="noStrike" dirty="0"/>
                        <a:t>4%</a:t>
                      </a:r>
                      <a:endParaRPr lang="en-NZ" sz="900" b="0" i="0" u="none" strike="noStrike" dirty="0">
                        <a:solidFill>
                          <a:srgbClr val="000000"/>
                        </a:solidFill>
                        <a:latin typeface="Century Gothic"/>
                      </a:endParaRPr>
                    </a:p>
                  </a:txBody>
                  <a:tcPr marL="9525" marR="9525" marT="9525" marB="0" anchor="ctr">
                    <a:solidFill>
                      <a:schemeClr val="accent1">
                        <a:lumMod val="60000"/>
                        <a:lumOff val="40000"/>
                      </a:schemeClr>
                    </a:solidFill>
                  </a:tcPr>
                </a:tc>
                <a:tc>
                  <a:txBody>
                    <a:bodyPr/>
                    <a:lstStyle/>
                    <a:p>
                      <a:pPr algn="ctr" rtl="0" fontAlgn="ctr"/>
                      <a:r>
                        <a:rPr lang="en-NZ" sz="900" u="none" strike="noStrike"/>
                        <a:t>6%</a:t>
                      </a:r>
                      <a:endParaRPr lang="en-NZ" sz="900" b="0" i="0" u="none" strike="noStrike">
                        <a:solidFill>
                          <a:srgbClr val="000000"/>
                        </a:solidFill>
                        <a:latin typeface="Century Gothic"/>
                      </a:endParaRPr>
                    </a:p>
                  </a:txBody>
                  <a:tcPr marL="9525" marR="9525" marT="9525" marB="0" anchor="ctr"/>
                </a:tc>
                <a:tc>
                  <a:txBody>
                    <a:bodyPr/>
                    <a:lstStyle/>
                    <a:p>
                      <a:pPr algn="ctr" rtl="0" fontAlgn="ctr"/>
                      <a:r>
                        <a:rPr lang="en-NZ" sz="900" u="none" strike="noStrike" dirty="0"/>
                        <a:t>4%</a:t>
                      </a:r>
                      <a:endParaRPr lang="en-NZ" sz="900" b="0" i="0" u="none" strike="noStrike" dirty="0">
                        <a:solidFill>
                          <a:srgbClr val="000000"/>
                        </a:solidFill>
                        <a:latin typeface="Century Gothic"/>
                      </a:endParaRPr>
                    </a:p>
                  </a:txBody>
                  <a:tcPr marL="9525" marR="9525" marT="9525" marB="0" anchor="ctr">
                    <a:solidFill>
                      <a:schemeClr val="accent1">
                        <a:lumMod val="60000"/>
                        <a:lumOff val="40000"/>
                      </a:schemeClr>
                    </a:solidFill>
                  </a:tcPr>
                </a:tc>
              </a:tr>
              <a:tr h="315011">
                <a:tc>
                  <a:txBody>
                    <a:bodyPr/>
                    <a:lstStyle/>
                    <a:p>
                      <a:pPr algn="l" rtl="0" fontAlgn="ctr"/>
                      <a:r>
                        <a:rPr lang="en-NZ" sz="1000" u="none" strike="noStrike" dirty="0"/>
                        <a:t>Don’t know what disaster will occur/what to prepare for</a:t>
                      </a:r>
                      <a:endParaRPr lang="en-NZ" sz="1000" b="0" i="0" u="none" strike="noStrike" dirty="0">
                        <a:solidFill>
                          <a:schemeClr val="tx1"/>
                        </a:solidFill>
                        <a:latin typeface="Century Gothic"/>
                      </a:endParaRPr>
                    </a:p>
                  </a:txBody>
                  <a:tcPr marL="85725" marR="9525" marT="9525" marB="0" anchor="ctr"/>
                </a:tc>
                <a:tc>
                  <a:txBody>
                    <a:bodyPr/>
                    <a:lstStyle/>
                    <a:p>
                      <a:pPr algn="ctr" rtl="0" fontAlgn="ctr"/>
                      <a:r>
                        <a:rPr lang="en-NZ" sz="900" u="none" strike="noStrike" dirty="0"/>
                        <a:t>6%</a:t>
                      </a:r>
                      <a:endParaRPr lang="en-NZ" sz="900" b="0" i="0" u="none" strike="noStrike" dirty="0">
                        <a:solidFill>
                          <a:schemeClr val="tx1"/>
                        </a:solidFill>
                        <a:latin typeface="Century Gothic"/>
                      </a:endParaRPr>
                    </a:p>
                  </a:txBody>
                  <a:tcPr marL="9525" marR="9525" marT="9525" marB="0" anchor="ctr"/>
                </a:tc>
                <a:tc>
                  <a:txBody>
                    <a:bodyPr/>
                    <a:lstStyle/>
                    <a:p>
                      <a:pPr algn="ctr" rtl="0" fontAlgn="ctr"/>
                      <a:r>
                        <a:rPr lang="en-NZ" sz="900" u="none" strike="noStrike" dirty="0"/>
                        <a:t>9%</a:t>
                      </a:r>
                      <a:endParaRPr lang="en-NZ" sz="900" b="0" i="0" u="none" strike="noStrike" dirty="0">
                        <a:solidFill>
                          <a:schemeClr val="tx1"/>
                        </a:solidFill>
                        <a:latin typeface="Century Gothic"/>
                      </a:endParaRPr>
                    </a:p>
                  </a:txBody>
                  <a:tcPr marL="9525" marR="9525" marT="9525" marB="0" anchor="ctr">
                    <a:solidFill>
                      <a:schemeClr val="accent1">
                        <a:lumMod val="60000"/>
                        <a:lumOff val="40000"/>
                      </a:schemeClr>
                    </a:solidFill>
                  </a:tcPr>
                </a:tc>
                <a:tc>
                  <a:txBody>
                    <a:bodyPr/>
                    <a:lstStyle/>
                    <a:p>
                      <a:pPr algn="ctr" rtl="0" fontAlgn="ctr"/>
                      <a:r>
                        <a:rPr lang="en-NZ" sz="900" u="none" strike="noStrike" dirty="0"/>
                        <a:t>2%</a:t>
                      </a:r>
                      <a:endParaRPr lang="en-NZ" sz="900" b="0" i="0" u="none" strike="noStrike" dirty="0">
                        <a:solidFill>
                          <a:schemeClr val="tx1"/>
                        </a:solidFill>
                        <a:latin typeface="Century Gothic"/>
                      </a:endParaRPr>
                    </a:p>
                  </a:txBody>
                  <a:tcPr marL="9525" marR="9525" marT="9525" marB="0" anchor="ctr"/>
                </a:tc>
                <a:tc>
                  <a:txBody>
                    <a:bodyPr/>
                    <a:lstStyle/>
                    <a:p>
                      <a:pPr algn="ctr" rtl="0" fontAlgn="ctr"/>
                      <a:r>
                        <a:rPr lang="en-NZ" sz="900" u="none" strike="noStrike" dirty="0"/>
                        <a:t>4%</a:t>
                      </a:r>
                      <a:endParaRPr lang="en-NZ" sz="900" b="0" i="0" u="none" strike="noStrike" dirty="0">
                        <a:solidFill>
                          <a:schemeClr val="tx1"/>
                        </a:solidFill>
                        <a:latin typeface="Century Gothic"/>
                      </a:endParaRPr>
                    </a:p>
                  </a:txBody>
                  <a:tcPr marL="9525" marR="9525" marT="9525" marB="0" anchor="ctr">
                    <a:solidFill>
                      <a:schemeClr val="accent1">
                        <a:lumMod val="60000"/>
                        <a:lumOff val="40000"/>
                      </a:schemeClr>
                    </a:solidFill>
                  </a:tcPr>
                </a:tc>
                <a:tc>
                  <a:txBody>
                    <a:bodyPr/>
                    <a:lstStyle/>
                    <a:p>
                      <a:pPr algn="ctr" rtl="0" fontAlgn="ctr"/>
                      <a:r>
                        <a:rPr lang="en-NZ" sz="900" u="none" strike="noStrike" dirty="0"/>
                        <a:t>3%</a:t>
                      </a:r>
                      <a:endParaRPr lang="en-NZ" sz="900" b="0" i="0" u="none" strike="noStrike" dirty="0">
                        <a:solidFill>
                          <a:schemeClr val="tx1"/>
                        </a:solidFill>
                        <a:latin typeface="Century Gothic"/>
                      </a:endParaRPr>
                    </a:p>
                  </a:txBody>
                  <a:tcPr marL="9525" marR="9525" marT="9525" marB="0" anchor="ctr"/>
                </a:tc>
                <a:tc>
                  <a:txBody>
                    <a:bodyPr/>
                    <a:lstStyle/>
                    <a:p>
                      <a:pPr algn="ctr" rtl="0" fontAlgn="ctr"/>
                      <a:r>
                        <a:rPr lang="en-NZ" sz="900" u="none" strike="noStrike" dirty="0"/>
                        <a:t>4%</a:t>
                      </a:r>
                      <a:endParaRPr lang="en-NZ" sz="900" b="0" i="0" u="none" strike="noStrike" dirty="0">
                        <a:solidFill>
                          <a:schemeClr val="tx1"/>
                        </a:solidFill>
                        <a:latin typeface="Century Gothic"/>
                      </a:endParaRPr>
                    </a:p>
                  </a:txBody>
                  <a:tcPr marL="9525" marR="9525" marT="9525" marB="0" anchor="ctr">
                    <a:solidFill>
                      <a:schemeClr val="accent1">
                        <a:lumMod val="60000"/>
                        <a:lumOff val="40000"/>
                      </a:schemeClr>
                    </a:solidFill>
                  </a:tcPr>
                </a:tc>
              </a:tr>
            </a:tbl>
          </a:graphicData>
        </a:graphic>
      </p:graphicFrame>
      <p:sp>
        <p:nvSpPr>
          <p:cNvPr id="52227" name="Text Box 4"/>
          <p:cNvSpPr txBox="1">
            <a:spLocks noChangeArrowheads="1"/>
          </p:cNvSpPr>
          <p:nvPr/>
        </p:nvSpPr>
        <p:spPr bwMode="auto">
          <a:xfrm>
            <a:off x="962025" y="6142038"/>
            <a:ext cx="7896225" cy="646112"/>
          </a:xfrm>
          <a:prstGeom prst="rect">
            <a:avLst/>
          </a:prstGeom>
          <a:noFill/>
          <a:ln w="9525">
            <a:noFill/>
            <a:miter lim="800000"/>
            <a:headEnd/>
            <a:tailEnd/>
          </a:ln>
        </p:spPr>
        <p:txBody>
          <a:bodyPr>
            <a:spAutoFit/>
          </a:bodyPr>
          <a:lstStyle/>
          <a:p>
            <a:r>
              <a:rPr lang="en-NZ" sz="900" i="1">
                <a:latin typeface="Century Gothic" pitchFamily="34" charset="0"/>
              </a:rPr>
              <a:t>Q6. You said that being prepared for a disaster is important, but you are not well prepared for one.  What stops you from being prepared? </a:t>
            </a:r>
            <a:r>
              <a:rPr lang="en-GB" sz="900" i="1">
                <a:latin typeface="Century Gothic" pitchFamily="34" charset="0"/>
              </a:rPr>
              <a:t>Base: Those who stated that being very well/ quite well prepared for a disaster was important but said that they were not well prepared for one: Benchmark (n=341), 2007 (n=387), 2008 (n=398), 2009 (n=431), 2010 (n=417), 2011 (n=383).  </a:t>
            </a:r>
            <a:r>
              <a:rPr lang="en-NZ" sz="900" i="1">
                <a:latin typeface="Century Gothic" pitchFamily="34" charset="0"/>
              </a:rPr>
              <a:t>Note: Statements 2% and below not shown. *Less than .5%</a:t>
            </a:r>
            <a:endParaRPr lang="en-GB" sz="900" i="1">
              <a:latin typeface="Century Gothic" pitchFamily="34" charset="0"/>
            </a:endParaRPr>
          </a:p>
        </p:txBody>
      </p:sp>
      <p:sp>
        <p:nvSpPr>
          <p:cNvPr id="6" name="Oval 5"/>
          <p:cNvSpPr/>
          <p:nvPr/>
        </p:nvSpPr>
        <p:spPr>
          <a:xfrm>
            <a:off x="8486775" y="3514725"/>
            <a:ext cx="485775" cy="409575"/>
          </a:xfrm>
          <a:prstGeom prst="ellipse">
            <a:avLst/>
          </a:prstGeom>
          <a:noFill/>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NZ"/>
          </a:p>
        </p:txBody>
      </p:sp>
      <p:sp>
        <p:nvSpPr>
          <p:cNvPr id="7" name="Rectangle 6"/>
          <p:cNvSpPr/>
          <p:nvPr/>
        </p:nvSpPr>
        <p:spPr>
          <a:xfrm>
            <a:off x="6362700" y="971550"/>
            <a:ext cx="2647950" cy="1304925"/>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en-NZ" dirty="0"/>
          </a:p>
        </p:txBody>
      </p:sp>
      <p:sp>
        <p:nvSpPr>
          <p:cNvPr id="8" name="TextBox 7"/>
          <p:cNvSpPr txBox="1"/>
          <p:nvPr/>
        </p:nvSpPr>
        <p:spPr>
          <a:xfrm>
            <a:off x="6391275" y="1000125"/>
            <a:ext cx="2600325" cy="1260475"/>
          </a:xfrm>
          <a:prstGeom prst="rect">
            <a:avLst/>
          </a:prstGeom>
          <a:noFill/>
        </p:spPr>
        <p:txBody>
          <a:bodyPr>
            <a:spAutoFit/>
          </a:bodyPr>
          <a:lstStyle/>
          <a:p>
            <a:pPr fontAlgn="auto">
              <a:lnSpc>
                <a:spcPct val="114000"/>
              </a:lnSpc>
              <a:spcBef>
                <a:spcPts val="0"/>
              </a:spcBef>
              <a:spcAft>
                <a:spcPts val="300"/>
              </a:spcAft>
              <a:defRPr/>
            </a:pPr>
            <a:r>
              <a:rPr lang="en-US" sz="1000" dirty="0">
                <a:latin typeface="+mn-lt"/>
                <a:cs typeface="+mn-cs"/>
              </a:rPr>
              <a:t>Cost more likely to be a barrier for:</a:t>
            </a:r>
          </a:p>
          <a:p>
            <a:pPr marL="85725" indent="-85725" fontAlgn="auto">
              <a:lnSpc>
                <a:spcPct val="114000"/>
              </a:lnSpc>
              <a:spcBef>
                <a:spcPts val="0"/>
              </a:spcBef>
              <a:spcAft>
                <a:spcPts val="300"/>
              </a:spcAft>
              <a:buFont typeface="Wingdings" pitchFamily="2" charset="2"/>
              <a:buChar char="§"/>
              <a:defRPr/>
            </a:pPr>
            <a:r>
              <a:rPr lang="en-US" sz="1000" dirty="0">
                <a:latin typeface="+mn-lt"/>
                <a:cs typeface="+mn-cs"/>
              </a:rPr>
              <a:t>Maori (23%) and Pacific (23%)</a:t>
            </a:r>
          </a:p>
          <a:p>
            <a:pPr marL="85725" indent="-85725" fontAlgn="auto">
              <a:lnSpc>
                <a:spcPct val="114000"/>
              </a:lnSpc>
              <a:spcBef>
                <a:spcPts val="0"/>
              </a:spcBef>
              <a:spcAft>
                <a:spcPts val="300"/>
              </a:spcAft>
              <a:buFont typeface="Wingdings" pitchFamily="2" charset="2"/>
              <a:buChar char="§"/>
              <a:defRPr/>
            </a:pPr>
            <a:r>
              <a:rPr lang="en-US" sz="1000" dirty="0">
                <a:latin typeface="+mn-lt"/>
                <a:cs typeface="+mn-cs"/>
              </a:rPr>
              <a:t>Those with a personal income less than $40k per year (22%)</a:t>
            </a:r>
          </a:p>
          <a:p>
            <a:pPr marL="85725" indent="-85725" fontAlgn="auto">
              <a:lnSpc>
                <a:spcPct val="114000"/>
              </a:lnSpc>
              <a:spcBef>
                <a:spcPts val="0"/>
              </a:spcBef>
              <a:spcAft>
                <a:spcPts val="300"/>
              </a:spcAft>
              <a:buFont typeface="Wingdings" pitchFamily="2" charset="2"/>
              <a:buChar char="§"/>
              <a:defRPr/>
            </a:pPr>
            <a:r>
              <a:rPr lang="en-US" sz="1000" dirty="0">
                <a:latin typeface="+mn-lt"/>
                <a:cs typeface="+mn-cs"/>
              </a:rPr>
              <a:t>Those with a </a:t>
            </a:r>
            <a:r>
              <a:rPr lang="en-US" sz="1000" dirty="0" err="1">
                <a:latin typeface="+mn-lt"/>
                <a:cs typeface="+mn-cs"/>
              </a:rPr>
              <a:t>HH</a:t>
            </a:r>
            <a:r>
              <a:rPr lang="en-US" sz="1000" dirty="0">
                <a:latin typeface="+mn-lt"/>
                <a:cs typeface="+mn-cs"/>
              </a:rPr>
              <a:t> income less than $40k per year (35%)</a:t>
            </a:r>
            <a:endParaRPr lang="en-NZ" sz="1000" dirty="0">
              <a:latin typeface="+mn-lt"/>
              <a:cs typeface="+mn-cs"/>
            </a:endParaRPr>
          </a:p>
        </p:txBody>
      </p:sp>
      <p:sp>
        <p:nvSpPr>
          <p:cNvPr id="52231" name="TextBox 8"/>
          <p:cNvSpPr txBox="1">
            <a:spLocks noChangeArrowheads="1"/>
          </p:cNvSpPr>
          <p:nvPr/>
        </p:nvSpPr>
        <p:spPr bwMode="auto">
          <a:xfrm>
            <a:off x="7905750" y="3390900"/>
            <a:ext cx="476250" cy="215900"/>
          </a:xfrm>
          <a:prstGeom prst="rect">
            <a:avLst/>
          </a:prstGeom>
          <a:noFill/>
          <a:ln w="9525">
            <a:noFill/>
            <a:miter lim="800000"/>
            <a:headEnd/>
            <a:tailEnd/>
          </a:ln>
        </p:spPr>
        <p:txBody>
          <a:bodyPr>
            <a:spAutoFit/>
          </a:bodyPr>
          <a:lstStyle/>
          <a:p>
            <a:r>
              <a:rPr lang="en-US" sz="800">
                <a:latin typeface="Century Gothic" pitchFamily="34" charset="0"/>
              </a:rPr>
              <a:t>(18%)</a:t>
            </a:r>
            <a:endParaRPr lang="en-NZ" sz="800">
              <a:latin typeface="Century Gothic" pitchFamily="34" charset="0"/>
            </a:endParaRPr>
          </a:p>
        </p:txBody>
      </p:sp>
      <p:sp>
        <p:nvSpPr>
          <p:cNvPr id="52232" name="TextBox 9"/>
          <p:cNvSpPr txBox="1">
            <a:spLocks noChangeArrowheads="1"/>
          </p:cNvSpPr>
          <p:nvPr/>
        </p:nvSpPr>
        <p:spPr bwMode="auto">
          <a:xfrm>
            <a:off x="7905750" y="4333875"/>
            <a:ext cx="476250" cy="215900"/>
          </a:xfrm>
          <a:prstGeom prst="rect">
            <a:avLst/>
          </a:prstGeom>
          <a:noFill/>
          <a:ln w="9525">
            <a:noFill/>
            <a:miter lim="800000"/>
            <a:headEnd/>
            <a:tailEnd/>
          </a:ln>
        </p:spPr>
        <p:txBody>
          <a:bodyPr>
            <a:spAutoFit/>
          </a:bodyPr>
          <a:lstStyle/>
          <a:p>
            <a:r>
              <a:rPr lang="en-US" sz="800">
                <a:latin typeface="Century Gothic" pitchFamily="34" charset="0"/>
              </a:rPr>
              <a:t>(24%)</a:t>
            </a:r>
            <a:endParaRPr lang="en-NZ" sz="800">
              <a:latin typeface="Century Gothic" pitchFamily="34" charset="0"/>
            </a:endParaRPr>
          </a:p>
        </p:txBody>
      </p:sp>
      <p:sp>
        <p:nvSpPr>
          <p:cNvPr id="52233" name="TextBox 10"/>
          <p:cNvSpPr txBox="1">
            <a:spLocks noChangeArrowheads="1"/>
          </p:cNvSpPr>
          <p:nvPr/>
        </p:nvSpPr>
        <p:spPr bwMode="auto">
          <a:xfrm>
            <a:off x="7943850" y="5581650"/>
            <a:ext cx="476250" cy="215900"/>
          </a:xfrm>
          <a:prstGeom prst="rect">
            <a:avLst/>
          </a:prstGeom>
          <a:noFill/>
          <a:ln w="9525">
            <a:noFill/>
            <a:miter lim="800000"/>
            <a:headEnd/>
            <a:tailEnd/>
          </a:ln>
        </p:spPr>
        <p:txBody>
          <a:bodyPr>
            <a:spAutoFit/>
          </a:bodyPr>
          <a:lstStyle/>
          <a:p>
            <a:r>
              <a:rPr lang="en-US" sz="800">
                <a:latin typeface="Century Gothic" pitchFamily="34" charset="0"/>
              </a:rPr>
              <a:t>(5%)</a:t>
            </a:r>
            <a:endParaRPr lang="en-NZ" sz="800">
              <a:latin typeface="Century Gothic" pitchFamily="34" charset="0"/>
            </a:endParaRPr>
          </a:p>
        </p:txBody>
      </p:sp>
      <p:sp>
        <p:nvSpPr>
          <p:cNvPr id="52234" name="TextBox 11"/>
          <p:cNvSpPr txBox="1">
            <a:spLocks noChangeArrowheads="1"/>
          </p:cNvSpPr>
          <p:nvPr/>
        </p:nvSpPr>
        <p:spPr bwMode="auto">
          <a:xfrm>
            <a:off x="7943850" y="4953000"/>
            <a:ext cx="476250" cy="215900"/>
          </a:xfrm>
          <a:prstGeom prst="rect">
            <a:avLst/>
          </a:prstGeom>
          <a:noFill/>
          <a:ln w="9525">
            <a:noFill/>
            <a:miter lim="800000"/>
            <a:headEnd/>
            <a:tailEnd/>
          </a:ln>
        </p:spPr>
        <p:txBody>
          <a:bodyPr>
            <a:spAutoFit/>
          </a:bodyPr>
          <a:lstStyle/>
          <a:p>
            <a:r>
              <a:rPr lang="en-US" sz="800">
                <a:latin typeface="Century Gothic" pitchFamily="34" charset="0"/>
              </a:rPr>
              <a:t>(6%)</a:t>
            </a:r>
            <a:endParaRPr lang="en-NZ" sz="800">
              <a:latin typeface="Century Gothic"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ctrTitle"/>
          </p:nvPr>
        </p:nvSpPr>
        <p:spPr>
          <a:xfrm>
            <a:off x="2581275" y="1473200"/>
            <a:ext cx="6562725" cy="3434080"/>
          </a:xfrm>
          <a:effectLst/>
        </p:spPr>
        <p:txBody>
          <a:bodyPr rtlCol="0">
            <a:noAutofit/>
          </a:bodyPr>
          <a:lstStyle/>
          <a:p>
            <a:pPr fontAlgn="auto">
              <a:spcAft>
                <a:spcPts val="0"/>
              </a:spcAft>
              <a:defRPr/>
            </a:pP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Awareness of disaster preparedness advertising</a:t>
            </a:r>
            <a:endParaRPr lang="en-NZ"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038225" y="42863"/>
            <a:ext cx="6248400" cy="849312"/>
          </a:xfrm>
        </p:spPr>
        <p:txBody>
          <a:bodyPr/>
          <a:lstStyle/>
          <a:p>
            <a:r>
              <a:rPr lang="en-US" b="1" smtClean="0">
                <a:solidFill>
                  <a:schemeClr val="accent1"/>
                </a:solidFill>
              </a:rPr>
              <a:t>Executive summary</a:t>
            </a:r>
            <a:endParaRPr lang="en-NZ" b="1" smtClean="0">
              <a:solidFill>
                <a:schemeClr val="accent1"/>
              </a:solidFill>
            </a:endParaRPr>
          </a:p>
        </p:txBody>
      </p:sp>
      <p:sp>
        <p:nvSpPr>
          <p:cNvPr id="4" name="Rectangle 15"/>
          <p:cNvSpPr>
            <a:spLocks noChangeArrowheads="1"/>
          </p:cNvSpPr>
          <p:nvPr/>
        </p:nvSpPr>
        <p:spPr bwMode="auto">
          <a:xfrm>
            <a:off x="1052499" y="959181"/>
            <a:ext cx="7262163" cy="646331"/>
          </a:xfrm>
          <a:prstGeom prst="rect">
            <a:avLst/>
          </a:prstGeom>
          <a:noFill/>
          <a:ln w="9525" algn="ctr">
            <a:noFill/>
            <a:miter lim="800000"/>
            <a:headEnd/>
            <a:tailEnd/>
          </a:ln>
          <a:effectLst/>
        </p:spPr>
        <p:txBody>
          <a:bodyPr>
            <a:spAutoFit/>
          </a:bodyPr>
          <a:lstStyle/>
          <a:p>
            <a:pPr fontAlgn="auto">
              <a:spcBef>
                <a:spcPts val="0"/>
              </a:spcBef>
              <a:spcAft>
                <a:spcPts val="0"/>
              </a:spcAft>
              <a:defRPr/>
            </a:pP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rPr>
              <a:t>The impact of the Christchurch earthquakes on those living outside Christchurch</a:t>
            </a:r>
            <a:endParaRPr lang="en-GB"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endParaRPr>
          </a:p>
        </p:txBody>
      </p:sp>
      <p:sp>
        <p:nvSpPr>
          <p:cNvPr id="5" name="TextBox 4"/>
          <p:cNvSpPr txBox="1"/>
          <p:nvPr/>
        </p:nvSpPr>
        <p:spPr>
          <a:xfrm>
            <a:off x="1084263" y="1604963"/>
            <a:ext cx="7677150" cy="4556125"/>
          </a:xfrm>
          <a:prstGeom prst="rect">
            <a:avLst/>
          </a:prstGeom>
          <a:noFill/>
        </p:spPr>
        <p:txBody>
          <a:bodyPr>
            <a:spAutoFit/>
          </a:bodyPr>
          <a:lstStyle/>
          <a:p>
            <a:pPr fontAlgn="auto">
              <a:lnSpc>
                <a:spcPct val="150000"/>
              </a:lnSpc>
              <a:spcBef>
                <a:spcPts val="0"/>
              </a:spcBef>
              <a:spcAft>
                <a:spcPts val="600"/>
              </a:spcAft>
              <a:defRPr/>
            </a:pPr>
            <a:r>
              <a:rPr lang="en-NZ" sz="1200" dirty="0">
                <a:latin typeface="+mn-lt"/>
                <a:cs typeface="+mn-cs"/>
              </a:rPr>
              <a:t>Findings show that recent events have had a significant impact on people’s disaster awareness and preparedness.</a:t>
            </a:r>
          </a:p>
          <a:p>
            <a:pPr marL="361950" indent="-361950" fontAlgn="auto">
              <a:lnSpc>
                <a:spcPct val="150000"/>
              </a:lnSpc>
              <a:spcBef>
                <a:spcPts val="0"/>
              </a:spcBef>
              <a:spcAft>
                <a:spcPts val="600"/>
              </a:spcAft>
              <a:buFont typeface="Wingdings" pitchFamily="2" charset="2"/>
              <a:buChar char="§"/>
              <a:defRPr/>
            </a:pPr>
            <a:r>
              <a:rPr lang="en-NZ" sz="1200" dirty="0">
                <a:latin typeface="+mn-lt"/>
                <a:cs typeface="+mn-cs"/>
              </a:rPr>
              <a:t>Sixty percent say they have taken steps to prepare themselves or their household in the last 12 months, up from 44% last year. The main prompt for doing so was the Christchurch earthquakes (65% of those who said they did something to prepare themselves or their household said (unprompted) that this was due to the Christchurch earthquakes).</a:t>
            </a:r>
          </a:p>
          <a:p>
            <a:pPr marL="361950" indent="-361950" fontAlgn="auto">
              <a:lnSpc>
                <a:spcPct val="150000"/>
              </a:lnSpc>
              <a:spcBef>
                <a:spcPts val="0"/>
              </a:spcBef>
              <a:spcAft>
                <a:spcPts val="600"/>
              </a:spcAft>
              <a:buFont typeface="Wingdings" pitchFamily="2" charset="2"/>
              <a:buChar char="§"/>
              <a:defRPr/>
            </a:pPr>
            <a:r>
              <a:rPr lang="en-NZ" sz="1200" dirty="0">
                <a:latin typeface="+mn-lt"/>
                <a:cs typeface="+mn-cs"/>
              </a:rPr>
              <a:t>After prompting, 60% said they did something to prepare as a direct result of either the September or February earthquake – 38% prepared emergency survival items and one quarter (25%) formulated a survival plan.</a:t>
            </a:r>
          </a:p>
          <a:p>
            <a:pPr marL="361950" indent="-361950" fontAlgn="auto">
              <a:lnSpc>
                <a:spcPct val="150000"/>
              </a:lnSpc>
              <a:spcBef>
                <a:spcPts val="0"/>
              </a:spcBef>
              <a:spcAft>
                <a:spcPts val="600"/>
              </a:spcAft>
              <a:buFont typeface="Wingdings" pitchFamily="2" charset="2"/>
              <a:buChar char="§"/>
              <a:defRPr/>
            </a:pPr>
            <a:r>
              <a:rPr lang="en-NZ" sz="1200" dirty="0">
                <a:latin typeface="+mn-lt"/>
                <a:cs typeface="+mn-cs"/>
              </a:rPr>
              <a:t>People are more aware that earthquakes (up from 92% to 97%) and hurricanes, cyclones, or storms (up from 31% to 53%) could happen in New Zealand in their lifetime.</a:t>
            </a:r>
          </a:p>
          <a:p>
            <a:pPr marL="361950" indent="-361950" fontAlgn="auto">
              <a:lnSpc>
                <a:spcPct val="150000"/>
              </a:lnSpc>
              <a:spcBef>
                <a:spcPts val="0"/>
              </a:spcBef>
              <a:spcAft>
                <a:spcPts val="600"/>
              </a:spcAft>
              <a:buFont typeface="Wingdings" pitchFamily="2" charset="2"/>
              <a:buChar char="§"/>
              <a:defRPr/>
            </a:pPr>
            <a:r>
              <a:rPr lang="en-NZ" sz="1200" dirty="0">
                <a:latin typeface="+mn-lt"/>
                <a:cs typeface="+mn-cs"/>
              </a:rPr>
              <a:t>More people agree that </a:t>
            </a:r>
            <a:r>
              <a:rPr lang="en-NZ" sz="1200" i="1" dirty="0">
                <a:latin typeface="+mn-lt"/>
                <a:cs typeface="+mn-cs"/>
              </a:rPr>
              <a:t>in a disaster there will be someone there to help you </a:t>
            </a:r>
            <a:r>
              <a:rPr lang="en-NZ" sz="1200" dirty="0">
                <a:latin typeface="+mn-lt"/>
                <a:cs typeface="+mn-cs"/>
              </a:rPr>
              <a:t>(up from 65% to 74%) and that </a:t>
            </a:r>
            <a:r>
              <a:rPr lang="en-NZ" sz="1200" i="1" dirty="0">
                <a:latin typeface="+mn-lt"/>
                <a:cs typeface="+mn-cs"/>
              </a:rPr>
              <a:t>in a disaster, emergency services would be there to help you</a:t>
            </a:r>
            <a:r>
              <a:rPr lang="en-NZ" sz="1200" dirty="0">
                <a:latin typeface="+mn-lt"/>
                <a:cs typeface="+mn-cs"/>
              </a:rPr>
              <a:t> (up from 65% to 75%). They are less likely to agree that </a:t>
            </a:r>
            <a:r>
              <a:rPr lang="en-NZ" sz="1200" i="1" dirty="0">
                <a:latin typeface="+mn-lt"/>
                <a:cs typeface="+mn-cs"/>
              </a:rPr>
              <a:t>there will always be adequate warning before disaster hits</a:t>
            </a:r>
            <a:r>
              <a:rPr lang="en-NZ" sz="1200" dirty="0">
                <a:latin typeface="+mn-lt"/>
                <a:cs typeface="+mn-cs"/>
              </a:rPr>
              <a:t> (down from 37% to 28%).</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1004888" y="109538"/>
            <a:ext cx="6253162" cy="850900"/>
          </a:xfrm>
        </p:spPr>
        <p:txBody>
          <a:bodyPr/>
          <a:lstStyle/>
          <a:p>
            <a:r>
              <a:rPr lang="en-NZ" sz="2600" b="1" smtClean="0">
                <a:solidFill>
                  <a:schemeClr val="accent1"/>
                </a:solidFill>
              </a:rPr>
              <a:t>Unprompted awareness of </a:t>
            </a:r>
            <a:r>
              <a:rPr lang="en-NZ" sz="2600" b="1" u="sng" smtClean="0">
                <a:solidFill>
                  <a:schemeClr val="accent1"/>
                </a:solidFill>
              </a:rPr>
              <a:t>any</a:t>
            </a:r>
            <a:r>
              <a:rPr lang="en-NZ" sz="2600" b="1" smtClean="0">
                <a:solidFill>
                  <a:schemeClr val="accent1"/>
                </a:solidFill>
              </a:rPr>
              <a:t> disaster preparedness advertising.</a:t>
            </a:r>
          </a:p>
        </p:txBody>
      </p:sp>
      <p:graphicFrame>
        <p:nvGraphicFramePr>
          <p:cNvPr id="54274" name="Object 5"/>
          <p:cNvGraphicFramePr>
            <a:graphicFrameLocks noChangeAspect="1"/>
          </p:cNvGraphicFramePr>
          <p:nvPr/>
        </p:nvGraphicFramePr>
        <p:xfrm>
          <a:off x="968375" y="1312863"/>
          <a:ext cx="5203825" cy="5272087"/>
        </p:xfrm>
        <a:graphic>
          <a:graphicData uri="http://schemas.openxmlformats.org/presentationml/2006/ole">
            <p:oleObj spid="_x0000_s54274" r:id="rId3" imgW="5206435" imgH="5273497" progId="Excel.Chart.8">
              <p:embed/>
            </p:oleObj>
          </a:graphicData>
        </a:graphic>
      </p:graphicFrame>
      <p:sp>
        <p:nvSpPr>
          <p:cNvPr id="54275" name="Rectangle 8"/>
          <p:cNvSpPr>
            <a:spLocks noChangeArrowheads="1"/>
          </p:cNvSpPr>
          <p:nvPr/>
        </p:nvSpPr>
        <p:spPr bwMode="auto">
          <a:xfrm>
            <a:off x="1358900" y="1427163"/>
            <a:ext cx="4108450" cy="600075"/>
          </a:xfrm>
          <a:prstGeom prst="rect">
            <a:avLst/>
          </a:prstGeom>
          <a:noFill/>
          <a:ln w="9525">
            <a:noFill/>
            <a:miter lim="800000"/>
            <a:headEnd/>
            <a:tailEnd/>
          </a:ln>
        </p:spPr>
        <p:txBody>
          <a:bodyPr>
            <a:spAutoFit/>
          </a:bodyPr>
          <a:lstStyle/>
          <a:p>
            <a:pPr algn="ctr">
              <a:buFont typeface="Wingdings" pitchFamily="2" charset="2"/>
              <a:buNone/>
            </a:pPr>
            <a:r>
              <a:rPr lang="en-US" sz="1100">
                <a:solidFill>
                  <a:srgbClr val="000000"/>
                </a:solidFill>
                <a:latin typeface="Century Gothic" pitchFamily="34" charset="0"/>
              </a:rPr>
              <a:t>Percentage of NZers who have seen, heard, or read </a:t>
            </a:r>
            <a:r>
              <a:rPr lang="en-US" sz="1100" b="1">
                <a:solidFill>
                  <a:srgbClr val="000000"/>
                </a:solidFill>
                <a:latin typeface="Century Gothic" pitchFamily="34" charset="0"/>
              </a:rPr>
              <a:t>any</a:t>
            </a:r>
            <a:r>
              <a:rPr lang="en-US" sz="1100">
                <a:solidFill>
                  <a:srgbClr val="000000"/>
                </a:solidFill>
                <a:latin typeface="Century Gothic" pitchFamily="34" charset="0"/>
              </a:rPr>
              <a:t> advertising about preparing for a disaster and the </a:t>
            </a:r>
            <a:r>
              <a:rPr lang="en-US" sz="1100">
                <a:latin typeface="Century Gothic" pitchFamily="34" charset="0"/>
              </a:rPr>
              <a:t>ratecard value </a:t>
            </a:r>
            <a:r>
              <a:rPr lang="en-US" sz="1100">
                <a:solidFill>
                  <a:srgbClr val="000000"/>
                </a:solidFill>
                <a:latin typeface="Century Gothic" pitchFamily="34" charset="0"/>
              </a:rPr>
              <a:t>of the TV advertising.</a:t>
            </a:r>
            <a:endParaRPr lang="en-NZ" sz="1100">
              <a:solidFill>
                <a:srgbClr val="000000"/>
              </a:solidFill>
              <a:latin typeface="Century Gothic" pitchFamily="34" charset="0"/>
            </a:endParaRPr>
          </a:p>
        </p:txBody>
      </p:sp>
      <p:sp>
        <p:nvSpPr>
          <p:cNvPr id="54276" name="Text Box 13"/>
          <p:cNvSpPr txBox="1">
            <a:spLocks noChangeArrowheads="1"/>
          </p:cNvSpPr>
          <p:nvPr/>
        </p:nvSpPr>
        <p:spPr bwMode="auto">
          <a:xfrm rot="5400000">
            <a:off x="4448176" y="4097337"/>
            <a:ext cx="2616200" cy="244475"/>
          </a:xfrm>
          <a:prstGeom prst="rect">
            <a:avLst/>
          </a:prstGeom>
          <a:noFill/>
          <a:ln w="9525">
            <a:noFill/>
            <a:miter lim="800000"/>
            <a:headEnd/>
            <a:tailEnd/>
          </a:ln>
        </p:spPr>
        <p:txBody>
          <a:bodyPr>
            <a:spAutoFit/>
          </a:bodyPr>
          <a:lstStyle/>
          <a:p>
            <a:pPr algn="ctr">
              <a:spcBef>
                <a:spcPct val="50000"/>
              </a:spcBef>
            </a:pPr>
            <a:r>
              <a:rPr lang="en-US" sz="1000">
                <a:latin typeface="Century Gothic" pitchFamily="34" charset="0"/>
              </a:rPr>
              <a:t>Annual ratecard value ($ million)*</a:t>
            </a:r>
            <a:endParaRPr lang="en-GB" sz="1000">
              <a:latin typeface="Century Gothic" pitchFamily="34" charset="0"/>
            </a:endParaRPr>
          </a:p>
        </p:txBody>
      </p:sp>
      <p:sp>
        <p:nvSpPr>
          <p:cNvPr id="54277" name="Text Box 11"/>
          <p:cNvSpPr txBox="1">
            <a:spLocks noChangeArrowheads="1"/>
          </p:cNvSpPr>
          <p:nvPr/>
        </p:nvSpPr>
        <p:spPr bwMode="auto">
          <a:xfrm>
            <a:off x="3381375" y="2298700"/>
            <a:ext cx="1819275" cy="214313"/>
          </a:xfrm>
          <a:prstGeom prst="rect">
            <a:avLst/>
          </a:prstGeom>
          <a:noFill/>
          <a:ln w="9525">
            <a:noFill/>
            <a:miter lim="800000"/>
            <a:headEnd/>
            <a:tailEnd/>
          </a:ln>
        </p:spPr>
        <p:txBody>
          <a:bodyPr>
            <a:spAutoFit/>
          </a:bodyPr>
          <a:lstStyle/>
          <a:p>
            <a:pPr algn="r">
              <a:spcBef>
                <a:spcPct val="50000"/>
              </a:spcBef>
            </a:pPr>
            <a:r>
              <a:rPr lang="en-US" sz="800">
                <a:latin typeface="Tahoma" pitchFamily="34" charset="0"/>
              </a:rPr>
              <a:t>*Ratecard value for TV ads</a:t>
            </a:r>
            <a:endParaRPr lang="en-GB" sz="800">
              <a:latin typeface="Tahoma" pitchFamily="34" charset="0"/>
            </a:endParaRPr>
          </a:p>
        </p:txBody>
      </p:sp>
      <p:sp>
        <p:nvSpPr>
          <p:cNvPr id="12" name="Line 12"/>
          <p:cNvSpPr>
            <a:spLocks noChangeShapeType="1"/>
          </p:cNvSpPr>
          <p:nvPr/>
        </p:nvSpPr>
        <p:spPr bwMode="auto">
          <a:xfrm>
            <a:off x="3500438" y="2411413"/>
            <a:ext cx="287337" cy="0"/>
          </a:xfrm>
          <a:prstGeom prst="line">
            <a:avLst/>
          </a:prstGeom>
          <a:ln>
            <a:headEnd/>
            <a:tailEnd/>
          </a:ln>
        </p:spPr>
        <p:style>
          <a:lnRef idx="3">
            <a:schemeClr val="accent5"/>
          </a:lnRef>
          <a:fillRef idx="0">
            <a:schemeClr val="accent5"/>
          </a:fillRef>
          <a:effectRef idx="2">
            <a:schemeClr val="accent5"/>
          </a:effectRef>
          <a:fontRef idx="minor">
            <a:schemeClr val="tx1"/>
          </a:fontRef>
        </p:style>
        <p:txBody>
          <a:bodyPr/>
          <a:lstStyle/>
          <a:p>
            <a:pPr fontAlgn="auto">
              <a:spcBef>
                <a:spcPts val="0"/>
              </a:spcBef>
              <a:spcAft>
                <a:spcPts val="0"/>
              </a:spcAft>
              <a:defRPr/>
            </a:pPr>
            <a:endParaRPr lang="en-NZ"/>
          </a:p>
        </p:txBody>
      </p:sp>
      <p:sp>
        <p:nvSpPr>
          <p:cNvPr id="54279" name="Text Box 13"/>
          <p:cNvSpPr txBox="1">
            <a:spLocks noChangeArrowheads="1"/>
          </p:cNvSpPr>
          <p:nvPr/>
        </p:nvSpPr>
        <p:spPr bwMode="auto">
          <a:xfrm rot="-5400000">
            <a:off x="-177799" y="4029075"/>
            <a:ext cx="2616200" cy="244475"/>
          </a:xfrm>
          <a:prstGeom prst="rect">
            <a:avLst/>
          </a:prstGeom>
          <a:noFill/>
          <a:ln w="9525">
            <a:noFill/>
            <a:miter lim="800000"/>
            <a:headEnd/>
            <a:tailEnd/>
          </a:ln>
        </p:spPr>
        <p:txBody>
          <a:bodyPr>
            <a:spAutoFit/>
          </a:bodyPr>
          <a:lstStyle/>
          <a:p>
            <a:pPr algn="ctr">
              <a:spcBef>
                <a:spcPct val="50000"/>
              </a:spcBef>
            </a:pPr>
            <a:r>
              <a:rPr lang="en-US" sz="1000">
                <a:latin typeface="Century Gothic" pitchFamily="34" charset="0"/>
              </a:rPr>
              <a:t>Advertising recall</a:t>
            </a:r>
            <a:endParaRPr lang="en-GB" sz="1000">
              <a:latin typeface="Century Gothic" pitchFamily="34" charset="0"/>
            </a:endParaRPr>
          </a:p>
        </p:txBody>
      </p:sp>
      <p:sp>
        <p:nvSpPr>
          <p:cNvPr id="9" name="Rounded Rectangle 8"/>
          <p:cNvSpPr/>
          <p:nvPr/>
        </p:nvSpPr>
        <p:spPr>
          <a:xfrm>
            <a:off x="6105525" y="2205038"/>
            <a:ext cx="2657475" cy="1319212"/>
          </a:xfrm>
          <a:prstGeom prst="roundRect">
            <a:avLst>
              <a:gd name="adj" fmla="val 9229"/>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400" dirty="0"/>
              <a:t>Fewer New Zealanders recall disaster preparedness advertising this year.</a:t>
            </a:r>
            <a:endParaRPr lang="en-NZ" sz="1400" dirty="0"/>
          </a:p>
        </p:txBody>
      </p:sp>
      <p:sp>
        <p:nvSpPr>
          <p:cNvPr id="54281" name="Text Box 6"/>
          <p:cNvSpPr txBox="1">
            <a:spLocks noChangeArrowheads="1"/>
          </p:cNvSpPr>
          <p:nvPr/>
        </p:nvSpPr>
        <p:spPr bwMode="auto">
          <a:xfrm>
            <a:off x="1000125" y="6488113"/>
            <a:ext cx="6000750" cy="369887"/>
          </a:xfrm>
          <a:prstGeom prst="rect">
            <a:avLst/>
          </a:prstGeom>
          <a:noFill/>
          <a:ln w="9525">
            <a:noFill/>
            <a:miter lim="800000"/>
            <a:headEnd/>
            <a:tailEnd/>
          </a:ln>
        </p:spPr>
        <p:txBody>
          <a:bodyPr>
            <a:spAutoFit/>
          </a:bodyPr>
          <a:lstStyle/>
          <a:p>
            <a:r>
              <a:rPr lang="en-NZ" sz="900" i="1">
                <a:latin typeface="Century Gothic" pitchFamily="34" charset="0"/>
              </a:rPr>
              <a:t>Q15 </a:t>
            </a:r>
            <a:r>
              <a:rPr lang="en-GB" sz="900" i="1">
                <a:latin typeface="Century Gothic" pitchFamily="34" charset="0"/>
              </a:rPr>
              <a:t>Have you seen, heard or read recently any advertising about preparing for a disaster?</a:t>
            </a:r>
            <a:br>
              <a:rPr lang="en-GB" sz="900" i="1">
                <a:latin typeface="Century Gothic" pitchFamily="34" charset="0"/>
              </a:rPr>
            </a:br>
            <a:r>
              <a:rPr lang="en-NZ" sz="900" i="1">
                <a:latin typeface="Century Gothic" pitchFamily="34" charset="0"/>
              </a:rPr>
              <a:t>Base: All Respondents: 2007 (n= 1000), 2008 (n= 1016), 2009 (n=1000), 2010 (n=1000), 2011 (n=1164)</a:t>
            </a:r>
            <a:endParaRPr lang="en-GB" sz="900" i="1">
              <a:latin typeface="Century Gothic" pitchFamily="34" charset="0"/>
            </a:endParaRPr>
          </a:p>
        </p:txBody>
      </p:sp>
      <p:sp>
        <p:nvSpPr>
          <p:cNvPr id="54282" name="TextBox 14"/>
          <p:cNvSpPr txBox="1">
            <a:spLocks noChangeArrowheads="1"/>
          </p:cNvSpPr>
          <p:nvPr/>
        </p:nvSpPr>
        <p:spPr bwMode="auto">
          <a:xfrm>
            <a:off x="3967163" y="3414713"/>
            <a:ext cx="498475" cy="215900"/>
          </a:xfrm>
          <a:prstGeom prst="rect">
            <a:avLst/>
          </a:prstGeom>
          <a:noFill/>
          <a:ln w="9525">
            <a:noFill/>
            <a:miter lim="800000"/>
            <a:headEnd/>
            <a:tailEnd/>
          </a:ln>
        </p:spPr>
        <p:txBody>
          <a:bodyPr>
            <a:spAutoFit/>
          </a:bodyPr>
          <a:lstStyle/>
          <a:p>
            <a:pPr algn="ctr"/>
            <a:r>
              <a:rPr lang="en-US" sz="800">
                <a:solidFill>
                  <a:schemeClr val="bg1"/>
                </a:solidFill>
                <a:latin typeface="Century Gothic" pitchFamily="34" charset="0"/>
              </a:rPr>
              <a:t>(69%)</a:t>
            </a:r>
            <a:endParaRPr lang="en-NZ" sz="800">
              <a:solidFill>
                <a:schemeClr val="bg1"/>
              </a:solidFill>
              <a:latin typeface="Century Gothic" pitchFamily="34" charset="0"/>
            </a:endParaRPr>
          </a:p>
        </p:txBody>
      </p:sp>
      <p:sp>
        <p:nvSpPr>
          <p:cNvPr id="16" name="Oval 15"/>
          <p:cNvSpPr/>
          <p:nvPr/>
        </p:nvSpPr>
        <p:spPr>
          <a:xfrm>
            <a:off x="4657725" y="4400550"/>
            <a:ext cx="533400" cy="542925"/>
          </a:xfrm>
          <a:prstGeom prst="ellipse">
            <a:avLst/>
          </a:prstGeom>
          <a:noFill/>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NZ"/>
          </a:p>
        </p:txBody>
      </p:sp>
      <p:cxnSp>
        <p:nvCxnSpPr>
          <p:cNvPr id="18" name="Straight Arrow Connector 17"/>
          <p:cNvCxnSpPr/>
          <p:nvPr/>
        </p:nvCxnSpPr>
        <p:spPr>
          <a:xfrm flipH="1" flipV="1">
            <a:off x="5324475" y="4714875"/>
            <a:ext cx="638175" cy="85725"/>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54285" name="Rectangle 20"/>
          <p:cNvSpPr>
            <a:spLocks noChangeArrowheads="1"/>
          </p:cNvSpPr>
          <p:nvPr/>
        </p:nvSpPr>
        <p:spPr bwMode="auto">
          <a:xfrm>
            <a:off x="6019800" y="4440238"/>
            <a:ext cx="2971800" cy="1016000"/>
          </a:xfrm>
          <a:prstGeom prst="rect">
            <a:avLst/>
          </a:prstGeom>
          <a:noFill/>
          <a:ln w="9525">
            <a:noFill/>
            <a:miter lim="800000"/>
            <a:headEnd/>
            <a:tailEnd/>
          </a:ln>
        </p:spPr>
        <p:txBody>
          <a:bodyPr>
            <a:spAutoFit/>
          </a:bodyPr>
          <a:lstStyle/>
          <a:p>
            <a:pPr marL="0" lvl="1" algn="ctr">
              <a:spcBef>
                <a:spcPts val="1600"/>
              </a:spcBef>
            </a:pPr>
            <a:r>
              <a:rPr lang="en-US" sz="1200">
                <a:latin typeface="Century Gothic" pitchFamily="34" charset="0"/>
              </a:rPr>
              <a:t>The decrease in recall will be due largely to the fact that the March wave of the quarterly Get Ready Get Thru TV advertising was cancelled following the February earthquake.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995363" y="90488"/>
            <a:ext cx="5500687" cy="850900"/>
          </a:xfrm>
        </p:spPr>
        <p:txBody>
          <a:bodyPr/>
          <a:lstStyle/>
          <a:p>
            <a:r>
              <a:rPr lang="en-NZ" sz="2600" b="1" smtClean="0">
                <a:solidFill>
                  <a:schemeClr val="accent1"/>
                </a:solidFill>
              </a:rPr>
              <a:t>Where seen/heard or read disaster advertising.</a:t>
            </a:r>
          </a:p>
        </p:txBody>
      </p:sp>
      <p:graphicFrame>
        <p:nvGraphicFramePr>
          <p:cNvPr id="55298" name="Chart 4"/>
          <p:cNvGraphicFramePr>
            <a:graphicFrameLocks/>
          </p:cNvGraphicFramePr>
          <p:nvPr/>
        </p:nvGraphicFramePr>
        <p:xfrm>
          <a:off x="2501900" y="1139825"/>
          <a:ext cx="6454775" cy="5140325"/>
        </p:xfrm>
        <a:graphic>
          <a:graphicData uri="http://schemas.openxmlformats.org/presentationml/2006/ole">
            <p:oleObj spid="_x0000_s55298" r:id="rId3" imgW="6456224" imgH="5139373" progId="Excel.Chart.8">
              <p:embed/>
            </p:oleObj>
          </a:graphicData>
        </a:graphic>
      </p:graphicFrame>
      <p:sp>
        <p:nvSpPr>
          <p:cNvPr id="55299" name="Text Box 38"/>
          <p:cNvSpPr txBox="1">
            <a:spLocks noChangeArrowheads="1"/>
          </p:cNvSpPr>
          <p:nvPr/>
        </p:nvSpPr>
        <p:spPr bwMode="auto">
          <a:xfrm>
            <a:off x="981075" y="6350000"/>
            <a:ext cx="6134100" cy="508000"/>
          </a:xfrm>
          <a:prstGeom prst="rect">
            <a:avLst/>
          </a:prstGeom>
          <a:noFill/>
          <a:ln w="9525">
            <a:noFill/>
            <a:miter lim="800000"/>
            <a:headEnd/>
            <a:tailEnd/>
          </a:ln>
        </p:spPr>
        <p:txBody>
          <a:bodyPr>
            <a:spAutoFit/>
          </a:bodyPr>
          <a:lstStyle/>
          <a:p>
            <a:r>
              <a:rPr lang="en-NZ" sz="900" i="1">
                <a:latin typeface="Century Gothic" pitchFamily="34" charset="0"/>
              </a:rPr>
              <a:t>Q16 </a:t>
            </a:r>
            <a:r>
              <a:rPr lang="en-GB" sz="900" i="1">
                <a:latin typeface="Century Gothic" pitchFamily="34" charset="0"/>
              </a:rPr>
              <a:t>Where did you see, hear or read the ads?</a:t>
            </a:r>
            <a:r>
              <a:rPr lang="en-GB" sz="900">
                <a:latin typeface="Century Gothic" pitchFamily="34" charset="0"/>
              </a:rPr>
              <a:t> </a:t>
            </a:r>
            <a:r>
              <a:rPr lang="en-NZ" sz="900" i="1">
                <a:latin typeface="Century Gothic" pitchFamily="34" charset="0"/>
              </a:rPr>
              <a:t>Base: </a:t>
            </a:r>
            <a:r>
              <a:rPr lang="en-GB" sz="900" i="1">
                <a:latin typeface="Century Gothic" pitchFamily="34" charset="0"/>
              </a:rPr>
              <a:t>Those respondents who stated that they have seen, heard or read advertising about preparing for a disaster, 2007 (n=651), 2008 (n=543), 2009 (n=549), 2010 (n=659), 2011 (n=713). </a:t>
            </a:r>
            <a:r>
              <a:rPr lang="en-NZ" sz="900" i="1">
                <a:latin typeface="Century Gothic" pitchFamily="34" charset="0"/>
              </a:rPr>
              <a:t>Note: Responses 2% and below not shown.</a:t>
            </a:r>
            <a:endParaRPr lang="en-GB" sz="900" i="1">
              <a:latin typeface="Century Gothic" pitchFamily="34" charset="0"/>
            </a:endParaRPr>
          </a:p>
        </p:txBody>
      </p:sp>
      <p:sp>
        <p:nvSpPr>
          <p:cNvPr id="7" name="Rounded Rectangle 6"/>
          <p:cNvSpPr/>
          <p:nvPr/>
        </p:nvSpPr>
        <p:spPr>
          <a:xfrm>
            <a:off x="1160463" y="1138238"/>
            <a:ext cx="2795587" cy="3933825"/>
          </a:xfrm>
          <a:prstGeom prst="roundRect">
            <a:avLst>
              <a:gd name="adj" fmla="val 2880"/>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400" dirty="0"/>
              <a:t>Those who do recall disaster preparedness advertising are much more likely to mention newspaper advertising (this is likely to be editorial </a:t>
            </a:r>
            <a:r>
              <a:rPr lang="en-US" sz="1400" dirty="0"/>
              <a:t>content </a:t>
            </a:r>
            <a:r>
              <a:rPr lang="en-US" sz="1400" dirty="0"/>
              <a:t>as </a:t>
            </a:r>
            <a:r>
              <a:rPr lang="en-US" sz="1400" dirty="0"/>
              <a:t>no newspaper advertising was carried out this </a:t>
            </a:r>
            <a:r>
              <a:rPr lang="en-US" sz="1400" dirty="0"/>
              <a:t>quarter), and slightly more likely to mention radio advertising this year.</a:t>
            </a:r>
          </a:p>
          <a:p>
            <a:pPr algn="ctr" fontAlgn="auto">
              <a:spcBef>
                <a:spcPts val="0"/>
              </a:spcBef>
              <a:spcAft>
                <a:spcPts val="0"/>
              </a:spcAft>
              <a:defRPr/>
            </a:pPr>
            <a:endParaRPr lang="en-US" sz="1400" dirty="0"/>
          </a:p>
          <a:p>
            <a:pPr algn="ctr" fontAlgn="auto">
              <a:spcBef>
                <a:spcPts val="0"/>
              </a:spcBef>
              <a:spcAft>
                <a:spcPts val="0"/>
              </a:spcAft>
              <a:defRPr/>
            </a:pPr>
            <a:r>
              <a:rPr lang="en-US" sz="1400" dirty="0"/>
              <a:t>They are less likely to mention TV advertising.  Again, this will be due to the cancellation of the March Get Ready Get Thru TV advertising.</a:t>
            </a:r>
            <a:endParaRPr lang="en-NZ" sz="14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6313" y="123825"/>
            <a:ext cx="6248400" cy="892175"/>
          </a:xfrm>
        </p:spPr>
        <p:txBody>
          <a:bodyPr rtlCol="0">
            <a:spAutoFit/>
          </a:bodyPr>
          <a:lstStyle/>
          <a:p>
            <a:pPr fontAlgn="auto">
              <a:spcAft>
                <a:spcPts val="0"/>
              </a:spcAft>
              <a:defRPr/>
            </a:pPr>
            <a:r>
              <a:rPr lang="en-US" sz="2600" b="1" dirty="0" smtClean="0">
                <a:solidFill>
                  <a:schemeClr val="accent2">
                    <a:lumMod val="50000"/>
                  </a:schemeClr>
                </a:solidFill>
                <a:latin typeface="+mn-lt"/>
                <a:ea typeface="+mn-ea"/>
                <a:cs typeface="+mn-cs"/>
              </a:rPr>
              <a:t>63% specifically recall the Get Ready Get Thru television advertising.</a:t>
            </a:r>
            <a:endParaRPr lang="en-NZ" sz="2600" b="1" dirty="0" smtClean="0">
              <a:solidFill>
                <a:schemeClr val="accent2">
                  <a:lumMod val="50000"/>
                </a:schemeClr>
              </a:solidFill>
              <a:latin typeface="+mn-lt"/>
              <a:ea typeface="+mn-ea"/>
              <a:cs typeface="+mn-cs"/>
            </a:endParaRPr>
          </a:p>
        </p:txBody>
      </p:sp>
      <p:graphicFrame>
        <p:nvGraphicFramePr>
          <p:cNvPr id="56322" name="Object 5"/>
          <p:cNvGraphicFramePr>
            <a:graphicFrameLocks noChangeAspect="1"/>
          </p:cNvGraphicFramePr>
          <p:nvPr/>
        </p:nvGraphicFramePr>
        <p:xfrm>
          <a:off x="3608388" y="1235075"/>
          <a:ext cx="5060950" cy="4945063"/>
        </p:xfrm>
        <a:graphic>
          <a:graphicData uri="http://schemas.openxmlformats.org/presentationml/2006/ole">
            <p:oleObj spid="_x0000_s56322" r:id="rId3" imgW="5060119" imgH="4944285" progId="Excel.Chart.8">
              <p:embed/>
            </p:oleObj>
          </a:graphicData>
        </a:graphic>
      </p:graphicFrame>
      <p:sp>
        <p:nvSpPr>
          <p:cNvPr id="56323" name="Text Box 13"/>
          <p:cNvSpPr txBox="1">
            <a:spLocks noChangeArrowheads="1"/>
          </p:cNvSpPr>
          <p:nvPr/>
        </p:nvSpPr>
        <p:spPr bwMode="auto">
          <a:xfrm rot="5400000">
            <a:off x="7491413" y="3798887"/>
            <a:ext cx="2616200" cy="244475"/>
          </a:xfrm>
          <a:prstGeom prst="rect">
            <a:avLst/>
          </a:prstGeom>
          <a:noFill/>
          <a:ln w="9525">
            <a:noFill/>
            <a:miter lim="800000"/>
            <a:headEnd/>
            <a:tailEnd/>
          </a:ln>
        </p:spPr>
        <p:txBody>
          <a:bodyPr>
            <a:spAutoFit/>
          </a:bodyPr>
          <a:lstStyle/>
          <a:p>
            <a:pPr algn="ctr">
              <a:spcBef>
                <a:spcPct val="50000"/>
              </a:spcBef>
            </a:pPr>
            <a:r>
              <a:rPr lang="en-US" sz="1000">
                <a:latin typeface="Century Gothic" pitchFamily="34" charset="0"/>
              </a:rPr>
              <a:t>Annual ratecard value ($ million)*</a:t>
            </a:r>
            <a:endParaRPr lang="en-GB" sz="1000">
              <a:latin typeface="Century Gothic" pitchFamily="34" charset="0"/>
            </a:endParaRPr>
          </a:p>
        </p:txBody>
      </p:sp>
      <p:sp>
        <p:nvSpPr>
          <p:cNvPr id="56324" name="Text Box 9"/>
          <p:cNvSpPr txBox="1">
            <a:spLocks noChangeArrowheads="1"/>
          </p:cNvSpPr>
          <p:nvPr/>
        </p:nvSpPr>
        <p:spPr bwMode="auto">
          <a:xfrm>
            <a:off x="1019175" y="6153150"/>
            <a:ext cx="8001000" cy="646113"/>
          </a:xfrm>
          <a:prstGeom prst="rect">
            <a:avLst/>
          </a:prstGeom>
          <a:noFill/>
          <a:ln w="9525">
            <a:noFill/>
            <a:miter lim="800000"/>
            <a:headEnd/>
            <a:tailEnd/>
          </a:ln>
        </p:spPr>
        <p:txBody>
          <a:bodyPr>
            <a:spAutoFit/>
          </a:bodyPr>
          <a:lstStyle/>
          <a:p>
            <a:r>
              <a:rPr lang="en-NZ" sz="900" i="1">
                <a:latin typeface="Century Gothic" pitchFamily="34" charset="0"/>
              </a:rPr>
              <a:t>Q18. Have you seen any television advertisements for Civil Defence presented by Peter Elliot?  The ads featured emergency services,  public transport, and hospitals. The ads show what services may not be there to help you in an emergency and what you need to do to help you survive a disaster. Peter also directs us to the Yellow Pages for further information as well as telling us to go to the “Get Ready, Get Thru” website. Base: All Respondents: 2007 (n= 1000), 2008 (n= 1016), 2009 (n=1000), 2010 (n=1000), 2011 (n=1164)</a:t>
            </a:r>
            <a:endParaRPr lang="en-GB" sz="900" i="1">
              <a:latin typeface="Century Gothic" pitchFamily="34" charset="0"/>
            </a:endParaRPr>
          </a:p>
        </p:txBody>
      </p:sp>
      <p:sp>
        <p:nvSpPr>
          <p:cNvPr id="56325" name="Text Box 11"/>
          <p:cNvSpPr txBox="1">
            <a:spLocks noChangeArrowheads="1"/>
          </p:cNvSpPr>
          <p:nvPr/>
        </p:nvSpPr>
        <p:spPr bwMode="auto">
          <a:xfrm>
            <a:off x="6392863" y="2163763"/>
            <a:ext cx="1819275" cy="214312"/>
          </a:xfrm>
          <a:prstGeom prst="rect">
            <a:avLst/>
          </a:prstGeom>
          <a:noFill/>
          <a:ln w="9525">
            <a:noFill/>
            <a:miter lim="800000"/>
            <a:headEnd/>
            <a:tailEnd/>
          </a:ln>
        </p:spPr>
        <p:txBody>
          <a:bodyPr>
            <a:spAutoFit/>
          </a:bodyPr>
          <a:lstStyle/>
          <a:p>
            <a:pPr algn="r">
              <a:spcBef>
                <a:spcPct val="50000"/>
              </a:spcBef>
            </a:pPr>
            <a:r>
              <a:rPr lang="en-US" sz="800">
                <a:latin typeface="Tahoma" pitchFamily="34" charset="0"/>
              </a:rPr>
              <a:t>*Ratecard value for TV ads</a:t>
            </a:r>
            <a:endParaRPr lang="en-GB" sz="800">
              <a:latin typeface="Tahoma" pitchFamily="34" charset="0"/>
            </a:endParaRPr>
          </a:p>
        </p:txBody>
      </p:sp>
      <p:sp>
        <p:nvSpPr>
          <p:cNvPr id="8" name="Line 12"/>
          <p:cNvSpPr>
            <a:spLocks noChangeShapeType="1"/>
          </p:cNvSpPr>
          <p:nvPr/>
        </p:nvSpPr>
        <p:spPr bwMode="auto">
          <a:xfrm>
            <a:off x="6511925" y="2276475"/>
            <a:ext cx="287338" cy="0"/>
          </a:xfrm>
          <a:prstGeom prst="line">
            <a:avLst/>
          </a:prstGeom>
          <a:ln>
            <a:headEnd/>
            <a:tailEnd/>
          </a:ln>
        </p:spPr>
        <p:style>
          <a:lnRef idx="3">
            <a:schemeClr val="accent5"/>
          </a:lnRef>
          <a:fillRef idx="0">
            <a:schemeClr val="accent5"/>
          </a:fillRef>
          <a:effectRef idx="2">
            <a:schemeClr val="accent5"/>
          </a:effectRef>
          <a:fontRef idx="minor">
            <a:schemeClr val="tx1"/>
          </a:fontRef>
        </p:style>
        <p:txBody>
          <a:bodyPr/>
          <a:lstStyle/>
          <a:p>
            <a:pPr fontAlgn="auto">
              <a:spcBef>
                <a:spcPts val="0"/>
              </a:spcBef>
              <a:spcAft>
                <a:spcPts val="0"/>
              </a:spcAft>
              <a:defRPr/>
            </a:pPr>
            <a:endParaRPr lang="en-NZ"/>
          </a:p>
        </p:txBody>
      </p:sp>
      <p:sp>
        <p:nvSpPr>
          <p:cNvPr id="56327" name="Text Box 13"/>
          <p:cNvSpPr txBox="1">
            <a:spLocks noChangeArrowheads="1"/>
          </p:cNvSpPr>
          <p:nvPr/>
        </p:nvSpPr>
        <p:spPr bwMode="auto">
          <a:xfrm rot="-5400000">
            <a:off x="2443163" y="3760787"/>
            <a:ext cx="2616200" cy="244475"/>
          </a:xfrm>
          <a:prstGeom prst="rect">
            <a:avLst/>
          </a:prstGeom>
          <a:noFill/>
          <a:ln w="9525">
            <a:noFill/>
            <a:miter lim="800000"/>
            <a:headEnd/>
            <a:tailEnd/>
          </a:ln>
        </p:spPr>
        <p:txBody>
          <a:bodyPr>
            <a:spAutoFit/>
          </a:bodyPr>
          <a:lstStyle/>
          <a:p>
            <a:pPr algn="ctr">
              <a:spcBef>
                <a:spcPct val="50000"/>
              </a:spcBef>
            </a:pPr>
            <a:r>
              <a:rPr lang="en-US" sz="1000">
                <a:latin typeface="Century Gothic" pitchFamily="34" charset="0"/>
              </a:rPr>
              <a:t>Prompted TV advertising recall</a:t>
            </a:r>
            <a:endParaRPr lang="en-GB" sz="1000">
              <a:latin typeface="Century Gothic" pitchFamily="34" charset="0"/>
            </a:endParaRPr>
          </a:p>
        </p:txBody>
      </p:sp>
      <p:sp>
        <p:nvSpPr>
          <p:cNvPr id="10" name="Rounded Rectangle 9"/>
          <p:cNvSpPr/>
          <p:nvPr/>
        </p:nvSpPr>
        <p:spPr>
          <a:xfrm>
            <a:off x="1066800" y="1524000"/>
            <a:ext cx="2371725" cy="1695450"/>
          </a:xfrm>
          <a:prstGeom prst="roundRect">
            <a:avLst>
              <a:gd name="adj" fmla="val 9229"/>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400" dirty="0"/>
              <a:t>Prompted recall has decreased only marginally since last year, despite the cancellation of  the March Get Ready Get Thru advertisements.</a:t>
            </a:r>
            <a:endParaRPr lang="en-NZ" sz="1400" dirty="0"/>
          </a:p>
        </p:txBody>
      </p:sp>
      <p:sp>
        <p:nvSpPr>
          <p:cNvPr id="11" name="Rectangle 10"/>
          <p:cNvSpPr/>
          <p:nvPr/>
        </p:nvSpPr>
        <p:spPr>
          <a:xfrm>
            <a:off x="1143000" y="3486150"/>
            <a:ext cx="2305050" cy="2105025"/>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en-NZ"/>
          </a:p>
        </p:txBody>
      </p:sp>
      <p:sp>
        <p:nvSpPr>
          <p:cNvPr id="12" name="TextBox 11"/>
          <p:cNvSpPr txBox="1"/>
          <p:nvPr/>
        </p:nvSpPr>
        <p:spPr>
          <a:xfrm>
            <a:off x="1114425" y="3486150"/>
            <a:ext cx="2324100" cy="2060575"/>
          </a:xfrm>
          <a:prstGeom prst="rect">
            <a:avLst/>
          </a:prstGeom>
          <a:noFill/>
        </p:spPr>
        <p:txBody>
          <a:bodyPr>
            <a:spAutoFit/>
          </a:bodyPr>
          <a:lstStyle/>
          <a:p>
            <a:pPr fontAlgn="auto">
              <a:lnSpc>
                <a:spcPct val="114000"/>
              </a:lnSpc>
              <a:spcBef>
                <a:spcPts val="0"/>
              </a:spcBef>
              <a:spcAft>
                <a:spcPts val="300"/>
              </a:spcAft>
              <a:defRPr/>
            </a:pPr>
            <a:r>
              <a:rPr lang="en-US" sz="1000" dirty="0">
                <a:latin typeface="+mn-lt"/>
                <a:cs typeface="+mn-cs"/>
              </a:rPr>
              <a:t>Recall </a:t>
            </a:r>
            <a:r>
              <a:rPr lang="en-US" sz="1000" b="1" dirty="0">
                <a:latin typeface="+mn-lt"/>
                <a:cs typeface="+mn-cs"/>
              </a:rPr>
              <a:t>lower</a:t>
            </a:r>
            <a:r>
              <a:rPr lang="en-US" sz="1000" dirty="0">
                <a:latin typeface="+mn-lt"/>
                <a:cs typeface="+mn-cs"/>
              </a:rPr>
              <a:t> among:</a:t>
            </a:r>
          </a:p>
          <a:p>
            <a:pPr marL="180975" indent="-180975" fontAlgn="auto">
              <a:lnSpc>
                <a:spcPct val="114000"/>
              </a:lnSpc>
              <a:spcBef>
                <a:spcPts val="0"/>
              </a:spcBef>
              <a:spcAft>
                <a:spcPts val="0"/>
              </a:spcAft>
              <a:buFont typeface="Wingdings" pitchFamily="2" charset="2"/>
              <a:buChar char="§"/>
              <a:defRPr/>
            </a:pPr>
            <a:r>
              <a:rPr lang="en-US" sz="1000" dirty="0">
                <a:latin typeface="+mn-lt"/>
                <a:cs typeface="+mn-cs"/>
              </a:rPr>
              <a:t>Those for whom English is not a first language (41%, cf. 67% of others)</a:t>
            </a:r>
          </a:p>
          <a:p>
            <a:pPr marL="180975" indent="-180975" fontAlgn="auto">
              <a:lnSpc>
                <a:spcPct val="114000"/>
              </a:lnSpc>
              <a:spcBef>
                <a:spcPts val="0"/>
              </a:spcBef>
              <a:spcAft>
                <a:spcPts val="0"/>
              </a:spcAft>
              <a:buFont typeface="Wingdings" pitchFamily="2" charset="2"/>
              <a:buChar char="§"/>
              <a:defRPr/>
            </a:pPr>
            <a:r>
              <a:rPr lang="en-US" sz="1000" dirty="0">
                <a:latin typeface="+mn-lt"/>
                <a:cs typeface="+mn-cs"/>
              </a:rPr>
              <a:t>Those who identify with an Asian ethnic group (42%, cf. 66% of others)</a:t>
            </a:r>
          </a:p>
          <a:p>
            <a:pPr marL="180975" indent="-180975" fontAlgn="auto">
              <a:lnSpc>
                <a:spcPct val="114000"/>
              </a:lnSpc>
              <a:spcBef>
                <a:spcPts val="0"/>
              </a:spcBef>
              <a:spcAft>
                <a:spcPts val="0"/>
              </a:spcAft>
              <a:buFont typeface="Wingdings" pitchFamily="2" charset="2"/>
              <a:buChar char="§"/>
              <a:defRPr/>
            </a:pPr>
            <a:r>
              <a:rPr lang="en-US" sz="1000" dirty="0">
                <a:latin typeface="+mn-lt"/>
                <a:cs typeface="+mn-cs"/>
              </a:rPr>
              <a:t>Those over 60 years of age (50%, cf. 67% who are younger)</a:t>
            </a:r>
          </a:p>
          <a:p>
            <a:pPr marL="180975" indent="-180975" fontAlgn="auto">
              <a:lnSpc>
                <a:spcPct val="114000"/>
              </a:lnSpc>
              <a:spcBef>
                <a:spcPts val="0"/>
              </a:spcBef>
              <a:spcAft>
                <a:spcPts val="0"/>
              </a:spcAft>
              <a:buFont typeface="Wingdings" pitchFamily="2" charset="2"/>
              <a:buChar char="§"/>
              <a:defRPr/>
            </a:pPr>
            <a:r>
              <a:rPr lang="en-US" sz="1000" dirty="0">
                <a:latin typeface="+mn-lt"/>
                <a:cs typeface="+mn-cs"/>
              </a:rPr>
              <a:t>Those with a </a:t>
            </a:r>
            <a:r>
              <a:rPr lang="en-US" sz="1000" dirty="0" err="1">
                <a:latin typeface="+mn-lt"/>
                <a:cs typeface="+mn-cs"/>
              </a:rPr>
              <a:t>HH</a:t>
            </a:r>
            <a:r>
              <a:rPr lang="en-US" sz="1000" dirty="0">
                <a:latin typeface="+mn-lt"/>
                <a:cs typeface="+mn-cs"/>
              </a:rPr>
              <a:t> income under $40k (54%, cf. 66% of others)</a:t>
            </a:r>
            <a:endParaRPr lang="en-NZ" sz="1000" dirty="0">
              <a:latin typeface="+mn-lt"/>
              <a:cs typeface="+mn-cs"/>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ctrTitle"/>
          </p:nvPr>
        </p:nvSpPr>
        <p:spPr>
          <a:xfrm>
            <a:off x="4307840" y="1473200"/>
            <a:ext cx="4836160" cy="3434080"/>
          </a:xfrm>
          <a:effectLst/>
        </p:spPr>
        <p:txBody>
          <a:bodyPr rtlCol="0">
            <a:noAutofit/>
          </a:bodyPr>
          <a:lstStyle/>
          <a:p>
            <a:pPr fontAlgn="auto">
              <a:spcAft>
                <a:spcPts val="0"/>
              </a:spcAft>
              <a:defRPr/>
            </a:pP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How effective is the advertising?</a:t>
            </a:r>
            <a:endParaRPr lang="en-NZ"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6975" y="1217613"/>
            <a:ext cx="2828925" cy="2906712"/>
          </a:xfrm>
        </p:spPr>
        <p:txBody>
          <a:bodyPr rtlCol="0">
            <a:noAutofit/>
          </a:bodyPr>
          <a:lstStyle/>
          <a:p>
            <a:pPr algn="ctr" fontAlgn="auto">
              <a:spcAft>
                <a:spcPts val="0"/>
              </a:spcAft>
              <a:defRPr/>
            </a:pPr>
            <a:r>
              <a:rPr lang="en-NZ" sz="3200" b="1" dirty="0" smtClean="0">
                <a:solidFill>
                  <a:schemeClr val="accent2">
                    <a:lumMod val="50000"/>
                  </a:schemeClr>
                </a:solidFill>
              </a:rPr>
              <a:t/>
            </a:r>
            <a:br>
              <a:rPr lang="en-NZ" sz="3200" b="1" dirty="0" smtClean="0">
                <a:solidFill>
                  <a:schemeClr val="accent2">
                    <a:lumMod val="50000"/>
                  </a:schemeClr>
                </a:solidFill>
              </a:rPr>
            </a:br>
            <a:r>
              <a:rPr lang="en-NZ" sz="3200" b="1" dirty="0" smtClean="0">
                <a:solidFill>
                  <a:schemeClr val="accent2">
                    <a:lumMod val="50000"/>
                  </a:schemeClr>
                </a:solidFill>
              </a:rPr>
              <a:t/>
            </a:r>
            <a:br>
              <a:rPr lang="en-NZ" sz="3200" b="1" dirty="0" smtClean="0">
                <a:solidFill>
                  <a:schemeClr val="accent2">
                    <a:lumMod val="50000"/>
                  </a:schemeClr>
                </a:solidFill>
              </a:rPr>
            </a:br>
            <a:r>
              <a:rPr lang="en-NZ" sz="3200" b="1" dirty="0" smtClean="0">
                <a:solidFill>
                  <a:schemeClr val="accent2">
                    <a:lumMod val="50000"/>
                  </a:schemeClr>
                </a:solidFill>
              </a:rPr>
              <a:t>Diagnostics:</a:t>
            </a:r>
            <a:br>
              <a:rPr lang="en-NZ" sz="3200" b="1" dirty="0" smtClean="0">
                <a:solidFill>
                  <a:schemeClr val="accent2">
                    <a:lumMod val="50000"/>
                  </a:schemeClr>
                </a:solidFill>
              </a:rPr>
            </a:br>
            <a:r>
              <a:rPr lang="en-NZ" sz="3200" b="1" dirty="0" smtClean="0">
                <a:solidFill>
                  <a:schemeClr val="accent2">
                    <a:lumMod val="50000"/>
                  </a:schemeClr>
                </a:solidFill>
              </a:rPr>
              <a:t>The ads are understood, and they’re believable, relevant, helpful, and enjoyable.</a:t>
            </a:r>
            <a:endParaRPr lang="en-NZ" sz="3200" dirty="0"/>
          </a:p>
        </p:txBody>
      </p:sp>
      <p:graphicFrame>
        <p:nvGraphicFramePr>
          <p:cNvPr id="58370" name="Object 4"/>
          <p:cNvGraphicFramePr>
            <a:graphicFrameLocks noChangeAspect="1"/>
          </p:cNvGraphicFramePr>
          <p:nvPr/>
        </p:nvGraphicFramePr>
        <p:xfrm>
          <a:off x="2173288" y="334963"/>
          <a:ext cx="4040187" cy="6259512"/>
        </p:xfrm>
        <a:graphic>
          <a:graphicData uri="http://schemas.openxmlformats.org/presentationml/2006/ole">
            <p:oleObj spid="_x0000_s58370" r:id="rId4" imgW="4035902" imgH="6261135" progId="Excel.Chart.8">
              <p:embed/>
            </p:oleObj>
          </a:graphicData>
        </a:graphic>
      </p:graphicFrame>
      <p:sp>
        <p:nvSpPr>
          <p:cNvPr id="58371" name="Text Box 5"/>
          <p:cNvSpPr txBox="1">
            <a:spLocks noChangeArrowheads="1"/>
          </p:cNvSpPr>
          <p:nvPr/>
        </p:nvSpPr>
        <p:spPr bwMode="auto">
          <a:xfrm>
            <a:off x="923925" y="657225"/>
            <a:ext cx="1414463" cy="400050"/>
          </a:xfrm>
          <a:prstGeom prst="rect">
            <a:avLst/>
          </a:prstGeom>
          <a:noFill/>
          <a:ln w="9525">
            <a:noFill/>
            <a:miter lim="800000"/>
            <a:headEnd/>
            <a:tailEnd/>
          </a:ln>
        </p:spPr>
        <p:txBody>
          <a:bodyPr>
            <a:spAutoFit/>
          </a:bodyPr>
          <a:lstStyle/>
          <a:p>
            <a:pPr algn="ctr">
              <a:spcBef>
                <a:spcPct val="50000"/>
              </a:spcBef>
            </a:pPr>
            <a:r>
              <a:rPr lang="en-NZ" sz="1000">
                <a:latin typeface="Century Gothic" pitchFamily="34" charset="0"/>
              </a:rPr>
              <a:t>You </a:t>
            </a:r>
            <a:r>
              <a:rPr lang="en-NZ" sz="1000" b="1">
                <a:latin typeface="Century Gothic" pitchFamily="34" charset="0"/>
              </a:rPr>
              <a:t>understood </a:t>
            </a:r>
            <a:r>
              <a:rPr lang="en-NZ" sz="1000">
                <a:latin typeface="Century Gothic" pitchFamily="34" charset="0"/>
              </a:rPr>
              <a:t>the ad’s message</a:t>
            </a:r>
            <a:endParaRPr lang="en-US" sz="1000">
              <a:latin typeface="Century Gothic" pitchFamily="34" charset="0"/>
            </a:endParaRPr>
          </a:p>
        </p:txBody>
      </p:sp>
      <p:sp>
        <p:nvSpPr>
          <p:cNvPr id="58372" name="Text Box 6"/>
          <p:cNvSpPr txBox="1">
            <a:spLocks noChangeArrowheads="1"/>
          </p:cNvSpPr>
          <p:nvPr/>
        </p:nvSpPr>
        <p:spPr bwMode="auto">
          <a:xfrm>
            <a:off x="1000125" y="1397000"/>
            <a:ext cx="1262063" cy="396875"/>
          </a:xfrm>
          <a:prstGeom prst="rect">
            <a:avLst/>
          </a:prstGeom>
          <a:noFill/>
          <a:ln w="9525">
            <a:noFill/>
            <a:miter lim="800000"/>
            <a:headEnd/>
            <a:tailEnd/>
          </a:ln>
        </p:spPr>
        <p:txBody>
          <a:bodyPr>
            <a:spAutoFit/>
          </a:bodyPr>
          <a:lstStyle/>
          <a:p>
            <a:pPr algn="ctr">
              <a:spcBef>
                <a:spcPct val="50000"/>
              </a:spcBef>
            </a:pPr>
            <a:r>
              <a:rPr lang="en-NZ" sz="1000">
                <a:latin typeface="Century Gothic" pitchFamily="34" charset="0"/>
              </a:rPr>
              <a:t>The points made were </a:t>
            </a:r>
            <a:r>
              <a:rPr lang="en-NZ" sz="1000" b="1">
                <a:latin typeface="Century Gothic" pitchFamily="34" charset="0"/>
              </a:rPr>
              <a:t>believable</a:t>
            </a:r>
            <a:endParaRPr lang="en-US" sz="1000" b="1">
              <a:latin typeface="Century Gothic" pitchFamily="34" charset="0"/>
            </a:endParaRPr>
          </a:p>
        </p:txBody>
      </p:sp>
      <p:sp>
        <p:nvSpPr>
          <p:cNvPr id="58373" name="Text Box 7"/>
          <p:cNvSpPr txBox="1">
            <a:spLocks noChangeArrowheads="1"/>
          </p:cNvSpPr>
          <p:nvPr/>
        </p:nvSpPr>
        <p:spPr bwMode="auto">
          <a:xfrm>
            <a:off x="1001713" y="2214563"/>
            <a:ext cx="1258887" cy="396875"/>
          </a:xfrm>
          <a:prstGeom prst="rect">
            <a:avLst/>
          </a:prstGeom>
          <a:noFill/>
          <a:ln w="9525">
            <a:noFill/>
            <a:miter lim="800000"/>
            <a:headEnd/>
            <a:tailEnd/>
          </a:ln>
        </p:spPr>
        <p:txBody>
          <a:bodyPr>
            <a:spAutoFit/>
          </a:bodyPr>
          <a:lstStyle/>
          <a:p>
            <a:pPr algn="ctr">
              <a:spcBef>
                <a:spcPct val="50000"/>
              </a:spcBef>
            </a:pPr>
            <a:r>
              <a:rPr lang="en-NZ" sz="1000">
                <a:latin typeface="Century Gothic" pitchFamily="34" charset="0"/>
              </a:rPr>
              <a:t>The points made were </a:t>
            </a:r>
            <a:r>
              <a:rPr lang="en-NZ" sz="1000" b="1">
                <a:latin typeface="Century Gothic" pitchFamily="34" charset="0"/>
              </a:rPr>
              <a:t>relevant</a:t>
            </a:r>
            <a:endParaRPr lang="en-US" sz="1000" b="1">
              <a:latin typeface="Century Gothic" pitchFamily="34" charset="0"/>
            </a:endParaRPr>
          </a:p>
        </p:txBody>
      </p:sp>
      <p:sp>
        <p:nvSpPr>
          <p:cNvPr id="58374" name="Text Box 8"/>
          <p:cNvSpPr txBox="1">
            <a:spLocks noChangeArrowheads="1"/>
          </p:cNvSpPr>
          <p:nvPr/>
        </p:nvSpPr>
        <p:spPr bwMode="auto">
          <a:xfrm>
            <a:off x="1054100" y="2962275"/>
            <a:ext cx="1155700" cy="396875"/>
          </a:xfrm>
          <a:prstGeom prst="rect">
            <a:avLst/>
          </a:prstGeom>
          <a:noFill/>
          <a:ln w="9525">
            <a:noFill/>
            <a:miter lim="800000"/>
            <a:headEnd/>
            <a:tailEnd/>
          </a:ln>
        </p:spPr>
        <p:txBody>
          <a:bodyPr>
            <a:spAutoFit/>
          </a:bodyPr>
          <a:lstStyle/>
          <a:p>
            <a:pPr algn="ctr">
              <a:spcBef>
                <a:spcPct val="50000"/>
              </a:spcBef>
            </a:pPr>
            <a:r>
              <a:rPr lang="en-NZ" sz="1000">
                <a:latin typeface="Century Gothic" pitchFamily="34" charset="0"/>
              </a:rPr>
              <a:t>The information was </a:t>
            </a:r>
            <a:r>
              <a:rPr lang="en-NZ" sz="1000" b="1">
                <a:latin typeface="Century Gothic" pitchFamily="34" charset="0"/>
              </a:rPr>
              <a:t>helpful</a:t>
            </a:r>
            <a:endParaRPr lang="en-US" sz="1000" b="1">
              <a:latin typeface="Century Gothic" pitchFamily="34" charset="0"/>
            </a:endParaRPr>
          </a:p>
        </p:txBody>
      </p:sp>
      <p:sp>
        <p:nvSpPr>
          <p:cNvPr id="58375" name="Text Box 26"/>
          <p:cNvSpPr txBox="1">
            <a:spLocks noChangeArrowheads="1"/>
          </p:cNvSpPr>
          <p:nvPr/>
        </p:nvSpPr>
        <p:spPr bwMode="auto">
          <a:xfrm>
            <a:off x="909638" y="5262563"/>
            <a:ext cx="1443037" cy="400050"/>
          </a:xfrm>
          <a:prstGeom prst="rect">
            <a:avLst/>
          </a:prstGeom>
          <a:noFill/>
          <a:ln w="9525">
            <a:noFill/>
            <a:miter lim="800000"/>
            <a:headEnd/>
            <a:tailEnd/>
          </a:ln>
        </p:spPr>
        <p:txBody>
          <a:bodyPr>
            <a:spAutoFit/>
          </a:bodyPr>
          <a:lstStyle/>
          <a:p>
            <a:pPr algn="ctr">
              <a:spcBef>
                <a:spcPct val="50000"/>
              </a:spcBef>
            </a:pPr>
            <a:r>
              <a:rPr lang="en-NZ" sz="1000">
                <a:latin typeface="Century Gothic" pitchFamily="34" charset="0"/>
              </a:rPr>
              <a:t>You are getting </a:t>
            </a:r>
            <a:r>
              <a:rPr lang="en-NZ" sz="1000" b="1">
                <a:latin typeface="Century Gothic" pitchFamily="34" charset="0"/>
              </a:rPr>
              <a:t>fed up</a:t>
            </a:r>
            <a:r>
              <a:rPr lang="en-NZ" sz="1000">
                <a:latin typeface="Century Gothic" pitchFamily="34" charset="0"/>
              </a:rPr>
              <a:t> seeing them</a:t>
            </a:r>
            <a:endParaRPr lang="en-US" sz="1000">
              <a:latin typeface="Century Gothic" pitchFamily="34" charset="0"/>
            </a:endParaRPr>
          </a:p>
        </p:txBody>
      </p:sp>
      <p:sp>
        <p:nvSpPr>
          <p:cNvPr id="58376" name="Text Box 8"/>
          <p:cNvSpPr txBox="1">
            <a:spLocks noChangeArrowheads="1"/>
          </p:cNvSpPr>
          <p:nvPr/>
        </p:nvSpPr>
        <p:spPr bwMode="auto">
          <a:xfrm>
            <a:off x="911225" y="3717925"/>
            <a:ext cx="1441450" cy="396875"/>
          </a:xfrm>
          <a:prstGeom prst="rect">
            <a:avLst/>
          </a:prstGeom>
          <a:noFill/>
          <a:ln w="9525">
            <a:noFill/>
            <a:miter lim="800000"/>
            <a:headEnd/>
            <a:tailEnd/>
          </a:ln>
        </p:spPr>
        <p:txBody>
          <a:bodyPr>
            <a:spAutoFit/>
          </a:bodyPr>
          <a:lstStyle/>
          <a:p>
            <a:pPr algn="ctr">
              <a:spcBef>
                <a:spcPct val="50000"/>
              </a:spcBef>
            </a:pPr>
            <a:r>
              <a:rPr lang="en-NZ" sz="1000">
                <a:latin typeface="Century Gothic" pitchFamily="34" charset="0"/>
              </a:rPr>
              <a:t>You </a:t>
            </a:r>
            <a:r>
              <a:rPr lang="en-NZ" sz="1000" b="1">
                <a:latin typeface="Century Gothic" pitchFamily="34" charset="0"/>
              </a:rPr>
              <a:t>enjoyed watching</a:t>
            </a:r>
            <a:r>
              <a:rPr lang="en-NZ" sz="1000">
                <a:latin typeface="Century Gothic" pitchFamily="34" charset="0"/>
              </a:rPr>
              <a:t> the ads</a:t>
            </a:r>
            <a:endParaRPr lang="en-US" sz="1000">
              <a:latin typeface="Century Gothic" pitchFamily="34" charset="0"/>
            </a:endParaRPr>
          </a:p>
        </p:txBody>
      </p:sp>
      <p:sp>
        <p:nvSpPr>
          <p:cNvPr id="58377" name="Text Box 8"/>
          <p:cNvSpPr txBox="1">
            <a:spLocks noChangeArrowheads="1"/>
          </p:cNvSpPr>
          <p:nvPr/>
        </p:nvSpPr>
        <p:spPr bwMode="auto">
          <a:xfrm>
            <a:off x="944563" y="4518025"/>
            <a:ext cx="1373187" cy="396875"/>
          </a:xfrm>
          <a:prstGeom prst="rect">
            <a:avLst/>
          </a:prstGeom>
          <a:noFill/>
          <a:ln w="9525">
            <a:noFill/>
            <a:miter lim="800000"/>
            <a:headEnd/>
            <a:tailEnd/>
          </a:ln>
        </p:spPr>
        <p:txBody>
          <a:bodyPr>
            <a:spAutoFit/>
          </a:bodyPr>
          <a:lstStyle/>
          <a:p>
            <a:pPr algn="ctr">
              <a:spcBef>
                <a:spcPct val="50000"/>
              </a:spcBef>
            </a:pPr>
            <a:r>
              <a:rPr lang="en-NZ" sz="1000">
                <a:latin typeface="Century Gothic" pitchFamily="34" charset="0"/>
              </a:rPr>
              <a:t>The ads contained </a:t>
            </a:r>
            <a:r>
              <a:rPr lang="en-NZ" sz="1000" b="1">
                <a:latin typeface="Century Gothic" pitchFamily="34" charset="0"/>
              </a:rPr>
              <a:t>new information</a:t>
            </a:r>
            <a:endParaRPr lang="en-US" sz="1000" b="1">
              <a:latin typeface="Century Gothic" pitchFamily="34" charset="0"/>
            </a:endParaRPr>
          </a:p>
        </p:txBody>
      </p:sp>
      <p:sp>
        <p:nvSpPr>
          <p:cNvPr id="58378" name="Text Box 9"/>
          <p:cNvSpPr txBox="1">
            <a:spLocks noChangeArrowheads="1"/>
          </p:cNvSpPr>
          <p:nvPr/>
        </p:nvSpPr>
        <p:spPr bwMode="auto">
          <a:xfrm>
            <a:off x="995363" y="6289675"/>
            <a:ext cx="7954962" cy="508000"/>
          </a:xfrm>
          <a:prstGeom prst="rect">
            <a:avLst/>
          </a:prstGeom>
          <a:noFill/>
          <a:ln w="9525">
            <a:noFill/>
            <a:miter lim="800000"/>
            <a:headEnd/>
            <a:tailEnd/>
          </a:ln>
        </p:spPr>
        <p:txBody>
          <a:bodyPr>
            <a:spAutoFit/>
          </a:bodyPr>
          <a:lstStyle/>
          <a:p>
            <a:r>
              <a:rPr lang="en-NZ" sz="900" i="1">
                <a:latin typeface="Century Gothic" pitchFamily="34" charset="0"/>
              </a:rPr>
              <a:t>Q19 Thinking about these adverts for the Ministry of Civil Defence and Emergency Management, please tell me whether you strongly agree, slightly agree, slightly disagree or strongly disagree with each of these statements? Base: </a:t>
            </a:r>
            <a:r>
              <a:rPr lang="en-GB" sz="900" i="1">
                <a:latin typeface="Century Gothic" pitchFamily="34" charset="0"/>
              </a:rPr>
              <a:t>Those respondents who stated that they had seen the Civil Defence TV advertising, 2007 (n=631), 2008 (n=418), 2009 (n=608), 2010 (n=654), 2011 (n=710).</a:t>
            </a:r>
          </a:p>
        </p:txBody>
      </p:sp>
      <p:grpSp>
        <p:nvGrpSpPr>
          <p:cNvPr id="58379" name="Group 25"/>
          <p:cNvGrpSpPr>
            <a:grpSpLocks/>
          </p:cNvGrpSpPr>
          <p:nvPr/>
        </p:nvGrpSpPr>
        <p:grpSpPr bwMode="auto">
          <a:xfrm>
            <a:off x="1128713" y="6057900"/>
            <a:ext cx="4868862" cy="214313"/>
            <a:chOff x="1396683" y="6066155"/>
            <a:chExt cx="4868013" cy="215444"/>
          </a:xfrm>
        </p:grpSpPr>
        <p:sp>
          <p:nvSpPr>
            <p:cNvPr id="14" name="Rectangle 13"/>
            <p:cNvSpPr>
              <a:spLocks noChangeArrowheads="1"/>
            </p:cNvSpPr>
            <p:nvPr/>
          </p:nvSpPr>
          <p:spPr bwMode="auto">
            <a:xfrm>
              <a:off x="5255222" y="6134778"/>
              <a:ext cx="99996" cy="81389"/>
            </a:xfrm>
            <a:prstGeom prst="rect">
              <a:avLst/>
            </a:prstGeom>
            <a:solidFill>
              <a:schemeClr val="accent2"/>
            </a:solidFill>
            <a:ln w="9525">
              <a:solidFill>
                <a:schemeClr val="accent2">
                  <a:lumMod val="50000"/>
                </a:schemeClr>
              </a:solidFill>
              <a:miter lim="800000"/>
              <a:headEnd/>
              <a:tailEnd/>
            </a:ln>
          </p:spPr>
          <p:txBody>
            <a:bodyPr wrap="none" anchor="ctr"/>
            <a:lstStyle/>
            <a:p>
              <a:pPr fontAlgn="auto">
                <a:spcBef>
                  <a:spcPts val="0"/>
                </a:spcBef>
                <a:spcAft>
                  <a:spcPts val="0"/>
                </a:spcAft>
                <a:defRPr/>
              </a:pPr>
              <a:endParaRPr lang="en-US" sz="800">
                <a:latin typeface="+mn-lt"/>
                <a:cs typeface="+mn-cs"/>
              </a:endParaRPr>
            </a:p>
          </p:txBody>
        </p:sp>
        <p:sp>
          <p:nvSpPr>
            <p:cNvPr id="58390" name="Text Box 14"/>
            <p:cNvSpPr txBox="1">
              <a:spLocks noChangeArrowheads="1"/>
            </p:cNvSpPr>
            <p:nvPr/>
          </p:nvSpPr>
          <p:spPr bwMode="auto">
            <a:xfrm>
              <a:off x="5302358" y="6066155"/>
              <a:ext cx="962338" cy="215444"/>
            </a:xfrm>
            <a:prstGeom prst="rect">
              <a:avLst/>
            </a:prstGeom>
            <a:noFill/>
            <a:ln w="9525">
              <a:noFill/>
              <a:miter lim="800000"/>
              <a:headEnd/>
              <a:tailEnd/>
            </a:ln>
          </p:spPr>
          <p:txBody>
            <a:bodyPr>
              <a:spAutoFit/>
            </a:bodyPr>
            <a:lstStyle/>
            <a:p>
              <a:pPr>
                <a:spcBef>
                  <a:spcPct val="50000"/>
                </a:spcBef>
              </a:pPr>
              <a:r>
                <a:rPr lang="en-US" sz="800">
                  <a:latin typeface="Century Gothic" pitchFamily="34" charset="0"/>
                </a:rPr>
                <a:t>Strongly agree</a:t>
              </a:r>
            </a:p>
          </p:txBody>
        </p:sp>
        <p:sp>
          <p:nvSpPr>
            <p:cNvPr id="16" name="Rectangle 15"/>
            <p:cNvSpPr>
              <a:spLocks noChangeArrowheads="1"/>
            </p:cNvSpPr>
            <p:nvPr/>
          </p:nvSpPr>
          <p:spPr bwMode="auto">
            <a:xfrm>
              <a:off x="4348918" y="6134778"/>
              <a:ext cx="107931" cy="81389"/>
            </a:xfrm>
            <a:prstGeom prst="rect">
              <a:avLst/>
            </a:prstGeom>
            <a:solidFill>
              <a:schemeClr val="accent2">
                <a:lumMod val="50000"/>
              </a:schemeClr>
            </a:solidFill>
            <a:ln w="9525">
              <a:solidFill>
                <a:schemeClr val="accent3">
                  <a:lumMod val="10000"/>
                </a:schemeClr>
              </a:solidFill>
              <a:miter lim="800000"/>
              <a:headEnd/>
              <a:tailEnd/>
            </a:ln>
          </p:spPr>
          <p:txBody>
            <a:bodyPr wrap="none" anchor="ctr"/>
            <a:lstStyle/>
            <a:p>
              <a:pPr fontAlgn="auto">
                <a:spcBef>
                  <a:spcPts val="0"/>
                </a:spcBef>
                <a:spcAft>
                  <a:spcPts val="0"/>
                </a:spcAft>
                <a:defRPr/>
              </a:pPr>
              <a:endParaRPr lang="en-US" sz="800">
                <a:latin typeface="+mn-lt"/>
                <a:cs typeface="+mn-cs"/>
              </a:endParaRPr>
            </a:p>
          </p:txBody>
        </p:sp>
        <p:sp>
          <p:nvSpPr>
            <p:cNvPr id="58392" name="Text Box 16"/>
            <p:cNvSpPr txBox="1">
              <a:spLocks noChangeArrowheads="1"/>
            </p:cNvSpPr>
            <p:nvPr/>
          </p:nvSpPr>
          <p:spPr bwMode="auto">
            <a:xfrm>
              <a:off x="4400868" y="6066155"/>
              <a:ext cx="877889" cy="214313"/>
            </a:xfrm>
            <a:prstGeom prst="rect">
              <a:avLst/>
            </a:prstGeom>
            <a:noFill/>
            <a:ln w="9525">
              <a:noFill/>
              <a:miter lim="800000"/>
              <a:headEnd/>
              <a:tailEnd/>
            </a:ln>
          </p:spPr>
          <p:txBody>
            <a:bodyPr>
              <a:spAutoFit/>
            </a:bodyPr>
            <a:lstStyle/>
            <a:p>
              <a:pPr>
                <a:spcBef>
                  <a:spcPct val="50000"/>
                </a:spcBef>
              </a:pPr>
              <a:r>
                <a:rPr lang="en-US" sz="800">
                  <a:latin typeface="Century Gothic" pitchFamily="34" charset="0"/>
                </a:rPr>
                <a:t>Slightly agree</a:t>
              </a:r>
            </a:p>
          </p:txBody>
        </p:sp>
        <p:sp>
          <p:nvSpPr>
            <p:cNvPr id="18" name="Rectangle 17"/>
            <p:cNvSpPr>
              <a:spLocks noChangeArrowheads="1"/>
            </p:cNvSpPr>
            <p:nvPr/>
          </p:nvSpPr>
          <p:spPr bwMode="auto">
            <a:xfrm>
              <a:off x="3309286" y="6136374"/>
              <a:ext cx="99996" cy="78199"/>
            </a:xfrm>
            <a:prstGeom prst="rect">
              <a:avLst/>
            </a:prstGeom>
            <a:solidFill>
              <a:schemeClr val="accent4"/>
            </a:solidFill>
            <a:ln w="9525">
              <a:solidFill>
                <a:schemeClr val="accent4">
                  <a:lumMod val="50000"/>
                </a:schemeClr>
              </a:solidFill>
              <a:miter lim="800000"/>
              <a:headEnd/>
              <a:tailEnd/>
            </a:ln>
          </p:spPr>
          <p:txBody>
            <a:bodyPr wrap="none" anchor="ctr"/>
            <a:lstStyle/>
            <a:p>
              <a:pPr fontAlgn="auto">
                <a:spcBef>
                  <a:spcPts val="0"/>
                </a:spcBef>
                <a:spcAft>
                  <a:spcPts val="0"/>
                </a:spcAft>
                <a:defRPr/>
              </a:pPr>
              <a:endParaRPr lang="en-US" sz="800">
                <a:latin typeface="+mn-lt"/>
                <a:cs typeface="+mn-cs"/>
              </a:endParaRPr>
            </a:p>
          </p:txBody>
        </p:sp>
        <p:sp>
          <p:nvSpPr>
            <p:cNvPr id="58394" name="Text Box 18"/>
            <p:cNvSpPr txBox="1">
              <a:spLocks noChangeArrowheads="1"/>
            </p:cNvSpPr>
            <p:nvPr/>
          </p:nvSpPr>
          <p:spPr bwMode="auto">
            <a:xfrm>
              <a:off x="3355603" y="6066155"/>
              <a:ext cx="1023935" cy="215444"/>
            </a:xfrm>
            <a:prstGeom prst="rect">
              <a:avLst/>
            </a:prstGeom>
            <a:noFill/>
            <a:ln w="9525">
              <a:noFill/>
              <a:miter lim="800000"/>
              <a:headEnd/>
              <a:tailEnd/>
            </a:ln>
          </p:spPr>
          <p:txBody>
            <a:bodyPr>
              <a:spAutoFit/>
            </a:bodyPr>
            <a:lstStyle/>
            <a:p>
              <a:pPr>
                <a:spcBef>
                  <a:spcPct val="50000"/>
                </a:spcBef>
              </a:pPr>
              <a:r>
                <a:rPr lang="en-US" sz="800">
                  <a:latin typeface="Century Gothic" pitchFamily="34" charset="0"/>
                </a:rPr>
                <a:t>Slightly disagree</a:t>
              </a:r>
            </a:p>
          </p:txBody>
        </p:sp>
        <p:sp>
          <p:nvSpPr>
            <p:cNvPr id="20" name="Rectangle 19"/>
            <p:cNvSpPr>
              <a:spLocks noChangeArrowheads="1"/>
            </p:cNvSpPr>
            <p:nvPr/>
          </p:nvSpPr>
          <p:spPr bwMode="auto">
            <a:xfrm>
              <a:off x="2231562" y="6136374"/>
              <a:ext cx="111106" cy="76602"/>
            </a:xfrm>
            <a:prstGeom prst="rect">
              <a:avLst/>
            </a:prstGeom>
            <a:solidFill>
              <a:schemeClr val="accent5"/>
            </a:solidFill>
            <a:ln w="9525">
              <a:solidFill>
                <a:schemeClr val="accent5">
                  <a:lumMod val="50000"/>
                </a:schemeClr>
              </a:solidFill>
              <a:miter lim="800000"/>
              <a:headEnd/>
              <a:tailEnd/>
            </a:ln>
          </p:spPr>
          <p:txBody>
            <a:bodyPr wrap="none" anchor="ctr"/>
            <a:lstStyle/>
            <a:p>
              <a:pPr fontAlgn="auto">
                <a:spcBef>
                  <a:spcPts val="0"/>
                </a:spcBef>
                <a:spcAft>
                  <a:spcPts val="0"/>
                </a:spcAft>
                <a:defRPr/>
              </a:pPr>
              <a:endParaRPr lang="en-US" sz="800">
                <a:latin typeface="+mn-lt"/>
                <a:cs typeface="+mn-cs"/>
              </a:endParaRPr>
            </a:p>
          </p:txBody>
        </p:sp>
        <p:sp>
          <p:nvSpPr>
            <p:cNvPr id="58396" name="Text Box 20"/>
            <p:cNvSpPr txBox="1">
              <a:spLocks noChangeArrowheads="1"/>
            </p:cNvSpPr>
            <p:nvPr/>
          </p:nvSpPr>
          <p:spPr bwMode="auto">
            <a:xfrm>
              <a:off x="2293354" y="6066155"/>
              <a:ext cx="1036639" cy="214313"/>
            </a:xfrm>
            <a:prstGeom prst="rect">
              <a:avLst/>
            </a:prstGeom>
            <a:noFill/>
            <a:ln w="9525">
              <a:noFill/>
              <a:miter lim="800000"/>
              <a:headEnd/>
              <a:tailEnd/>
            </a:ln>
          </p:spPr>
          <p:txBody>
            <a:bodyPr>
              <a:spAutoFit/>
            </a:bodyPr>
            <a:lstStyle/>
            <a:p>
              <a:pPr>
                <a:spcBef>
                  <a:spcPct val="50000"/>
                </a:spcBef>
              </a:pPr>
              <a:r>
                <a:rPr lang="en-US" sz="800">
                  <a:latin typeface="Century Gothic" pitchFamily="34" charset="0"/>
                </a:rPr>
                <a:t>Strongly disagree</a:t>
              </a:r>
            </a:p>
          </p:txBody>
        </p:sp>
        <p:sp>
          <p:nvSpPr>
            <p:cNvPr id="23" name="Rectangle 22"/>
            <p:cNvSpPr>
              <a:spLocks noChangeArrowheads="1"/>
            </p:cNvSpPr>
            <p:nvPr/>
          </p:nvSpPr>
          <p:spPr bwMode="auto">
            <a:xfrm>
              <a:off x="1396683" y="6136374"/>
              <a:ext cx="98408" cy="78199"/>
            </a:xfrm>
            <a:prstGeom prst="rect">
              <a:avLst/>
            </a:prstGeom>
            <a:solidFill>
              <a:schemeClr val="bg1">
                <a:lumMod val="50000"/>
              </a:schemeClr>
            </a:solidFill>
            <a:ln w="9525">
              <a:solidFill>
                <a:schemeClr val="tx1"/>
              </a:solidFill>
              <a:miter lim="800000"/>
              <a:headEnd/>
              <a:tailEnd/>
            </a:ln>
          </p:spPr>
          <p:txBody>
            <a:bodyPr wrap="none" anchor="ctr"/>
            <a:lstStyle/>
            <a:p>
              <a:pPr fontAlgn="auto">
                <a:spcBef>
                  <a:spcPts val="0"/>
                </a:spcBef>
                <a:spcAft>
                  <a:spcPts val="0"/>
                </a:spcAft>
                <a:defRPr/>
              </a:pPr>
              <a:endParaRPr lang="en-US" sz="800">
                <a:latin typeface="+mn-lt"/>
                <a:cs typeface="+mn-cs"/>
              </a:endParaRPr>
            </a:p>
          </p:txBody>
        </p:sp>
        <p:sp>
          <p:nvSpPr>
            <p:cNvPr id="58398" name="Text Box 23"/>
            <p:cNvSpPr txBox="1">
              <a:spLocks noChangeArrowheads="1"/>
            </p:cNvSpPr>
            <p:nvPr/>
          </p:nvSpPr>
          <p:spPr bwMode="auto">
            <a:xfrm>
              <a:off x="1444939" y="6066155"/>
              <a:ext cx="804863" cy="214313"/>
            </a:xfrm>
            <a:prstGeom prst="rect">
              <a:avLst/>
            </a:prstGeom>
            <a:noFill/>
            <a:ln w="9525">
              <a:noFill/>
              <a:miter lim="800000"/>
              <a:headEnd/>
              <a:tailEnd/>
            </a:ln>
          </p:spPr>
          <p:txBody>
            <a:bodyPr>
              <a:spAutoFit/>
            </a:bodyPr>
            <a:lstStyle/>
            <a:p>
              <a:pPr>
                <a:spcBef>
                  <a:spcPct val="50000"/>
                </a:spcBef>
              </a:pPr>
              <a:r>
                <a:rPr lang="en-US" sz="800">
                  <a:latin typeface="Century Gothic" pitchFamily="34" charset="0"/>
                </a:rPr>
                <a:t>Don’t know</a:t>
              </a:r>
            </a:p>
          </p:txBody>
        </p:sp>
      </p:grpSp>
      <p:sp>
        <p:nvSpPr>
          <p:cNvPr id="58380" name="Text Box 5"/>
          <p:cNvSpPr txBox="1">
            <a:spLocks noChangeArrowheads="1"/>
          </p:cNvSpPr>
          <p:nvPr/>
        </p:nvSpPr>
        <p:spPr bwMode="auto">
          <a:xfrm>
            <a:off x="5949950" y="487363"/>
            <a:ext cx="312738" cy="708025"/>
          </a:xfrm>
          <a:prstGeom prst="rect">
            <a:avLst/>
          </a:prstGeom>
          <a:noFill/>
          <a:ln w="9525">
            <a:noFill/>
            <a:miter lim="800000"/>
            <a:headEnd/>
            <a:tailEnd/>
          </a:ln>
        </p:spPr>
        <p:txBody>
          <a:bodyPr>
            <a:spAutoFit/>
          </a:bodyPr>
          <a:lstStyle/>
          <a:p>
            <a:r>
              <a:rPr lang="en-NZ" sz="800">
                <a:latin typeface="Century Gothic" pitchFamily="34" charset="0"/>
              </a:rPr>
              <a:t>98</a:t>
            </a:r>
          </a:p>
          <a:p>
            <a:r>
              <a:rPr lang="en-NZ" sz="800">
                <a:latin typeface="Century Gothic" pitchFamily="34" charset="0"/>
              </a:rPr>
              <a:t>97</a:t>
            </a:r>
          </a:p>
          <a:p>
            <a:r>
              <a:rPr lang="en-NZ" sz="800">
                <a:latin typeface="Century Gothic" pitchFamily="34" charset="0"/>
              </a:rPr>
              <a:t>98</a:t>
            </a:r>
          </a:p>
          <a:p>
            <a:r>
              <a:rPr lang="en-NZ" sz="800">
                <a:latin typeface="Century Gothic" pitchFamily="34" charset="0"/>
              </a:rPr>
              <a:t>99</a:t>
            </a:r>
          </a:p>
          <a:p>
            <a:r>
              <a:rPr lang="en-US" sz="800">
                <a:latin typeface="Century Gothic" pitchFamily="34" charset="0"/>
              </a:rPr>
              <a:t>98</a:t>
            </a:r>
          </a:p>
        </p:txBody>
      </p:sp>
      <p:sp>
        <p:nvSpPr>
          <p:cNvPr id="58381" name="Text Box 5"/>
          <p:cNvSpPr txBox="1">
            <a:spLocks noChangeArrowheads="1"/>
          </p:cNvSpPr>
          <p:nvPr/>
        </p:nvSpPr>
        <p:spPr bwMode="auto">
          <a:xfrm>
            <a:off x="5949950" y="1268413"/>
            <a:ext cx="312738" cy="708025"/>
          </a:xfrm>
          <a:prstGeom prst="rect">
            <a:avLst/>
          </a:prstGeom>
          <a:noFill/>
          <a:ln w="9525">
            <a:noFill/>
            <a:miter lim="800000"/>
            <a:headEnd/>
            <a:tailEnd/>
          </a:ln>
        </p:spPr>
        <p:txBody>
          <a:bodyPr>
            <a:spAutoFit/>
          </a:bodyPr>
          <a:lstStyle/>
          <a:p>
            <a:r>
              <a:rPr lang="en-NZ" sz="800">
                <a:latin typeface="Century Gothic" pitchFamily="34" charset="0"/>
              </a:rPr>
              <a:t>97</a:t>
            </a:r>
          </a:p>
          <a:p>
            <a:r>
              <a:rPr lang="en-NZ" sz="800">
                <a:latin typeface="Century Gothic" pitchFamily="34" charset="0"/>
              </a:rPr>
              <a:t>96</a:t>
            </a:r>
          </a:p>
          <a:p>
            <a:r>
              <a:rPr lang="en-NZ" sz="800">
                <a:latin typeface="Century Gothic" pitchFamily="34" charset="0"/>
              </a:rPr>
              <a:t>96</a:t>
            </a:r>
          </a:p>
          <a:p>
            <a:r>
              <a:rPr lang="en-NZ" sz="800">
                <a:latin typeface="Century Gothic" pitchFamily="34" charset="0"/>
              </a:rPr>
              <a:t>96</a:t>
            </a:r>
          </a:p>
          <a:p>
            <a:r>
              <a:rPr lang="en-US" sz="800">
                <a:latin typeface="Century Gothic" pitchFamily="34" charset="0"/>
              </a:rPr>
              <a:t>96</a:t>
            </a:r>
          </a:p>
        </p:txBody>
      </p:sp>
      <p:sp>
        <p:nvSpPr>
          <p:cNvPr id="58382" name="Text Box 5"/>
          <p:cNvSpPr txBox="1">
            <a:spLocks noChangeArrowheads="1"/>
          </p:cNvSpPr>
          <p:nvPr/>
        </p:nvSpPr>
        <p:spPr bwMode="auto">
          <a:xfrm>
            <a:off x="5948363" y="2028825"/>
            <a:ext cx="314325" cy="708025"/>
          </a:xfrm>
          <a:prstGeom prst="rect">
            <a:avLst/>
          </a:prstGeom>
          <a:noFill/>
          <a:ln w="9525">
            <a:noFill/>
            <a:miter lim="800000"/>
            <a:headEnd/>
            <a:tailEnd/>
          </a:ln>
        </p:spPr>
        <p:txBody>
          <a:bodyPr>
            <a:spAutoFit/>
          </a:bodyPr>
          <a:lstStyle/>
          <a:p>
            <a:r>
              <a:rPr lang="en-NZ" sz="800">
                <a:latin typeface="Century Gothic" pitchFamily="34" charset="0"/>
              </a:rPr>
              <a:t>91</a:t>
            </a:r>
          </a:p>
          <a:p>
            <a:r>
              <a:rPr lang="en-NZ" sz="800">
                <a:latin typeface="Century Gothic" pitchFamily="34" charset="0"/>
              </a:rPr>
              <a:t>92</a:t>
            </a:r>
          </a:p>
          <a:p>
            <a:r>
              <a:rPr lang="en-NZ" sz="800">
                <a:latin typeface="Century Gothic" pitchFamily="34" charset="0"/>
              </a:rPr>
              <a:t>94</a:t>
            </a:r>
          </a:p>
          <a:p>
            <a:r>
              <a:rPr lang="en-NZ" sz="800">
                <a:latin typeface="Century Gothic" pitchFamily="34" charset="0"/>
              </a:rPr>
              <a:t>92</a:t>
            </a:r>
          </a:p>
          <a:p>
            <a:r>
              <a:rPr lang="en-US" sz="800">
                <a:latin typeface="Century Gothic" pitchFamily="34" charset="0"/>
              </a:rPr>
              <a:t>89</a:t>
            </a:r>
          </a:p>
        </p:txBody>
      </p:sp>
      <p:sp>
        <p:nvSpPr>
          <p:cNvPr id="58383" name="Text Box 5"/>
          <p:cNvSpPr txBox="1">
            <a:spLocks noChangeArrowheads="1"/>
          </p:cNvSpPr>
          <p:nvPr/>
        </p:nvSpPr>
        <p:spPr bwMode="auto">
          <a:xfrm>
            <a:off x="5948363" y="2801938"/>
            <a:ext cx="314325" cy="708025"/>
          </a:xfrm>
          <a:prstGeom prst="rect">
            <a:avLst/>
          </a:prstGeom>
          <a:noFill/>
          <a:ln w="9525">
            <a:noFill/>
            <a:miter lim="800000"/>
            <a:headEnd/>
            <a:tailEnd/>
          </a:ln>
        </p:spPr>
        <p:txBody>
          <a:bodyPr>
            <a:spAutoFit/>
          </a:bodyPr>
          <a:lstStyle/>
          <a:p>
            <a:r>
              <a:rPr lang="en-NZ" sz="800">
                <a:latin typeface="Century Gothic" pitchFamily="34" charset="0"/>
              </a:rPr>
              <a:t>92</a:t>
            </a:r>
          </a:p>
          <a:p>
            <a:r>
              <a:rPr lang="en-NZ" sz="800">
                <a:latin typeface="Century Gothic" pitchFamily="34" charset="0"/>
              </a:rPr>
              <a:t>92</a:t>
            </a:r>
          </a:p>
          <a:p>
            <a:r>
              <a:rPr lang="en-NZ" sz="800">
                <a:latin typeface="Century Gothic" pitchFamily="34" charset="0"/>
              </a:rPr>
              <a:t>95</a:t>
            </a:r>
          </a:p>
          <a:p>
            <a:r>
              <a:rPr lang="en-NZ" sz="800">
                <a:latin typeface="Century Gothic" pitchFamily="34" charset="0"/>
              </a:rPr>
              <a:t>92</a:t>
            </a:r>
          </a:p>
          <a:p>
            <a:r>
              <a:rPr lang="en-US" sz="800">
                <a:latin typeface="Century Gothic" pitchFamily="34" charset="0"/>
              </a:rPr>
              <a:t>94</a:t>
            </a:r>
          </a:p>
        </p:txBody>
      </p:sp>
      <p:sp>
        <p:nvSpPr>
          <p:cNvPr id="58384" name="Text Box 5"/>
          <p:cNvSpPr txBox="1">
            <a:spLocks noChangeArrowheads="1"/>
          </p:cNvSpPr>
          <p:nvPr/>
        </p:nvSpPr>
        <p:spPr bwMode="auto">
          <a:xfrm>
            <a:off x="5948363" y="3579813"/>
            <a:ext cx="314325" cy="708025"/>
          </a:xfrm>
          <a:prstGeom prst="rect">
            <a:avLst/>
          </a:prstGeom>
          <a:noFill/>
          <a:ln w="9525">
            <a:noFill/>
            <a:miter lim="800000"/>
            <a:headEnd/>
            <a:tailEnd/>
          </a:ln>
        </p:spPr>
        <p:txBody>
          <a:bodyPr>
            <a:spAutoFit/>
          </a:bodyPr>
          <a:lstStyle/>
          <a:p>
            <a:r>
              <a:rPr lang="en-NZ" sz="800">
                <a:latin typeface="Century Gothic" pitchFamily="34" charset="0"/>
              </a:rPr>
              <a:t>81</a:t>
            </a:r>
          </a:p>
          <a:p>
            <a:r>
              <a:rPr lang="en-NZ" sz="800">
                <a:latin typeface="Century Gothic" pitchFamily="34" charset="0"/>
              </a:rPr>
              <a:t>80</a:t>
            </a:r>
          </a:p>
          <a:p>
            <a:r>
              <a:rPr lang="en-NZ" sz="800">
                <a:latin typeface="Century Gothic" pitchFamily="34" charset="0"/>
              </a:rPr>
              <a:t>85</a:t>
            </a:r>
          </a:p>
          <a:p>
            <a:r>
              <a:rPr lang="en-NZ" sz="800">
                <a:latin typeface="Century Gothic" pitchFamily="34" charset="0"/>
              </a:rPr>
              <a:t>79</a:t>
            </a:r>
          </a:p>
          <a:p>
            <a:r>
              <a:rPr lang="en-US" sz="800">
                <a:latin typeface="Century Gothic" pitchFamily="34" charset="0"/>
              </a:rPr>
              <a:t>77</a:t>
            </a:r>
          </a:p>
        </p:txBody>
      </p:sp>
      <p:sp>
        <p:nvSpPr>
          <p:cNvPr id="58385" name="Text Box 5"/>
          <p:cNvSpPr txBox="1">
            <a:spLocks noChangeArrowheads="1"/>
          </p:cNvSpPr>
          <p:nvPr/>
        </p:nvSpPr>
        <p:spPr bwMode="auto">
          <a:xfrm>
            <a:off x="5949950" y="4364038"/>
            <a:ext cx="312738" cy="708025"/>
          </a:xfrm>
          <a:prstGeom prst="rect">
            <a:avLst/>
          </a:prstGeom>
          <a:noFill/>
          <a:ln w="9525">
            <a:noFill/>
            <a:miter lim="800000"/>
            <a:headEnd/>
            <a:tailEnd/>
          </a:ln>
        </p:spPr>
        <p:txBody>
          <a:bodyPr>
            <a:spAutoFit/>
          </a:bodyPr>
          <a:lstStyle/>
          <a:p>
            <a:r>
              <a:rPr lang="en-NZ" sz="800">
                <a:latin typeface="Century Gothic" pitchFamily="34" charset="0"/>
              </a:rPr>
              <a:t>64</a:t>
            </a:r>
          </a:p>
          <a:p>
            <a:r>
              <a:rPr lang="en-NZ" sz="800">
                <a:latin typeface="Century Gothic" pitchFamily="34" charset="0"/>
              </a:rPr>
              <a:t>53</a:t>
            </a:r>
          </a:p>
          <a:p>
            <a:r>
              <a:rPr lang="en-NZ" sz="800">
                <a:latin typeface="Century Gothic" pitchFamily="34" charset="0"/>
              </a:rPr>
              <a:t>70</a:t>
            </a:r>
          </a:p>
          <a:p>
            <a:r>
              <a:rPr lang="en-NZ" sz="800">
                <a:latin typeface="Century Gothic" pitchFamily="34" charset="0"/>
              </a:rPr>
              <a:t>57</a:t>
            </a:r>
          </a:p>
          <a:p>
            <a:r>
              <a:rPr lang="en-US" sz="800">
                <a:latin typeface="Century Gothic" pitchFamily="34" charset="0"/>
              </a:rPr>
              <a:t>58</a:t>
            </a:r>
          </a:p>
        </p:txBody>
      </p:sp>
      <p:sp>
        <p:nvSpPr>
          <p:cNvPr id="58386" name="Text Box 5"/>
          <p:cNvSpPr txBox="1">
            <a:spLocks noChangeArrowheads="1"/>
          </p:cNvSpPr>
          <p:nvPr/>
        </p:nvSpPr>
        <p:spPr bwMode="auto">
          <a:xfrm>
            <a:off x="5949950" y="5113338"/>
            <a:ext cx="312738" cy="708025"/>
          </a:xfrm>
          <a:prstGeom prst="rect">
            <a:avLst/>
          </a:prstGeom>
          <a:noFill/>
          <a:ln w="9525">
            <a:noFill/>
            <a:miter lim="800000"/>
            <a:headEnd/>
            <a:tailEnd/>
          </a:ln>
        </p:spPr>
        <p:txBody>
          <a:bodyPr>
            <a:spAutoFit/>
          </a:bodyPr>
          <a:lstStyle/>
          <a:p>
            <a:r>
              <a:rPr lang="en-NZ" sz="800">
                <a:latin typeface="Century Gothic" pitchFamily="34" charset="0"/>
              </a:rPr>
              <a:t>20</a:t>
            </a:r>
          </a:p>
          <a:p>
            <a:r>
              <a:rPr lang="en-NZ" sz="800">
                <a:latin typeface="Century Gothic" pitchFamily="34" charset="0"/>
              </a:rPr>
              <a:t>16</a:t>
            </a:r>
          </a:p>
          <a:p>
            <a:r>
              <a:rPr lang="en-NZ" sz="800">
                <a:latin typeface="Century Gothic" pitchFamily="34" charset="0"/>
              </a:rPr>
              <a:t>22</a:t>
            </a:r>
          </a:p>
          <a:p>
            <a:r>
              <a:rPr lang="en-NZ" sz="800">
                <a:latin typeface="Century Gothic" pitchFamily="34" charset="0"/>
              </a:rPr>
              <a:t>18</a:t>
            </a:r>
          </a:p>
          <a:p>
            <a:r>
              <a:rPr lang="en-US" sz="800">
                <a:latin typeface="Century Gothic" pitchFamily="34" charset="0"/>
              </a:rPr>
              <a:t>20</a:t>
            </a:r>
          </a:p>
        </p:txBody>
      </p:sp>
      <p:sp>
        <p:nvSpPr>
          <p:cNvPr id="58387" name="Text Box 5"/>
          <p:cNvSpPr txBox="1">
            <a:spLocks noChangeArrowheads="1"/>
          </p:cNvSpPr>
          <p:nvPr/>
        </p:nvSpPr>
        <p:spPr bwMode="auto">
          <a:xfrm>
            <a:off x="5778500" y="287338"/>
            <a:ext cx="654050" cy="214312"/>
          </a:xfrm>
          <a:prstGeom prst="rect">
            <a:avLst/>
          </a:prstGeom>
          <a:noFill/>
          <a:ln w="9525">
            <a:noFill/>
            <a:miter lim="800000"/>
            <a:headEnd/>
            <a:tailEnd/>
          </a:ln>
        </p:spPr>
        <p:txBody>
          <a:bodyPr>
            <a:spAutoFit/>
          </a:bodyPr>
          <a:lstStyle/>
          <a:p>
            <a:r>
              <a:rPr lang="en-US" sz="800">
                <a:latin typeface="Century Gothic" pitchFamily="34" charset="0"/>
              </a:rPr>
              <a:t>% agree</a:t>
            </a:r>
          </a:p>
        </p:txBody>
      </p:sp>
      <p:sp>
        <p:nvSpPr>
          <p:cNvPr id="58388" name="TextBox 34"/>
          <p:cNvSpPr txBox="1">
            <a:spLocks noChangeArrowheads="1"/>
          </p:cNvSpPr>
          <p:nvPr/>
        </p:nvSpPr>
        <p:spPr bwMode="auto">
          <a:xfrm>
            <a:off x="6015038" y="1643063"/>
            <a:ext cx="498475" cy="215900"/>
          </a:xfrm>
          <a:prstGeom prst="rect">
            <a:avLst/>
          </a:prstGeom>
          <a:noFill/>
          <a:ln w="9525">
            <a:noFill/>
            <a:miter lim="800000"/>
            <a:headEnd/>
            <a:tailEnd/>
          </a:ln>
        </p:spPr>
        <p:txBody>
          <a:bodyPr>
            <a:spAutoFit/>
          </a:bodyPr>
          <a:lstStyle/>
          <a:p>
            <a:pPr algn="ctr"/>
            <a:r>
              <a:rPr lang="en-US" sz="800">
                <a:latin typeface="Century Gothic" pitchFamily="34" charset="0"/>
              </a:rPr>
              <a:t>(97)</a:t>
            </a:r>
            <a:endParaRPr lang="en-NZ" sz="800">
              <a:latin typeface="Century Gothic"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417" name="Chart 5"/>
          <p:cNvGraphicFramePr>
            <a:graphicFrameLocks/>
          </p:cNvGraphicFramePr>
          <p:nvPr/>
        </p:nvGraphicFramePr>
        <p:xfrm>
          <a:off x="854075" y="207963"/>
          <a:ext cx="5483225" cy="6319837"/>
        </p:xfrm>
        <a:graphic>
          <a:graphicData uri="http://schemas.openxmlformats.org/presentationml/2006/ole">
            <p:oleObj spid="_x0000_s60417" r:id="rId3" imgW="5486876" imgH="6322100" progId="Excel.Chart.8">
              <p:embed/>
            </p:oleObj>
          </a:graphicData>
        </a:graphic>
      </p:graphicFrame>
      <p:sp>
        <p:nvSpPr>
          <p:cNvPr id="60418" name="Text Box 14"/>
          <p:cNvSpPr txBox="1">
            <a:spLocks noChangeArrowheads="1"/>
          </p:cNvSpPr>
          <p:nvPr/>
        </p:nvSpPr>
        <p:spPr bwMode="auto">
          <a:xfrm>
            <a:off x="942975" y="6396038"/>
            <a:ext cx="4343400" cy="461962"/>
          </a:xfrm>
          <a:prstGeom prst="rect">
            <a:avLst/>
          </a:prstGeom>
          <a:noFill/>
          <a:ln w="9525">
            <a:noFill/>
            <a:miter lim="800000"/>
            <a:headEnd/>
            <a:tailEnd/>
          </a:ln>
        </p:spPr>
        <p:txBody>
          <a:bodyPr>
            <a:spAutoFit/>
          </a:bodyPr>
          <a:lstStyle/>
          <a:p>
            <a:r>
              <a:rPr lang="en-NZ" sz="800" i="1">
                <a:latin typeface="Century Gothic" pitchFamily="34" charset="0"/>
              </a:rPr>
              <a:t>Q20 What if anything have you done as a result of seeing the ads? Have you…</a:t>
            </a:r>
          </a:p>
          <a:p>
            <a:r>
              <a:rPr lang="en-NZ" sz="800" i="1">
                <a:latin typeface="Century Gothic" pitchFamily="34" charset="0"/>
              </a:rPr>
              <a:t>Base: </a:t>
            </a:r>
            <a:r>
              <a:rPr lang="en-GB" sz="800" i="1">
                <a:latin typeface="Century Gothic" pitchFamily="34" charset="0"/>
              </a:rPr>
              <a:t>Those respondents who stated that they had seen the Civil Defence TV advertising, 2007 (n=631), 2008 (n=518), 2009 (n=608), 2010 (n=654), 2011 (n=710).</a:t>
            </a:r>
          </a:p>
        </p:txBody>
      </p:sp>
      <p:sp>
        <p:nvSpPr>
          <p:cNvPr id="9" name="Up Arrow 8"/>
          <p:cNvSpPr/>
          <p:nvPr/>
        </p:nvSpPr>
        <p:spPr>
          <a:xfrm>
            <a:off x="5140325" y="1830388"/>
            <a:ext cx="66675" cy="95250"/>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NZ"/>
          </a:p>
        </p:txBody>
      </p:sp>
      <p:sp>
        <p:nvSpPr>
          <p:cNvPr id="10" name="Up Arrow 9"/>
          <p:cNvSpPr/>
          <p:nvPr/>
        </p:nvSpPr>
        <p:spPr>
          <a:xfrm>
            <a:off x="4643438" y="2646363"/>
            <a:ext cx="66675" cy="95250"/>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NZ"/>
          </a:p>
        </p:txBody>
      </p:sp>
      <p:sp>
        <p:nvSpPr>
          <p:cNvPr id="11" name="Up Arrow 10"/>
          <p:cNvSpPr/>
          <p:nvPr/>
        </p:nvSpPr>
        <p:spPr>
          <a:xfrm>
            <a:off x="4454525" y="3463925"/>
            <a:ext cx="66675" cy="95250"/>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NZ"/>
          </a:p>
        </p:txBody>
      </p:sp>
      <p:sp>
        <p:nvSpPr>
          <p:cNvPr id="60422" name="TextBox 11"/>
          <p:cNvSpPr txBox="1">
            <a:spLocks noChangeArrowheads="1"/>
          </p:cNvSpPr>
          <p:nvPr/>
        </p:nvSpPr>
        <p:spPr bwMode="auto">
          <a:xfrm>
            <a:off x="6100763" y="1271588"/>
            <a:ext cx="2863850" cy="4494212"/>
          </a:xfrm>
          <a:prstGeom prst="rect">
            <a:avLst/>
          </a:prstGeom>
          <a:noFill/>
          <a:ln w="9525">
            <a:noFill/>
            <a:miter lim="800000"/>
            <a:headEnd/>
            <a:tailEnd/>
          </a:ln>
        </p:spPr>
        <p:txBody>
          <a:bodyPr>
            <a:spAutoFit/>
          </a:bodyPr>
          <a:lstStyle/>
          <a:p>
            <a:pPr algn="ctr"/>
            <a:r>
              <a:rPr lang="en-US" sz="2600" b="1">
                <a:solidFill>
                  <a:schemeClr val="accent1"/>
                </a:solidFill>
                <a:latin typeface="Century Gothic" pitchFamily="34" charset="0"/>
              </a:rPr>
              <a:t>In the wake of the September earthquake, the ads were a more effective prompt for putting together a kit, making a plan, and talking to friends and family.</a:t>
            </a:r>
          </a:p>
        </p:txBody>
      </p:sp>
      <p:sp>
        <p:nvSpPr>
          <p:cNvPr id="13" name="Rounded Rectangle 12"/>
          <p:cNvSpPr/>
          <p:nvPr/>
        </p:nvSpPr>
        <p:spPr>
          <a:xfrm>
            <a:off x="4062413" y="3752850"/>
            <a:ext cx="1901825" cy="10747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t>81% who have seen the ads have done something as a result</a:t>
            </a:r>
            <a:r>
              <a:rPr lang="en-NZ" sz="1400" b="1" dirty="0"/>
              <a:t>.</a:t>
            </a:r>
            <a:endParaRPr lang="en-US" sz="1400" b="1"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4888" y="123825"/>
            <a:ext cx="6248400" cy="892175"/>
          </a:xfrm>
        </p:spPr>
        <p:txBody>
          <a:bodyPr rtlCol="0">
            <a:spAutoFit/>
          </a:bodyPr>
          <a:lstStyle/>
          <a:p>
            <a:pPr fontAlgn="auto">
              <a:spcAft>
                <a:spcPts val="0"/>
              </a:spcAft>
              <a:defRPr/>
            </a:pPr>
            <a:r>
              <a:rPr lang="en-US" sz="2600" b="1" dirty="0" smtClean="0">
                <a:solidFill>
                  <a:schemeClr val="accent2">
                    <a:lumMod val="50000"/>
                  </a:schemeClr>
                </a:solidFill>
                <a:latin typeface="+mn-lt"/>
                <a:ea typeface="+mn-ea"/>
                <a:cs typeface="+mn-cs"/>
              </a:rPr>
              <a:t>The tagline has become more familiar throughout the campaign.</a:t>
            </a:r>
            <a:endParaRPr lang="en-NZ" sz="2600" b="1" dirty="0" smtClean="0">
              <a:solidFill>
                <a:schemeClr val="accent2">
                  <a:lumMod val="50000"/>
                </a:schemeClr>
              </a:solidFill>
              <a:latin typeface="+mn-lt"/>
              <a:ea typeface="+mn-ea"/>
              <a:cs typeface="+mn-cs"/>
            </a:endParaRPr>
          </a:p>
        </p:txBody>
      </p:sp>
      <p:graphicFrame>
        <p:nvGraphicFramePr>
          <p:cNvPr id="61442" name="Object 5"/>
          <p:cNvGraphicFramePr>
            <a:graphicFrameLocks noChangeAspect="1"/>
          </p:cNvGraphicFramePr>
          <p:nvPr/>
        </p:nvGraphicFramePr>
        <p:xfrm>
          <a:off x="1711325" y="1254125"/>
          <a:ext cx="4687888" cy="4930775"/>
        </p:xfrm>
        <a:graphic>
          <a:graphicData uri="http://schemas.openxmlformats.org/presentationml/2006/ole">
            <p:oleObj spid="_x0000_s61442" r:id="rId3" imgW="4688230" imgH="4932091" progId="Excel.Chart.8">
              <p:embed/>
            </p:oleObj>
          </a:graphicData>
        </a:graphic>
      </p:graphicFrame>
      <p:sp>
        <p:nvSpPr>
          <p:cNvPr id="61443" name="Text Box 13"/>
          <p:cNvSpPr txBox="1">
            <a:spLocks noChangeArrowheads="1"/>
          </p:cNvSpPr>
          <p:nvPr/>
        </p:nvSpPr>
        <p:spPr bwMode="auto">
          <a:xfrm rot="-5400000">
            <a:off x="-155575" y="3448050"/>
            <a:ext cx="3562350" cy="247650"/>
          </a:xfrm>
          <a:prstGeom prst="rect">
            <a:avLst/>
          </a:prstGeom>
          <a:noFill/>
          <a:ln w="9525">
            <a:noFill/>
            <a:miter lim="800000"/>
            <a:headEnd/>
            <a:tailEnd/>
          </a:ln>
        </p:spPr>
        <p:txBody>
          <a:bodyPr>
            <a:spAutoFit/>
          </a:bodyPr>
          <a:lstStyle/>
          <a:p>
            <a:pPr algn="ctr">
              <a:spcBef>
                <a:spcPct val="50000"/>
              </a:spcBef>
            </a:pPr>
            <a:r>
              <a:rPr lang="en-US" sz="1000">
                <a:latin typeface="Century Gothic" pitchFamily="34" charset="0"/>
              </a:rPr>
              <a:t>Prompted recall of Get Ready Get Thru tagline</a:t>
            </a:r>
            <a:endParaRPr lang="en-GB" sz="1000">
              <a:latin typeface="Century Gothic" pitchFamily="34" charset="0"/>
            </a:endParaRPr>
          </a:p>
        </p:txBody>
      </p:sp>
      <p:sp>
        <p:nvSpPr>
          <p:cNvPr id="61444" name="TextBox 6"/>
          <p:cNvSpPr txBox="1">
            <a:spLocks noChangeArrowheads="1"/>
          </p:cNvSpPr>
          <p:nvPr/>
        </p:nvSpPr>
        <p:spPr bwMode="auto">
          <a:xfrm>
            <a:off x="4672013" y="3738563"/>
            <a:ext cx="498475" cy="200025"/>
          </a:xfrm>
          <a:prstGeom prst="rect">
            <a:avLst/>
          </a:prstGeom>
          <a:noFill/>
          <a:ln w="9525">
            <a:noFill/>
            <a:miter lim="800000"/>
            <a:headEnd/>
            <a:tailEnd/>
          </a:ln>
        </p:spPr>
        <p:txBody>
          <a:bodyPr>
            <a:spAutoFit/>
          </a:bodyPr>
          <a:lstStyle/>
          <a:p>
            <a:pPr algn="ctr"/>
            <a:r>
              <a:rPr lang="en-US" sz="700">
                <a:latin typeface="Century Gothic" pitchFamily="34" charset="0"/>
              </a:rPr>
              <a:t>(47%)</a:t>
            </a:r>
            <a:endParaRPr lang="en-NZ" sz="700">
              <a:latin typeface="Century Gothic" pitchFamily="34" charset="0"/>
            </a:endParaRPr>
          </a:p>
        </p:txBody>
      </p:sp>
      <p:sp>
        <p:nvSpPr>
          <p:cNvPr id="61445" name="Text Box 6"/>
          <p:cNvSpPr txBox="1">
            <a:spLocks noChangeArrowheads="1"/>
          </p:cNvSpPr>
          <p:nvPr/>
        </p:nvSpPr>
        <p:spPr bwMode="auto">
          <a:xfrm>
            <a:off x="981075" y="6488113"/>
            <a:ext cx="7246938" cy="369887"/>
          </a:xfrm>
          <a:prstGeom prst="rect">
            <a:avLst/>
          </a:prstGeom>
          <a:noFill/>
          <a:ln w="9525">
            <a:noFill/>
            <a:miter lim="800000"/>
            <a:headEnd/>
            <a:tailEnd/>
          </a:ln>
        </p:spPr>
        <p:txBody>
          <a:bodyPr>
            <a:spAutoFit/>
          </a:bodyPr>
          <a:lstStyle/>
          <a:p>
            <a:r>
              <a:rPr lang="en-NZ" sz="900" i="1">
                <a:latin typeface="Century Gothic" pitchFamily="34" charset="0"/>
              </a:rPr>
              <a:t>Q21. Before I mentioned it earlier, had you previously heard of the tag line “Get Ready, Get Thru”? </a:t>
            </a:r>
          </a:p>
          <a:p>
            <a:r>
              <a:rPr lang="en-NZ" sz="900" i="1">
                <a:latin typeface="Century Gothic" pitchFamily="34" charset="0"/>
              </a:rPr>
              <a:t>Base: All Respondents: 2007 (n= 1000), 2008 (n= 1016), 2009 (n=1000) 2010 (n=1000), 2011 (n=1164)</a:t>
            </a:r>
            <a:endParaRPr lang="en-GB" sz="900" i="1">
              <a:latin typeface="Century Gothic" pitchFamily="34" charset="0"/>
            </a:endParaRPr>
          </a:p>
        </p:txBody>
      </p:sp>
      <p:sp>
        <p:nvSpPr>
          <p:cNvPr id="9" name="Rounded Rectangle 8"/>
          <p:cNvSpPr/>
          <p:nvPr/>
        </p:nvSpPr>
        <p:spPr>
          <a:xfrm>
            <a:off x="4105275" y="1924050"/>
            <a:ext cx="2714625" cy="704850"/>
          </a:xfrm>
          <a:prstGeom prst="roundRect">
            <a:avLst>
              <a:gd name="adj" fmla="val 9229"/>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NZ" sz="1400" dirty="0"/>
              <a:t>Half of those surveyed (49%) recall the tagline</a:t>
            </a:r>
            <a:endParaRPr lang="en-NZ" sz="1400" dirty="0"/>
          </a:p>
        </p:txBody>
      </p:sp>
      <p:sp>
        <p:nvSpPr>
          <p:cNvPr id="12" name="Rectangle 11"/>
          <p:cNvSpPr/>
          <p:nvPr/>
        </p:nvSpPr>
        <p:spPr>
          <a:xfrm>
            <a:off x="6296025" y="2952750"/>
            <a:ext cx="2305050" cy="102870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en-NZ" dirty="0"/>
          </a:p>
        </p:txBody>
      </p:sp>
      <p:sp>
        <p:nvSpPr>
          <p:cNvPr id="61448" name="TextBox 12"/>
          <p:cNvSpPr txBox="1">
            <a:spLocks noChangeArrowheads="1"/>
          </p:cNvSpPr>
          <p:nvPr/>
        </p:nvSpPr>
        <p:spPr bwMode="auto">
          <a:xfrm>
            <a:off x="6267450" y="2981325"/>
            <a:ext cx="2324100" cy="954088"/>
          </a:xfrm>
          <a:prstGeom prst="rect">
            <a:avLst/>
          </a:prstGeom>
          <a:noFill/>
          <a:ln w="9525">
            <a:noFill/>
            <a:miter lim="800000"/>
            <a:headEnd/>
            <a:tailEnd/>
          </a:ln>
        </p:spPr>
        <p:txBody>
          <a:bodyPr>
            <a:spAutoFit/>
          </a:bodyPr>
          <a:lstStyle/>
          <a:p>
            <a:pPr algn="ctr">
              <a:lnSpc>
                <a:spcPct val="114000"/>
              </a:lnSpc>
              <a:spcAft>
                <a:spcPts val="300"/>
              </a:spcAft>
            </a:pPr>
            <a:r>
              <a:rPr lang="en-US" sz="1000">
                <a:latin typeface="Century Gothic" pitchFamily="34" charset="0"/>
              </a:rPr>
              <a:t>The tagline is particularly familiar to young people aged 15 to 19 (67%), and less familiar to older people aged 50 years or over (33%).</a:t>
            </a:r>
            <a:endParaRPr lang="en-NZ" sz="1000">
              <a:latin typeface="Century Gothic"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5363" y="69850"/>
            <a:ext cx="6248400" cy="892175"/>
          </a:xfrm>
        </p:spPr>
        <p:txBody>
          <a:bodyPr rtlCol="0">
            <a:spAutoFit/>
          </a:bodyPr>
          <a:lstStyle/>
          <a:p>
            <a:pPr fontAlgn="auto">
              <a:spcAft>
                <a:spcPts val="0"/>
              </a:spcAft>
              <a:defRPr/>
            </a:pPr>
            <a:r>
              <a:rPr lang="en-US" sz="2600" b="1" dirty="0" smtClean="0">
                <a:solidFill>
                  <a:schemeClr val="accent2">
                    <a:lumMod val="50000"/>
                  </a:schemeClr>
                </a:solidFill>
                <a:latin typeface="+mn-lt"/>
                <a:ea typeface="+mn-ea"/>
                <a:cs typeface="+mn-cs"/>
              </a:rPr>
              <a:t>Awareness of the getthru.govt.nz website is maintained at 40%.</a:t>
            </a:r>
            <a:endParaRPr lang="en-NZ" sz="2600" b="1" dirty="0">
              <a:solidFill>
                <a:schemeClr val="accent2">
                  <a:lumMod val="50000"/>
                </a:schemeClr>
              </a:solidFill>
              <a:latin typeface="+mn-lt"/>
              <a:ea typeface="+mn-ea"/>
              <a:cs typeface="+mn-cs"/>
            </a:endParaRPr>
          </a:p>
        </p:txBody>
      </p:sp>
      <p:graphicFrame>
        <p:nvGraphicFramePr>
          <p:cNvPr id="62466" name="Object 5"/>
          <p:cNvGraphicFramePr>
            <a:graphicFrameLocks noChangeAspect="1"/>
          </p:cNvGraphicFramePr>
          <p:nvPr/>
        </p:nvGraphicFramePr>
        <p:xfrm>
          <a:off x="1243013" y="1225550"/>
          <a:ext cx="4656137" cy="5054600"/>
        </p:xfrm>
        <a:graphic>
          <a:graphicData uri="http://schemas.openxmlformats.org/presentationml/2006/ole">
            <p:oleObj spid="_x0000_s62466" r:id="rId3" imgW="4657748" imgH="5054022" progId="Excel.Chart.8">
              <p:embed/>
            </p:oleObj>
          </a:graphicData>
        </a:graphic>
      </p:graphicFrame>
      <p:sp>
        <p:nvSpPr>
          <p:cNvPr id="62467" name="Text Box 6"/>
          <p:cNvSpPr txBox="1">
            <a:spLocks noChangeArrowheads="1"/>
          </p:cNvSpPr>
          <p:nvPr/>
        </p:nvSpPr>
        <p:spPr bwMode="auto">
          <a:xfrm>
            <a:off x="952500" y="6488113"/>
            <a:ext cx="7246938" cy="369887"/>
          </a:xfrm>
          <a:prstGeom prst="rect">
            <a:avLst/>
          </a:prstGeom>
          <a:noFill/>
          <a:ln w="9525">
            <a:noFill/>
            <a:miter lim="800000"/>
            <a:headEnd/>
            <a:tailEnd/>
          </a:ln>
        </p:spPr>
        <p:txBody>
          <a:bodyPr>
            <a:spAutoFit/>
          </a:bodyPr>
          <a:lstStyle/>
          <a:p>
            <a:r>
              <a:rPr lang="en-NZ" sz="900" i="1">
                <a:latin typeface="Century Gothic" pitchFamily="34" charset="0"/>
              </a:rPr>
              <a:t>Q22 And had you also previously heard of the website ‘getthru.govt.nz’?</a:t>
            </a:r>
          </a:p>
          <a:p>
            <a:r>
              <a:rPr lang="en-NZ" sz="900" i="1">
                <a:latin typeface="Century Gothic" pitchFamily="34" charset="0"/>
              </a:rPr>
              <a:t>Base: All Respondents: 2007 (n= 1000), 2008 (n= 1016), 2009 (n=1000), 2010 (n=1000), 2011 (n=1164).</a:t>
            </a:r>
            <a:endParaRPr lang="en-GB" sz="900" i="1">
              <a:latin typeface="Century Gothic" pitchFamily="34" charset="0"/>
            </a:endParaRPr>
          </a:p>
        </p:txBody>
      </p:sp>
      <p:sp>
        <p:nvSpPr>
          <p:cNvPr id="62468" name="Text Box 13"/>
          <p:cNvSpPr txBox="1">
            <a:spLocks noChangeArrowheads="1"/>
          </p:cNvSpPr>
          <p:nvPr/>
        </p:nvSpPr>
        <p:spPr bwMode="auto">
          <a:xfrm rot="-5400000">
            <a:off x="-555625" y="3495675"/>
            <a:ext cx="3562350" cy="247650"/>
          </a:xfrm>
          <a:prstGeom prst="rect">
            <a:avLst/>
          </a:prstGeom>
          <a:noFill/>
          <a:ln w="9525">
            <a:noFill/>
            <a:miter lim="800000"/>
            <a:headEnd/>
            <a:tailEnd/>
          </a:ln>
        </p:spPr>
        <p:txBody>
          <a:bodyPr>
            <a:spAutoFit/>
          </a:bodyPr>
          <a:lstStyle/>
          <a:p>
            <a:pPr algn="ctr">
              <a:spcBef>
                <a:spcPct val="50000"/>
              </a:spcBef>
            </a:pPr>
            <a:r>
              <a:rPr lang="en-US" sz="1000">
                <a:latin typeface="Century Gothic" pitchFamily="34" charset="0"/>
              </a:rPr>
              <a:t> Prompted recall of getthru.govt.nz</a:t>
            </a:r>
            <a:endParaRPr lang="en-GB" sz="1000">
              <a:latin typeface="Century Gothic" pitchFamily="34" charset="0"/>
            </a:endParaRPr>
          </a:p>
        </p:txBody>
      </p:sp>
      <p:sp>
        <p:nvSpPr>
          <p:cNvPr id="7" name="Rectangle 6"/>
          <p:cNvSpPr/>
          <p:nvPr/>
        </p:nvSpPr>
        <p:spPr>
          <a:xfrm>
            <a:off x="4486275" y="1428750"/>
            <a:ext cx="4524375" cy="2219325"/>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en-NZ"/>
          </a:p>
        </p:txBody>
      </p:sp>
      <p:sp>
        <p:nvSpPr>
          <p:cNvPr id="8" name="TextBox 7"/>
          <p:cNvSpPr txBox="1"/>
          <p:nvPr/>
        </p:nvSpPr>
        <p:spPr>
          <a:xfrm>
            <a:off x="4667250" y="1543050"/>
            <a:ext cx="4248150" cy="2236788"/>
          </a:xfrm>
          <a:prstGeom prst="rect">
            <a:avLst/>
          </a:prstGeom>
          <a:noFill/>
        </p:spPr>
        <p:txBody>
          <a:bodyPr>
            <a:spAutoFit/>
          </a:bodyPr>
          <a:lstStyle/>
          <a:p>
            <a:pPr fontAlgn="auto">
              <a:lnSpc>
                <a:spcPct val="114000"/>
              </a:lnSpc>
              <a:spcBef>
                <a:spcPts val="0"/>
              </a:spcBef>
              <a:spcAft>
                <a:spcPts val="300"/>
              </a:spcAft>
              <a:defRPr/>
            </a:pPr>
            <a:r>
              <a:rPr lang="en-US" sz="1000" dirty="0">
                <a:latin typeface="+mn-lt"/>
                <a:cs typeface="+mn-cs"/>
              </a:rPr>
              <a:t>Awareness of the website is </a:t>
            </a:r>
            <a:r>
              <a:rPr lang="en-US" sz="1000" b="1" dirty="0">
                <a:latin typeface="+mn-lt"/>
                <a:cs typeface="+mn-cs"/>
              </a:rPr>
              <a:t>lower</a:t>
            </a:r>
            <a:r>
              <a:rPr lang="en-US" sz="1000" dirty="0">
                <a:latin typeface="+mn-lt"/>
                <a:cs typeface="+mn-cs"/>
              </a:rPr>
              <a:t> among:</a:t>
            </a:r>
          </a:p>
          <a:p>
            <a:pPr marL="180975" indent="-180975" fontAlgn="auto">
              <a:lnSpc>
                <a:spcPct val="114000"/>
              </a:lnSpc>
              <a:spcBef>
                <a:spcPts val="0"/>
              </a:spcBef>
              <a:spcAft>
                <a:spcPts val="0"/>
              </a:spcAft>
              <a:buFont typeface="Wingdings" pitchFamily="2" charset="2"/>
              <a:buChar char="§"/>
              <a:defRPr/>
            </a:pPr>
            <a:r>
              <a:rPr lang="en-US" sz="1000" dirty="0">
                <a:latin typeface="+mn-lt"/>
                <a:cs typeface="+mn-cs"/>
              </a:rPr>
              <a:t>Those who have not taken steps to prepare in the last 12 months (33%, cf. 45% who have)</a:t>
            </a:r>
          </a:p>
          <a:p>
            <a:pPr marL="180975" indent="-180975" fontAlgn="auto">
              <a:lnSpc>
                <a:spcPct val="114000"/>
              </a:lnSpc>
              <a:spcBef>
                <a:spcPts val="0"/>
              </a:spcBef>
              <a:spcAft>
                <a:spcPts val="0"/>
              </a:spcAft>
              <a:buFont typeface="Wingdings" pitchFamily="2" charset="2"/>
              <a:buChar char="§"/>
              <a:defRPr/>
            </a:pPr>
            <a:r>
              <a:rPr lang="en-US" sz="1000" dirty="0">
                <a:latin typeface="+mn-lt"/>
                <a:cs typeface="+mn-cs"/>
              </a:rPr>
              <a:t>Those who believe preparedness for a disaster is less than very important (34%, cf. 43% who believe it is very important)</a:t>
            </a:r>
          </a:p>
          <a:p>
            <a:pPr marL="180975" indent="-180975" fontAlgn="auto">
              <a:lnSpc>
                <a:spcPct val="114000"/>
              </a:lnSpc>
              <a:spcBef>
                <a:spcPts val="0"/>
              </a:spcBef>
              <a:spcAft>
                <a:spcPts val="0"/>
              </a:spcAft>
              <a:buFont typeface="Wingdings" pitchFamily="2" charset="2"/>
              <a:buChar char="§"/>
              <a:defRPr/>
            </a:pPr>
            <a:r>
              <a:rPr lang="en-US" sz="1000" dirty="0">
                <a:latin typeface="+mn-lt"/>
                <a:cs typeface="+mn-cs"/>
              </a:rPr>
              <a:t>Those who live in small towns or on farms (32%, cf. 43% of others).</a:t>
            </a:r>
          </a:p>
          <a:p>
            <a:pPr marL="180975" indent="-180975" fontAlgn="auto">
              <a:lnSpc>
                <a:spcPct val="114000"/>
              </a:lnSpc>
              <a:spcBef>
                <a:spcPts val="0"/>
              </a:spcBef>
              <a:spcAft>
                <a:spcPts val="0"/>
              </a:spcAft>
              <a:buFont typeface="Wingdings" pitchFamily="2" charset="2"/>
              <a:buChar char="§"/>
              <a:defRPr/>
            </a:pPr>
            <a:r>
              <a:rPr lang="en-US" sz="1000" dirty="0">
                <a:latin typeface="+mn-lt"/>
                <a:cs typeface="+mn-cs"/>
              </a:rPr>
              <a:t>Those aged 50 years or over (27%, cf. 47% of those under 50)</a:t>
            </a:r>
          </a:p>
          <a:p>
            <a:pPr marL="180975" indent="-180975" fontAlgn="auto">
              <a:lnSpc>
                <a:spcPct val="114000"/>
              </a:lnSpc>
              <a:spcBef>
                <a:spcPts val="0"/>
              </a:spcBef>
              <a:spcAft>
                <a:spcPts val="0"/>
              </a:spcAft>
              <a:buFont typeface="Wingdings" pitchFamily="2" charset="2"/>
              <a:buChar char="§"/>
              <a:defRPr/>
            </a:pPr>
            <a:r>
              <a:rPr lang="en-US" sz="1000" dirty="0">
                <a:latin typeface="+mn-lt"/>
                <a:cs typeface="+mn-cs"/>
              </a:rPr>
              <a:t>Those with a </a:t>
            </a:r>
            <a:r>
              <a:rPr lang="en-US" sz="1000" dirty="0" err="1">
                <a:latin typeface="+mn-lt"/>
                <a:cs typeface="+mn-cs"/>
              </a:rPr>
              <a:t>HH</a:t>
            </a:r>
            <a:r>
              <a:rPr lang="en-US" sz="1000" dirty="0">
                <a:latin typeface="+mn-lt"/>
                <a:cs typeface="+mn-cs"/>
              </a:rPr>
              <a:t> income under $40k (34%, cf. 41% of others)</a:t>
            </a:r>
          </a:p>
          <a:p>
            <a:pPr marL="180975" indent="-180975" fontAlgn="auto">
              <a:lnSpc>
                <a:spcPct val="114000"/>
              </a:lnSpc>
              <a:spcBef>
                <a:spcPts val="0"/>
              </a:spcBef>
              <a:spcAft>
                <a:spcPts val="0"/>
              </a:spcAft>
              <a:buFont typeface="Wingdings" pitchFamily="2" charset="2"/>
              <a:buChar char="§"/>
              <a:defRPr/>
            </a:pPr>
            <a:r>
              <a:rPr lang="en-US" sz="1000" dirty="0">
                <a:latin typeface="+mn-lt"/>
                <a:cs typeface="+mn-cs"/>
              </a:rPr>
              <a:t>Those who have been living in NZ for 3 years or less (15%, cf. 40% of others)</a:t>
            </a:r>
          </a:p>
          <a:p>
            <a:pPr marL="180975" indent="-180975" fontAlgn="auto">
              <a:lnSpc>
                <a:spcPct val="114000"/>
              </a:lnSpc>
              <a:spcBef>
                <a:spcPts val="0"/>
              </a:spcBef>
              <a:spcAft>
                <a:spcPts val="0"/>
              </a:spcAft>
              <a:buFont typeface="Wingdings" pitchFamily="2" charset="2"/>
              <a:buChar char="§"/>
              <a:defRPr/>
            </a:pPr>
            <a:endParaRPr lang="en-NZ" sz="1000" dirty="0">
              <a:latin typeface="+mn-lt"/>
              <a:cs typeface="+mn-cs"/>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1033463" y="90488"/>
            <a:ext cx="6248400" cy="850900"/>
          </a:xfrm>
        </p:spPr>
        <p:txBody>
          <a:bodyPr/>
          <a:lstStyle/>
          <a:p>
            <a:r>
              <a:rPr lang="en-NZ" b="1" smtClean="0">
                <a:solidFill>
                  <a:schemeClr val="accent1"/>
                </a:solidFill>
              </a:rPr>
              <a:t>Message take-out.</a:t>
            </a:r>
          </a:p>
        </p:txBody>
      </p:sp>
      <p:sp>
        <p:nvSpPr>
          <p:cNvPr id="63490" name="Text Box 9"/>
          <p:cNvSpPr txBox="1">
            <a:spLocks noChangeArrowheads="1"/>
          </p:cNvSpPr>
          <p:nvPr/>
        </p:nvSpPr>
        <p:spPr bwMode="auto">
          <a:xfrm>
            <a:off x="962025" y="6321425"/>
            <a:ext cx="6276975" cy="508000"/>
          </a:xfrm>
          <a:prstGeom prst="rect">
            <a:avLst/>
          </a:prstGeom>
          <a:noFill/>
          <a:ln w="9525">
            <a:noFill/>
            <a:miter lim="800000"/>
            <a:headEnd/>
            <a:tailEnd/>
          </a:ln>
        </p:spPr>
        <p:txBody>
          <a:bodyPr>
            <a:spAutoFit/>
          </a:bodyPr>
          <a:lstStyle/>
          <a:p>
            <a:r>
              <a:rPr lang="en-NZ" sz="900" i="1">
                <a:latin typeface="Century Gothic" pitchFamily="34" charset="0"/>
              </a:rPr>
              <a:t>Q17. What do you think the ads were trying to tell you? Base: </a:t>
            </a:r>
            <a:r>
              <a:rPr lang="en-GB" sz="900" i="1">
                <a:latin typeface="Century Gothic" pitchFamily="34" charset="0"/>
              </a:rPr>
              <a:t>Those respondents who stated that they have seen or heard advertising about preparing for a disaster, 2009 (n=549), 2010 (n=659).</a:t>
            </a:r>
          </a:p>
          <a:p>
            <a:r>
              <a:rPr lang="en-NZ" sz="900" i="1">
                <a:latin typeface="Century Gothic" pitchFamily="34" charset="0"/>
              </a:rPr>
              <a:t>Note: Statements 2% and below not shown. </a:t>
            </a:r>
            <a:endParaRPr lang="en-GB" sz="900" i="1">
              <a:latin typeface="Century Gothic" pitchFamily="34" charset="0"/>
            </a:endParaRPr>
          </a:p>
        </p:txBody>
      </p:sp>
      <p:graphicFrame>
        <p:nvGraphicFramePr>
          <p:cNvPr id="63491" name="Object 5"/>
          <p:cNvGraphicFramePr>
            <a:graphicFrameLocks noChangeAspect="1"/>
          </p:cNvGraphicFramePr>
          <p:nvPr/>
        </p:nvGraphicFramePr>
        <p:xfrm>
          <a:off x="730250" y="958850"/>
          <a:ext cx="7092950" cy="5378450"/>
        </p:xfrm>
        <a:graphic>
          <a:graphicData uri="http://schemas.openxmlformats.org/presentationml/2006/ole">
            <p:oleObj spid="_x0000_s63491" r:id="rId3" imgW="7090262" imgH="5383235" progId="Excel.Chart.8">
              <p:embed/>
            </p:oleObj>
          </a:graphicData>
        </a:graphic>
      </p:graphicFrame>
      <p:sp>
        <p:nvSpPr>
          <p:cNvPr id="6" name="Rounded Rectangle 5"/>
          <p:cNvSpPr/>
          <p:nvPr/>
        </p:nvSpPr>
        <p:spPr>
          <a:xfrm>
            <a:off x="5257800" y="2314575"/>
            <a:ext cx="3667125" cy="1314450"/>
          </a:xfrm>
          <a:prstGeom prst="roundRect">
            <a:avLst>
              <a:gd name="adj" fmla="val 2880"/>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400" dirty="0"/>
              <a:t>Other than ‘be prepared’ the main messages taken from the ads are ‘make sure you have supplies’ and ‘disaster can strike at any time’. </a:t>
            </a:r>
            <a:endParaRPr lang="en-NZ" sz="1400" dirty="0"/>
          </a:p>
        </p:txBody>
      </p:sp>
      <p:sp>
        <p:nvSpPr>
          <p:cNvPr id="63493" name="TextBox 8"/>
          <p:cNvSpPr txBox="1">
            <a:spLocks noChangeArrowheads="1"/>
          </p:cNvSpPr>
          <p:nvPr/>
        </p:nvSpPr>
        <p:spPr bwMode="auto">
          <a:xfrm>
            <a:off x="4229100" y="3228975"/>
            <a:ext cx="476250" cy="215900"/>
          </a:xfrm>
          <a:prstGeom prst="rect">
            <a:avLst/>
          </a:prstGeom>
          <a:noFill/>
          <a:ln w="9525">
            <a:noFill/>
            <a:miter lim="800000"/>
            <a:headEnd/>
            <a:tailEnd/>
          </a:ln>
        </p:spPr>
        <p:txBody>
          <a:bodyPr>
            <a:spAutoFit/>
          </a:bodyPr>
          <a:lstStyle/>
          <a:p>
            <a:r>
              <a:rPr lang="en-US" sz="800">
                <a:latin typeface="Century Gothic" pitchFamily="34" charset="0"/>
              </a:rPr>
              <a:t>(10)</a:t>
            </a:r>
            <a:endParaRPr lang="en-NZ" sz="800">
              <a:latin typeface="Century Gothic" pitchFamily="34" charset="0"/>
            </a:endParaRPr>
          </a:p>
        </p:txBody>
      </p:sp>
      <p:sp>
        <p:nvSpPr>
          <p:cNvPr id="63494" name="TextBox 9"/>
          <p:cNvSpPr txBox="1">
            <a:spLocks noChangeArrowheads="1"/>
          </p:cNvSpPr>
          <p:nvPr/>
        </p:nvSpPr>
        <p:spPr bwMode="auto">
          <a:xfrm>
            <a:off x="4076700" y="4410075"/>
            <a:ext cx="476250" cy="215900"/>
          </a:xfrm>
          <a:prstGeom prst="rect">
            <a:avLst/>
          </a:prstGeom>
          <a:noFill/>
          <a:ln w="9525">
            <a:noFill/>
            <a:miter lim="800000"/>
            <a:headEnd/>
            <a:tailEnd/>
          </a:ln>
        </p:spPr>
        <p:txBody>
          <a:bodyPr>
            <a:spAutoFit/>
          </a:bodyPr>
          <a:lstStyle/>
          <a:p>
            <a:r>
              <a:rPr lang="en-US" sz="800">
                <a:latin typeface="Century Gothic" pitchFamily="34" charset="0"/>
              </a:rPr>
              <a:t>(4)</a:t>
            </a:r>
            <a:endParaRPr lang="en-NZ" sz="800">
              <a:latin typeface="Century Gothic" pitchFamily="34" charset="0"/>
            </a:endParaRPr>
          </a:p>
        </p:txBody>
      </p:sp>
      <p:sp>
        <p:nvSpPr>
          <p:cNvPr id="63495" name="TextBox 10"/>
          <p:cNvSpPr txBox="1">
            <a:spLocks noChangeArrowheads="1"/>
          </p:cNvSpPr>
          <p:nvPr/>
        </p:nvSpPr>
        <p:spPr bwMode="auto">
          <a:xfrm>
            <a:off x="4400550" y="2428875"/>
            <a:ext cx="476250" cy="215900"/>
          </a:xfrm>
          <a:prstGeom prst="rect">
            <a:avLst/>
          </a:prstGeom>
          <a:noFill/>
          <a:ln w="9525">
            <a:noFill/>
            <a:miter lim="800000"/>
            <a:headEnd/>
            <a:tailEnd/>
          </a:ln>
        </p:spPr>
        <p:txBody>
          <a:bodyPr>
            <a:spAutoFit/>
          </a:bodyPr>
          <a:lstStyle/>
          <a:p>
            <a:r>
              <a:rPr lang="en-US" sz="800">
                <a:latin typeface="Century Gothic" pitchFamily="34" charset="0"/>
              </a:rPr>
              <a:t>(11)</a:t>
            </a:r>
            <a:endParaRPr lang="en-NZ" sz="800">
              <a:latin typeface="Century Gothic" pitchFamily="34" charset="0"/>
            </a:endParaRPr>
          </a:p>
        </p:txBody>
      </p:sp>
      <p:sp>
        <p:nvSpPr>
          <p:cNvPr id="63496" name="TextBox 11"/>
          <p:cNvSpPr txBox="1">
            <a:spLocks noChangeArrowheads="1"/>
          </p:cNvSpPr>
          <p:nvPr/>
        </p:nvSpPr>
        <p:spPr bwMode="auto">
          <a:xfrm>
            <a:off x="4162425" y="3619500"/>
            <a:ext cx="476250" cy="215900"/>
          </a:xfrm>
          <a:prstGeom prst="rect">
            <a:avLst/>
          </a:prstGeom>
          <a:noFill/>
          <a:ln w="9525">
            <a:noFill/>
            <a:miter lim="800000"/>
            <a:headEnd/>
            <a:tailEnd/>
          </a:ln>
        </p:spPr>
        <p:txBody>
          <a:bodyPr>
            <a:spAutoFit/>
          </a:bodyPr>
          <a:lstStyle/>
          <a:p>
            <a:r>
              <a:rPr lang="en-US" sz="800">
                <a:latin typeface="Century Gothic" pitchFamily="34" charset="0"/>
              </a:rPr>
              <a:t>(8)</a:t>
            </a:r>
            <a:endParaRPr lang="en-NZ" sz="800">
              <a:latin typeface="Century Gothic" pitchFamily="34" charset="0"/>
            </a:endParaRPr>
          </a:p>
        </p:txBody>
      </p:sp>
      <p:sp>
        <p:nvSpPr>
          <p:cNvPr id="63497" name="TextBox 12"/>
          <p:cNvSpPr txBox="1">
            <a:spLocks noChangeArrowheads="1"/>
          </p:cNvSpPr>
          <p:nvPr/>
        </p:nvSpPr>
        <p:spPr bwMode="auto">
          <a:xfrm>
            <a:off x="4048125" y="5200650"/>
            <a:ext cx="476250" cy="215900"/>
          </a:xfrm>
          <a:prstGeom prst="rect">
            <a:avLst/>
          </a:prstGeom>
          <a:noFill/>
          <a:ln w="9525">
            <a:noFill/>
            <a:miter lim="800000"/>
            <a:headEnd/>
            <a:tailEnd/>
          </a:ln>
        </p:spPr>
        <p:txBody>
          <a:bodyPr>
            <a:spAutoFit/>
          </a:bodyPr>
          <a:lstStyle/>
          <a:p>
            <a:r>
              <a:rPr lang="en-US" sz="800">
                <a:latin typeface="Century Gothic" pitchFamily="34" charset="0"/>
              </a:rPr>
              <a:t>(5)</a:t>
            </a:r>
            <a:endParaRPr lang="en-NZ" sz="800">
              <a:latin typeface="Century Gothic"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ctrTitle"/>
          </p:nvPr>
        </p:nvSpPr>
        <p:spPr>
          <a:xfrm>
            <a:off x="3543300" y="1892300"/>
            <a:ext cx="5600700" cy="3154153"/>
          </a:xfrm>
          <a:effectLst/>
        </p:spPr>
        <p:txBody>
          <a:bodyPr rtlCol="0">
            <a:noAutofit/>
          </a:bodyPr>
          <a:lstStyle/>
          <a:p>
            <a:pPr fontAlgn="auto">
              <a:spcAft>
                <a:spcPts val="0"/>
              </a:spcAft>
              <a:defRPr/>
            </a:pP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Action</a:t>
            </a:r>
            <a:endParaRPr lang="en-NZ" sz="3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1038225" y="42863"/>
            <a:ext cx="6248400" cy="849312"/>
          </a:xfrm>
        </p:spPr>
        <p:txBody>
          <a:bodyPr/>
          <a:lstStyle/>
          <a:p>
            <a:r>
              <a:rPr lang="en-US" b="1" smtClean="0">
                <a:solidFill>
                  <a:schemeClr val="accent1"/>
                </a:solidFill>
              </a:rPr>
              <a:t>Executive summary (continued)</a:t>
            </a:r>
            <a:endParaRPr lang="en-NZ" b="1" smtClean="0">
              <a:solidFill>
                <a:schemeClr val="accent1"/>
              </a:solidFill>
            </a:endParaRPr>
          </a:p>
        </p:txBody>
      </p:sp>
      <p:sp>
        <p:nvSpPr>
          <p:cNvPr id="16386" name="TextBox 4"/>
          <p:cNvSpPr txBox="1">
            <a:spLocks noChangeArrowheads="1"/>
          </p:cNvSpPr>
          <p:nvPr/>
        </p:nvSpPr>
        <p:spPr bwMode="auto">
          <a:xfrm>
            <a:off x="1041400" y="1308100"/>
            <a:ext cx="7677150" cy="3016250"/>
          </a:xfrm>
          <a:prstGeom prst="rect">
            <a:avLst/>
          </a:prstGeom>
          <a:noFill/>
          <a:ln w="9525">
            <a:noFill/>
            <a:miter lim="800000"/>
            <a:headEnd/>
            <a:tailEnd/>
          </a:ln>
        </p:spPr>
        <p:txBody>
          <a:bodyPr>
            <a:spAutoFit/>
          </a:bodyPr>
          <a:lstStyle/>
          <a:p>
            <a:pPr marL="361950" indent="-361950">
              <a:lnSpc>
                <a:spcPct val="150000"/>
              </a:lnSpc>
              <a:spcAft>
                <a:spcPts val="600"/>
              </a:spcAft>
              <a:buFont typeface="Wingdings" pitchFamily="2" charset="2"/>
              <a:buChar char="§"/>
            </a:pPr>
            <a:r>
              <a:rPr lang="en-NZ" sz="1200">
                <a:latin typeface="Century Gothic" pitchFamily="34" charset="0"/>
              </a:rPr>
              <a:t>People are more likely to say their local or regional council (up from 38% to 48%), the ambulance service (up from 67% to 71%) and their neighbours (up from 80% to 84%) will be there to help them following a disaster.</a:t>
            </a:r>
          </a:p>
          <a:p>
            <a:pPr marL="361950" indent="-361950">
              <a:lnSpc>
                <a:spcPct val="150000"/>
              </a:lnSpc>
              <a:spcAft>
                <a:spcPts val="600"/>
              </a:spcAft>
              <a:buFont typeface="Wingdings" pitchFamily="2" charset="2"/>
              <a:buChar char="§"/>
            </a:pPr>
            <a:r>
              <a:rPr lang="en-NZ" sz="1200">
                <a:latin typeface="Century Gothic" pitchFamily="34" charset="0"/>
              </a:rPr>
              <a:t>More people believe that sewerage services (up from 82% to 88%) could be disrupted following a disaster. The proportion of people who believe that mobile phone services could be disrupted has increased gradually throughout the course of the campaign, from 56% in 2007, to 59% in 2008, to 62% in 2009, to 69% in 2010, and to 73% in 2011.</a:t>
            </a:r>
          </a:p>
          <a:p>
            <a:pPr marL="361950" indent="-361950">
              <a:lnSpc>
                <a:spcPct val="150000"/>
              </a:lnSpc>
              <a:spcAft>
                <a:spcPts val="600"/>
              </a:spcAft>
              <a:buFont typeface="Wingdings" pitchFamily="2" charset="2"/>
              <a:buChar char="§"/>
            </a:pPr>
            <a:r>
              <a:rPr lang="en-NZ" sz="1200">
                <a:latin typeface="Century Gothic" pitchFamily="34" charset="0"/>
              </a:rPr>
              <a:t>There is greater awareness of the need to have an emergency survival plan. Nearly half (47%) said unprompted that households should prepare an emergency survival plan for when disaster strikes (up from 39% in 2010).</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NZ" b="1" dirty="0" smtClean="0">
                <a:solidFill>
                  <a:schemeClr val="accent1"/>
                </a:solidFill>
              </a:rPr>
              <a:t>Finding information </a:t>
            </a:r>
            <a:r>
              <a:rPr lang="en-NZ" b="1" u="sng" dirty="0" smtClean="0">
                <a:solidFill>
                  <a:schemeClr val="accent1"/>
                </a:solidFill>
              </a:rPr>
              <a:t>before</a:t>
            </a:r>
            <a:r>
              <a:rPr lang="en-NZ" b="1" dirty="0" smtClean="0">
                <a:solidFill>
                  <a:schemeClr val="accent1"/>
                </a:solidFill>
              </a:rPr>
              <a:t> a disaster.</a:t>
            </a:r>
            <a:endParaRPr lang="en-NZ" b="1" dirty="0">
              <a:solidFill>
                <a:schemeClr val="accent1"/>
              </a:solidFill>
            </a:endParaRPr>
          </a:p>
        </p:txBody>
      </p:sp>
      <p:graphicFrame>
        <p:nvGraphicFramePr>
          <p:cNvPr id="65538" name="Object 6"/>
          <p:cNvGraphicFramePr>
            <a:graphicFrameLocks noChangeAspect="1"/>
          </p:cNvGraphicFramePr>
          <p:nvPr/>
        </p:nvGraphicFramePr>
        <p:xfrm>
          <a:off x="2740025" y="806450"/>
          <a:ext cx="5930900" cy="5645150"/>
        </p:xfrm>
        <a:graphic>
          <a:graphicData uri="http://schemas.openxmlformats.org/presentationml/2006/ole">
            <p:oleObj spid="_x0000_s65538" r:id="rId3" imgW="5931922" imgH="5645385" progId="Excel.Chart.8">
              <p:embed/>
            </p:oleObj>
          </a:graphicData>
        </a:graphic>
      </p:graphicFrame>
      <p:sp>
        <p:nvSpPr>
          <p:cNvPr id="65539" name="Text Box 6"/>
          <p:cNvSpPr txBox="1">
            <a:spLocks noChangeArrowheads="1"/>
          </p:cNvSpPr>
          <p:nvPr/>
        </p:nvSpPr>
        <p:spPr bwMode="auto">
          <a:xfrm>
            <a:off x="933450" y="6350000"/>
            <a:ext cx="6000750" cy="508000"/>
          </a:xfrm>
          <a:prstGeom prst="rect">
            <a:avLst/>
          </a:prstGeom>
          <a:noFill/>
          <a:ln w="9525">
            <a:noFill/>
            <a:miter lim="800000"/>
            <a:headEnd/>
            <a:tailEnd/>
          </a:ln>
        </p:spPr>
        <p:txBody>
          <a:bodyPr>
            <a:spAutoFit/>
          </a:bodyPr>
          <a:lstStyle/>
          <a:p>
            <a:r>
              <a:rPr lang="en-NZ" sz="900" i="1">
                <a:latin typeface="Century Gothic" pitchFamily="34" charset="0"/>
              </a:rPr>
              <a:t>Q12 Before a disaster, where can you get information about how to prepare for a disaster?</a:t>
            </a:r>
          </a:p>
          <a:p>
            <a:r>
              <a:rPr lang="en-NZ" sz="900" i="1">
                <a:latin typeface="Century Gothic" pitchFamily="34" charset="0"/>
              </a:rPr>
              <a:t>Base: All Respondents: Benchmark (n= 1001), 2007 (n= 1000), 2008 (n= 1016), 2009 (n=1000), 2010 (n=1000), 2011 (n=1164). Note: The top ten results for 2011 are shown.</a:t>
            </a:r>
            <a:endParaRPr lang="en-GB" sz="900" i="1">
              <a:latin typeface="Century Gothic" pitchFamily="34" charset="0"/>
            </a:endParaRPr>
          </a:p>
        </p:txBody>
      </p:sp>
      <p:sp>
        <p:nvSpPr>
          <p:cNvPr id="6" name="Rounded Rectangle 5"/>
          <p:cNvSpPr/>
          <p:nvPr/>
        </p:nvSpPr>
        <p:spPr>
          <a:xfrm>
            <a:off x="1076325" y="1171575"/>
            <a:ext cx="1838325" cy="1885950"/>
          </a:xfrm>
          <a:prstGeom prst="roundRect">
            <a:avLst>
              <a:gd name="adj" fmla="val 2880"/>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400" dirty="0"/>
              <a:t>This year respondents are much more likely to say they can find information at a Civil Defence website.</a:t>
            </a:r>
            <a:endParaRPr lang="en-NZ" sz="1400" dirty="0"/>
          </a:p>
        </p:txBody>
      </p:sp>
      <p:sp>
        <p:nvSpPr>
          <p:cNvPr id="65541" name="TextBox 6"/>
          <p:cNvSpPr txBox="1">
            <a:spLocks noChangeArrowheads="1"/>
          </p:cNvSpPr>
          <p:nvPr/>
        </p:nvSpPr>
        <p:spPr bwMode="auto">
          <a:xfrm>
            <a:off x="5772150" y="2781300"/>
            <a:ext cx="476250" cy="215900"/>
          </a:xfrm>
          <a:prstGeom prst="rect">
            <a:avLst/>
          </a:prstGeom>
          <a:noFill/>
          <a:ln w="9525">
            <a:noFill/>
            <a:miter lim="800000"/>
            <a:headEnd/>
            <a:tailEnd/>
          </a:ln>
        </p:spPr>
        <p:txBody>
          <a:bodyPr>
            <a:spAutoFit/>
          </a:bodyPr>
          <a:lstStyle/>
          <a:p>
            <a:r>
              <a:rPr lang="en-US" sz="800">
                <a:solidFill>
                  <a:schemeClr val="bg1"/>
                </a:solidFill>
                <a:latin typeface="Century Gothic" pitchFamily="34" charset="0"/>
              </a:rPr>
              <a:t>(26)</a:t>
            </a:r>
            <a:endParaRPr lang="en-NZ" sz="800">
              <a:solidFill>
                <a:schemeClr val="bg1"/>
              </a:solidFill>
              <a:latin typeface="Century Gothic" pitchFamily="34" charset="0"/>
            </a:endParaRPr>
          </a:p>
        </p:txBody>
      </p:sp>
      <p:sp>
        <p:nvSpPr>
          <p:cNvPr id="65542" name="TextBox 7"/>
          <p:cNvSpPr txBox="1">
            <a:spLocks noChangeArrowheads="1"/>
          </p:cNvSpPr>
          <p:nvPr/>
        </p:nvSpPr>
        <p:spPr bwMode="auto">
          <a:xfrm>
            <a:off x="5019675" y="3800475"/>
            <a:ext cx="476250" cy="215900"/>
          </a:xfrm>
          <a:prstGeom prst="rect">
            <a:avLst/>
          </a:prstGeom>
          <a:noFill/>
          <a:ln w="9525">
            <a:noFill/>
            <a:miter lim="800000"/>
            <a:headEnd/>
            <a:tailEnd/>
          </a:ln>
        </p:spPr>
        <p:txBody>
          <a:bodyPr>
            <a:spAutoFit/>
          </a:bodyPr>
          <a:lstStyle/>
          <a:p>
            <a:r>
              <a:rPr lang="en-US" sz="800">
                <a:solidFill>
                  <a:schemeClr val="bg1"/>
                </a:solidFill>
                <a:latin typeface="Century Gothic" pitchFamily="34" charset="0"/>
              </a:rPr>
              <a:t>(10)</a:t>
            </a:r>
            <a:endParaRPr lang="en-NZ" sz="800">
              <a:solidFill>
                <a:schemeClr val="bg1"/>
              </a:solidFill>
              <a:latin typeface="Century Gothic"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NZ" b="1" dirty="0" smtClean="0">
                <a:solidFill>
                  <a:schemeClr val="accent1"/>
                </a:solidFill>
              </a:rPr>
              <a:t>Actions to take during and after an </a:t>
            </a:r>
            <a:r>
              <a:rPr lang="en-NZ" b="1" u="sng" dirty="0" smtClean="0">
                <a:solidFill>
                  <a:schemeClr val="accent1"/>
                </a:solidFill>
              </a:rPr>
              <a:t>Earthquake.</a:t>
            </a:r>
            <a:endParaRPr lang="en-NZ" b="1" dirty="0">
              <a:solidFill>
                <a:schemeClr val="accent1"/>
              </a:solidFill>
            </a:endParaRPr>
          </a:p>
        </p:txBody>
      </p:sp>
      <p:graphicFrame>
        <p:nvGraphicFramePr>
          <p:cNvPr id="66562" name="Object 6"/>
          <p:cNvGraphicFramePr>
            <a:graphicFrameLocks noChangeAspect="1"/>
          </p:cNvGraphicFramePr>
          <p:nvPr/>
        </p:nvGraphicFramePr>
        <p:xfrm>
          <a:off x="1577975" y="987425"/>
          <a:ext cx="7407275" cy="5407025"/>
        </p:xfrm>
        <a:graphic>
          <a:graphicData uri="http://schemas.openxmlformats.org/presentationml/2006/ole">
            <p:oleObj spid="_x0000_s66562" r:id="rId3" imgW="7407282" imgH="5407621" progId="Excel.Chart.8">
              <p:embed/>
            </p:oleObj>
          </a:graphicData>
        </a:graphic>
      </p:graphicFrame>
      <p:sp>
        <p:nvSpPr>
          <p:cNvPr id="66563" name="Text Box 6"/>
          <p:cNvSpPr txBox="1">
            <a:spLocks noChangeArrowheads="1"/>
          </p:cNvSpPr>
          <p:nvPr/>
        </p:nvSpPr>
        <p:spPr bwMode="auto">
          <a:xfrm>
            <a:off x="981075" y="6307138"/>
            <a:ext cx="7791450" cy="508000"/>
          </a:xfrm>
          <a:prstGeom prst="rect">
            <a:avLst/>
          </a:prstGeom>
          <a:noFill/>
          <a:ln w="9525">
            <a:noFill/>
            <a:miter lim="800000"/>
            <a:headEnd/>
            <a:tailEnd/>
          </a:ln>
        </p:spPr>
        <p:txBody>
          <a:bodyPr>
            <a:spAutoFit/>
          </a:bodyPr>
          <a:lstStyle/>
          <a:p>
            <a:r>
              <a:rPr lang="en-NZ" sz="900" i="1">
                <a:latin typeface="Century Gothic" pitchFamily="34" charset="0"/>
              </a:rPr>
              <a:t>Q9b Now imagine that there is a strong earthquake in your area, what actions should people take during and immediately following a strong earthquake? Base: All Respondents: Benchmark (n= 1001), 2007 (n= 1000), 2008 (n= 1016), 2009 (n=1000), 2010 (n=1000), 2011 (n=1164). Note: nly the top ten results for 2011 are shown.</a:t>
            </a:r>
            <a:endParaRPr lang="en-GB" sz="900" i="1">
              <a:latin typeface="Century Gothic" pitchFamily="34" charset="0"/>
            </a:endParaRPr>
          </a:p>
        </p:txBody>
      </p:sp>
      <p:sp>
        <p:nvSpPr>
          <p:cNvPr id="66564" name="TextBox 7"/>
          <p:cNvSpPr txBox="1">
            <a:spLocks noChangeArrowheads="1"/>
          </p:cNvSpPr>
          <p:nvPr/>
        </p:nvSpPr>
        <p:spPr bwMode="auto">
          <a:xfrm>
            <a:off x="7115175" y="1876425"/>
            <a:ext cx="476250" cy="215900"/>
          </a:xfrm>
          <a:prstGeom prst="rect">
            <a:avLst/>
          </a:prstGeom>
          <a:noFill/>
          <a:ln w="9525">
            <a:noFill/>
            <a:miter lim="800000"/>
            <a:headEnd/>
            <a:tailEnd/>
          </a:ln>
        </p:spPr>
        <p:txBody>
          <a:bodyPr>
            <a:spAutoFit/>
          </a:bodyPr>
          <a:lstStyle/>
          <a:p>
            <a:r>
              <a:rPr lang="en-US" sz="800">
                <a:latin typeface="Century Gothic" pitchFamily="34" charset="0"/>
              </a:rPr>
              <a:t>(43)</a:t>
            </a:r>
            <a:endParaRPr lang="en-NZ" sz="800">
              <a:latin typeface="Century Gothic" pitchFamily="34" charset="0"/>
            </a:endParaRPr>
          </a:p>
        </p:txBody>
      </p:sp>
      <p:sp>
        <p:nvSpPr>
          <p:cNvPr id="9" name="Rounded Rectangle 8"/>
          <p:cNvSpPr/>
          <p:nvPr/>
        </p:nvSpPr>
        <p:spPr>
          <a:xfrm>
            <a:off x="1111250" y="2138363"/>
            <a:ext cx="1838325" cy="3122612"/>
          </a:xfrm>
          <a:prstGeom prst="roundRect">
            <a:avLst>
              <a:gd name="adj" fmla="val 2880"/>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200" dirty="0"/>
              <a:t>Respondents are more likely to say they need to move to a safe place, and check on family and friends.</a:t>
            </a:r>
          </a:p>
          <a:p>
            <a:pPr algn="ctr" fontAlgn="auto">
              <a:spcBef>
                <a:spcPts val="0"/>
              </a:spcBef>
              <a:spcAft>
                <a:spcPts val="0"/>
              </a:spcAft>
              <a:defRPr/>
            </a:pPr>
            <a:endParaRPr lang="en-US" sz="1200" dirty="0"/>
          </a:p>
          <a:p>
            <a:pPr algn="ctr" fontAlgn="auto">
              <a:spcBef>
                <a:spcPts val="0"/>
              </a:spcBef>
              <a:spcAft>
                <a:spcPts val="0"/>
              </a:spcAft>
              <a:defRPr/>
            </a:pPr>
            <a:r>
              <a:rPr lang="en-US" sz="1200" dirty="0"/>
              <a:t>The increase in the proportion of people saying ‘go outside/into the open’ needs to be addressed in campaign messaging. </a:t>
            </a:r>
            <a:endParaRPr lang="en-NZ" sz="12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r>
              <a:rPr lang="en-NZ" b="1" smtClean="0">
                <a:solidFill>
                  <a:schemeClr val="accent1"/>
                </a:solidFill>
              </a:rPr>
              <a:t>Actions to take for a </a:t>
            </a:r>
            <a:r>
              <a:rPr lang="en-NZ" b="1" u="sng" smtClean="0">
                <a:solidFill>
                  <a:schemeClr val="accent1"/>
                </a:solidFill>
              </a:rPr>
              <a:t>Tsunami.</a:t>
            </a:r>
            <a:endParaRPr lang="en-NZ" b="1" smtClean="0">
              <a:solidFill>
                <a:schemeClr val="accent1"/>
              </a:solidFill>
            </a:endParaRPr>
          </a:p>
        </p:txBody>
      </p:sp>
      <p:graphicFrame>
        <p:nvGraphicFramePr>
          <p:cNvPr id="67586" name="Object 5"/>
          <p:cNvGraphicFramePr>
            <a:graphicFrameLocks noChangeAspect="1"/>
          </p:cNvGraphicFramePr>
          <p:nvPr/>
        </p:nvGraphicFramePr>
        <p:xfrm>
          <a:off x="2635250" y="976313"/>
          <a:ext cx="5959475" cy="5503862"/>
        </p:xfrm>
        <a:graphic>
          <a:graphicData uri="http://schemas.openxmlformats.org/presentationml/2006/ole">
            <p:oleObj spid="_x0000_s67586" r:id="rId3" imgW="5962405" imgH="5505165" progId="Excel.Chart.8">
              <p:embed/>
            </p:oleObj>
          </a:graphicData>
        </a:graphic>
      </p:graphicFrame>
      <p:sp>
        <p:nvSpPr>
          <p:cNvPr id="67587" name="Text Box 6"/>
          <p:cNvSpPr txBox="1">
            <a:spLocks noChangeArrowheads="1"/>
          </p:cNvSpPr>
          <p:nvPr/>
        </p:nvSpPr>
        <p:spPr bwMode="auto">
          <a:xfrm>
            <a:off x="971550" y="6327775"/>
            <a:ext cx="7504113" cy="508000"/>
          </a:xfrm>
          <a:prstGeom prst="rect">
            <a:avLst/>
          </a:prstGeom>
          <a:noFill/>
          <a:ln w="9525">
            <a:noFill/>
            <a:miter lim="800000"/>
            <a:headEnd/>
            <a:tailEnd/>
          </a:ln>
        </p:spPr>
        <p:txBody>
          <a:bodyPr>
            <a:spAutoFit/>
          </a:bodyPr>
          <a:lstStyle/>
          <a:p>
            <a:r>
              <a:rPr lang="en-NZ" sz="900" i="1">
                <a:latin typeface="Century Gothic" pitchFamily="34" charset="0"/>
              </a:rPr>
              <a:t>Q9a Now imagine that a tsunami warning has been issued, what actions should people take when a tsunami warning has been issued? Base: All Respondents: Benchmark (n= 1001), 2007 (n= 1000), 2008 (n= 1016), 2009 (n=1000),</a:t>
            </a:r>
            <a:br>
              <a:rPr lang="en-NZ" sz="900" i="1">
                <a:latin typeface="Century Gothic" pitchFamily="34" charset="0"/>
              </a:rPr>
            </a:br>
            <a:r>
              <a:rPr lang="en-NZ" sz="900" i="1">
                <a:latin typeface="Century Gothic" pitchFamily="34" charset="0"/>
              </a:rPr>
              <a:t>2010 (n=1000), 2011 (n=1164). Note: Statements 2% and below not shown. </a:t>
            </a:r>
            <a:endParaRPr lang="en-GB" sz="900" i="1">
              <a:latin typeface="Century Gothic" pitchFamily="34" charset="0"/>
            </a:endParaRPr>
          </a:p>
        </p:txBody>
      </p:sp>
      <p:sp>
        <p:nvSpPr>
          <p:cNvPr id="67588" name="TextBox 5"/>
          <p:cNvSpPr txBox="1">
            <a:spLocks noChangeArrowheads="1"/>
          </p:cNvSpPr>
          <p:nvPr/>
        </p:nvSpPr>
        <p:spPr bwMode="auto">
          <a:xfrm>
            <a:off x="5867400" y="1924050"/>
            <a:ext cx="476250" cy="215900"/>
          </a:xfrm>
          <a:prstGeom prst="rect">
            <a:avLst/>
          </a:prstGeom>
          <a:noFill/>
          <a:ln w="9525">
            <a:noFill/>
            <a:miter lim="800000"/>
            <a:headEnd/>
            <a:tailEnd/>
          </a:ln>
        </p:spPr>
        <p:txBody>
          <a:bodyPr>
            <a:spAutoFit/>
          </a:bodyPr>
          <a:lstStyle/>
          <a:p>
            <a:r>
              <a:rPr lang="en-US" sz="800">
                <a:latin typeface="Century Gothic" pitchFamily="34" charset="0"/>
              </a:rPr>
              <a:t>(20)</a:t>
            </a:r>
            <a:endParaRPr lang="en-NZ" sz="800">
              <a:latin typeface="Century Gothic" pitchFamily="34" charset="0"/>
            </a:endParaRPr>
          </a:p>
        </p:txBody>
      </p:sp>
      <p:sp>
        <p:nvSpPr>
          <p:cNvPr id="67589" name="TextBox 6"/>
          <p:cNvSpPr txBox="1">
            <a:spLocks noChangeArrowheads="1"/>
          </p:cNvSpPr>
          <p:nvPr/>
        </p:nvSpPr>
        <p:spPr bwMode="auto">
          <a:xfrm>
            <a:off x="5695950" y="3390900"/>
            <a:ext cx="476250" cy="215900"/>
          </a:xfrm>
          <a:prstGeom prst="rect">
            <a:avLst/>
          </a:prstGeom>
          <a:noFill/>
          <a:ln w="9525">
            <a:noFill/>
            <a:miter lim="800000"/>
            <a:headEnd/>
            <a:tailEnd/>
          </a:ln>
        </p:spPr>
        <p:txBody>
          <a:bodyPr>
            <a:spAutoFit/>
          </a:bodyPr>
          <a:lstStyle/>
          <a:p>
            <a:r>
              <a:rPr lang="en-US" sz="800">
                <a:latin typeface="Century Gothic" pitchFamily="34" charset="0"/>
              </a:rPr>
              <a:t>(14)</a:t>
            </a:r>
            <a:endParaRPr lang="en-NZ" sz="800">
              <a:latin typeface="Century Gothic" pitchFamily="34" charset="0"/>
            </a:endParaRPr>
          </a:p>
        </p:txBody>
      </p:sp>
      <p:sp>
        <p:nvSpPr>
          <p:cNvPr id="67590" name="TextBox 7"/>
          <p:cNvSpPr txBox="1">
            <a:spLocks noChangeArrowheads="1"/>
          </p:cNvSpPr>
          <p:nvPr/>
        </p:nvSpPr>
        <p:spPr bwMode="auto">
          <a:xfrm>
            <a:off x="5743575" y="2905125"/>
            <a:ext cx="476250" cy="215900"/>
          </a:xfrm>
          <a:prstGeom prst="rect">
            <a:avLst/>
          </a:prstGeom>
          <a:noFill/>
          <a:ln w="9525">
            <a:noFill/>
            <a:miter lim="800000"/>
            <a:headEnd/>
            <a:tailEnd/>
          </a:ln>
        </p:spPr>
        <p:txBody>
          <a:bodyPr>
            <a:spAutoFit/>
          </a:bodyPr>
          <a:lstStyle/>
          <a:p>
            <a:r>
              <a:rPr lang="en-US" sz="800">
                <a:latin typeface="Century Gothic" pitchFamily="34" charset="0"/>
              </a:rPr>
              <a:t>(15)</a:t>
            </a:r>
            <a:endParaRPr lang="en-NZ" sz="800">
              <a:latin typeface="Century Gothic" pitchFamily="34" charset="0"/>
            </a:endParaRPr>
          </a:p>
        </p:txBody>
      </p:sp>
      <p:sp>
        <p:nvSpPr>
          <p:cNvPr id="67591" name="TextBox 8"/>
          <p:cNvSpPr txBox="1">
            <a:spLocks noChangeArrowheads="1"/>
          </p:cNvSpPr>
          <p:nvPr/>
        </p:nvSpPr>
        <p:spPr bwMode="auto">
          <a:xfrm>
            <a:off x="5353050" y="4352925"/>
            <a:ext cx="476250" cy="215900"/>
          </a:xfrm>
          <a:prstGeom prst="rect">
            <a:avLst/>
          </a:prstGeom>
          <a:noFill/>
          <a:ln w="9525">
            <a:noFill/>
            <a:miter lim="800000"/>
            <a:headEnd/>
            <a:tailEnd/>
          </a:ln>
        </p:spPr>
        <p:txBody>
          <a:bodyPr>
            <a:spAutoFit/>
          </a:bodyPr>
          <a:lstStyle/>
          <a:p>
            <a:r>
              <a:rPr lang="en-US" sz="800">
                <a:latin typeface="Century Gothic" pitchFamily="34" charset="0"/>
              </a:rPr>
              <a:t>(7)</a:t>
            </a:r>
            <a:endParaRPr lang="en-NZ" sz="800">
              <a:latin typeface="Century Gothic"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ctrTitle"/>
          </p:nvPr>
        </p:nvSpPr>
        <p:spPr>
          <a:xfrm>
            <a:off x="3543300" y="1892300"/>
            <a:ext cx="5600700" cy="3154153"/>
          </a:xfrm>
          <a:effectLst/>
        </p:spPr>
        <p:txBody>
          <a:bodyPr rtlCol="0">
            <a:noAutofit/>
          </a:bodyPr>
          <a:lstStyle/>
          <a:p>
            <a:pPr fontAlgn="auto">
              <a:spcAft>
                <a:spcPts val="0"/>
              </a:spcAft>
              <a:defRPr/>
            </a:pP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Conclusions</a:t>
            </a:r>
            <a:endParaRPr lang="en-NZ" sz="3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r>
              <a:rPr lang="en-US" b="1" smtClean="0">
                <a:solidFill>
                  <a:schemeClr val="accent1"/>
                </a:solidFill>
              </a:rPr>
              <a:t>Conclusions</a:t>
            </a:r>
            <a:endParaRPr lang="en-NZ" b="1" smtClean="0">
              <a:solidFill>
                <a:schemeClr val="accent1"/>
              </a:solidFill>
            </a:endParaRPr>
          </a:p>
        </p:txBody>
      </p:sp>
      <p:sp>
        <p:nvSpPr>
          <p:cNvPr id="69634" name="TextBox 3"/>
          <p:cNvSpPr txBox="1">
            <a:spLocks noChangeArrowheads="1"/>
          </p:cNvSpPr>
          <p:nvPr/>
        </p:nvSpPr>
        <p:spPr bwMode="auto">
          <a:xfrm>
            <a:off x="1063625" y="1020763"/>
            <a:ext cx="7612063" cy="2701925"/>
          </a:xfrm>
          <a:prstGeom prst="rect">
            <a:avLst/>
          </a:prstGeom>
          <a:noFill/>
          <a:ln w="9525">
            <a:noFill/>
            <a:miter lim="800000"/>
            <a:headEnd/>
            <a:tailEnd/>
          </a:ln>
        </p:spPr>
        <p:txBody>
          <a:bodyPr>
            <a:spAutoFit/>
          </a:bodyPr>
          <a:lstStyle/>
          <a:p>
            <a:pPr marL="265113" indent="-265113">
              <a:lnSpc>
                <a:spcPct val="114000"/>
              </a:lnSpc>
              <a:spcAft>
                <a:spcPts val="1200"/>
              </a:spcAft>
              <a:buFont typeface="Wingdings" pitchFamily="2" charset="2"/>
              <a:buChar char="§"/>
              <a:tabLst>
                <a:tab pos="446088" algn="l"/>
              </a:tabLst>
            </a:pPr>
            <a:r>
              <a:rPr lang="en-NZ" sz="2000">
                <a:latin typeface="Century Gothic" pitchFamily="34" charset="0"/>
              </a:rPr>
              <a:t>Events in Christchurch have given people a ‘real’ understanding of what can happen, and shown that they (and their communities) may need to survive on their own for an extended period following a disaster.</a:t>
            </a:r>
          </a:p>
          <a:p>
            <a:pPr marL="265113" indent="-265113">
              <a:lnSpc>
                <a:spcPct val="114000"/>
              </a:lnSpc>
              <a:spcAft>
                <a:spcPts val="1200"/>
              </a:spcAft>
              <a:buFont typeface="Wingdings" pitchFamily="2" charset="2"/>
              <a:buChar char="§"/>
              <a:tabLst>
                <a:tab pos="446088" algn="l"/>
              </a:tabLst>
            </a:pPr>
            <a:r>
              <a:rPr lang="en-NZ" sz="2000">
                <a:latin typeface="Century Gothic" pitchFamily="34" charset="0"/>
              </a:rPr>
              <a:t>Many people have been prompted by this to take action. As a result, New Zealand’s preparedness has increased substantially.</a:t>
            </a:r>
          </a:p>
        </p:txBody>
      </p:sp>
      <p:sp>
        <p:nvSpPr>
          <p:cNvPr id="5" name="Rectangle 4"/>
          <p:cNvSpPr/>
          <p:nvPr/>
        </p:nvSpPr>
        <p:spPr>
          <a:xfrm>
            <a:off x="1308100" y="3937000"/>
            <a:ext cx="2297113" cy="2414588"/>
          </a:xfrm>
          <a:prstGeom prst="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en-GB" dirty="0"/>
              <a:t>Nearly one fifth of people (18%) are fully prepared.</a:t>
            </a:r>
            <a:endParaRPr lang="en-NZ" dirty="0"/>
          </a:p>
        </p:txBody>
      </p:sp>
      <p:sp>
        <p:nvSpPr>
          <p:cNvPr id="6" name="Rectangle 5"/>
          <p:cNvSpPr/>
          <p:nvPr/>
        </p:nvSpPr>
        <p:spPr>
          <a:xfrm>
            <a:off x="3946525" y="3937000"/>
            <a:ext cx="2297113" cy="241458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GB" dirty="0"/>
              <a:t>Half (49%) have both water and survival items.</a:t>
            </a:r>
            <a:endParaRPr lang="en-NZ" dirty="0"/>
          </a:p>
        </p:txBody>
      </p:sp>
      <p:sp>
        <p:nvSpPr>
          <p:cNvPr id="7" name="Rectangle 6"/>
          <p:cNvSpPr/>
          <p:nvPr/>
        </p:nvSpPr>
        <p:spPr>
          <a:xfrm>
            <a:off x="6584950" y="3937000"/>
            <a:ext cx="2297113" cy="2414588"/>
          </a:xfrm>
          <a:prstGeom prst="rect">
            <a:avLst/>
          </a:prstGeom>
        </p:spPr>
        <p:style>
          <a:lnRef idx="1">
            <a:schemeClr val="dk1"/>
          </a:lnRef>
          <a:fillRef idx="3">
            <a:schemeClr val="dk1"/>
          </a:fillRef>
          <a:effectRef idx="2">
            <a:schemeClr val="dk1"/>
          </a:effectRef>
          <a:fontRef idx="minor">
            <a:schemeClr val="lt1"/>
          </a:fontRef>
        </p:style>
        <p:txBody>
          <a:bodyPr anchor="ctr"/>
          <a:lstStyle/>
          <a:p>
            <a:pPr algn="ctr" fontAlgn="auto">
              <a:spcBef>
                <a:spcPts val="0"/>
              </a:spcBef>
              <a:spcAft>
                <a:spcPts val="0"/>
              </a:spcAft>
              <a:defRPr/>
            </a:pPr>
            <a:r>
              <a:rPr lang="en-NZ" dirty="0"/>
              <a:t>The majority are aware of the types of disasters that could occur (82%) and have understanding of the effects if one struck (84%).</a:t>
            </a:r>
            <a:endParaRPr lang="en-NZ"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73150" y="1020763"/>
            <a:ext cx="4519613" cy="5624512"/>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NZ"/>
          </a:p>
        </p:txBody>
      </p:sp>
      <p:sp>
        <p:nvSpPr>
          <p:cNvPr id="70658" name="Title 1"/>
          <p:cNvSpPr>
            <a:spLocks noGrp="1"/>
          </p:cNvSpPr>
          <p:nvPr>
            <p:ph type="title"/>
          </p:nvPr>
        </p:nvSpPr>
        <p:spPr/>
        <p:txBody>
          <a:bodyPr/>
          <a:lstStyle/>
          <a:p>
            <a:r>
              <a:rPr lang="en-US" b="1" smtClean="0">
                <a:solidFill>
                  <a:schemeClr val="accent1"/>
                </a:solidFill>
              </a:rPr>
              <a:t>Conclusions (continued)</a:t>
            </a:r>
            <a:endParaRPr lang="en-NZ" smtClean="0"/>
          </a:p>
        </p:txBody>
      </p:sp>
      <p:sp>
        <p:nvSpPr>
          <p:cNvPr id="70659" name="TextBox 3"/>
          <p:cNvSpPr txBox="1">
            <a:spLocks noChangeArrowheads="1"/>
          </p:cNvSpPr>
          <p:nvPr/>
        </p:nvSpPr>
        <p:spPr bwMode="auto">
          <a:xfrm>
            <a:off x="1063625" y="1095375"/>
            <a:ext cx="4327525" cy="5129213"/>
          </a:xfrm>
          <a:prstGeom prst="rect">
            <a:avLst/>
          </a:prstGeom>
          <a:noFill/>
          <a:ln w="9525">
            <a:noFill/>
            <a:miter lim="800000"/>
            <a:headEnd/>
            <a:tailEnd/>
          </a:ln>
        </p:spPr>
        <p:txBody>
          <a:bodyPr>
            <a:spAutoFit/>
          </a:bodyPr>
          <a:lstStyle/>
          <a:p>
            <a:pPr marL="265113" indent="-265113">
              <a:lnSpc>
                <a:spcPct val="114000"/>
              </a:lnSpc>
              <a:spcAft>
                <a:spcPts val="1200"/>
              </a:spcAft>
              <a:buFont typeface="Wingdings" pitchFamily="2" charset="2"/>
              <a:buChar char="§"/>
              <a:tabLst>
                <a:tab pos="446088" algn="l"/>
              </a:tabLst>
            </a:pPr>
            <a:r>
              <a:rPr lang="en-NZ">
                <a:latin typeface="Century Gothic" pitchFamily="34" charset="0"/>
              </a:rPr>
              <a:t>Awareness of the Civil Defence TV advertising is slightly down on last year, but this was expected given that the March wave was cancelled.</a:t>
            </a:r>
          </a:p>
          <a:p>
            <a:pPr marL="265113" indent="-265113">
              <a:lnSpc>
                <a:spcPct val="114000"/>
              </a:lnSpc>
              <a:spcAft>
                <a:spcPts val="1200"/>
              </a:spcAft>
              <a:buFont typeface="Wingdings" pitchFamily="2" charset="2"/>
              <a:buChar char="§"/>
              <a:tabLst>
                <a:tab pos="446088" algn="l"/>
              </a:tabLst>
            </a:pPr>
            <a:r>
              <a:rPr lang="en-US">
                <a:latin typeface="Century Gothic" pitchFamily="34" charset="0"/>
              </a:rPr>
              <a:t>The ads remain an effective prompt for people to take action:</a:t>
            </a:r>
          </a:p>
          <a:p>
            <a:pPr marL="722313" lvl="1" indent="-265113">
              <a:lnSpc>
                <a:spcPct val="114000"/>
              </a:lnSpc>
              <a:spcAft>
                <a:spcPts val="1200"/>
              </a:spcAft>
              <a:buFont typeface="Wingdings" pitchFamily="2" charset="2"/>
              <a:buChar char="ü"/>
              <a:tabLst>
                <a:tab pos="446088" algn="l"/>
              </a:tabLst>
            </a:pPr>
            <a:r>
              <a:rPr lang="en-US">
                <a:latin typeface="Century Gothic" pitchFamily="34" charset="0"/>
              </a:rPr>
              <a:t>81% of those who have seen the ads have done something as a result</a:t>
            </a:r>
          </a:p>
          <a:p>
            <a:pPr marL="265113" indent="-265113">
              <a:lnSpc>
                <a:spcPct val="114000"/>
              </a:lnSpc>
              <a:spcAft>
                <a:spcPts val="1200"/>
              </a:spcAft>
              <a:buFont typeface="Wingdings" pitchFamily="2" charset="2"/>
              <a:buChar char="§"/>
              <a:tabLst>
                <a:tab pos="446088" algn="l"/>
              </a:tabLst>
            </a:pPr>
            <a:r>
              <a:rPr lang="en-US">
                <a:latin typeface="Century Gothic" pitchFamily="34" charset="0"/>
              </a:rPr>
              <a:t>Half of people(49%) now recall the Get Ready Get Thru tagline</a:t>
            </a:r>
          </a:p>
          <a:p>
            <a:pPr marL="265113" indent="-265113">
              <a:lnSpc>
                <a:spcPct val="114000"/>
              </a:lnSpc>
              <a:spcAft>
                <a:spcPts val="1200"/>
              </a:spcAft>
              <a:buFont typeface="Wingdings" pitchFamily="2" charset="2"/>
              <a:buChar char="§"/>
              <a:tabLst>
                <a:tab pos="446088" algn="l"/>
              </a:tabLst>
            </a:pPr>
            <a:r>
              <a:rPr lang="en-US">
                <a:latin typeface="Century Gothic" pitchFamily="34" charset="0"/>
              </a:rPr>
              <a:t>40% are now aware of the getthru.govt.nz website.</a:t>
            </a:r>
            <a:endParaRPr lang="en-NZ">
              <a:latin typeface="Century Gothic" pitchFamily="34" charset="0"/>
            </a:endParaRPr>
          </a:p>
        </p:txBody>
      </p:sp>
      <p:pic>
        <p:nvPicPr>
          <p:cNvPr id="70660" name="Picture 5" descr="home-hospital.jpg"/>
          <p:cNvPicPr>
            <a:picLocks noChangeAspect="1"/>
          </p:cNvPicPr>
          <p:nvPr/>
        </p:nvPicPr>
        <p:blipFill>
          <a:blip r:embed="rId2"/>
          <a:srcRect/>
          <a:stretch>
            <a:fillRect/>
          </a:stretch>
        </p:blipFill>
        <p:spPr bwMode="auto">
          <a:xfrm rot="-758099">
            <a:off x="5494338" y="1630363"/>
            <a:ext cx="3300412" cy="2105025"/>
          </a:xfrm>
          <a:prstGeom prst="rect">
            <a:avLst/>
          </a:prstGeom>
          <a:noFill/>
          <a:ln w="9525">
            <a:noFill/>
            <a:miter lim="800000"/>
            <a:headEnd/>
            <a:tailEnd/>
          </a:ln>
        </p:spPr>
      </p:pic>
      <p:pic>
        <p:nvPicPr>
          <p:cNvPr id="7" name="Picture 9" descr="emergency_supplies_macombcountymi_gov"/>
          <p:cNvPicPr>
            <a:picLocks noChangeAspect="1" noChangeArrowheads="1"/>
          </p:cNvPicPr>
          <p:nvPr/>
        </p:nvPicPr>
        <p:blipFill>
          <a:blip r:embed="rId3" cstate="screen">
            <a:extLst>
              <a:ext uri="{28A0092B-C50C-407E-A947-70E740481C1C}"/>
            </a:extLst>
          </a:blip>
          <a:srcRect/>
          <a:stretch>
            <a:fillRect/>
          </a:stretch>
        </p:blipFill>
        <p:spPr bwMode="auto">
          <a:xfrm rot="747311">
            <a:off x="5679517" y="4052663"/>
            <a:ext cx="3132765" cy="2037564"/>
          </a:xfrm>
          <a:prstGeom prst="roundRect">
            <a:avLst>
              <a:gd name="adj" fmla="val 10641"/>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r>
              <a:rPr lang="en-NZ" b="1" smtClean="0">
                <a:solidFill>
                  <a:schemeClr val="accent1"/>
                </a:solidFill>
              </a:rPr>
              <a:t>Challenges</a:t>
            </a:r>
          </a:p>
        </p:txBody>
      </p:sp>
      <p:sp>
        <p:nvSpPr>
          <p:cNvPr id="71682" name="TextBox 3"/>
          <p:cNvSpPr txBox="1">
            <a:spLocks noChangeArrowheads="1"/>
          </p:cNvSpPr>
          <p:nvPr/>
        </p:nvSpPr>
        <p:spPr bwMode="auto">
          <a:xfrm>
            <a:off x="1063625" y="882650"/>
            <a:ext cx="7612063" cy="1298575"/>
          </a:xfrm>
          <a:prstGeom prst="rect">
            <a:avLst/>
          </a:prstGeom>
          <a:noFill/>
          <a:ln w="9525">
            <a:noFill/>
            <a:miter lim="800000"/>
            <a:headEnd/>
            <a:tailEnd/>
          </a:ln>
        </p:spPr>
        <p:txBody>
          <a:bodyPr>
            <a:spAutoFit/>
          </a:bodyPr>
          <a:lstStyle/>
          <a:p>
            <a:pPr marL="265113" indent="-265113">
              <a:lnSpc>
                <a:spcPct val="114000"/>
              </a:lnSpc>
              <a:spcAft>
                <a:spcPts val="1200"/>
              </a:spcAft>
              <a:buFont typeface="Wingdings" pitchFamily="2" charset="2"/>
              <a:buChar char="§"/>
              <a:tabLst>
                <a:tab pos="446088" algn="l"/>
              </a:tabLst>
            </a:pPr>
            <a:r>
              <a:rPr lang="en-NZ" sz="2000">
                <a:latin typeface="Century Gothic" pitchFamily="34" charset="0"/>
              </a:rPr>
              <a:t>Over time, the impact of the Christchurch earthquakes will lessen. The sense of urgency will dissipate.</a:t>
            </a:r>
          </a:p>
          <a:p>
            <a:pPr marL="265113" indent="-265113">
              <a:lnSpc>
                <a:spcPct val="114000"/>
              </a:lnSpc>
              <a:spcAft>
                <a:spcPts val="1200"/>
              </a:spcAft>
              <a:buFont typeface="Wingdings" pitchFamily="2" charset="2"/>
              <a:buChar char="§"/>
              <a:tabLst>
                <a:tab pos="446088" algn="l"/>
              </a:tabLst>
            </a:pPr>
            <a:r>
              <a:rPr lang="en-NZ" sz="2000">
                <a:latin typeface="Century Gothic" pitchFamily="34" charset="0"/>
              </a:rPr>
              <a:t>So the challenges going forward are:</a:t>
            </a:r>
          </a:p>
        </p:txBody>
      </p:sp>
      <p:sp>
        <p:nvSpPr>
          <p:cNvPr id="5" name="Rectangle 4"/>
          <p:cNvSpPr/>
          <p:nvPr/>
        </p:nvSpPr>
        <p:spPr>
          <a:xfrm>
            <a:off x="1169988" y="2306638"/>
            <a:ext cx="7761287" cy="1339850"/>
          </a:xfrm>
          <a:prstGeom prst="rect">
            <a:avLst/>
          </a:prstGeom>
        </p:spPr>
        <p:style>
          <a:lnRef idx="1">
            <a:schemeClr val="accent4"/>
          </a:lnRef>
          <a:fillRef idx="3">
            <a:schemeClr val="accent4"/>
          </a:fillRef>
          <a:effectRef idx="2">
            <a:schemeClr val="accent4"/>
          </a:effectRef>
          <a:fontRef idx="minor">
            <a:schemeClr val="lt1"/>
          </a:fontRef>
        </p:style>
        <p:txBody>
          <a:bodyPr/>
          <a:lstStyle/>
          <a:p>
            <a:pPr marL="265113" indent="-265113" fontAlgn="auto">
              <a:spcBef>
                <a:spcPts val="0"/>
              </a:spcBef>
              <a:spcAft>
                <a:spcPts val="0"/>
              </a:spcAft>
              <a:defRPr/>
            </a:pPr>
            <a:r>
              <a:rPr lang="en-US" sz="1500" dirty="0"/>
              <a:t>1. </a:t>
            </a:r>
            <a:r>
              <a:rPr lang="en-GB" sz="1500" dirty="0"/>
              <a:t>Maintaining preparedness -  make sure </a:t>
            </a:r>
            <a:r>
              <a:rPr lang="en-GB" sz="1500" b="1" dirty="0"/>
              <a:t>those who are prepared</a:t>
            </a:r>
            <a:r>
              <a:rPr lang="en-GB" sz="1500" dirty="0"/>
              <a:t> </a:t>
            </a:r>
            <a:r>
              <a:rPr lang="en-GB" sz="1500" b="1" dirty="0"/>
              <a:t>stay prepared</a:t>
            </a:r>
            <a:r>
              <a:rPr lang="en-GB" sz="1500" dirty="0"/>
              <a:t>.</a:t>
            </a:r>
            <a:endParaRPr lang="en-NZ" sz="1500" dirty="0"/>
          </a:p>
          <a:p>
            <a:pPr fontAlgn="auto">
              <a:spcBef>
                <a:spcPts val="0"/>
              </a:spcBef>
              <a:spcAft>
                <a:spcPts val="0"/>
              </a:spcAft>
              <a:defRPr/>
            </a:pPr>
            <a:endParaRPr lang="en-NZ" dirty="0"/>
          </a:p>
        </p:txBody>
      </p:sp>
      <p:sp>
        <p:nvSpPr>
          <p:cNvPr id="6" name="Rectangle 5"/>
          <p:cNvSpPr/>
          <p:nvPr/>
        </p:nvSpPr>
        <p:spPr>
          <a:xfrm>
            <a:off x="1162050" y="3767138"/>
            <a:ext cx="7762875" cy="1339850"/>
          </a:xfrm>
          <a:prstGeom prst="rect">
            <a:avLst/>
          </a:prstGeom>
        </p:spPr>
        <p:style>
          <a:lnRef idx="1">
            <a:schemeClr val="accent5"/>
          </a:lnRef>
          <a:fillRef idx="3">
            <a:schemeClr val="accent5"/>
          </a:fillRef>
          <a:effectRef idx="2">
            <a:schemeClr val="accent5"/>
          </a:effectRef>
          <a:fontRef idx="minor">
            <a:schemeClr val="lt1"/>
          </a:fontRef>
        </p:style>
        <p:txBody>
          <a:bodyPr/>
          <a:lstStyle/>
          <a:p>
            <a:pPr marL="265113" indent="-265113" fontAlgn="auto">
              <a:spcBef>
                <a:spcPts val="0"/>
              </a:spcBef>
              <a:spcAft>
                <a:spcPts val="0"/>
              </a:spcAft>
              <a:defRPr/>
            </a:pPr>
            <a:r>
              <a:rPr lang="en-US" sz="1500" dirty="0"/>
              <a:t>2. </a:t>
            </a:r>
            <a:r>
              <a:rPr lang="en-GB" sz="1500" b="1" dirty="0"/>
              <a:t>Encouraging action</a:t>
            </a:r>
            <a:r>
              <a:rPr lang="en-GB" sz="1500" dirty="0"/>
              <a:t> among those who are not yet fully prepared.</a:t>
            </a:r>
            <a:endParaRPr lang="en-NZ" sz="1500" dirty="0"/>
          </a:p>
          <a:p>
            <a:pPr marL="265113" indent="-265113" fontAlgn="auto">
              <a:spcBef>
                <a:spcPts val="0"/>
              </a:spcBef>
              <a:spcAft>
                <a:spcPts val="0"/>
              </a:spcAft>
              <a:defRPr/>
            </a:pPr>
            <a:endParaRPr lang="en-NZ" sz="1400" dirty="0"/>
          </a:p>
          <a:p>
            <a:pPr fontAlgn="auto">
              <a:spcBef>
                <a:spcPts val="0"/>
              </a:spcBef>
              <a:spcAft>
                <a:spcPts val="0"/>
              </a:spcAft>
              <a:defRPr/>
            </a:pPr>
            <a:endParaRPr lang="en-NZ" sz="1400" dirty="0"/>
          </a:p>
        </p:txBody>
      </p:sp>
      <p:sp>
        <p:nvSpPr>
          <p:cNvPr id="7" name="Rectangle 6"/>
          <p:cNvSpPr/>
          <p:nvPr/>
        </p:nvSpPr>
        <p:spPr>
          <a:xfrm>
            <a:off x="1155700" y="5207000"/>
            <a:ext cx="7761288" cy="1339850"/>
          </a:xfrm>
          <a:prstGeom prst="rect">
            <a:avLst/>
          </a:prstGeom>
        </p:spPr>
        <p:style>
          <a:lnRef idx="1">
            <a:schemeClr val="accent6"/>
          </a:lnRef>
          <a:fillRef idx="3">
            <a:schemeClr val="accent6"/>
          </a:fillRef>
          <a:effectRef idx="2">
            <a:schemeClr val="accent6"/>
          </a:effectRef>
          <a:fontRef idx="minor">
            <a:schemeClr val="lt1"/>
          </a:fontRef>
        </p:style>
        <p:txBody>
          <a:bodyPr/>
          <a:lstStyle/>
          <a:p>
            <a:pPr marL="265113" indent="-265113" fontAlgn="auto">
              <a:spcBef>
                <a:spcPts val="0"/>
              </a:spcBef>
              <a:spcAft>
                <a:spcPts val="0"/>
              </a:spcAft>
              <a:defRPr/>
            </a:pPr>
            <a:r>
              <a:rPr lang="en-US" sz="1500" dirty="0"/>
              <a:t>3. </a:t>
            </a:r>
            <a:r>
              <a:rPr lang="en-GB" sz="1500" b="1" dirty="0"/>
              <a:t>Raising awareness</a:t>
            </a:r>
            <a:r>
              <a:rPr lang="en-GB" sz="1500" dirty="0"/>
              <a:t> among those most at risk.</a:t>
            </a:r>
            <a:endParaRPr lang="en-NZ" sz="1500" dirty="0"/>
          </a:p>
          <a:p>
            <a:pPr fontAlgn="auto">
              <a:spcBef>
                <a:spcPts val="0"/>
              </a:spcBef>
              <a:spcAft>
                <a:spcPts val="0"/>
              </a:spcAft>
              <a:defRPr/>
            </a:pPr>
            <a:endParaRPr lang="en-NZ" dirty="0"/>
          </a:p>
        </p:txBody>
      </p:sp>
      <p:sp>
        <p:nvSpPr>
          <p:cNvPr id="71686" name="Rectangle 7"/>
          <p:cNvSpPr>
            <a:spLocks noChangeArrowheads="1"/>
          </p:cNvSpPr>
          <p:nvPr/>
        </p:nvSpPr>
        <p:spPr bwMode="auto">
          <a:xfrm>
            <a:off x="1258888" y="2701925"/>
            <a:ext cx="7505700" cy="815975"/>
          </a:xfrm>
          <a:prstGeom prst="rect">
            <a:avLst/>
          </a:prstGeom>
          <a:noFill/>
          <a:ln w="9525">
            <a:noFill/>
            <a:miter lim="800000"/>
            <a:headEnd/>
            <a:tailEnd/>
          </a:ln>
        </p:spPr>
        <p:txBody>
          <a:bodyPr>
            <a:spAutoFit/>
          </a:bodyPr>
          <a:lstStyle/>
          <a:p>
            <a:pPr marL="180975" lvl="1" indent="-180975">
              <a:spcAft>
                <a:spcPts val="300"/>
              </a:spcAft>
            </a:pPr>
            <a:r>
              <a:rPr lang="en-GB" sz="1400" i="1">
                <a:solidFill>
                  <a:schemeClr val="bg2"/>
                </a:solidFill>
                <a:latin typeface="Century Gothic" pitchFamily="34" charset="0"/>
              </a:rPr>
              <a:t>They can do this by</a:t>
            </a:r>
          </a:p>
          <a:p>
            <a:pPr marL="180975" lvl="1" indent="-180975">
              <a:spcAft>
                <a:spcPts val="300"/>
              </a:spcAft>
              <a:buFont typeface="Wingdings" pitchFamily="2" charset="2"/>
              <a:buChar char="§"/>
            </a:pPr>
            <a:r>
              <a:rPr lang="en-GB" sz="1400" b="1" i="1">
                <a:solidFill>
                  <a:schemeClr val="bg2"/>
                </a:solidFill>
                <a:latin typeface="Century Gothic" pitchFamily="34" charset="0"/>
              </a:rPr>
              <a:t>Refreshing </a:t>
            </a:r>
            <a:r>
              <a:rPr lang="en-GB" sz="1400" i="1">
                <a:solidFill>
                  <a:schemeClr val="bg2"/>
                </a:solidFill>
                <a:latin typeface="Century Gothic" pitchFamily="34" charset="0"/>
              </a:rPr>
              <a:t>their emergency supplies</a:t>
            </a:r>
          </a:p>
          <a:p>
            <a:pPr marL="180975" lvl="1" indent="-180975">
              <a:spcAft>
                <a:spcPts val="300"/>
              </a:spcAft>
              <a:buFont typeface="Wingdings" pitchFamily="2" charset="2"/>
              <a:buChar char="§"/>
            </a:pPr>
            <a:r>
              <a:rPr lang="en-GB" sz="1400" b="1" i="1">
                <a:solidFill>
                  <a:schemeClr val="bg2"/>
                </a:solidFill>
                <a:latin typeface="Century Gothic" pitchFamily="34" charset="0"/>
              </a:rPr>
              <a:t>Remembering </a:t>
            </a:r>
            <a:r>
              <a:rPr lang="en-GB" sz="1400" i="1">
                <a:solidFill>
                  <a:schemeClr val="bg2"/>
                </a:solidFill>
                <a:latin typeface="Century Gothic" pitchFamily="34" charset="0"/>
              </a:rPr>
              <a:t>(recording, writing down) their plan for survival</a:t>
            </a:r>
            <a:endParaRPr lang="en-NZ" sz="1400" i="1">
              <a:solidFill>
                <a:schemeClr val="bg2"/>
              </a:solidFill>
              <a:latin typeface="Century Gothic" pitchFamily="34" charset="0"/>
            </a:endParaRPr>
          </a:p>
        </p:txBody>
      </p:sp>
      <p:sp>
        <p:nvSpPr>
          <p:cNvPr id="71687" name="Rectangle 8"/>
          <p:cNvSpPr>
            <a:spLocks noChangeArrowheads="1"/>
          </p:cNvSpPr>
          <p:nvPr/>
        </p:nvSpPr>
        <p:spPr bwMode="auto">
          <a:xfrm>
            <a:off x="1258888" y="4140200"/>
            <a:ext cx="7651750" cy="584200"/>
          </a:xfrm>
          <a:prstGeom prst="rect">
            <a:avLst/>
          </a:prstGeom>
          <a:noFill/>
          <a:ln w="9525">
            <a:noFill/>
            <a:miter lim="800000"/>
            <a:headEnd/>
            <a:tailEnd/>
          </a:ln>
        </p:spPr>
        <p:txBody>
          <a:bodyPr>
            <a:spAutoFit/>
          </a:bodyPr>
          <a:lstStyle/>
          <a:p>
            <a:pPr marL="180975" lvl="1" indent="-180975">
              <a:lnSpc>
                <a:spcPct val="114000"/>
              </a:lnSpc>
              <a:buFont typeface="Wingdings" pitchFamily="2" charset="2"/>
              <a:buChar char="§"/>
            </a:pPr>
            <a:r>
              <a:rPr lang="en-NZ" sz="1400" i="1">
                <a:solidFill>
                  <a:schemeClr val="bg2"/>
                </a:solidFill>
                <a:latin typeface="Century Gothic" pitchFamily="34" charset="0"/>
              </a:rPr>
              <a:t>Most people already believe it’s important to prepare. They are sold on this.</a:t>
            </a:r>
          </a:p>
          <a:p>
            <a:pPr marL="180975" lvl="1" indent="-180975">
              <a:lnSpc>
                <a:spcPct val="114000"/>
              </a:lnSpc>
              <a:buFont typeface="Wingdings" pitchFamily="2" charset="2"/>
              <a:buChar char="§"/>
            </a:pPr>
            <a:r>
              <a:rPr lang="en-NZ" sz="1400" i="1">
                <a:solidFill>
                  <a:schemeClr val="bg2"/>
                </a:solidFill>
                <a:latin typeface="Century Gothic" pitchFamily="34" charset="0"/>
              </a:rPr>
              <a:t>It’s important they know how to prepare, and what it takes to be fully prepared.</a:t>
            </a:r>
          </a:p>
        </p:txBody>
      </p:sp>
      <p:sp>
        <p:nvSpPr>
          <p:cNvPr id="71688" name="Rectangle 9"/>
          <p:cNvSpPr>
            <a:spLocks noChangeArrowheads="1"/>
          </p:cNvSpPr>
          <p:nvPr/>
        </p:nvSpPr>
        <p:spPr bwMode="auto">
          <a:xfrm>
            <a:off x="1293813" y="5557838"/>
            <a:ext cx="7651750" cy="561975"/>
          </a:xfrm>
          <a:prstGeom prst="rect">
            <a:avLst/>
          </a:prstGeom>
          <a:noFill/>
          <a:ln w="9525">
            <a:noFill/>
            <a:miter lim="800000"/>
            <a:headEnd/>
            <a:tailEnd/>
          </a:ln>
        </p:spPr>
        <p:txBody>
          <a:bodyPr>
            <a:spAutoFit/>
          </a:bodyPr>
          <a:lstStyle/>
          <a:p>
            <a:pPr marL="180975" lvl="1" indent="-180975">
              <a:lnSpc>
                <a:spcPct val="114000"/>
              </a:lnSpc>
              <a:buFont typeface="Wingdings" pitchFamily="2" charset="2"/>
              <a:buChar char="§"/>
            </a:pPr>
            <a:r>
              <a:rPr lang="en-NZ" sz="1400" i="1">
                <a:solidFill>
                  <a:schemeClr val="bg2"/>
                </a:solidFill>
                <a:latin typeface="Century Gothic" pitchFamily="34" charset="0"/>
              </a:rPr>
              <a:t>Students, ethnic minorities and immigrant groups need to know what could happen if disaster strikes, and why they need to prepare.</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ctrTitle"/>
          </p:nvPr>
        </p:nvSpPr>
        <p:spPr>
          <a:xfrm>
            <a:off x="3543300" y="1892300"/>
            <a:ext cx="5600700" cy="3154153"/>
          </a:xfrm>
          <a:effectLst/>
        </p:spPr>
        <p:txBody>
          <a:bodyPr rtlCol="0">
            <a:noAutofit/>
          </a:bodyPr>
          <a:lstStyle/>
          <a:p>
            <a:pPr fontAlgn="auto">
              <a:spcAft>
                <a:spcPts val="0"/>
              </a:spcAft>
              <a:defRPr/>
            </a:pP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Regional Analyses</a:t>
            </a:r>
            <a:endParaRPr lang="en-NZ" sz="3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ext Box 4"/>
          <p:cNvSpPr txBox="1">
            <a:spLocks noChangeArrowheads="1"/>
          </p:cNvSpPr>
          <p:nvPr/>
        </p:nvSpPr>
        <p:spPr bwMode="auto">
          <a:xfrm>
            <a:off x="1049338" y="1055688"/>
            <a:ext cx="8008937" cy="1447800"/>
          </a:xfrm>
          <a:prstGeom prst="rect">
            <a:avLst/>
          </a:prstGeom>
          <a:noFill/>
          <a:ln w="9525">
            <a:noFill/>
            <a:miter lim="800000"/>
            <a:headEnd/>
            <a:tailEnd/>
          </a:ln>
        </p:spPr>
        <p:txBody>
          <a:bodyPr>
            <a:spAutoFit/>
          </a:bodyPr>
          <a:lstStyle/>
          <a:p>
            <a:pPr>
              <a:lnSpc>
                <a:spcPct val="114000"/>
              </a:lnSpc>
              <a:spcBef>
                <a:spcPct val="50000"/>
              </a:spcBef>
            </a:pPr>
            <a:r>
              <a:rPr lang="en-US" sz="1200">
                <a:latin typeface="Century Gothic" pitchFamily="34" charset="0"/>
              </a:rPr>
              <a:t>The pages that follow list the statistically significant </a:t>
            </a:r>
            <a:r>
              <a:rPr lang="en-US" sz="1200" u="sng">
                <a:latin typeface="Century Gothic" pitchFamily="34" charset="0"/>
              </a:rPr>
              <a:t>differences</a:t>
            </a:r>
            <a:r>
              <a:rPr lang="en-US" sz="1200">
                <a:latin typeface="Century Gothic" pitchFamily="34" charset="0"/>
              </a:rPr>
              <a:t> between the overall (average) results for NZ and responses provided by people living in the various regions of the country (excluding Christchurch).</a:t>
            </a:r>
          </a:p>
          <a:p>
            <a:pPr>
              <a:lnSpc>
                <a:spcPct val="114000"/>
              </a:lnSpc>
              <a:spcBef>
                <a:spcPct val="50000"/>
              </a:spcBef>
            </a:pPr>
            <a:r>
              <a:rPr lang="en-US" sz="1200">
                <a:latin typeface="Century Gothic" pitchFamily="34" charset="0"/>
              </a:rPr>
              <a:t>This year we carried out additional interviews within each region to allow for more robust analyses. The graph below provides the sample size for each region. The results have been weighted to 2006 Census figures to represent the proportion of New Zealanders aged 15+ within each region and enable comparison with previous waves.</a:t>
            </a:r>
          </a:p>
        </p:txBody>
      </p:sp>
      <p:sp>
        <p:nvSpPr>
          <p:cNvPr id="73730" name="Text Box 6"/>
          <p:cNvSpPr txBox="1">
            <a:spLocks noChangeArrowheads="1"/>
          </p:cNvSpPr>
          <p:nvPr/>
        </p:nvSpPr>
        <p:spPr bwMode="auto">
          <a:xfrm>
            <a:off x="2670175" y="2620963"/>
            <a:ext cx="4635500" cy="276225"/>
          </a:xfrm>
          <a:prstGeom prst="rect">
            <a:avLst/>
          </a:prstGeom>
          <a:noFill/>
          <a:ln w="9525">
            <a:noFill/>
            <a:miter lim="800000"/>
            <a:headEnd/>
            <a:tailEnd/>
          </a:ln>
        </p:spPr>
        <p:txBody>
          <a:bodyPr>
            <a:spAutoFit/>
          </a:bodyPr>
          <a:lstStyle/>
          <a:p>
            <a:pPr algn="ctr">
              <a:spcBef>
                <a:spcPct val="50000"/>
              </a:spcBef>
            </a:pPr>
            <a:r>
              <a:rPr lang="en-US" sz="1200" b="1">
                <a:solidFill>
                  <a:srgbClr val="000000"/>
                </a:solidFill>
                <a:latin typeface="Century Gothic" pitchFamily="34" charset="0"/>
              </a:rPr>
              <a:t>Number of interviews carried out in each region</a:t>
            </a:r>
            <a:endParaRPr lang="en-GB" sz="1200" b="1">
              <a:solidFill>
                <a:srgbClr val="000000"/>
              </a:solidFill>
              <a:latin typeface="Century Gothic" pitchFamily="34" charset="0"/>
            </a:endParaRPr>
          </a:p>
        </p:txBody>
      </p:sp>
      <p:sp>
        <p:nvSpPr>
          <p:cNvPr id="73731" name="Rectangle 2"/>
          <p:cNvSpPr txBox="1">
            <a:spLocks noChangeArrowheads="1"/>
          </p:cNvSpPr>
          <p:nvPr/>
        </p:nvSpPr>
        <p:spPr bwMode="auto">
          <a:xfrm>
            <a:off x="1017588" y="149225"/>
            <a:ext cx="8247062" cy="685800"/>
          </a:xfrm>
          <a:prstGeom prst="rect">
            <a:avLst/>
          </a:prstGeom>
          <a:noFill/>
          <a:ln w="9525">
            <a:noFill/>
            <a:miter lim="800000"/>
            <a:headEnd/>
            <a:tailEnd/>
          </a:ln>
        </p:spPr>
        <p:txBody>
          <a:bodyPr anchor="ctr"/>
          <a:lstStyle/>
          <a:p>
            <a:r>
              <a:rPr lang="en-US" sz="3000" b="1">
                <a:solidFill>
                  <a:srgbClr val="968C00"/>
                </a:solidFill>
                <a:latin typeface="Century Gothic" pitchFamily="34" charset="0"/>
              </a:rPr>
              <a:t>Regional Analyses</a:t>
            </a:r>
            <a:endParaRPr lang="en-GB" sz="3000" b="1">
              <a:solidFill>
                <a:srgbClr val="968C00"/>
              </a:solidFill>
              <a:latin typeface="Century Gothic" pitchFamily="34" charset="0"/>
            </a:endParaRPr>
          </a:p>
        </p:txBody>
      </p:sp>
      <p:graphicFrame>
        <p:nvGraphicFramePr>
          <p:cNvPr id="73732" name="Object 2"/>
          <p:cNvGraphicFramePr>
            <a:graphicFrameLocks noChangeAspect="1"/>
          </p:cNvGraphicFramePr>
          <p:nvPr/>
        </p:nvGraphicFramePr>
        <p:xfrm>
          <a:off x="2806700" y="2897188"/>
          <a:ext cx="4379913" cy="3444875"/>
        </p:xfrm>
        <a:graphic>
          <a:graphicData uri="http://schemas.openxmlformats.org/presentationml/2006/ole">
            <p:oleObj spid="_x0000_s73732" r:id="rId3" imgW="4383404" imgH="3444539" progId="Excel.Chart.8">
              <p:embed/>
            </p:oleObj>
          </a:graphicData>
        </a:graphic>
      </p:graphicFrame>
      <p:sp>
        <p:nvSpPr>
          <p:cNvPr id="9" name="Text Box 9"/>
          <p:cNvSpPr txBox="1">
            <a:spLocks noChangeArrowheads="1"/>
          </p:cNvSpPr>
          <p:nvPr/>
        </p:nvSpPr>
        <p:spPr bwMode="auto">
          <a:xfrm>
            <a:off x="2770188" y="6294438"/>
            <a:ext cx="3816350" cy="222250"/>
          </a:xfrm>
          <a:prstGeom prst="rect">
            <a:avLst/>
          </a:prstGeom>
          <a:noFill/>
          <a:ln w="9525">
            <a:noFill/>
            <a:miter lim="800000"/>
            <a:headEnd/>
            <a:tailEnd/>
          </a:ln>
          <a:effectLst/>
        </p:spPr>
        <p:txBody>
          <a:bodyPr>
            <a:spAutoFit/>
          </a:bodyPr>
          <a:lstStyle/>
          <a:p>
            <a:pPr>
              <a:spcBef>
                <a:spcPct val="50000"/>
              </a:spcBef>
              <a:defRPr/>
            </a:pPr>
            <a:r>
              <a:rPr lang="en-US" sz="850" dirty="0">
                <a:latin typeface="+mn-lt"/>
                <a:cs typeface="+mn-cs"/>
              </a:rPr>
              <a:t>Source: Survey call data (total number of interviews = </a:t>
            </a:r>
            <a:r>
              <a:rPr lang="en-US" sz="850" dirty="0">
                <a:latin typeface="+mn-lt"/>
                <a:cs typeface="+mn-cs"/>
              </a:rPr>
              <a:t>1,164)</a:t>
            </a:r>
            <a:endParaRPr lang="en-GB" sz="850" dirty="0">
              <a:latin typeface="+mn-lt"/>
              <a:cs typeface="+mn-cs"/>
            </a:endParaRPr>
          </a:p>
        </p:txBody>
      </p:sp>
      <p:sp>
        <p:nvSpPr>
          <p:cNvPr id="73734" name="TextBox 9"/>
          <p:cNvSpPr txBox="1">
            <a:spLocks noChangeArrowheads="1"/>
          </p:cNvSpPr>
          <p:nvPr/>
        </p:nvSpPr>
        <p:spPr bwMode="auto">
          <a:xfrm>
            <a:off x="5957888" y="4616450"/>
            <a:ext cx="2886075" cy="1477963"/>
          </a:xfrm>
          <a:prstGeom prst="rect">
            <a:avLst/>
          </a:prstGeom>
          <a:noFill/>
          <a:ln w="9525">
            <a:noFill/>
            <a:miter lim="800000"/>
            <a:headEnd/>
            <a:tailEnd/>
          </a:ln>
        </p:spPr>
        <p:txBody>
          <a:bodyPr>
            <a:spAutoFit/>
          </a:bodyPr>
          <a:lstStyle/>
          <a:p>
            <a:r>
              <a:rPr lang="en-US" sz="900">
                <a:latin typeface="Century Gothic" pitchFamily="34" charset="0"/>
              </a:rPr>
              <a:t>Please note: Caution must be used in interpreting figures prior to 2011, due to small base sizes within some regions.</a:t>
            </a:r>
            <a:endParaRPr lang="en-NZ" sz="900">
              <a:latin typeface="Century Gothic" pitchFamily="34" charset="0"/>
            </a:endParaRPr>
          </a:p>
          <a:p>
            <a:endParaRPr lang="en-US" sz="900">
              <a:latin typeface="Century Gothic" pitchFamily="34" charset="0"/>
            </a:endParaRPr>
          </a:p>
          <a:p>
            <a:r>
              <a:rPr lang="en-US" sz="900">
                <a:latin typeface="Century Gothic" pitchFamily="34" charset="0"/>
              </a:rPr>
              <a:t>Canterbury region results are not shown because we did not interview Christchurch city residents this year. Just 33 people were interviewed in Canterbury. All live outside Christchurch city. These respondents are still included in the national results.</a:t>
            </a:r>
            <a:endParaRPr lang="en-NZ" sz="900">
              <a:latin typeface="Century Gothic"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a:xfrm>
            <a:off x="1017905" y="148908"/>
            <a:ext cx="8247063" cy="685800"/>
          </a:xfrm>
          <a:prstGeom prst="rect">
            <a:avLst/>
          </a:prstGeom>
        </p:spPr>
        <p:txBody>
          <a:bodyPr anchor="ctr">
            <a:normAutofit/>
          </a:bodyPr>
          <a:lstStyle>
            <a:lvl1pPr algn="l" defTabSz="914400" rtl="0" eaLnBrk="1" latinLnBrk="0" hangingPunct="1">
              <a:spcBef>
                <a:spcPct val="0"/>
              </a:spcBef>
              <a:buNone/>
              <a:defRPr sz="2800" b="0" kern="1200">
                <a:solidFill>
                  <a:schemeClr val="tx2"/>
                </a:solidFill>
                <a:latin typeface="Century Gothic" pitchFamily="34" charset="0"/>
                <a:ea typeface="+mj-ea"/>
                <a:cs typeface="+mj-cs"/>
              </a:defRPr>
            </a:lvl1pPr>
          </a:lstStyle>
          <a:p>
            <a:pPr fontAlgn="auto">
              <a:spcAft>
                <a:spcPts val="0"/>
              </a:spcAft>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Gothic"/>
              </a:rPr>
              <a:t>Auckland</a:t>
            </a:r>
            <a:endParaRPr lang="en-GB"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Gothic"/>
            </a:endParaRPr>
          </a:p>
        </p:txBody>
      </p:sp>
      <p:sp>
        <p:nvSpPr>
          <p:cNvPr id="40" name="Text Box 12"/>
          <p:cNvSpPr txBox="1">
            <a:spLocks noChangeArrowheads="1"/>
          </p:cNvSpPr>
          <p:nvPr/>
        </p:nvSpPr>
        <p:spPr bwMode="auto">
          <a:xfrm>
            <a:off x="962025" y="2541588"/>
            <a:ext cx="8077200" cy="4000500"/>
          </a:xfrm>
          <a:prstGeom prst="rect">
            <a:avLst/>
          </a:prstGeom>
          <a:noFill/>
          <a:ln w="9525">
            <a:noFill/>
            <a:miter lim="800000"/>
            <a:headEnd/>
            <a:tailEnd/>
          </a:ln>
          <a:effectLst/>
        </p:spPr>
        <p:txBody>
          <a:bodyPr>
            <a:spAutoFit/>
          </a:bodyPr>
          <a:lstStyle/>
          <a:p>
            <a:pPr marL="180975" indent="-180975">
              <a:spcBef>
                <a:spcPct val="50000"/>
              </a:spcBef>
              <a:defRPr/>
            </a:pPr>
            <a:r>
              <a:rPr lang="en-US" sz="1400" dirty="0">
                <a:solidFill>
                  <a:srgbClr val="009999"/>
                </a:solidFill>
                <a:latin typeface="+mn-lt"/>
                <a:cs typeface="+mn-cs"/>
              </a:rPr>
              <a:t>Preparedness</a:t>
            </a:r>
            <a:endParaRPr lang="en-NZ" sz="1400" dirty="0">
              <a:solidFill>
                <a:srgbClr val="009999"/>
              </a:solidFill>
              <a:latin typeface="+mn-lt"/>
              <a:cs typeface="Times New Roman" pitchFamily="18" charset="0"/>
            </a:endParaRPr>
          </a:p>
          <a:p>
            <a:pPr marL="180975" indent="-180975">
              <a:spcBef>
                <a:spcPct val="50000"/>
              </a:spcBef>
              <a:buFont typeface="Wingdings" pitchFamily="2" charset="2"/>
              <a:buChar char=""/>
              <a:defRPr/>
            </a:pPr>
            <a:r>
              <a:rPr lang="en-NZ" sz="1200" dirty="0" err="1">
                <a:solidFill>
                  <a:srgbClr val="000000"/>
                </a:solidFill>
                <a:latin typeface="+mn-lt"/>
                <a:cs typeface="Times New Roman" pitchFamily="18" charset="0"/>
              </a:rPr>
              <a:t>Aucklanders</a:t>
            </a:r>
            <a:r>
              <a:rPr lang="en-NZ" sz="1200" dirty="0">
                <a:solidFill>
                  <a:srgbClr val="000000"/>
                </a:solidFill>
                <a:latin typeface="+mn-lt"/>
                <a:cs typeface="Times New Roman" pitchFamily="18" charset="0"/>
              </a:rPr>
              <a:t> are less likely than the national average to be fully prepared (11% are fully prepared, cf. national average of 18%). They are also less likely than average to be prepared </a:t>
            </a:r>
            <a:r>
              <a:rPr lang="en-NZ" sz="1200" dirty="0">
                <a:solidFill>
                  <a:srgbClr val="000000"/>
                </a:solidFill>
                <a:latin typeface="+mn-lt"/>
                <a:cs typeface="Times New Roman" pitchFamily="18" charset="0"/>
              </a:rPr>
              <a:t>at home </a:t>
            </a:r>
            <a:r>
              <a:rPr lang="en-NZ" sz="1200" dirty="0">
                <a:solidFill>
                  <a:srgbClr val="000000"/>
                </a:solidFill>
                <a:latin typeface="+mn-lt"/>
                <a:cs typeface="Times New Roman" pitchFamily="18" charset="0"/>
              </a:rPr>
              <a:t>(21%, cf. 32% national average).</a:t>
            </a:r>
            <a:endParaRPr lang="en-NZ" sz="1200" dirty="0">
              <a:solidFill>
                <a:srgbClr val="000000"/>
              </a:solidFill>
              <a:latin typeface="+mn-lt"/>
              <a:cs typeface="Times New Roman" pitchFamily="18" charset="0"/>
            </a:endParaRPr>
          </a:p>
          <a:p>
            <a:pPr marL="180975" indent="-180975">
              <a:spcBef>
                <a:spcPct val="50000"/>
              </a:spcBef>
              <a:buFont typeface="Wingdings" pitchFamily="2" charset="2"/>
              <a:buChar char=""/>
              <a:defRPr/>
            </a:pPr>
            <a:r>
              <a:rPr lang="en-NZ" sz="1200" dirty="0">
                <a:solidFill>
                  <a:srgbClr val="000000"/>
                </a:solidFill>
                <a:latin typeface="+mn-lt"/>
                <a:cs typeface="Times New Roman" pitchFamily="18" charset="0"/>
              </a:rPr>
              <a:t>In Auckland, preparedness levels are significantly lower than average in </a:t>
            </a:r>
            <a:r>
              <a:rPr lang="en-NZ" sz="1200" dirty="0">
                <a:solidFill>
                  <a:srgbClr val="000000"/>
                </a:solidFill>
                <a:latin typeface="+mn-lt"/>
                <a:cs typeface="Times New Roman" pitchFamily="18" charset="0"/>
              </a:rPr>
              <a:t>four </a:t>
            </a:r>
            <a:r>
              <a:rPr lang="en-NZ" sz="1200" dirty="0">
                <a:solidFill>
                  <a:srgbClr val="000000"/>
                </a:solidFill>
                <a:latin typeface="+mn-lt"/>
                <a:cs typeface="Times New Roman" pitchFamily="18" charset="0"/>
              </a:rPr>
              <a:t>of the preparedness </a:t>
            </a:r>
            <a:r>
              <a:rPr lang="en-NZ" sz="1200" dirty="0">
                <a:solidFill>
                  <a:srgbClr val="000000"/>
                </a:solidFill>
                <a:latin typeface="+mn-lt"/>
                <a:cs typeface="Times New Roman" pitchFamily="18" charset="0"/>
              </a:rPr>
              <a:t>diagnostics, including:</a:t>
            </a:r>
            <a:endParaRPr lang="en-GB" sz="1200" dirty="0">
              <a:solidFill>
                <a:srgbClr val="000000"/>
              </a:solidFill>
              <a:latin typeface="+mn-lt"/>
              <a:cs typeface="+mn-cs"/>
            </a:endParaRPr>
          </a:p>
          <a:p>
            <a:pPr marL="627063" lvl="1" indent="-169863">
              <a:spcBef>
                <a:spcPct val="50000"/>
              </a:spcBef>
              <a:buFont typeface="Wingdings" pitchFamily="2" charset="2"/>
              <a:buChar char=""/>
              <a:defRPr/>
            </a:pPr>
            <a:r>
              <a:rPr lang="en-NZ" sz="1200" dirty="0">
                <a:solidFill>
                  <a:srgbClr val="000000"/>
                </a:solidFill>
                <a:latin typeface="+mn-lt"/>
                <a:cs typeface="Times New Roman" pitchFamily="18" charset="0"/>
              </a:rPr>
              <a:t>You </a:t>
            </a:r>
            <a:r>
              <a:rPr lang="en-NZ" sz="1200" dirty="0">
                <a:solidFill>
                  <a:srgbClr val="000000"/>
                </a:solidFill>
                <a:latin typeface="+mn-lt"/>
                <a:cs typeface="Times New Roman" pitchFamily="18" charset="0"/>
              </a:rPr>
              <a:t>are familiar with the Civil Defence information in the Yellow Pages (</a:t>
            </a:r>
            <a:r>
              <a:rPr lang="en-NZ" sz="1200" dirty="0">
                <a:solidFill>
                  <a:srgbClr val="000000"/>
                </a:solidFill>
                <a:latin typeface="+mn-lt"/>
                <a:cs typeface="Times New Roman" pitchFamily="18" charset="0"/>
              </a:rPr>
              <a:t>56%, </a:t>
            </a:r>
            <a:r>
              <a:rPr lang="en-NZ" sz="1200" dirty="0">
                <a:solidFill>
                  <a:srgbClr val="000000"/>
                </a:solidFill>
                <a:latin typeface="+mn-lt"/>
                <a:cs typeface="Times New Roman" pitchFamily="18" charset="0"/>
              </a:rPr>
              <a:t>cf. </a:t>
            </a:r>
            <a:r>
              <a:rPr lang="en-NZ" sz="1200" dirty="0">
                <a:solidFill>
                  <a:srgbClr val="000000"/>
                </a:solidFill>
                <a:latin typeface="+mn-lt"/>
                <a:cs typeface="Times New Roman" pitchFamily="18" charset="0"/>
              </a:rPr>
              <a:t>67% </a:t>
            </a:r>
            <a:r>
              <a:rPr lang="en-NZ" sz="1200" dirty="0">
                <a:solidFill>
                  <a:srgbClr val="000000"/>
                </a:solidFill>
                <a:latin typeface="+mn-lt"/>
                <a:cs typeface="Times New Roman" pitchFamily="18" charset="0"/>
              </a:rPr>
              <a:t>national average</a:t>
            </a:r>
            <a:r>
              <a:rPr lang="en-NZ" sz="1200" dirty="0">
                <a:solidFill>
                  <a:srgbClr val="000000"/>
                </a:solidFill>
                <a:latin typeface="+mn-lt"/>
                <a:cs typeface="Times New Roman" pitchFamily="18" charset="0"/>
              </a:rPr>
              <a:t>)</a:t>
            </a:r>
            <a:endParaRPr lang="en-GB" sz="1200" dirty="0">
              <a:solidFill>
                <a:srgbClr val="000000"/>
              </a:solidFill>
              <a:latin typeface="+mn-lt"/>
              <a:cs typeface="Times New Roman" pitchFamily="18" charset="0"/>
            </a:endParaRPr>
          </a:p>
          <a:p>
            <a:pPr marL="627063" lvl="1" indent="-169863">
              <a:spcBef>
                <a:spcPct val="50000"/>
              </a:spcBef>
              <a:buFont typeface="Wingdings" pitchFamily="2" charset="2"/>
              <a:buChar char=""/>
              <a:defRPr/>
            </a:pPr>
            <a:r>
              <a:rPr lang="en-NZ" sz="1200" dirty="0">
                <a:solidFill>
                  <a:srgbClr val="000000"/>
                </a:solidFill>
                <a:latin typeface="+mn-lt"/>
                <a:cs typeface="Times New Roman" pitchFamily="18" charset="0"/>
              </a:rPr>
              <a:t>You have an emergency survival plan for your household </a:t>
            </a:r>
            <a:r>
              <a:rPr lang="en-NZ" sz="1200" dirty="0">
                <a:solidFill>
                  <a:srgbClr val="000000"/>
                </a:solidFill>
                <a:latin typeface="+mn-lt"/>
                <a:cs typeface="Times New Roman" pitchFamily="18" charset="0"/>
              </a:rPr>
              <a:t>(53%, </a:t>
            </a:r>
            <a:r>
              <a:rPr lang="en-NZ" sz="1200" dirty="0">
                <a:solidFill>
                  <a:srgbClr val="000000"/>
                </a:solidFill>
                <a:latin typeface="+mn-lt"/>
                <a:cs typeface="Times New Roman" pitchFamily="18" charset="0"/>
              </a:rPr>
              <a:t>cf. </a:t>
            </a:r>
            <a:r>
              <a:rPr lang="en-NZ" sz="1200" dirty="0">
                <a:solidFill>
                  <a:srgbClr val="000000"/>
                </a:solidFill>
                <a:latin typeface="+mn-lt"/>
                <a:cs typeface="Times New Roman" pitchFamily="18" charset="0"/>
              </a:rPr>
              <a:t>63% </a:t>
            </a:r>
            <a:r>
              <a:rPr lang="en-NZ" sz="1200" dirty="0">
                <a:solidFill>
                  <a:srgbClr val="000000"/>
                </a:solidFill>
                <a:latin typeface="+mn-lt"/>
                <a:cs typeface="Times New Roman" pitchFamily="18" charset="0"/>
              </a:rPr>
              <a:t>national average</a:t>
            </a:r>
            <a:r>
              <a:rPr lang="en-NZ" sz="1200" dirty="0">
                <a:solidFill>
                  <a:srgbClr val="000000"/>
                </a:solidFill>
                <a:latin typeface="+mn-lt"/>
                <a:cs typeface="Times New Roman" pitchFamily="18" charset="0"/>
              </a:rPr>
              <a:t>)</a:t>
            </a:r>
          </a:p>
          <a:p>
            <a:pPr marL="627063" lvl="1" indent="-169863">
              <a:spcBef>
                <a:spcPct val="50000"/>
              </a:spcBef>
              <a:buFont typeface="Wingdings" pitchFamily="2" charset="2"/>
              <a:buChar char=""/>
              <a:defRPr/>
            </a:pPr>
            <a:r>
              <a:rPr lang="en-NZ" sz="1200" dirty="0">
                <a:solidFill>
                  <a:srgbClr val="000000"/>
                </a:solidFill>
                <a:latin typeface="+mn-lt"/>
                <a:cs typeface="Times New Roman" pitchFamily="18" charset="0"/>
              </a:rPr>
              <a:t>You have stored at least 3 litres of water per person for 3 days for each member of your household (41%, cf. 53% national average)</a:t>
            </a:r>
          </a:p>
          <a:p>
            <a:pPr marL="638175" lvl="1" indent="-180975">
              <a:spcBef>
                <a:spcPct val="50000"/>
              </a:spcBef>
              <a:buFont typeface="Wingdings" pitchFamily="2" charset="2"/>
              <a:buChar char=""/>
              <a:defRPr/>
            </a:pPr>
            <a:r>
              <a:rPr lang="en-NZ" sz="1200" dirty="0">
                <a:solidFill>
                  <a:srgbClr val="000000"/>
                </a:solidFill>
                <a:latin typeface="+mn-lt"/>
                <a:cs typeface="Times New Roman" pitchFamily="18" charset="0"/>
              </a:rPr>
              <a:t>You regularly update your emergency survival items (49%, cf. 56% national average). </a:t>
            </a:r>
          </a:p>
          <a:p>
            <a:pPr marL="180975" indent="-180975">
              <a:spcBef>
                <a:spcPct val="50000"/>
              </a:spcBef>
              <a:buFont typeface="Wingdings" pitchFamily="2" charset="2"/>
              <a:buChar char=""/>
              <a:defRPr/>
            </a:pPr>
            <a:r>
              <a:rPr lang="en-NZ" sz="1200" dirty="0">
                <a:solidFill>
                  <a:srgbClr val="000000"/>
                </a:solidFill>
                <a:latin typeface="+mn-lt"/>
                <a:cs typeface="Times New Roman" pitchFamily="18" charset="0"/>
              </a:rPr>
              <a:t>Aucklanders are more likely than average to say they are not that well or not at all prepared for a disaster (48%, cf. 40% national average).</a:t>
            </a:r>
          </a:p>
          <a:p>
            <a:pPr marL="180975" indent="-180975">
              <a:spcBef>
                <a:spcPct val="50000"/>
              </a:spcBef>
              <a:buFont typeface="Wingdings" pitchFamily="2" charset="2"/>
              <a:buChar char=""/>
              <a:defRPr/>
            </a:pPr>
            <a:r>
              <a:rPr lang="en-NZ" sz="1200" dirty="0">
                <a:solidFill>
                  <a:srgbClr val="000000"/>
                </a:solidFill>
                <a:latin typeface="+mn-lt"/>
                <a:cs typeface="Times New Roman" pitchFamily="18" charset="0"/>
              </a:rPr>
              <a:t>Aucklanders are less likely than average to say that they can get information about how to prepare for a disaster from a local or regional council (18%, cf. 27% national average), but more likely than average to say they can get this information from the internet/website (general) (37%, cf. 30% national average).</a:t>
            </a:r>
          </a:p>
        </p:txBody>
      </p:sp>
      <p:sp>
        <p:nvSpPr>
          <p:cNvPr id="43" name="Rounded Rectangle 42"/>
          <p:cNvSpPr/>
          <p:nvPr/>
        </p:nvSpPr>
        <p:spPr>
          <a:xfrm>
            <a:off x="1162050" y="1020763"/>
            <a:ext cx="5381625" cy="1389062"/>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NZ" b="1"/>
          </a:p>
        </p:txBody>
      </p:sp>
      <p:sp>
        <p:nvSpPr>
          <p:cNvPr id="74756" name="Rectangle 48"/>
          <p:cNvSpPr>
            <a:spLocks noChangeArrowheads="1"/>
          </p:cNvSpPr>
          <p:nvPr/>
        </p:nvSpPr>
        <p:spPr bwMode="auto">
          <a:xfrm>
            <a:off x="1493838" y="1273175"/>
            <a:ext cx="1111250" cy="215900"/>
          </a:xfrm>
          <a:prstGeom prst="rect">
            <a:avLst/>
          </a:prstGeom>
          <a:noFill/>
          <a:ln w="9525">
            <a:noFill/>
            <a:miter lim="800000"/>
            <a:headEnd/>
            <a:tailEnd/>
          </a:ln>
        </p:spPr>
        <p:txBody>
          <a:bodyPr wrap="none">
            <a:spAutoFit/>
          </a:bodyPr>
          <a:lstStyle/>
          <a:p>
            <a:pPr algn="r">
              <a:lnSpc>
                <a:spcPct val="80000"/>
              </a:lnSpc>
              <a:spcBef>
                <a:spcPct val="20000"/>
              </a:spcBef>
              <a:buSzPct val="75000"/>
            </a:pPr>
            <a:r>
              <a:rPr lang="en-NZ" sz="1000" b="1">
                <a:latin typeface="Century Gothic" pitchFamily="34" charset="0"/>
              </a:rPr>
              <a:t>Fully prepared</a:t>
            </a:r>
          </a:p>
        </p:txBody>
      </p:sp>
      <p:sp>
        <p:nvSpPr>
          <p:cNvPr id="74757" name="Rectangle 49"/>
          <p:cNvSpPr>
            <a:spLocks noChangeArrowheads="1"/>
          </p:cNvSpPr>
          <p:nvPr/>
        </p:nvSpPr>
        <p:spPr bwMode="auto">
          <a:xfrm>
            <a:off x="1281113" y="1528763"/>
            <a:ext cx="1323975" cy="214312"/>
          </a:xfrm>
          <a:prstGeom prst="rect">
            <a:avLst/>
          </a:prstGeom>
          <a:noFill/>
          <a:ln w="9525">
            <a:noFill/>
            <a:miter lim="800000"/>
            <a:headEnd/>
            <a:tailEnd/>
          </a:ln>
        </p:spPr>
        <p:txBody>
          <a:bodyPr wrap="none">
            <a:spAutoFit/>
          </a:bodyPr>
          <a:lstStyle/>
          <a:p>
            <a:pPr algn="r">
              <a:lnSpc>
                <a:spcPct val="80000"/>
              </a:lnSpc>
              <a:spcBef>
                <a:spcPct val="20000"/>
              </a:spcBef>
              <a:buSzPct val="75000"/>
            </a:pPr>
            <a:r>
              <a:rPr lang="en-NZ" sz="1000" b="1">
                <a:latin typeface="Century Gothic" pitchFamily="34" charset="0"/>
              </a:rPr>
              <a:t>Prepared at home</a:t>
            </a:r>
          </a:p>
        </p:txBody>
      </p:sp>
      <p:sp>
        <p:nvSpPr>
          <p:cNvPr id="74758" name="Text Box 50"/>
          <p:cNvSpPr txBox="1">
            <a:spLocks noChangeArrowheads="1"/>
          </p:cNvSpPr>
          <p:nvPr/>
        </p:nvSpPr>
        <p:spPr bwMode="auto">
          <a:xfrm>
            <a:off x="2543175" y="1030288"/>
            <a:ext cx="904875" cy="244475"/>
          </a:xfrm>
          <a:prstGeom prst="rect">
            <a:avLst/>
          </a:prstGeom>
          <a:noFill/>
          <a:ln w="9525">
            <a:noFill/>
            <a:miter lim="800000"/>
            <a:headEnd/>
            <a:tailEnd/>
          </a:ln>
        </p:spPr>
        <p:txBody>
          <a:bodyPr wrap="none">
            <a:spAutoFit/>
          </a:bodyPr>
          <a:lstStyle/>
          <a:p>
            <a:pPr algn="ctr"/>
            <a:r>
              <a:rPr lang="en-NZ" sz="1000" b="1">
                <a:latin typeface="Century Gothic" pitchFamily="34" charset="0"/>
              </a:rPr>
              <a:t>Benchmark</a:t>
            </a:r>
            <a:endParaRPr lang="en-GB" sz="1000" b="1">
              <a:latin typeface="Century Gothic" pitchFamily="34" charset="0"/>
            </a:endParaRPr>
          </a:p>
        </p:txBody>
      </p:sp>
      <p:sp>
        <p:nvSpPr>
          <p:cNvPr id="74759" name="Text Box 56"/>
          <p:cNvSpPr txBox="1">
            <a:spLocks noChangeArrowheads="1"/>
          </p:cNvSpPr>
          <p:nvPr/>
        </p:nvSpPr>
        <p:spPr bwMode="auto">
          <a:xfrm>
            <a:off x="3384550" y="1030288"/>
            <a:ext cx="473075" cy="246062"/>
          </a:xfrm>
          <a:prstGeom prst="rect">
            <a:avLst/>
          </a:prstGeom>
          <a:noFill/>
          <a:ln w="9525">
            <a:noFill/>
            <a:miter lim="800000"/>
            <a:headEnd/>
            <a:tailEnd/>
          </a:ln>
        </p:spPr>
        <p:txBody>
          <a:bodyPr wrap="none">
            <a:spAutoFit/>
          </a:bodyPr>
          <a:lstStyle/>
          <a:p>
            <a:pPr algn="ctr"/>
            <a:r>
              <a:rPr lang="en-NZ" sz="1000" b="1">
                <a:latin typeface="Century Gothic" pitchFamily="34" charset="0"/>
              </a:rPr>
              <a:t>2007</a:t>
            </a:r>
          </a:p>
        </p:txBody>
      </p:sp>
      <p:sp>
        <p:nvSpPr>
          <p:cNvPr id="74760" name="Text Box 56"/>
          <p:cNvSpPr txBox="1">
            <a:spLocks noChangeArrowheads="1"/>
          </p:cNvSpPr>
          <p:nvPr/>
        </p:nvSpPr>
        <p:spPr bwMode="auto">
          <a:xfrm>
            <a:off x="3994150" y="1030288"/>
            <a:ext cx="473075" cy="246062"/>
          </a:xfrm>
          <a:prstGeom prst="rect">
            <a:avLst/>
          </a:prstGeom>
          <a:noFill/>
          <a:ln w="9525">
            <a:noFill/>
            <a:miter lim="800000"/>
            <a:headEnd/>
            <a:tailEnd/>
          </a:ln>
        </p:spPr>
        <p:txBody>
          <a:bodyPr wrap="none">
            <a:spAutoFit/>
          </a:bodyPr>
          <a:lstStyle/>
          <a:p>
            <a:pPr algn="ctr"/>
            <a:r>
              <a:rPr lang="en-NZ" sz="1000" b="1">
                <a:latin typeface="Century Gothic" pitchFamily="34" charset="0"/>
              </a:rPr>
              <a:t>2008</a:t>
            </a:r>
          </a:p>
        </p:txBody>
      </p:sp>
      <p:sp>
        <p:nvSpPr>
          <p:cNvPr id="74761" name="Text Box 56"/>
          <p:cNvSpPr txBox="1">
            <a:spLocks noChangeArrowheads="1"/>
          </p:cNvSpPr>
          <p:nvPr/>
        </p:nvSpPr>
        <p:spPr bwMode="auto">
          <a:xfrm>
            <a:off x="4622800" y="1030288"/>
            <a:ext cx="473075" cy="246062"/>
          </a:xfrm>
          <a:prstGeom prst="rect">
            <a:avLst/>
          </a:prstGeom>
          <a:noFill/>
          <a:ln w="9525">
            <a:noFill/>
            <a:miter lim="800000"/>
            <a:headEnd/>
            <a:tailEnd/>
          </a:ln>
        </p:spPr>
        <p:txBody>
          <a:bodyPr wrap="none">
            <a:spAutoFit/>
          </a:bodyPr>
          <a:lstStyle/>
          <a:p>
            <a:pPr algn="ctr"/>
            <a:r>
              <a:rPr lang="en-NZ" sz="1000" b="1">
                <a:latin typeface="Century Gothic" pitchFamily="34" charset="0"/>
              </a:rPr>
              <a:t>2009</a:t>
            </a:r>
          </a:p>
        </p:txBody>
      </p:sp>
      <p:sp>
        <p:nvSpPr>
          <p:cNvPr id="74762" name="Rectangle 49"/>
          <p:cNvSpPr>
            <a:spLocks noChangeArrowheads="1"/>
          </p:cNvSpPr>
          <p:nvPr/>
        </p:nvSpPr>
        <p:spPr bwMode="auto">
          <a:xfrm>
            <a:off x="1749425" y="1781175"/>
            <a:ext cx="846138" cy="214313"/>
          </a:xfrm>
          <a:prstGeom prst="rect">
            <a:avLst/>
          </a:prstGeom>
          <a:noFill/>
          <a:ln w="9525">
            <a:noFill/>
            <a:miter lim="800000"/>
            <a:headEnd/>
            <a:tailEnd/>
          </a:ln>
        </p:spPr>
        <p:txBody>
          <a:bodyPr wrap="none">
            <a:spAutoFit/>
          </a:bodyPr>
          <a:lstStyle/>
          <a:p>
            <a:pPr algn="r">
              <a:lnSpc>
                <a:spcPct val="80000"/>
              </a:lnSpc>
              <a:spcBef>
                <a:spcPct val="20000"/>
              </a:spcBef>
              <a:buSzPct val="75000"/>
            </a:pPr>
            <a:r>
              <a:rPr lang="en-NZ" sz="1000" b="1">
                <a:latin typeface="Century Gothic" pitchFamily="34" charset="0"/>
              </a:rPr>
              <a:t>Has a plan</a:t>
            </a:r>
          </a:p>
        </p:txBody>
      </p:sp>
      <p:sp>
        <p:nvSpPr>
          <p:cNvPr id="74763" name="Rectangle 49"/>
          <p:cNvSpPr>
            <a:spLocks noChangeArrowheads="1"/>
          </p:cNvSpPr>
          <p:nvPr/>
        </p:nvSpPr>
        <p:spPr bwMode="auto">
          <a:xfrm>
            <a:off x="1339850" y="2035175"/>
            <a:ext cx="1274763" cy="214313"/>
          </a:xfrm>
          <a:prstGeom prst="rect">
            <a:avLst/>
          </a:prstGeom>
          <a:noFill/>
          <a:ln w="9525">
            <a:noFill/>
            <a:miter lim="800000"/>
            <a:headEnd/>
            <a:tailEnd/>
          </a:ln>
        </p:spPr>
        <p:txBody>
          <a:bodyPr wrap="none">
            <a:spAutoFit/>
          </a:bodyPr>
          <a:lstStyle/>
          <a:p>
            <a:pPr algn="r">
              <a:lnSpc>
                <a:spcPct val="80000"/>
              </a:lnSpc>
              <a:spcBef>
                <a:spcPct val="20000"/>
              </a:spcBef>
              <a:buSzPct val="75000"/>
            </a:pPr>
            <a:r>
              <a:rPr lang="en-NZ" sz="1000" b="1">
                <a:latin typeface="Century Gothic" pitchFamily="34" charset="0"/>
              </a:rPr>
              <a:t>Has survival items</a:t>
            </a:r>
          </a:p>
        </p:txBody>
      </p:sp>
      <p:sp>
        <p:nvSpPr>
          <p:cNvPr id="52" name="AutoShape 52"/>
          <p:cNvSpPr>
            <a:spLocks noChangeArrowheads="1"/>
          </p:cNvSpPr>
          <p:nvPr/>
        </p:nvSpPr>
        <p:spPr bwMode="auto">
          <a:xfrm>
            <a:off x="2809875" y="2044700"/>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83%</a:t>
            </a:r>
          </a:p>
        </p:txBody>
      </p:sp>
      <p:sp>
        <p:nvSpPr>
          <p:cNvPr id="53" name="AutoShape 52"/>
          <p:cNvSpPr>
            <a:spLocks noChangeArrowheads="1"/>
          </p:cNvSpPr>
          <p:nvPr/>
        </p:nvSpPr>
        <p:spPr bwMode="auto">
          <a:xfrm>
            <a:off x="2809875" y="1270000"/>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4%</a:t>
            </a:r>
          </a:p>
        </p:txBody>
      </p:sp>
      <p:sp>
        <p:nvSpPr>
          <p:cNvPr id="54" name="AutoShape 52"/>
          <p:cNvSpPr>
            <a:spLocks noChangeArrowheads="1"/>
          </p:cNvSpPr>
          <p:nvPr/>
        </p:nvSpPr>
        <p:spPr bwMode="auto">
          <a:xfrm>
            <a:off x="2809875" y="1527175"/>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15%</a:t>
            </a:r>
          </a:p>
        </p:txBody>
      </p:sp>
      <p:sp>
        <p:nvSpPr>
          <p:cNvPr id="55" name="AutoShape 52"/>
          <p:cNvSpPr>
            <a:spLocks noChangeArrowheads="1"/>
          </p:cNvSpPr>
          <p:nvPr/>
        </p:nvSpPr>
        <p:spPr bwMode="auto">
          <a:xfrm>
            <a:off x="2809875" y="1785938"/>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38%</a:t>
            </a:r>
          </a:p>
        </p:txBody>
      </p:sp>
      <p:sp>
        <p:nvSpPr>
          <p:cNvPr id="56" name="AutoShape 52"/>
          <p:cNvSpPr>
            <a:spLocks noChangeArrowheads="1"/>
          </p:cNvSpPr>
          <p:nvPr/>
        </p:nvSpPr>
        <p:spPr bwMode="auto">
          <a:xfrm>
            <a:off x="3435350" y="2046288"/>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83%</a:t>
            </a:r>
          </a:p>
        </p:txBody>
      </p:sp>
      <p:sp>
        <p:nvSpPr>
          <p:cNvPr id="57" name="AutoShape 52"/>
          <p:cNvSpPr>
            <a:spLocks noChangeArrowheads="1"/>
          </p:cNvSpPr>
          <p:nvPr/>
        </p:nvSpPr>
        <p:spPr bwMode="auto">
          <a:xfrm>
            <a:off x="3435350" y="1271588"/>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4%</a:t>
            </a:r>
          </a:p>
        </p:txBody>
      </p:sp>
      <p:sp>
        <p:nvSpPr>
          <p:cNvPr id="58" name="AutoShape 52"/>
          <p:cNvSpPr>
            <a:spLocks noChangeArrowheads="1"/>
          </p:cNvSpPr>
          <p:nvPr/>
        </p:nvSpPr>
        <p:spPr bwMode="auto">
          <a:xfrm>
            <a:off x="3435350" y="1528763"/>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15%</a:t>
            </a:r>
          </a:p>
        </p:txBody>
      </p:sp>
      <p:sp>
        <p:nvSpPr>
          <p:cNvPr id="59" name="AutoShape 52"/>
          <p:cNvSpPr>
            <a:spLocks noChangeArrowheads="1"/>
          </p:cNvSpPr>
          <p:nvPr/>
        </p:nvSpPr>
        <p:spPr bwMode="auto">
          <a:xfrm>
            <a:off x="3435350" y="1787525"/>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39%</a:t>
            </a:r>
          </a:p>
        </p:txBody>
      </p:sp>
      <p:sp>
        <p:nvSpPr>
          <p:cNvPr id="60" name="AutoShape 52"/>
          <p:cNvSpPr>
            <a:spLocks noChangeArrowheads="1"/>
          </p:cNvSpPr>
          <p:nvPr/>
        </p:nvSpPr>
        <p:spPr bwMode="auto">
          <a:xfrm>
            <a:off x="4046538" y="2047875"/>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67%</a:t>
            </a:r>
          </a:p>
        </p:txBody>
      </p:sp>
      <p:sp>
        <p:nvSpPr>
          <p:cNvPr id="61" name="AutoShape 52"/>
          <p:cNvSpPr>
            <a:spLocks noChangeArrowheads="1"/>
          </p:cNvSpPr>
          <p:nvPr/>
        </p:nvSpPr>
        <p:spPr bwMode="auto">
          <a:xfrm>
            <a:off x="4046538" y="1262063"/>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3%</a:t>
            </a:r>
          </a:p>
        </p:txBody>
      </p:sp>
      <p:sp>
        <p:nvSpPr>
          <p:cNvPr id="62" name="AutoShape 52"/>
          <p:cNvSpPr>
            <a:spLocks noChangeArrowheads="1"/>
          </p:cNvSpPr>
          <p:nvPr/>
        </p:nvSpPr>
        <p:spPr bwMode="auto">
          <a:xfrm>
            <a:off x="4046538" y="1524000"/>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14%</a:t>
            </a:r>
          </a:p>
        </p:txBody>
      </p:sp>
      <p:sp>
        <p:nvSpPr>
          <p:cNvPr id="63" name="AutoShape 52"/>
          <p:cNvSpPr>
            <a:spLocks noChangeArrowheads="1"/>
          </p:cNvSpPr>
          <p:nvPr/>
        </p:nvSpPr>
        <p:spPr bwMode="auto">
          <a:xfrm>
            <a:off x="4046538" y="1785938"/>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35%</a:t>
            </a:r>
          </a:p>
        </p:txBody>
      </p:sp>
      <p:sp>
        <p:nvSpPr>
          <p:cNvPr id="64" name="AutoShape 52"/>
          <p:cNvSpPr>
            <a:spLocks noChangeArrowheads="1"/>
          </p:cNvSpPr>
          <p:nvPr/>
        </p:nvSpPr>
        <p:spPr bwMode="auto">
          <a:xfrm>
            <a:off x="4675188" y="2047875"/>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74% </a:t>
            </a:r>
          </a:p>
        </p:txBody>
      </p:sp>
      <p:sp>
        <p:nvSpPr>
          <p:cNvPr id="65" name="AutoShape 52"/>
          <p:cNvSpPr>
            <a:spLocks noChangeArrowheads="1"/>
          </p:cNvSpPr>
          <p:nvPr/>
        </p:nvSpPr>
        <p:spPr bwMode="auto">
          <a:xfrm>
            <a:off x="4675188" y="1262063"/>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7%</a:t>
            </a:r>
            <a:endParaRPr lang="en-US" sz="800" b="1" dirty="0">
              <a:solidFill>
                <a:schemeClr val="tx1"/>
              </a:solidFill>
            </a:endParaRPr>
          </a:p>
        </p:txBody>
      </p:sp>
      <p:sp>
        <p:nvSpPr>
          <p:cNvPr id="66" name="AutoShape 52"/>
          <p:cNvSpPr>
            <a:spLocks noChangeArrowheads="1"/>
          </p:cNvSpPr>
          <p:nvPr/>
        </p:nvSpPr>
        <p:spPr bwMode="auto">
          <a:xfrm>
            <a:off x="4675188" y="1524000"/>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20%</a:t>
            </a:r>
            <a:endParaRPr lang="en-US" sz="800" b="1" dirty="0">
              <a:solidFill>
                <a:schemeClr val="tx1"/>
              </a:solidFill>
            </a:endParaRPr>
          </a:p>
        </p:txBody>
      </p:sp>
      <p:sp>
        <p:nvSpPr>
          <p:cNvPr id="67" name="AutoShape 52"/>
          <p:cNvSpPr>
            <a:spLocks noChangeArrowheads="1"/>
          </p:cNvSpPr>
          <p:nvPr/>
        </p:nvSpPr>
        <p:spPr bwMode="auto">
          <a:xfrm>
            <a:off x="4675188" y="1785938"/>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40%</a:t>
            </a:r>
            <a:endParaRPr lang="en-US" sz="800" b="1" dirty="0">
              <a:solidFill>
                <a:schemeClr val="tx1"/>
              </a:solidFill>
            </a:endParaRPr>
          </a:p>
        </p:txBody>
      </p:sp>
      <p:sp>
        <p:nvSpPr>
          <p:cNvPr id="68" name="AutoShape 52"/>
          <p:cNvSpPr>
            <a:spLocks noChangeArrowheads="1"/>
          </p:cNvSpPr>
          <p:nvPr/>
        </p:nvSpPr>
        <p:spPr bwMode="auto">
          <a:xfrm>
            <a:off x="5302250" y="1255713"/>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a:t>
            </a:r>
            <a:r>
              <a:rPr lang="en-US" sz="1000" b="1" dirty="0">
                <a:solidFill>
                  <a:schemeClr val="tx1"/>
                </a:solidFill>
              </a:rPr>
              <a:t>9%</a:t>
            </a:r>
            <a:endParaRPr lang="en-US" sz="800" b="1" dirty="0">
              <a:solidFill>
                <a:schemeClr val="tx1"/>
              </a:solidFill>
            </a:endParaRPr>
          </a:p>
        </p:txBody>
      </p:sp>
      <p:sp>
        <p:nvSpPr>
          <p:cNvPr id="69" name="AutoShape 52"/>
          <p:cNvSpPr>
            <a:spLocks noChangeArrowheads="1"/>
          </p:cNvSpPr>
          <p:nvPr/>
        </p:nvSpPr>
        <p:spPr bwMode="auto">
          <a:xfrm>
            <a:off x="5302250" y="1519238"/>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18%</a:t>
            </a:r>
            <a:endParaRPr lang="en-US" sz="800" b="1" dirty="0">
              <a:solidFill>
                <a:schemeClr val="tx1"/>
              </a:solidFill>
            </a:endParaRPr>
          </a:p>
        </p:txBody>
      </p:sp>
      <p:sp>
        <p:nvSpPr>
          <p:cNvPr id="70" name="AutoShape 52"/>
          <p:cNvSpPr>
            <a:spLocks noChangeArrowheads="1"/>
          </p:cNvSpPr>
          <p:nvPr/>
        </p:nvSpPr>
        <p:spPr bwMode="auto">
          <a:xfrm>
            <a:off x="5302250" y="1784350"/>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a:t>
            </a:r>
            <a:r>
              <a:rPr lang="en-US" sz="1000" b="1" dirty="0">
                <a:solidFill>
                  <a:schemeClr val="tx1"/>
                </a:solidFill>
              </a:rPr>
              <a:t>40%</a:t>
            </a:r>
            <a:endParaRPr lang="en-US" sz="800" b="1" dirty="0">
              <a:solidFill>
                <a:schemeClr val="tx1"/>
              </a:solidFill>
            </a:endParaRPr>
          </a:p>
        </p:txBody>
      </p:sp>
      <p:sp>
        <p:nvSpPr>
          <p:cNvPr id="71" name="AutoShape 52"/>
          <p:cNvSpPr>
            <a:spLocks noChangeArrowheads="1"/>
          </p:cNvSpPr>
          <p:nvPr/>
        </p:nvSpPr>
        <p:spPr bwMode="auto">
          <a:xfrm>
            <a:off x="5302250" y="2049463"/>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a:t>
            </a:r>
            <a:r>
              <a:rPr lang="en-US" sz="1000" b="1" dirty="0">
                <a:solidFill>
                  <a:schemeClr val="tx1"/>
                </a:solidFill>
              </a:rPr>
              <a:t>75%</a:t>
            </a:r>
            <a:endParaRPr lang="en-US" sz="800" b="1" dirty="0">
              <a:solidFill>
                <a:schemeClr val="tx1"/>
              </a:solidFill>
            </a:endParaRPr>
          </a:p>
        </p:txBody>
      </p:sp>
      <p:sp>
        <p:nvSpPr>
          <p:cNvPr id="74784" name="Text Box 56"/>
          <p:cNvSpPr txBox="1">
            <a:spLocks noChangeArrowheads="1"/>
          </p:cNvSpPr>
          <p:nvPr/>
        </p:nvSpPr>
        <p:spPr bwMode="auto">
          <a:xfrm>
            <a:off x="5251450" y="1030288"/>
            <a:ext cx="473075" cy="246062"/>
          </a:xfrm>
          <a:prstGeom prst="rect">
            <a:avLst/>
          </a:prstGeom>
          <a:noFill/>
          <a:ln w="9525">
            <a:noFill/>
            <a:miter lim="800000"/>
            <a:headEnd/>
            <a:tailEnd/>
          </a:ln>
        </p:spPr>
        <p:txBody>
          <a:bodyPr wrap="none">
            <a:spAutoFit/>
          </a:bodyPr>
          <a:lstStyle/>
          <a:p>
            <a:pPr algn="ctr"/>
            <a:r>
              <a:rPr lang="en-NZ" sz="1000" b="1">
                <a:latin typeface="Century Gothic" pitchFamily="34" charset="0"/>
              </a:rPr>
              <a:t>2010</a:t>
            </a:r>
          </a:p>
        </p:txBody>
      </p:sp>
      <p:sp>
        <p:nvSpPr>
          <p:cNvPr id="73" name="AutoShape 52"/>
          <p:cNvSpPr>
            <a:spLocks noChangeArrowheads="1"/>
          </p:cNvSpPr>
          <p:nvPr/>
        </p:nvSpPr>
        <p:spPr bwMode="auto">
          <a:xfrm>
            <a:off x="5927725" y="1254125"/>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a:t>
            </a:r>
            <a:r>
              <a:rPr lang="en-US" sz="1000" b="1" dirty="0">
                <a:solidFill>
                  <a:schemeClr val="tx1"/>
                </a:solidFill>
              </a:rPr>
              <a:t>11%</a:t>
            </a:r>
            <a:endParaRPr lang="en-US" sz="800" b="1" dirty="0">
              <a:solidFill>
                <a:schemeClr val="tx1"/>
              </a:solidFill>
            </a:endParaRPr>
          </a:p>
        </p:txBody>
      </p:sp>
      <p:sp>
        <p:nvSpPr>
          <p:cNvPr id="74" name="AutoShape 52"/>
          <p:cNvSpPr>
            <a:spLocks noChangeArrowheads="1"/>
          </p:cNvSpPr>
          <p:nvPr/>
        </p:nvSpPr>
        <p:spPr bwMode="auto">
          <a:xfrm>
            <a:off x="5927725" y="1519238"/>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21%</a:t>
            </a:r>
            <a:endParaRPr lang="en-US" sz="800" b="1" dirty="0">
              <a:solidFill>
                <a:schemeClr val="tx1"/>
              </a:solidFill>
            </a:endParaRPr>
          </a:p>
        </p:txBody>
      </p:sp>
      <p:sp>
        <p:nvSpPr>
          <p:cNvPr id="75" name="AutoShape 52"/>
          <p:cNvSpPr>
            <a:spLocks noChangeArrowheads="1"/>
          </p:cNvSpPr>
          <p:nvPr/>
        </p:nvSpPr>
        <p:spPr bwMode="auto">
          <a:xfrm>
            <a:off x="5927725" y="1784350"/>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a:t>
            </a:r>
            <a:r>
              <a:rPr lang="en-US" sz="1000" b="1" dirty="0">
                <a:solidFill>
                  <a:schemeClr val="tx1"/>
                </a:solidFill>
              </a:rPr>
              <a:t>53%</a:t>
            </a:r>
            <a:endParaRPr lang="en-US" sz="800" b="1" dirty="0">
              <a:solidFill>
                <a:schemeClr val="tx1"/>
              </a:solidFill>
            </a:endParaRPr>
          </a:p>
        </p:txBody>
      </p:sp>
      <p:sp>
        <p:nvSpPr>
          <p:cNvPr id="76" name="AutoShape 52"/>
          <p:cNvSpPr>
            <a:spLocks noChangeArrowheads="1"/>
          </p:cNvSpPr>
          <p:nvPr/>
        </p:nvSpPr>
        <p:spPr bwMode="auto">
          <a:xfrm>
            <a:off x="5927725" y="2047875"/>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a:t>
            </a:r>
            <a:r>
              <a:rPr lang="en-US" sz="1000" b="1" dirty="0">
                <a:solidFill>
                  <a:schemeClr val="tx1"/>
                </a:solidFill>
              </a:rPr>
              <a:t>79%</a:t>
            </a:r>
            <a:endParaRPr lang="en-US" sz="800" b="1" dirty="0">
              <a:solidFill>
                <a:schemeClr val="tx1"/>
              </a:solidFill>
            </a:endParaRPr>
          </a:p>
        </p:txBody>
      </p:sp>
      <p:sp>
        <p:nvSpPr>
          <p:cNvPr id="74789" name="Text Box 56"/>
          <p:cNvSpPr txBox="1">
            <a:spLocks noChangeArrowheads="1"/>
          </p:cNvSpPr>
          <p:nvPr/>
        </p:nvSpPr>
        <p:spPr bwMode="auto">
          <a:xfrm>
            <a:off x="5876925" y="1030288"/>
            <a:ext cx="473075" cy="246062"/>
          </a:xfrm>
          <a:prstGeom prst="rect">
            <a:avLst/>
          </a:prstGeom>
          <a:noFill/>
          <a:ln w="9525">
            <a:noFill/>
            <a:miter lim="800000"/>
            <a:headEnd/>
            <a:tailEnd/>
          </a:ln>
        </p:spPr>
        <p:txBody>
          <a:bodyPr wrap="none">
            <a:spAutoFit/>
          </a:bodyPr>
          <a:lstStyle/>
          <a:p>
            <a:pPr algn="ctr"/>
            <a:r>
              <a:rPr lang="en-NZ" sz="1000" b="1">
                <a:latin typeface="Century Gothic" pitchFamily="34" charset="0"/>
              </a:rPr>
              <a:t>2011</a:t>
            </a:r>
          </a:p>
        </p:txBody>
      </p:sp>
      <p:sp>
        <p:nvSpPr>
          <p:cNvPr id="74790" name="Text Box 9"/>
          <p:cNvSpPr txBox="1">
            <a:spLocks noChangeArrowheads="1"/>
          </p:cNvSpPr>
          <p:nvPr/>
        </p:nvSpPr>
        <p:spPr bwMode="auto">
          <a:xfrm>
            <a:off x="933450" y="6613525"/>
            <a:ext cx="1860550" cy="244475"/>
          </a:xfrm>
          <a:prstGeom prst="rect">
            <a:avLst/>
          </a:prstGeom>
          <a:noFill/>
          <a:ln w="9525">
            <a:noFill/>
            <a:miter lim="800000"/>
            <a:headEnd/>
            <a:tailEnd/>
          </a:ln>
        </p:spPr>
        <p:txBody>
          <a:bodyPr>
            <a:spAutoFit/>
          </a:bodyPr>
          <a:lstStyle/>
          <a:p>
            <a:pPr>
              <a:spcBef>
                <a:spcPct val="50000"/>
              </a:spcBef>
            </a:pPr>
            <a:r>
              <a:rPr lang="en-US" sz="1000">
                <a:solidFill>
                  <a:srgbClr val="000000"/>
                </a:solidFill>
                <a:latin typeface="Century Gothic" pitchFamily="34" charset="0"/>
              </a:rPr>
              <a:t>Sample size = 280</a:t>
            </a:r>
            <a:endParaRPr lang="en-GB" sz="1000">
              <a:solidFill>
                <a:srgbClr val="000000"/>
              </a:solidFill>
              <a:latin typeface="Century Gothic"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38225" y="42863"/>
            <a:ext cx="6248400" cy="849312"/>
          </a:xfrm>
          <a:prstGeom prst="rect">
            <a:avLst/>
          </a:prstGeom>
          <a:ln>
            <a:noFill/>
          </a:ln>
        </p:spPr>
        <p:txBody>
          <a:bodyPr anchor="ctr">
            <a:normAutofit/>
          </a:bodyPr>
          <a:lstStyle/>
          <a:p>
            <a:pPr fontAlgn="auto">
              <a:spcAft>
                <a:spcPts val="0"/>
              </a:spcAft>
              <a:defRPr/>
            </a:pPr>
            <a:r>
              <a:rPr lang="en-US" sz="2800" b="1">
                <a:solidFill>
                  <a:schemeClr val="accent1"/>
                </a:solidFill>
                <a:latin typeface="Century Gothic" pitchFamily="34" charset="0"/>
                <a:ea typeface="+mj-ea"/>
                <a:cs typeface="+mj-cs"/>
              </a:rPr>
              <a:t>Executive summary (continued)</a:t>
            </a:r>
            <a:endParaRPr lang="en-NZ" sz="2800" b="1" dirty="0">
              <a:solidFill>
                <a:schemeClr val="accent1"/>
              </a:solidFill>
              <a:latin typeface="Century Gothic" pitchFamily="34" charset="0"/>
              <a:ea typeface="+mj-ea"/>
              <a:cs typeface="+mj-cs"/>
            </a:endParaRPr>
          </a:p>
        </p:txBody>
      </p:sp>
      <p:sp>
        <p:nvSpPr>
          <p:cNvPr id="5" name="Rectangle 15"/>
          <p:cNvSpPr>
            <a:spLocks noChangeArrowheads="1"/>
          </p:cNvSpPr>
          <p:nvPr/>
        </p:nvSpPr>
        <p:spPr bwMode="auto">
          <a:xfrm>
            <a:off x="1009968" y="937915"/>
            <a:ext cx="5231344" cy="369332"/>
          </a:xfrm>
          <a:prstGeom prst="rect">
            <a:avLst/>
          </a:prstGeom>
          <a:noFill/>
          <a:ln w="9525" algn="ctr">
            <a:noFill/>
            <a:miter lim="800000"/>
            <a:headEnd/>
            <a:tailEnd/>
          </a:ln>
          <a:effectLst/>
        </p:spPr>
        <p:txBody>
          <a:bodyPr>
            <a:spAutoFit/>
          </a:bodyPr>
          <a:lstStyle/>
          <a:p>
            <a:pPr fontAlgn="auto">
              <a:spcBef>
                <a:spcPts val="0"/>
              </a:spcBef>
              <a:spcAft>
                <a:spcPts val="0"/>
              </a:spcAft>
              <a:defRPr/>
            </a:pPr>
            <a:r>
              <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rPr>
              <a:t>New Zealand’s state of preparedness</a:t>
            </a:r>
          </a:p>
        </p:txBody>
      </p:sp>
      <p:sp>
        <p:nvSpPr>
          <p:cNvPr id="6" name="TextBox 5"/>
          <p:cNvSpPr txBox="1"/>
          <p:nvPr/>
        </p:nvSpPr>
        <p:spPr>
          <a:xfrm>
            <a:off x="1031875" y="1308100"/>
            <a:ext cx="7675563" cy="4632325"/>
          </a:xfrm>
          <a:prstGeom prst="rect">
            <a:avLst/>
          </a:prstGeom>
          <a:noFill/>
        </p:spPr>
        <p:txBody>
          <a:bodyPr>
            <a:spAutoFit/>
          </a:bodyPr>
          <a:lstStyle/>
          <a:p>
            <a:pPr fontAlgn="auto">
              <a:lnSpc>
                <a:spcPct val="150000"/>
              </a:lnSpc>
              <a:spcBef>
                <a:spcPts val="0"/>
              </a:spcBef>
              <a:spcAft>
                <a:spcPts val="600"/>
              </a:spcAft>
              <a:defRPr/>
            </a:pPr>
            <a:r>
              <a:rPr lang="en-NZ" sz="1200" dirty="0">
                <a:latin typeface="+mn-lt"/>
                <a:cs typeface="+mn-cs"/>
              </a:rPr>
              <a:t>New Zealand’s state of preparedness has increased substantially.</a:t>
            </a:r>
          </a:p>
          <a:p>
            <a:pPr marL="361950" indent="-361950" fontAlgn="auto">
              <a:lnSpc>
                <a:spcPct val="150000"/>
              </a:lnSpc>
              <a:spcBef>
                <a:spcPts val="0"/>
              </a:spcBef>
              <a:spcAft>
                <a:spcPts val="600"/>
              </a:spcAft>
              <a:buFont typeface="Wingdings" pitchFamily="2" charset="2"/>
              <a:buChar char="§"/>
              <a:defRPr/>
            </a:pPr>
            <a:r>
              <a:rPr lang="en-NZ" sz="1200" dirty="0">
                <a:latin typeface="+mn-lt"/>
                <a:cs typeface="+mn-cs"/>
              </a:rPr>
              <a:t>Nearly one fifth (18%) are </a:t>
            </a:r>
            <a:r>
              <a:rPr lang="en-NZ" sz="1200" u="sng" dirty="0">
                <a:latin typeface="+mn-lt"/>
                <a:cs typeface="+mn-cs"/>
              </a:rPr>
              <a:t>fully prepared</a:t>
            </a:r>
            <a:r>
              <a:rPr lang="en-NZ" sz="1200" dirty="0">
                <a:latin typeface="+mn-lt"/>
                <a:cs typeface="+mn-cs"/>
              </a:rPr>
              <a:t> for an emergency, up from 11% in 2010. Being fully prepared means having an emergency survival plan that includes what to do when away from home, having emergency survival items and water, and regularly updating these items. </a:t>
            </a:r>
          </a:p>
          <a:p>
            <a:pPr marL="361950" indent="-361950" fontAlgn="auto">
              <a:lnSpc>
                <a:spcPct val="150000"/>
              </a:lnSpc>
              <a:spcBef>
                <a:spcPts val="0"/>
              </a:spcBef>
              <a:spcAft>
                <a:spcPts val="600"/>
              </a:spcAft>
              <a:buFont typeface="Wingdings" pitchFamily="2" charset="2"/>
              <a:buChar char="§"/>
              <a:defRPr/>
            </a:pPr>
            <a:r>
              <a:rPr lang="en-NZ" sz="1200" dirty="0">
                <a:latin typeface="+mn-lt"/>
                <a:cs typeface="+mn-cs"/>
              </a:rPr>
              <a:t>Nearly </a:t>
            </a:r>
            <a:r>
              <a:rPr lang="en-NZ" sz="1200" dirty="0">
                <a:latin typeface="+mn-lt"/>
                <a:cs typeface="+mn-cs"/>
              </a:rPr>
              <a:t>a</a:t>
            </a:r>
            <a:r>
              <a:rPr lang="en-NZ" sz="1200" dirty="0">
                <a:latin typeface="+mn-lt"/>
                <a:cs typeface="+mn-cs"/>
              </a:rPr>
              <a:t> third (32%) are </a:t>
            </a:r>
            <a:r>
              <a:rPr lang="en-NZ" sz="1200" u="sng" dirty="0">
                <a:latin typeface="+mn-lt"/>
                <a:cs typeface="+mn-cs"/>
              </a:rPr>
              <a:t>prepared for an emergency when at home</a:t>
            </a:r>
            <a:r>
              <a:rPr lang="en-NZ" sz="1200" dirty="0">
                <a:latin typeface="+mn-lt"/>
                <a:cs typeface="+mn-cs"/>
              </a:rPr>
              <a:t> – 23% were prepared at home in 2010. Being prepared at home means having an emergency survival plan, having emergency survival items and water, and regularly updating these items.</a:t>
            </a:r>
          </a:p>
          <a:p>
            <a:pPr marL="361950" indent="-361950" fontAlgn="auto">
              <a:lnSpc>
                <a:spcPct val="150000"/>
              </a:lnSpc>
              <a:spcBef>
                <a:spcPts val="0"/>
              </a:spcBef>
              <a:spcAft>
                <a:spcPts val="600"/>
              </a:spcAft>
              <a:buFont typeface="Wingdings" pitchFamily="2" charset="2"/>
              <a:buChar char="§"/>
              <a:defRPr/>
            </a:pPr>
            <a:r>
              <a:rPr lang="en-NZ" sz="1200" dirty="0">
                <a:latin typeface="+mn-lt"/>
                <a:cs typeface="+mn-cs"/>
              </a:rPr>
              <a:t>More than four out of five (84%) now have emergency survival items (up from 79% in 2010), just under two thirds (63%) have a survival plan (up from 47% in 2010), and 30% have a plan that includes what to do when away from home (up from 21% in 2010).</a:t>
            </a:r>
          </a:p>
          <a:p>
            <a:pPr marL="361950" indent="-361950" fontAlgn="auto">
              <a:lnSpc>
                <a:spcPct val="150000"/>
              </a:lnSpc>
              <a:spcBef>
                <a:spcPts val="0"/>
              </a:spcBef>
              <a:spcAft>
                <a:spcPts val="600"/>
              </a:spcAft>
              <a:buFont typeface="Wingdings" pitchFamily="2" charset="2"/>
              <a:buChar char="§"/>
              <a:defRPr/>
            </a:pPr>
            <a:r>
              <a:rPr lang="en-NZ" sz="1200" dirty="0">
                <a:latin typeface="+mn-lt"/>
                <a:cs typeface="+mn-cs"/>
              </a:rPr>
              <a:t>Those more at risk when disaster strikes include students, those who identify with ethnic groups other than New Zealand European or Maori, and those for whom English is not a first language.</a:t>
            </a:r>
          </a:p>
          <a:p>
            <a:pPr marL="361950" indent="-361950" fontAlgn="auto">
              <a:lnSpc>
                <a:spcPct val="150000"/>
              </a:lnSpc>
              <a:spcBef>
                <a:spcPts val="0"/>
              </a:spcBef>
              <a:spcAft>
                <a:spcPts val="600"/>
              </a:spcAft>
              <a:buFont typeface="Wingdings" pitchFamily="2" charset="2"/>
              <a:buChar char="§"/>
              <a:defRPr/>
            </a:pPr>
            <a:r>
              <a:rPr lang="en-US" sz="1200" dirty="0">
                <a:latin typeface="+mn-lt"/>
                <a:cs typeface="+mn-cs"/>
              </a:rPr>
              <a:t>We asked those who believe preparedness is important for the reasons why they have not prepared. The main barrier is ‘not getting around to it’ (32%). Cost is more of a barrier this year (16%, up from 11% in 2010).</a:t>
            </a:r>
            <a:endParaRPr lang="en-NZ" sz="1200" dirty="0">
              <a:latin typeface="+mn-lt"/>
              <a:cs typeface="+mn-cs"/>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ext Box 9"/>
          <p:cNvSpPr txBox="1">
            <a:spLocks noChangeArrowheads="1"/>
          </p:cNvSpPr>
          <p:nvPr/>
        </p:nvSpPr>
        <p:spPr bwMode="auto">
          <a:xfrm>
            <a:off x="2541588" y="6327775"/>
            <a:ext cx="3816350" cy="244475"/>
          </a:xfrm>
          <a:prstGeom prst="rect">
            <a:avLst/>
          </a:prstGeom>
          <a:noFill/>
          <a:ln w="9525">
            <a:noFill/>
            <a:miter lim="800000"/>
            <a:headEnd/>
            <a:tailEnd/>
          </a:ln>
        </p:spPr>
        <p:txBody>
          <a:bodyPr>
            <a:spAutoFit/>
          </a:bodyPr>
          <a:lstStyle/>
          <a:p>
            <a:pPr>
              <a:spcBef>
                <a:spcPct val="50000"/>
              </a:spcBef>
            </a:pPr>
            <a:r>
              <a:rPr lang="en-US" sz="1000">
                <a:solidFill>
                  <a:srgbClr val="FFFFFF"/>
                </a:solidFill>
                <a:latin typeface="Century Gothic" pitchFamily="34" charset="0"/>
              </a:rPr>
              <a:t>Source: Survey call data (total number of interviews = 1,000)</a:t>
            </a:r>
            <a:endParaRPr lang="en-GB" sz="1000">
              <a:solidFill>
                <a:srgbClr val="FFFFFF"/>
              </a:solidFill>
              <a:latin typeface="Century Gothic" pitchFamily="34" charset="0"/>
            </a:endParaRPr>
          </a:p>
        </p:txBody>
      </p:sp>
      <p:sp>
        <p:nvSpPr>
          <p:cNvPr id="12" name="Rectangle 2"/>
          <p:cNvSpPr txBox="1">
            <a:spLocks noChangeArrowheads="1"/>
          </p:cNvSpPr>
          <p:nvPr/>
        </p:nvSpPr>
        <p:spPr>
          <a:xfrm>
            <a:off x="1017905" y="148908"/>
            <a:ext cx="8247063" cy="685800"/>
          </a:xfrm>
          <a:prstGeom prst="rect">
            <a:avLst/>
          </a:prstGeom>
        </p:spPr>
        <p:txBody>
          <a:bodyPr anchor="ctr">
            <a:normAutofit/>
          </a:bodyPr>
          <a:lstStyle>
            <a:lvl1pPr algn="l" defTabSz="914400" rtl="0" eaLnBrk="1" latinLnBrk="0" hangingPunct="1">
              <a:spcBef>
                <a:spcPct val="0"/>
              </a:spcBef>
              <a:buNone/>
              <a:defRPr sz="2800" b="0" kern="1200">
                <a:solidFill>
                  <a:schemeClr val="tx2"/>
                </a:solidFill>
                <a:latin typeface="Century Gothic" pitchFamily="34" charset="0"/>
                <a:ea typeface="+mj-ea"/>
                <a:cs typeface="+mj-cs"/>
              </a:defRPr>
            </a:lvl1pPr>
          </a:lstStyle>
          <a:p>
            <a:pPr fontAlgn="auto">
              <a:spcAft>
                <a:spcPts val="0"/>
              </a:spcAft>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Gothic"/>
              </a:rPr>
              <a:t>Auckland</a:t>
            </a:r>
            <a:r>
              <a:rPr lang="en-US" sz="3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Gothic"/>
              </a:rPr>
              <a:t> </a:t>
            </a:r>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Gothic"/>
              </a:rPr>
              <a:t>(continued)</a:t>
            </a:r>
            <a:endParaRPr lang="en-GB"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Gothic"/>
            </a:endParaRPr>
          </a:p>
        </p:txBody>
      </p:sp>
      <p:sp>
        <p:nvSpPr>
          <p:cNvPr id="75779" name="Text Box 4"/>
          <p:cNvSpPr txBox="1">
            <a:spLocks noChangeArrowheads="1"/>
          </p:cNvSpPr>
          <p:nvPr/>
        </p:nvSpPr>
        <p:spPr bwMode="auto">
          <a:xfrm>
            <a:off x="998538" y="2795588"/>
            <a:ext cx="7896225" cy="2524125"/>
          </a:xfrm>
          <a:prstGeom prst="rect">
            <a:avLst/>
          </a:prstGeom>
          <a:noFill/>
          <a:ln w="9525">
            <a:noFill/>
            <a:miter lim="800000"/>
            <a:headEnd/>
            <a:tailEnd/>
          </a:ln>
        </p:spPr>
        <p:txBody>
          <a:bodyPr>
            <a:spAutoFit/>
          </a:bodyPr>
          <a:lstStyle/>
          <a:p>
            <a:pPr marL="180975" indent="-180975">
              <a:spcBef>
                <a:spcPct val="50000"/>
              </a:spcBef>
            </a:pPr>
            <a:r>
              <a:rPr lang="en-NZ" sz="1400">
                <a:solidFill>
                  <a:srgbClr val="009999"/>
                </a:solidFill>
                <a:latin typeface="Century Gothic" pitchFamily="34" charset="0"/>
              </a:rPr>
              <a:t>Disaster awareness</a:t>
            </a:r>
            <a:endParaRPr lang="en-NZ" sz="1400">
              <a:solidFill>
                <a:srgbClr val="009999"/>
              </a:solidFill>
              <a:latin typeface="Century Gothic" pitchFamily="34" charset="0"/>
              <a:cs typeface="Times New Roman" pitchFamily="18" charset="0"/>
            </a:endParaRPr>
          </a:p>
          <a:p>
            <a:pPr marL="180975" indent="-180975">
              <a:spcBef>
                <a:spcPct val="50000"/>
              </a:spcBef>
              <a:buFont typeface="Wingdings" pitchFamily="2" charset="2"/>
              <a:buChar char="§"/>
            </a:pPr>
            <a:r>
              <a:rPr lang="en-US" sz="1200">
                <a:solidFill>
                  <a:srgbClr val="000000"/>
                </a:solidFill>
                <a:latin typeface="Century Gothic" pitchFamily="34" charset="0"/>
                <a:cs typeface="Times New Roman" pitchFamily="18" charset="0"/>
              </a:rPr>
              <a:t>Aucklanders are more likely than average to agree that there will always</a:t>
            </a:r>
            <a:r>
              <a:rPr lang="en-NZ" sz="1200">
                <a:solidFill>
                  <a:srgbClr val="000000"/>
                </a:solidFill>
                <a:latin typeface="Century Gothic" pitchFamily="34" charset="0"/>
                <a:cs typeface="Times New Roman" pitchFamily="18" charset="0"/>
              </a:rPr>
              <a:t> be adequate warning before a disaster strikes (35%, cf. 28% national average).</a:t>
            </a:r>
          </a:p>
          <a:p>
            <a:pPr marL="180975" indent="-180975">
              <a:spcBef>
                <a:spcPct val="50000"/>
              </a:spcBef>
              <a:buFont typeface="Wingdings" pitchFamily="2" charset="2"/>
              <a:buChar char="§"/>
            </a:pPr>
            <a:r>
              <a:rPr lang="en-US" sz="1200">
                <a:solidFill>
                  <a:srgbClr val="000000"/>
                </a:solidFill>
                <a:latin typeface="Century Gothic" pitchFamily="34" charset="0"/>
                <a:cs typeface="Times New Roman" pitchFamily="18" charset="0"/>
              </a:rPr>
              <a:t>Aucklanders are more likely than average to say that hospitals will be there to help following a disaster (71%, cf. 64% national average).</a:t>
            </a:r>
          </a:p>
          <a:p>
            <a:pPr marL="180975" indent="-180975">
              <a:spcBef>
                <a:spcPct val="50000"/>
              </a:spcBef>
              <a:buFont typeface="Wingdings" pitchFamily="2" charset="2"/>
              <a:buChar char="§"/>
            </a:pPr>
            <a:r>
              <a:rPr lang="en-US" sz="1200">
                <a:solidFill>
                  <a:srgbClr val="000000"/>
                </a:solidFill>
                <a:latin typeface="Century Gothic" pitchFamily="34" charset="0"/>
                <a:cs typeface="Times New Roman" pitchFamily="18" charset="0"/>
              </a:rPr>
              <a:t>Aucklanders are more likely than average to say that gas (85%, cf. 78% national average) and water services (98%, cf. 89% national average) could be disrupted following a disaster.</a:t>
            </a:r>
            <a:endParaRPr lang="en-NZ" sz="1200">
              <a:solidFill>
                <a:srgbClr val="000000"/>
              </a:solidFill>
              <a:latin typeface="Century Gothic" pitchFamily="34" charset="0"/>
              <a:cs typeface="Times New Roman" pitchFamily="18" charset="0"/>
            </a:endParaRPr>
          </a:p>
          <a:p>
            <a:pPr marL="180975" indent="-180975">
              <a:spcBef>
                <a:spcPct val="50000"/>
              </a:spcBef>
              <a:buFont typeface="Wingdings" pitchFamily="2" charset="2"/>
              <a:buChar char="§"/>
            </a:pPr>
            <a:r>
              <a:rPr lang="en-NZ" sz="1200">
                <a:solidFill>
                  <a:srgbClr val="000000"/>
                </a:solidFill>
                <a:latin typeface="Century Gothic" pitchFamily="34" charset="0"/>
                <a:cs typeface="Times New Roman" pitchFamily="18" charset="0"/>
              </a:rPr>
              <a:t>Aucklanders are less likely than average to say that a flood could happen in their lifetime (47%, cf. 57% national average). They are more likely than average to say that a volcanic eruption (66%, cf. 51% national average) or a hurricane, cyclone or storm (60%, cf. 53% national average) could happen in their lifetime.</a:t>
            </a:r>
          </a:p>
        </p:txBody>
      </p:sp>
      <p:sp>
        <p:nvSpPr>
          <p:cNvPr id="75780" name="Text Box 9"/>
          <p:cNvSpPr txBox="1">
            <a:spLocks noChangeArrowheads="1"/>
          </p:cNvSpPr>
          <p:nvPr/>
        </p:nvSpPr>
        <p:spPr bwMode="auto">
          <a:xfrm>
            <a:off x="933450" y="6613525"/>
            <a:ext cx="1860550" cy="244475"/>
          </a:xfrm>
          <a:prstGeom prst="rect">
            <a:avLst/>
          </a:prstGeom>
          <a:noFill/>
          <a:ln w="9525">
            <a:noFill/>
            <a:miter lim="800000"/>
            <a:headEnd/>
            <a:tailEnd/>
          </a:ln>
        </p:spPr>
        <p:txBody>
          <a:bodyPr>
            <a:spAutoFit/>
          </a:bodyPr>
          <a:lstStyle/>
          <a:p>
            <a:pPr>
              <a:spcBef>
                <a:spcPct val="50000"/>
              </a:spcBef>
            </a:pPr>
            <a:r>
              <a:rPr lang="en-US" sz="1000">
                <a:solidFill>
                  <a:srgbClr val="000000"/>
                </a:solidFill>
                <a:latin typeface="Century Gothic" pitchFamily="34" charset="0"/>
              </a:rPr>
              <a:t>Sample size = 280</a:t>
            </a:r>
            <a:endParaRPr lang="en-GB" sz="1000">
              <a:solidFill>
                <a:srgbClr val="000000"/>
              </a:solidFill>
              <a:latin typeface="Century Gothic" pitchFamily="34" charset="0"/>
            </a:endParaRPr>
          </a:p>
        </p:txBody>
      </p:sp>
      <p:sp>
        <p:nvSpPr>
          <p:cNvPr id="75781" name="Text Box 5"/>
          <p:cNvSpPr txBox="1">
            <a:spLocks noChangeArrowheads="1"/>
          </p:cNvSpPr>
          <p:nvPr/>
        </p:nvSpPr>
        <p:spPr bwMode="auto">
          <a:xfrm>
            <a:off x="1017588" y="1101725"/>
            <a:ext cx="8059737" cy="1692275"/>
          </a:xfrm>
          <a:prstGeom prst="rect">
            <a:avLst/>
          </a:prstGeom>
          <a:noFill/>
          <a:ln w="9525">
            <a:noFill/>
            <a:miter lim="800000"/>
            <a:headEnd/>
            <a:tailEnd/>
          </a:ln>
        </p:spPr>
        <p:txBody>
          <a:bodyPr>
            <a:spAutoFit/>
          </a:bodyPr>
          <a:lstStyle/>
          <a:p>
            <a:pPr marL="180975" indent="-180975">
              <a:spcBef>
                <a:spcPct val="50000"/>
              </a:spcBef>
              <a:buFont typeface="Wingdings" pitchFamily="2" charset="2"/>
              <a:buNone/>
            </a:pPr>
            <a:r>
              <a:rPr lang="en-NZ" sz="1400">
                <a:solidFill>
                  <a:srgbClr val="009999"/>
                </a:solidFill>
                <a:latin typeface="Century Gothic" pitchFamily="34" charset="0"/>
                <a:cs typeface="Times New Roman" pitchFamily="18" charset="0"/>
              </a:rPr>
              <a:t>Advertising and information</a:t>
            </a:r>
          </a:p>
          <a:p>
            <a:pPr marL="180975" indent="-180975">
              <a:spcBef>
                <a:spcPct val="50000"/>
              </a:spcBef>
              <a:buFont typeface="Wingdings" pitchFamily="2" charset="2"/>
              <a:buChar char=""/>
            </a:pPr>
            <a:r>
              <a:rPr lang="en-NZ" sz="1200">
                <a:latin typeface="Century Gothic" pitchFamily="34" charset="0"/>
                <a:cs typeface="Times New Roman" pitchFamily="18" charset="0"/>
              </a:rPr>
              <a:t>Advertising about preparing for a disaster is less likely than average to have been seen in newspapers (20%, cf. 33% national average).</a:t>
            </a:r>
          </a:p>
          <a:p>
            <a:pPr marL="180975" indent="-180975">
              <a:spcBef>
                <a:spcPct val="50000"/>
              </a:spcBef>
              <a:buFont typeface="Wingdings" pitchFamily="2" charset="2"/>
              <a:buChar char=""/>
            </a:pPr>
            <a:r>
              <a:rPr lang="en-NZ" sz="1200">
                <a:latin typeface="Century Gothic" pitchFamily="34" charset="0"/>
                <a:cs typeface="Times New Roman" pitchFamily="18" charset="0"/>
              </a:rPr>
              <a:t>Auckland residents are also less likely than average to state that they saw or heard non-advertising information about disasters through local or community newspapers (4%, cf. 8% national average).</a:t>
            </a:r>
          </a:p>
          <a:p>
            <a:pPr marL="180975" indent="-180975">
              <a:spcBef>
                <a:spcPct val="50000"/>
              </a:spcBef>
              <a:buFont typeface="Wingdings" pitchFamily="2" charset="2"/>
              <a:buChar char=""/>
            </a:pPr>
            <a:r>
              <a:rPr lang="en-NZ" sz="1200">
                <a:latin typeface="Century Gothic" pitchFamily="34" charset="0"/>
                <a:cs typeface="Times New Roman" pitchFamily="18" charset="0"/>
              </a:rPr>
              <a:t>Aucklanders who have seen the Civil Defence TV advertising are more likely than average to have taken some action as a result (87%, cf. 81% of all those who have seen the ads).</a:t>
            </a:r>
            <a:endParaRPr lang="en-NZ" sz="1200">
              <a:solidFill>
                <a:srgbClr val="000000"/>
              </a:solidFill>
              <a:latin typeface="Century Gothic" pitchFamily="34" charset="0"/>
              <a:cs typeface="Times New Roman"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a:xfrm>
            <a:off x="1017905" y="110808"/>
            <a:ext cx="8247063" cy="685800"/>
          </a:xfrm>
          <a:prstGeom prst="rect">
            <a:avLst/>
          </a:prstGeom>
        </p:spPr>
        <p:txBody>
          <a:bodyPr anchor="ctr">
            <a:normAutofit/>
          </a:bodyPr>
          <a:lstStyle>
            <a:lvl1pPr algn="l" defTabSz="914400" rtl="0" eaLnBrk="1" latinLnBrk="0" hangingPunct="1">
              <a:spcBef>
                <a:spcPct val="0"/>
              </a:spcBef>
              <a:buNone/>
              <a:defRPr sz="2800" b="0" kern="1200">
                <a:solidFill>
                  <a:schemeClr val="tx2"/>
                </a:solidFill>
                <a:latin typeface="Century Gothic" pitchFamily="34" charset="0"/>
                <a:ea typeface="+mj-ea"/>
                <a:cs typeface="+mj-cs"/>
              </a:defRPr>
            </a:lvl1pPr>
          </a:lstStyle>
          <a:p>
            <a:pPr fontAlgn="auto">
              <a:spcAft>
                <a:spcPts val="0"/>
              </a:spcAft>
              <a:defRPr/>
            </a:pPr>
            <a:r>
              <a:rPr lang="en-US" b="1" cap="all" dirty="0" smtClean="0">
                <a:ln w="9000" cmpd="sng">
                  <a:solidFill>
                    <a:srgbClr val="9AC1EA">
                      <a:shade val="50000"/>
                      <a:satMod val="120000"/>
                    </a:srgbClr>
                  </a:solidFill>
                  <a:prstDash val="solid"/>
                </a:ln>
                <a:gradFill>
                  <a:gsLst>
                    <a:gs pos="0">
                      <a:srgbClr val="9AC1EA">
                        <a:shade val="20000"/>
                        <a:satMod val="245000"/>
                      </a:srgbClr>
                    </a:gs>
                    <a:gs pos="43000">
                      <a:srgbClr val="9AC1EA">
                        <a:satMod val="255000"/>
                      </a:srgbClr>
                    </a:gs>
                    <a:gs pos="48000">
                      <a:srgbClr val="9AC1EA">
                        <a:shade val="85000"/>
                        <a:satMod val="255000"/>
                      </a:srgbClr>
                    </a:gs>
                    <a:gs pos="100000">
                      <a:srgbClr val="9AC1EA">
                        <a:shade val="20000"/>
                        <a:satMod val="245000"/>
                      </a:srgbClr>
                    </a:gs>
                  </a:gsLst>
                  <a:lin ang="5400000"/>
                </a:gradFill>
                <a:effectLst>
                  <a:reflection blurRad="12700" stA="28000" endPos="45000" dist="1000" dir="5400000" sy="-100000" algn="bl" rotWithShape="0"/>
                </a:effectLst>
                <a:latin typeface="Century Gothic"/>
              </a:rPr>
              <a:t>Wellington</a:t>
            </a:r>
            <a:endParaRPr lang="en-GB" sz="1400" b="1" cap="all" dirty="0">
              <a:ln w="9000" cmpd="sng">
                <a:solidFill>
                  <a:srgbClr val="9AC1EA">
                    <a:shade val="50000"/>
                    <a:satMod val="120000"/>
                  </a:srgbClr>
                </a:solidFill>
                <a:prstDash val="solid"/>
              </a:ln>
              <a:gradFill>
                <a:gsLst>
                  <a:gs pos="0">
                    <a:srgbClr val="9AC1EA">
                      <a:shade val="20000"/>
                      <a:satMod val="245000"/>
                    </a:srgbClr>
                  </a:gs>
                  <a:gs pos="43000">
                    <a:srgbClr val="9AC1EA">
                      <a:satMod val="255000"/>
                    </a:srgbClr>
                  </a:gs>
                  <a:gs pos="48000">
                    <a:srgbClr val="9AC1EA">
                      <a:shade val="85000"/>
                      <a:satMod val="255000"/>
                    </a:srgbClr>
                  </a:gs>
                  <a:gs pos="100000">
                    <a:srgbClr val="9AC1EA">
                      <a:shade val="20000"/>
                      <a:satMod val="245000"/>
                    </a:srgbClr>
                  </a:gs>
                </a:gsLst>
                <a:lin ang="5400000"/>
              </a:gradFill>
              <a:effectLst>
                <a:reflection blurRad="12700" stA="28000" endPos="45000" dist="1000" dir="5400000" sy="-100000" algn="bl" rotWithShape="0"/>
              </a:effectLst>
              <a:latin typeface="Century Gothic"/>
            </a:endParaRPr>
          </a:p>
        </p:txBody>
      </p:sp>
      <p:sp>
        <p:nvSpPr>
          <p:cNvPr id="39" name="Text Box 3"/>
          <p:cNvSpPr txBox="1">
            <a:spLocks noChangeArrowheads="1"/>
          </p:cNvSpPr>
          <p:nvPr/>
        </p:nvSpPr>
        <p:spPr bwMode="auto">
          <a:xfrm>
            <a:off x="1009650" y="2668588"/>
            <a:ext cx="8107363" cy="3816350"/>
          </a:xfrm>
          <a:prstGeom prst="rect">
            <a:avLst/>
          </a:prstGeom>
          <a:noFill/>
          <a:ln w="9525">
            <a:noFill/>
            <a:miter lim="800000"/>
            <a:headEnd/>
            <a:tailEnd/>
          </a:ln>
          <a:effectLst/>
        </p:spPr>
        <p:txBody>
          <a:bodyPr>
            <a:spAutoFit/>
          </a:bodyPr>
          <a:lstStyle/>
          <a:p>
            <a:pPr marL="180975" indent="-180975">
              <a:spcBef>
                <a:spcPct val="50000"/>
              </a:spcBef>
              <a:buFont typeface="Wingdings" pitchFamily="2" charset="2"/>
              <a:buNone/>
              <a:defRPr/>
            </a:pPr>
            <a:r>
              <a:rPr lang="en-NZ" sz="1400" kern="0" dirty="0">
                <a:solidFill>
                  <a:srgbClr val="009999"/>
                </a:solidFill>
                <a:latin typeface="+mn-lt"/>
                <a:cs typeface="Times New Roman" pitchFamily="18" charset="0"/>
              </a:rPr>
              <a:t>Preparedness</a:t>
            </a:r>
          </a:p>
          <a:p>
            <a:pPr marL="180975" indent="-180975">
              <a:spcBef>
                <a:spcPct val="50000"/>
              </a:spcBef>
              <a:buFont typeface="Wingdings" pitchFamily="2" charset="2"/>
              <a:buChar char=""/>
              <a:defRPr/>
            </a:pPr>
            <a:r>
              <a:rPr lang="en-NZ" sz="1200" kern="0" dirty="0">
                <a:solidFill>
                  <a:srgbClr val="000000"/>
                </a:solidFill>
                <a:latin typeface="+mn-lt"/>
                <a:cs typeface="Times New Roman" pitchFamily="18" charset="0"/>
              </a:rPr>
              <a:t>Overall, a third of Wellington residents are fully prepared for a disaster. This is higher than the national average (18%), and represents an increase from last year (up from 18% to 33%). </a:t>
            </a:r>
          </a:p>
          <a:p>
            <a:pPr marL="180975" indent="-180975">
              <a:spcBef>
                <a:spcPct val="50000"/>
              </a:spcBef>
              <a:buFont typeface="Wingdings" pitchFamily="2" charset="2"/>
              <a:buChar char=""/>
              <a:defRPr/>
            </a:pPr>
            <a:r>
              <a:rPr lang="en-NZ" sz="1200" kern="0" dirty="0">
                <a:solidFill>
                  <a:srgbClr val="000000"/>
                </a:solidFill>
                <a:latin typeface="+mn-lt"/>
                <a:cs typeface="Times New Roman" pitchFamily="18" charset="0"/>
              </a:rPr>
              <a:t>Similarly, the proportion of Wellington residents who are prepared at home in </a:t>
            </a:r>
            <a:r>
              <a:rPr lang="en-NZ" sz="1200" kern="0" dirty="0">
                <a:solidFill>
                  <a:srgbClr val="000000"/>
                </a:solidFill>
                <a:latin typeface="+mn-lt"/>
                <a:cs typeface="Times New Roman" pitchFamily="18" charset="0"/>
              </a:rPr>
              <a:t>the event of a disaster is higher </a:t>
            </a:r>
            <a:r>
              <a:rPr lang="en-NZ" sz="1200" kern="0" dirty="0">
                <a:solidFill>
                  <a:srgbClr val="000000"/>
                </a:solidFill>
                <a:latin typeface="+mn-lt"/>
                <a:cs typeface="Times New Roman" pitchFamily="18" charset="0"/>
              </a:rPr>
              <a:t>than the </a:t>
            </a:r>
            <a:r>
              <a:rPr lang="en-NZ" sz="1200" kern="0" dirty="0">
                <a:solidFill>
                  <a:srgbClr val="000000"/>
                </a:solidFill>
                <a:latin typeface="+mn-lt"/>
                <a:cs typeface="Times New Roman" pitchFamily="18" charset="0"/>
              </a:rPr>
              <a:t>national average </a:t>
            </a:r>
            <a:r>
              <a:rPr lang="en-NZ" sz="1200" kern="0" dirty="0">
                <a:solidFill>
                  <a:srgbClr val="000000"/>
                </a:solidFill>
                <a:latin typeface="+mn-lt"/>
                <a:cs typeface="Times New Roman" pitchFamily="18" charset="0"/>
              </a:rPr>
              <a:t>(51%, cf. 32% national average), and has increased since last year (from 34% to 51%).</a:t>
            </a:r>
          </a:p>
          <a:p>
            <a:pPr marL="180975" indent="-180975">
              <a:spcBef>
                <a:spcPct val="50000"/>
              </a:spcBef>
              <a:buFont typeface="Wingdings" pitchFamily="2" charset="2"/>
              <a:buChar char=""/>
              <a:defRPr/>
            </a:pPr>
            <a:r>
              <a:rPr lang="en-NZ" sz="1200" kern="0" dirty="0">
                <a:solidFill>
                  <a:sysClr val="windowText" lastClr="000000"/>
                </a:solidFill>
                <a:latin typeface="+mn-lt"/>
                <a:cs typeface="Times New Roman" pitchFamily="18" charset="0"/>
              </a:rPr>
              <a:t>Wellington residents </a:t>
            </a:r>
            <a:r>
              <a:rPr lang="en-NZ" sz="1200" kern="0" dirty="0">
                <a:solidFill>
                  <a:sysClr val="windowText" lastClr="000000"/>
                </a:solidFill>
                <a:latin typeface="+mn-lt"/>
                <a:cs typeface="Times New Roman" pitchFamily="18" charset="0"/>
              </a:rPr>
              <a:t>are more </a:t>
            </a:r>
            <a:r>
              <a:rPr lang="en-NZ" sz="1200" kern="0" dirty="0">
                <a:solidFill>
                  <a:sysClr val="windowText" lastClr="000000"/>
                </a:solidFill>
                <a:latin typeface="+mn-lt"/>
                <a:cs typeface="Times New Roman" pitchFamily="18" charset="0"/>
              </a:rPr>
              <a:t>likely than average to say that they are quite or very well prepared for a disaster (73%, cf. 60% national average</a:t>
            </a:r>
            <a:r>
              <a:rPr lang="en-NZ" sz="1200" kern="0" dirty="0">
                <a:solidFill>
                  <a:sysClr val="windowText" lastClr="000000"/>
                </a:solidFill>
                <a:latin typeface="+mn-lt"/>
                <a:cs typeface="Times New Roman" pitchFamily="18" charset="0"/>
              </a:rPr>
              <a:t>). They </a:t>
            </a:r>
            <a:r>
              <a:rPr lang="en-NZ" sz="1200" kern="0" dirty="0">
                <a:solidFill>
                  <a:sysClr val="windowText" lastClr="000000"/>
                </a:solidFill>
                <a:latin typeface="+mn-lt"/>
                <a:cs typeface="Times New Roman" pitchFamily="18" charset="0"/>
              </a:rPr>
              <a:t>are also more likely than average to say that people should </a:t>
            </a:r>
            <a:r>
              <a:rPr lang="en-NZ" sz="1200" kern="0" dirty="0">
                <a:solidFill>
                  <a:sysClr val="windowText" lastClr="000000"/>
                </a:solidFill>
                <a:latin typeface="+mn-lt"/>
                <a:cs typeface="Times New Roman" pitchFamily="18" charset="0"/>
              </a:rPr>
              <a:t>have an </a:t>
            </a:r>
            <a:r>
              <a:rPr lang="en-NZ" sz="1200" kern="0" dirty="0">
                <a:solidFill>
                  <a:sysClr val="windowText" lastClr="000000"/>
                </a:solidFill>
                <a:latin typeface="+mn-lt"/>
                <a:cs typeface="Times New Roman" pitchFamily="18" charset="0"/>
              </a:rPr>
              <a:t>emergency supply of essential items (88%, cf. 77% national average), and </a:t>
            </a:r>
            <a:r>
              <a:rPr lang="en-NZ" sz="1200" kern="0" dirty="0">
                <a:solidFill>
                  <a:sysClr val="windowText" lastClr="000000"/>
                </a:solidFill>
                <a:latin typeface="+mn-lt"/>
                <a:cs typeface="Times New Roman" pitchFamily="18" charset="0"/>
              </a:rPr>
              <a:t>an emergency/survival </a:t>
            </a:r>
            <a:r>
              <a:rPr lang="en-NZ" sz="1200" kern="0" dirty="0">
                <a:solidFill>
                  <a:sysClr val="windowText" lastClr="000000"/>
                </a:solidFill>
                <a:latin typeface="+mn-lt"/>
                <a:cs typeface="Times New Roman" pitchFamily="18" charset="0"/>
              </a:rPr>
              <a:t>plan </a:t>
            </a:r>
            <a:r>
              <a:rPr lang="en-NZ" sz="1200" kern="0" dirty="0">
                <a:solidFill>
                  <a:sysClr val="windowText" lastClr="000000"/>
                </a:solidFill>
                <a:latin typeface="+mn-lt"/>
                <a:cs typeface="Times New Roman" pitchFamily="18" charset="0"/>
              </a:rPr>
              <a:t>(57%, </a:t>
            </a:r>
            <a:r>
              <a:rPr lang="en-NZ" sz="1200" kern="0" dirty="0">
                <a:solidFill>
                  <a:sysClr val="windowText" lastClr="000000"/>
                </a:solidFill>
                <a:latin typeface="+mn-lt"/>
                <a:cs typeface="Times New Roman" pitchFamily="18" charset="0"/>
              </a:rPr>
              <a:t>cf. </a:t>
            </a:r>
            <a:r>
              <a:rPr lang="en-NZ" sz="1200" kern="0" dirty="0">
                <a:solidFill>
                  <a:sysClr val="windowText" lastClr="000000"/>
                </a:solidFill>
                <a:latin typeface="+mn-lt"/>
                <a:cs typeface="Times New Roman" pitchFamily="18" charset="0"/>
              </a:rPr>
              <a:t>47</a:t>
            </a:r>
            <a:r>
              <a:rPr lang="en-NZ" sz="1200" kern="0" dirty="0">
                <a:solidFill>
                  <a:sysClr val="windowText" lastClr="000000"/>
                </a:solidFill>
                <a:latin typeface="+mn-lt"/>
                <a:cs typeface="Times New Roman" pitchFamily="18" charset="0"/>
              </a:rPr>
              <a:t>% national average) to prepare for a disaster</a:t>
            </a:r>
            <a:r>
              <a:rPr lang="en-NZ" sz="1200" kern="0" dirty="0">
                <a:solidFill>
                  <a:sysClr val="windowText" lastClr="000000"/>
                </a:solidFill>
                <a:latin typeface="+mn-lt"/>
                <a:cs typeface="Times New Roman" pitchFamily="18" charset="0"/>
              </a:rPr>
              <a:t>.</a:t>
            </a:r>
          </a:p>
          <a:p>
            <a:pPr marL="180975" indent="-180975">
              <a:spcBef>
                <a:spcPct val="50000"/>
              </a:spcBef>
              <a:buFont typeface="Wingdings" pitchFamily="2" charset="2"/>
              <a:buChar char=""/>
              <a:defRPr/>
            </a:pPr>
            <a:r>
              <a:rPr lang="en-NZ" sz="1200" kern="0" dirty="0">
                <a:solidFill>
                  <a:sysClr val="windowText" lastClr="000000"/>
                </a:solidFill>
                <a:latin typeface="+mn-lt"/>
                <a:cs typeface="Times New Roman" pitchFamily="18" charset="0"/>
              </a:rPr>
              <a:t>The proportion of Wellington </a:t>
            </a:r>
            <a:r>
              <a:rPr lang="en-NZ" sz="1200" kern="0" dirty="0">
                <a:solidFill>
                  <a:sysClr val="windowText" lastClr="000000"/>
                </a:solidFill>
                <a:latin typeface="+mn-lt"/>
                <a:cs typeface="Times New Roman" pitchFamily="18" charset="0"/>
              </a:rPr>
              <a:t>residents </a:t>
            </a:r>
            <a:r>
              <a:rPr lang="en-NZ" sz="1200" kern="0" dirty="0">
                <a:solidFill>
                  <a:sysClr val="windowText" lastClr="000000"/>
                </a:solidFill>
                <a:latin typeface="+mn-lt"/>
                <a:cs typeface="Times New Roman" pitchFamily="18" charset="0"/>
              </a:rPr>
              <a:t>who have </a:t>
            </a:r>
            <a:r>
              <a:rPr lang="en-NZ" sz="1200" kern="0" dirty="0">
                <a:solidFill>
                  <a:sysClr val="windowText" lastClr="000000"/>
                </a:solidFill>
                <a:latin typeface="+mn-lt"/>
                <a:cs typeface="Times New Roman" pitchFamily="18" charset="0"/>
              </a:rPr>
              <a:t>taken steps in the past 12 months to prepare for a disaster </a:t>
            </a:r>
            <a:r>
              <a:rPr lang="en-NZ" sz="1200" kern="0" dirty="0">
                <a:solidFill>
                  <a:sysClr val="windowText" lastClr="000000"/>
                </a:solidFill>
                <a:latin typeface="+mn-lt"/>
                <a:cs typeface="Times New Roman" pitchFamily="18" charset="0"/>
              </a:rPr>
              <a:t>is higher than average (83</a:t>
            </a:r>
            <a:r>
              <a:rPr lang="en-NZ" sz="1200" kern="0" dirty="0">
                <a:solidFill>
                  <a:sysClr val="windowText" lastClr="000000"/>
                </a:solidFill>
                <a:latin typeface="+mn-lt"/>
                <a:cs typeface="Times New Roman" pitchFamily="18" charset="0"/>
              </a:rPr>
              <a:t>%, cf. 60% national average). </a:t>
            </a:r>
            <a:endParaRPr lang="en-NZ" sz="1200" kern="0" dirty="0">
              <a:solidFill>
                <a:sysClr val="windowText" lastClr="000000"/>
              </a:solidFill>
              <a:latin typeface="+mn-lt"/>
              <a:cs typeface="Times New Roman" pitchFamily="18" charset="0"/>
            </a:endParaRPr>
          </a:p>
          <a:p>
            <a:pPr marL="180975" indent="-180975">
              <a:spcBef>
                <a:spcPct val="50000"/>
              </a:spcBef>
              <a:buFont typeface="Wingdings" pitchFamily="2" charset="2"/>
              <a:buChar char=""/>
              <a:defRPr/>
            </a:pPr>
            <a:r>
              <a:rPr lang="en-NZ" sz="1200" kern="0" dirty="0">
                <a:solidFill>
                  <a:sysClr val="windowText" lastClr="000000"/>
                </a:solidFill>
                <a:latin typeface="+mn-lt"/>
                <a:cs typeface="Times New Roman" pitchFamily="18" charset="0"/>
              </a:rPr>
              <a:t>Wellington residents are </a:t>
            </a:r>
            <a:r>
              <a:rPr lang="en-NZ" sz="1200" kern="0" dirty="0">
                <a:solidFill>
                  <a:sysClr val="windowText" lastClr="000000"/>
                </a:solidFill>
                <a:latin typeface="+mn-lt"/>
                <a:cs typeface="Times New Roman" pitchFamily="18" charset="0"/>
              </a:rPr>
              <a:t>more likely than average to say they have been prompted to </a:t>
            </a:r>
            <a:r>
              <a:rPr lang="en-NZ" sz="1200" kern="0" dirty="0">
                <a:solidFill>
                  <a:sysClr val="windowText" lastClr="000000"/>
                </a:solidFill>
                <a:latin typeface="+mn-lt"/>
                <a:cs typeface="Times New Roman" pitchFamily="18" charset="0"/>
              </a:rPr>
              <a:t>take steps to prepare </a:t>
            </a:r>
            <a:r>
              <a:rPr lang="en-NZ" sz="1200" kern="0" dirty="0">
                <a:solidFill>
                  <a:sysClr val="windowText" lastClr="000000"/>
                </a:solidFill>
                <a:latin typeface="+mn-lt"/>
                <a:cs typeface="Times New Roman" pitchFamily="18" charset="0"/>
              </a:rPr>
              <a:t>due to the Christchurch earthquakes (</a:t>
            </a:r>
            <a:r>
              <a:rPr lang="en-NZ" sz="1200" kern="0" dirty="0">
                <a:solidFill>
                  <a:sysClr val="windowText" lastClr="000000"/>
                </a:solidFill>
                <a:latin typeface="+mn-lt"/>
                <a:cs typeface="Times New Roman" pitchFamily="18" charset="0"/>
              </a:rPr>
              <a:t>81%, </a:t>
            </a:r>
            <a:r>
              <a:rPr lang="en-NZ" sz="1200" kern="0" dirty="0">
                <a:solidFill>
                  <a:sysClr val="windowText" lastClr="000000"/>
                </a:solidFill>
                <a:latin typeface="+mn-lt"/>
                <a:cs typeface="Times New Roman" pitchFamily="18" charset="0"/>
              </a:rPr>
              <a:t>cf. </a:t>
            </a:r>
            <a:r>
              <a:rPr lang="en-NZ" sz="1200" kern="0" dirty="0">
                <a:solidFill>
                  <a:sysClr val="windowText" lastClr="000000"/>
                </a:solidFill>
                <a:latin typeface="+mn-lt"/>
                <a:cs typeface="Times New Roman" pitchFamily="18" charset="0"/>
              </a:rPr>
              <a:t>60% </a:t>
            </a:r>
            <a:r>
              <a:rPr lang="en-NZ" sz="1200" kern="0" dirty="0">
                <a:solidFill>
                  <a:sysClr val="windowText" lastClr="000000"/>
                </a:solidFill>
                <a:latin typeface="+mn-lt"/>
                <a:cs typeface="Times New Roman" pitchFamily="18" charset="0"/>
              </a:rPr>
              <a:t>national average</a:t>
            </a:r>
            <a:r>
              <a:rPr lang="en-NZ" sz="1200" kern="0" dirty="0">
                <a:solidFill>
                  <a:sysClr val="windowText" lastClr="000000"/>
                </a:solidFill>
                <a:latin typeface="+mn-lt"/>
                <a:cs typeface="Times New Roman" pitchFamily="18" charset="0"/>
              </a:rPr>
              <a:t>). </a:t>
            </a:r>
          </a:p>
          <a:p>
            <a:pPr marL="180975" indent="-180975">
              <a:spcBef>
                <a:spcPct val="50000"/>
              </a:spcBef>
              <a:buFont typeface="Wingdings" pitchFamily="2" charset="2"/>
              <a:buChar char=""/>
              <a:defRPr/>
            </a:pPr>
            <a:r>
              <a:rPr lang="en-NZ" sz="1200" kern="0" dirty="0">
                <a:solidFill>
                  <a:sysClr val="windowText" lastClr="000000"/>
                </a:solidFill>
                <a:latin typeface="+mn-lt"/>
                <a:cs typeface="Times New Roman" pitchFamily="18" charset="0"/>
              </a:rPr>
              <a:t>Of those who say they were prompted to take steps to prepare because of the Christchurch earthquakes, a higher than average proportion say that the Christchurch earthquakes raised their awareness of what could happen in a disaster (19%, cf. 10% national average).</a:t>
            </a:r>
            <a:endParaRPr lang="en-NZ" sz="1200" kern="0" dirty="0">
              <a:solidFill>
                <a:srgbClr val="000000"/>
              </a:solidFill>
              <a:latin typeface="+mn-lt"/>
              <a:cs typeface="Times New Roman" pitchFamily="18" charset="0"/>
            </a:endParaRPr>
          </a:p>
        </p:txBody>
      </p:sp>
      <p:sp>
        <p:nvSpPr>
          <p:cNvPr id="42" name="Rounded Rectangle 41"/>
          <p:cNvSpPr/>
          <p:nvPr/>
        </p:nvSpPr>
        <p:spPr>
          <a:xfrm>
            <a:off x="1156376" y="1073317"/>
            <a:ext cx="5381625" cy="1388901"/>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NZ"/>
          </a:p>
        </p:txBody>
      </p:sp>
      <p:sp>
        <p:nvSpPr>
          <p:cNvPr id="76806" name="Rectangle 48"/>
          <p:cNvSpPr>
            <a:spLocks noChangeArrowheads="1"/>
          </p:cNvSpPr>
          <p:nvPr/>
        </p:nvSpPr>
        <p:spPr bwMode="auto">
          <a:xfrm>
            <a:off x="1603375" y="1370013"/>
            <a:ext cx="1079500" cy="214312"/>
          </a:xfrm>
          <a:prstGeom prst="rect">
            <a:avLst/>
          </a:prstGeom>
          <a:noFill/>
          <a:ln w="9525">
            <a:noFill/>
            <a:miter lim="800000"/>
            <a:headEnd/>
            <a:tailEnd/>
          </a:ln>
        </p:spPr>
        <p:txBody>
          <a:bodyPr wrap="none">
            <a:spAutoFit/>
          </a:bodyPr>
          <a:lstStyle/>
          <a:p>
            <a:pPr algn="r">
              <a:lnSpc>
                <a:spcPct val="80000"/>
              </a:lnSpc>
              <a:spcBef>
                <a:spcPct val="20000"/>
              </a:spcBef>
              <a:buSzPct val="75000"/>
            </a:pPr>
            <a:r>
              <a:rPr lang="en-NZ" sz="1000" b="1">
                <a:latin typeface="Century Gothic" pitchFamily="34" charset="0"/>
              </a:rPr>
              <a:t>Fully prepared</a:t>
            </a:r>
          </a:p>
        </p:txBody>
      </p:sp>
      <p:sp>
        <p:nvSpPr>
          <p:cNvPr id="76807" name="Rectangle 49"/>
          <p:cNvSpPr>
            <a:spLocks noChangeArrowheads="1"/>
          </p:cNvSpPr>
          <p:nvPr/>
        </p:nvSpPr>
        <p:spPr bwMode="auto">
          <a:xfrm>
            <a:off x="1370013" y="1636713"/>
            <a:ext cx="1312862" cy="214312"/>
          </a:xfrm>
          <a:prstGeom prst="rect">
            <a:avLst/>
          </a:prstGeom>
          <a:noFill/>
          <a:ln w="9525">
            <a:noFill/>
            <a:miter lim="800000"/>
            <a:headEnd/>
            <a:tailEnd/>
          </a:ln>
        </p:spPr>
        <p:txBody>
          <a:bodyPr wrap="none">
            <a:spAutoFit/>
          </a:bodyPr>
          <a:lstStyle/>
          <a:p>
            <a:pPr algn="r">
              <a:lnSpc>
                <a:spcPct val="80000"/>
              </a:lnSpc>
              <a:spcBef>
                <a:spcPct val="20000"/>
              </a:spcBef>
              <a:buSzPct val="75000"/>
            </a:pPr>
            <a:r>
              <a:rPr lang="en-NZ" sz="1000" b="1">
                <a:latin typeface="Century Gothic" pitchFamily="34" charset="0"/>
              </a:rPr>
              <a:t>Prepared at home</a:t>
            </a:r>
          </a:p>
        </p:txBody>
      </p:sp>
      <p:sp>
        <p:nvSpPr>
          <p:cNvPr id="76808" name="Text Box 50"/>
          <p:cNvSpPr txBox="1">
            <a:spLocks noChangeArrowheads="1"/>
          </p:cNvSpPr>
          <p:nvPr/>
        </p:nvSpPr>
        <p:spPr bwMode="auto">
          <a:xfrm>
            <a:off x="2582863" y="1116013"/>
            <a:ext cx="896937" cy="246062"/>
          </a:xfrm>
          <a:prstGeom prst="rect">
            <a:avLst/>
          </a:prstGeom>
          <a:noFill/>
          <a:ln w="9525">
            <a:noFill/>
            <a:miter lim="800000"/>
            <a:headEnd/>
            <a:tailEnd/>
          </a:ln>
        </p:spPr>
        <p:txBody>
          <a:bodyPr wrap="none">
            <a:spAutoFit/>
          </a:bodyPr>
          <a:lstStyle/>
          <a:p>
            <a:pPr algn="ctr"/>
            <a:r>
              <a:rPr lang="en-NZ" sz="1000" b="1">
                <a:latin typeface="Century Gothic" pitchFamily="34" charset="0"/>
              </a:rPr>
              <a:t>Benchmark</a:t>
            </a:r>
            <a:endParaRPr lang="en-GB" sz="1000" b="1">
              <a:latin typeface="Century Gothic" pitchFamily="34" charset="0"/>
            </a:endParaRPr>
          </a:p>
        </p:txBody>
      </p:sp>
      <p:sp>
        <p:nvSpPr>
          <p:cNvPr id="76809" name="Text Box 56"/>
          <p:cNvSpPr txBox="1">
            <a:spLocks noChangeArrowheads="1"/>
          </p:cNvSpPr>
          <p:nvPr/>
        </p:nvSpPr>
        <p:spPr bwMode="auto">
          <a:xfrm>
            <a:off x="3427413" y="1116013"/>
            <a:ext cx="473075" cy="246062"/>
          </a:xfrm>
          <a:prstGeom prst="rect">
            <a:avLst/>
          </a:prstGeom>
          <a:noFill/>
          <a:ln w="9525">
            <a:noFill/>
            <a:miter lim="800000"/>
            <a:headEnd/>
            <a:tailEnd/>
          </a:ln>
        </p:spPr>
        <p:txBody>
          <a:bodyPr wrap="none">
            <a:spAutoFit/>
          </a:bodyPr>
          <a:lstStyle/>
          <a:p>
            <a:pPr algn="ctr"/>
            <a:r>
              <a:rPr lang="en-NZ" sz="1000" b="1">
                <a:latin typeface="Century Gothic" pitchFamily="34" charset="0"/>
              </a:rPr>
              <a:t>2007</a:t>
            </a:r>
          </a:p>
        </p:txBody>
      </p:sp>
      <p:sp>
        <p:nvSpPr>
          <p:cNvPr id="76810" name="Text Box 56"/>
          <p:cNvSpPr txBox="1">
            <a:spLocks noChangeArrowheads="1"/>
          </p:cNvSpPr>
          <p:nvPr/>
        </p:nvSpPr>
        <p:spPr bwMode="auto">
          <a:xfrm>
            <a:off x="4030663" y="1116013"/>
            <a:ext cx="473075" cy="246062"/>
          </a:xfrm>
          <a:prstGeom prst="rect">
            <a:avLst/>
          </a:prstGeom>
          <a:noFill/>
          <a:ln w="9525">
            <a:noFill/>
            <a:miter lim="800000"/>
            <a:headEnd/>
            <a:tailEnd/>
          </a:ln>
        </p:spPr>
        <p:txBody>
          <a:bodyPr wrap="none">
            <a:spAutoFit/>
          </a:bodyPr>
          <a:lstStyle/>
          <a:p>
            <a:pPr algn="ctr"/>
            <a:r>
              <a:rPr lang="en-NZ" sz="1000" b="1">
                <a:latin typeface="Century Gothic" pitchFamily="34" charset="0"/>
              </a:rPr>
              <a:t>2008</a:t>
            </a:r>
          </a:p>
        </p:txBody>
      </p:sp>
      <p:sp>
        <p:nvSpPr>
          <p:cNvPr id="76811" name="Text Box 56"/>
          <p:cNvSpPr txBox="1">
            <a:spLocks noChangeArrowheads="1"/>
          </p:cNvSpPr>
          <p:nvPr/>
        </p:nvSpPr>
        <p:spPr bwMode="auto">
          <a:xfrm>
            <a:off x="4651375" y="1116013"/>
            <a:ext cx="473075" cy="246062"/>
          </a:xfrm>
          <a:prstGeom prst="rect">
            <a:avLst/>
          </a:prstGeom>
          <a:noFill/>
          <a:ln w="9525">
            <a:noFill/>
            <a:miter lim="800000"/>
            <a:headEnd/>
            <a:tailEnd/>
          </a:ln>
        </p:spPr>
        <p:txBody>
          <a:bodyPr wrap="none">
            <a:spAutoFit/>
          </a:bodyPr>
          <a:lstStyle/>
          <a:p>
            <a:pPr algn="ctr"/>
            <a:r>
              <a:rPr lang="en-NZ" sz="1000" b="1">
                <a:latin typeface="Century Gothic" pitchFamily="34" charset="0"/>
              </a:rPr>
              <a:t>2009</a:t>
            </a:r>
          </a:p>
        </p:txBody>
      </p:sp>
      <p:sp>
        <p:nvSpPr>
          <p:cNvPr id="76812" name="Rectangle 49"/>
          <p:cNvSpPr>
            <a:spLocks noChangeArrowheads="1"/>
          </p:cNvSpPr>
          <p:nvPr/>
        </p:nvSpPr>
        <p:spPr bwMode="auto">
          <a:xfrm>
            <a:off x="1838325" y="1895475"/>
            <a:ext cx="844550" cy="214313"/>
          </a:xfrm>
          <a:prstGeom prst="rect">
            <a:avLst/>
          </a:prstGeom>
          <a:noFill/>
          <a:ln w="9525">
            <a:noFill/>
            <a:miter lim="800000"/>
            <a:headEnd/>
            <a:tailEnd/>
          </a:ln>
        </p:spPr>
        <p:txBody>
          <a:bodyPr wrap="none">
            <a:spAutoFit/>
          </a:bodyPr>
          <a:lstStyle/>
          <a:p>
            <a:pPr algn="r">
              <a:lnSpc>
                <a:spcPct val="80000"/>
              </a:lnSpc>
              <a:spcBef>
                <a:spcPct val="20000"/>
              </a:spcBef>
              <a:buSzPct val="75000"/>
            </a:pPr>
            <a:r>
              <a:rPr lang="en-NZ" sz="1000" b="1">
                <a:latin typeface="Century Gothic" pitchFamily="34" charset="0"/>
              </a:rPr>
              <a:t>Has a plan</a:t>
            </a:r>
          </a:p>
        </p:txBody>
      </p:sp>
      <p:sp>
        <p:nvSpPr>
          <p:cNvPr id="76813" name="Rectangle 49"/>
          <p:cNvSpPr>
            <a:spLocks noChangeArrowheads="1"/>
          </p:cNvSpPr>
          <p:nvPr/>
        </p:nvSpPr>
        <p:spPr bwMode="auto">
          <a:xfrm>
            <a:off x="1390650" y="2168525"/>
            <a:ext cx="1292225" cy="214313"/>
          </a:xfrm>
          <a:prstGeom prst="rect">
            <a:avLst/>
          </a:prstGeom>
          <a:noFill/>
          <a:ln w="9525">
            <a:noFill/>
            <a:miter lim="800000"/>
            <a:headEnd/>
            <a:tailEnd/>
          </a:ln>
        </p:spPr>
        <p:txBody>
          <a:bodyPr wrap="none">
            <a:spAutoFit/>
          </a:bodyPr>
          <a:lstStyle/>
          <a:p>
            <a:pPr algn="r">
              <a:lnSpc>
                <a:spcPct val="80000"/>
              </a:lnSpc>
              <a:spcBef>
                <a:spcPct val="20000"/>
              </a:spcBef>
              <a:buSzPct val="75000"/>
            </a:pPr>
            <a:r>
              <a:rPr lang="en-NZ" sz="1000" b="1">
                <a:latin typeface="Century Gothic" pitchFamily="34" charset="0"/>
              </a:rPr>
              <a:t>Has survival items</a:t>
            </a:r>
          </a:p>
        </p:txBody>
      </p:sp>
      <p:sp>
        <p:nvSpPr>
          <p:cNvPr id="51" name="AutoShape 52"/>
          <p:cNvSpPr>
            <a:spLocks noChangeArrowheads="1"/>
          </p:cNvSpPr>
          <p:nvPr/>
        </p:nvSpPr>
        <p:spPr bwMode="auto">
          <a:xfrm>
            <a:off x="2852738" y="2155825"/>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76%</a:t>
            </a:r>
          </a:p>
        </p:txBody>
      </p:sp>
      <p:sp>
        <p:nvSpPr>
          <p:cNvPr id="52" name="AutoShape 52"/>
          <p:cNvSpPr>
            <a:spLocks noChangeArrowheads="1"/>
          </p:cNvSpPr>
          <p:nvPr/>
        </p:nvSpPr>
        <p:spPr bwMode="auto">
          <a:xfrm>
            <a:off x="2852738" y="1368425"/>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18%</a:t>
            </a:r>
          </a:p>
        </p:txBody>
      </p:sp>
      <p:sp>
        <p:nvSpPr>
          <p:cNvPr id="53" name="AutoShape 52"/>
          <p:cNvSpPr>
            <a:spLocks noChangeArrowheads="1"/>
          </p:cNvSpPr>
          <p:nvPr/>
        </p:nvSpPr>
        <p:spPr bwMode="auto">
          <a:xfrm>
            <a:off x="2852738" y="1631950"/>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35%</a:t>
            </a:r>
          </a:p>
        </p:txBody>
      </p:sp>
      <p:sp>
        <p:nvSpPr>
          <p:cNvPr id="54" name="AutoShape 52"/>
          <p:cNvSpPr>
            <a:spLocks noChangeArrowheads="1"/>
          </p:cNvSpPr>
          <p:nvPr/>
        </p:nvSpPr>
        <p:spPr bwMode="auto">
          <a:xfrm>
            <a:off x="2852738" y="1893888"/>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59%</a:t>
            </a:r>
          </a:p>
        </p:txBody>
      </p:sp>
      <p:sp>
        <p:nvSpPr>
          <p:cNvPr id="55" name="AutoShape 52"/>
          <p:cNvSpPr>
            <a:spLocks noChangeArrowheads="1"/>
          </p:cNvSpPr>
          <p:nvPr/>
        </p:nvSpPr>
        <p:spPr bwMode="auto">
          <a:xfrm>
            <a:off x="3475038" y="2155825"/>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77%</a:t>
            </a:r>
          </a:p>
        </p:txBody>
      </p:sp>
      <p:sp>
        <p:nvSpPr>
          <p:cNvPr id="56" name="AutoShape 52"/>
          <p:cNvSpPr>
            <a:spLocks noChangeArrowheads="1"/>
          </p:cNvSpPr>
          <p:nvPr/>
        </p:nvSpPr>
        <p:spPr bwMode="auto">
          <a:xfrm>
            <a:off x="3475038" y="1368425"/>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16%</a:t>
            </a:r>
          </a:p>
        </p:txBody>
      </p:sp>
      <p:sp>
        <p:nvSpPr>
          <p:cNvPr id="57" name="AutoShape 52"/>
          <p:cNvSpPr>
            <a:spLocks noChangeArrowheads="1"/>
          </p:cNvSpPr>
          <p:nvPr/>
        </p:nvSpPr>
        <p:spPr bwMode="auto">
          <a:xfrm>
            <a:off x="3475038" y="1631950"/>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37%</a:t>
            </a:r>
          </a:p>
        </p:txBody>
      </p:sp>
      <p:sp>
        <p:nvSpPr>
          <p:cNvPr id="58" name="AutoShape 52"/>
          <p:cNvSpPr>
            <a:spLocks noChangeArrowheads="1"/>
          </p:cNvSpPr>
          <p:nvPr/>
        </p:nvSpPr>
        <p:spPr bwMode="auto">
          <a:xfrm>
            <a:off x="3475038" y="1893888"/>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67%</a:t>
            </a:r>
          </a:p>
        </p:txBody>
      </p:sp>
      <p:sp>
        <p:nvSpPr>
          <p:cNvPr id="59" name="AutoShape 52"/>
          <p:cNvSpPr>
            <a:spLocks noChangeArrowheads="1"/>
          </p:cNvSpPr>
          <p:nvPr/>
        </p:nvSpPr>
        <p:spPr bwMode="auto">
          <a:xfrm>
            <a:off x="4083050" y="2155825"/>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82%</a:t>
            </a:r>
          </a:p>
        </p:txBody>
      </p:sp>
      <p:sp>
        <p:nvSpPr>
          <p:cNvPr id="60" name="AutoShape 52"/>
          <p:cNvSpPr>
            <a:spLocks noChangeArrowheads="1"/>
          </p:cNvSpPr>
          <p:nvPr/>
        </p:nvSpPr>
        <p:spPr bwMode="auto">
          <a:xfrm>
            <a:off x="4083050" y="1368425"/>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24%</a:t>
            </a:r>
          </a:p>
        </p:txBody>
      </p:sp>
      <p:sp>
        <p:nvSpPr>
          <p:cNvPr id="61" name="AutoShape 52"/>
          <p:cNvSpPr>
            <a:spLocks noChangeArrowheads="1"/>
          </p:cNvSpPr>
          <p:nvPr/>
        </p:nvSpPr>
        <p:spPr bwMode="auto">
          <a:xfrm>
            <a:off x="4083050" y="1631950"/>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41%</a:t>
            </a:r>
          </a:p>
        </p:txBody>
      </p:sp>
      <p:sp>
        <p:nvSpPr>
          <p:cNvPr id="62" name="AutoShape 52"/>
          <p:cNvSpPr>
            <a:spLocks noChangeArrowheads="1"/>
          </p:cNvSpPr>
          <p:nvPr/>
        </p:nvSpPr>
        <p:spPr bwMode="auto">
          <a:xfrm>
            <a:off x="4083050" y="1893888"/>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63%</a:t>
            </a:r>
          </a:p>
        </p:txBody>
      </p:sp>
      <p:sp>
        <p:nvSpPr>
          <p:cNvPr id="63" name="AutoShape 52"/>
          <p:cNvSpPr>
            <a:spLocks noChangeArrowheads="1"/>
          </p:cNvSpPr>
          <p:nvPr/>
        </p:nvSpPr>
        <p:spPr bwMode="auto">
          <a:xfrm>
            <a:off x="4694238" y="2155825"/>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71%</a:t>
            </a:r>
            <a:endParaRPr lang="en-US" sz="800" dirty="0">
              <a:solidFill>
                <a:schemeClr val="tx1"/>
              </a:solidFill>
            </a:endParaRPr>
          </a:p>
        </p:txBody>
      </p:sp>
      <p:sp>
        <p:nvSpPr>
          <p:cNvPr id="64" name="AutoShape 52"/>
          <p:cNvSpPr>
            <a:spLocks noChangeArrowheads="1"/>
          </p:cNvSpPr>
          <p:nvPr/>
        </p:nvSpPr>
        <p:spPr bwMode="auto">
          <a:xfrm>
            <a:off x="4694238" y="1368425"/>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14%</a:t>
            </a:r>
            <a:endParaRPr lang="en-US" sz="800" dirty="0">
              <a:solidFill>
                <a:schemeClr val="tx1"/>
              </a:solidFill>
            </a:endParaRPr>
          </a:p>
        </p:txBody>
      </p:sp>
      <p:sp>
        <p:nvSpPr>
          <p:cNvPr id="65" name="AutoShape 52"/>
          <p:cNvSpPr>
            <a:spLocks noChangeArrowheads="1"/>
          </p:cNvSpPr>
          <p:nvPr/>
        </p:nvSpPr>
        <p:spPr bwMode="auto">
          <a:xfrm>
            <a:off x="4694238" y="1631950"/>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26%</a:t>
            </a:r>
            <a:endParaRPr lang="en-US" sz="800" dirty="0">
              <a:solidFill>
                <a:schemeClr val="tx1"/>
              </a:solidFill>
            </a:endParaRPr>
          </a:p>
        </p:txBody>
      </p:sp>
      <p:sp>
        <p:nvSpPr>
          <p:cNvPr id="66" name="AutoShape 52"/>
          <p:cNvSpPr>
            <a:spLocks noChangeArrowheads="1"/>
          </p:cNvSpPr>
          <p:nvPr/>
        </p:nvSpPr>
        <p:spPr bwMode="auto">
          <a:xfrm>
            <a:off x="4694238" y="1893888"/>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49%</a:t>
            </a:r>
            <a:endParaRPr lang="en-US" sz="800" dirty="0">
              <a:solidFill>
                <a:schemeClr val="tx1"/>
              </a:solidFill>
            </a:endParaRPr>
          </a:p>
        </p:txBody>
      </p:sp>
      <p:sp>
        <p:nvSpPr>
          <p:cNvPr id="67" name="AutoShape 52"/>
          <p:cNvSpPr>
            <a:spLocks noChangeArrowheads="1"/>
          </p:cNvSpPr>
          <p:nvPr/>
        </p:nvSpPr>
        <p:spPr bwMode="auto">
          <a:xfrm>
            <a:off x="5308600" y="1368425"/>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a:t>
            </a:r>
            <a:r>
              <a:rPr lang="en-US" sz="1000" b="1" dirty="0">
                <a:solidFill>
                  <a:schemeClr val="tx1"/>
                </a:solidFill>
              </a:rPr>
              <a:t>18%</a:t>
            </a:r>
            <a:endParaRPr lang="en-US" sz="800" dirty="0">
              <a:solidFill>
                <a:schemeClr val="tx1"/>
              </a:solidFill>
            </a:endParaRPr>
          </a:p>
        </p:txBody>
      </p:sp>
      <p:sp>
        <p:nvSpPr>
          <p:cNvPr id="76831" name="Text Box 56"/>
          <p:cNvSpPr txBox="1">
            <a:spLocks noChangeArrowheads="1"/>
          </p:cNvSpPr>
          <p:nvPr/>
        </p:nvSpPr>
        <p:spPr bwMode="auto">
          <a:xfrm>
            <a:off x="5264150" y="1116013"/>
            <a:ext cx="473075" cy="246062"/>
          </a:xfrm>
          <a:prstGeom prst="rect">
            <a:avLst/>
          </a:prstGeom>
          <a:noFill/>
          <a:ln w="9525">
            <a:noFill/>
            <a:miter lim="800000"/>
            <a:headEnd/>
            <a:tailEnd/>
          </a:ln>
        </p:spPr>
        <p:txBody>
          <a:bodyPr wrap="none">
            <a:spAutoFit/>
          </a:bodyPr>
          <a:lstStyle/>
          <a:p>
            <a:pPr algn="ctr"/>
            <a:r>
              <a:rPr lang="en-NZ" sz="1000" b="1">
                <a:latin typeface="Century Gothic" pitchFamily="34" charset="0"/>
              </a:rPr>
              <a:t>2010</a:t>
            </a:r>
          </a:p>
        </p:txBody>
      </p:sp>
      <p:sp>
        <p:nvSpPr>
          <p:cNvPr id="69" name="AutoShape 52"/>
          <p:cNvSpPr>
            <a:spLocks noChangeArrowheads="1"/>
          </p:cNvSpPr>
          <p:nvPr/>
        </p:nvSpPr>
        <p:spPr bwMode="auto">
          <a:xfrm>
            <a:off x="5308600" y="1631950"/>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a:t>
            </a:r>
            <a:r>
              <a:rPr lang="en-US" sz="1000" b="1" dirty="0">
                <a:solidFill>
                  <a:schemeClr val="tx1"/>
                </a:solidFill>
              </a:rPr>
              <a:t>34%</a:t>
            </a:r>
            <a:endParaRPr lang="en-US" sz="800" dirty="0">
              <a:solidFill>
                <a:schemeClr val="tx1"/>
              </a:solidFill>
            </a:endParaRPr>
          </a:p>
        </p:txBody>
      </p:sp>
      <p:sp>
        <p:nvSpPr>
          <p:cNvPr id="70" name="AutoShape 52"/>
          <p:cNvSpPr>
            <a:spLocks noChangeArrowheads="1"/>
          </p:cNvSpPr>
          <p:nvPr/>
        </p:nvSpPr>
        <p:spPr bwMode="auto">
          <a:xfrm>
            <a:off x="5308600" y="1893888"/>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57%</a:t>
            </a:r>
            <a:endParaRPr lang="en-US" sz="800" dirty="0">
              <a:solidFill>
                <a:schemeClr val="tx1"/>
              </a:solidFill>
            </a:endParaRPr>
          </a:p>
        </p:txBody>
      </p:sp>
      <p:sp>
        <p:nvSpPr>
          <p:cNvPr id="71" name="AutoShape 52"/>
          <p:cNvSpPr>
            <a:spLocks noChangeArrowheads="1"/>
          </p:cNvSpPr>
          <p:nvPr/>
        </p:nvSpPr>
        <p:spPr bwMode="auto">
          <a:xfrm>
            <a:off x="5308600" y="2155825"/>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a:t>
            </a:r>
            <a:r>
              <a:rPr lang="en-US" sz="1000" b="1" dirty="0">
                <a:solidFill>
                  <a:schemeClr val="tx1"/>
                </a:solidFill>
              </a:rPr>
              <a:t>86%</a:t>
            </a:r>
            <a:endParaRPr lang="en-US" sz="800" dirty="0">
              <a:solidFill>
                <a:schemeClr val="tx1"/>
              </a:solidFill>
            </a:endParaRPr>
          </a:p>
        </p:txBody>
      </p:sp>
      <p:sp>
        <p:nvSpPr>
          <p:cNvPr id="72" name="AutoShape 52"/>
          <p:cNvSpPr>
            <a:spLocks noChangeArrowheads="1"/>
          </p:cNvSpPr>
          <p:nvPr/>
        </p:nvSpPr>
        <p:spPr bwMode="auto">
          <a:xfrm>
            <a:off x="5937250" y="1368425"/>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a:t>
            </a:r>
            <a:r>
              <a:rPr lang="en-US" sz="1000" b="1" dirty="0">
                <a:solidFill>
                  <a:schemeClr val="tx1"/>
                </a:solidFill>
              </a:rPr>
              <a:t>33%</a:t>
            </a:r>
            <a:endParaRPr lang="en-US" sz="800" dirty="0">
              <a:solidFill>
                <a:schemeClr val="tx1"/>
              </a:solidFill>
            </a:endParaRPr>
          </a:p>
        </p:txBody>
      </p:sp>
      <p:sp>
        <p:nvSpPr>
          <p:cNvPr id="76836" name="Text Box 56"/>
          <p:cNvSpPr txBox="1">
            <a:spLocks noChangeArrowheads="1"/>
          </p:cNvSpPr>
          <p:nvPr/>
        </p:nvSpPr>
        <p:spPr bwMode="auto">
          <a:xfrm>
            <a:off x="5884863" y="1116013"/>
            <a:ext cx="473075" cy="246062"/>
          </a:xfrm>
          <a:prstGeom prst="rect">
            <a:avLst/>
          </a:prstGeom>
          <a:noFill/>
          <a:ln w="9525">
            <a:noFill/>
            <a:miter lim="800000"/>
            <a:headEnd/>
            <a:tailEnd/>
          </a:ln>
        </p:spPr>
        <p:txBody>
          <a:bodyPr wrap="none">
            <a:spAutoFit/>
          </a:bodyPr>
          <a:lstStyle/>
          <a:p>
            <a:pPr algn="ctr"/>
            <a:r>
              <a:rPr lang="en-NZ" sz="1000" b="1">
                <a:latin typeface="Century Gothic" pitchFamily="34" charset="0"/>
              </a:rPr>
              <a:t>2011</a:t>
            </a:r>
          </a:p>
        </p:txBody>
      </p:sp>
      <p:sp>
        <p:nvSpPr>
          <p:cNvPr id="74" name="AutoShape 52"/>
          <p:cNvSpPr>
            <a:spLocks noChangeArrowheads="1"/>
          </p:cNvSpPr>
          <p:nvPr/>
        </p:nvSpPr>
        <p:spPr bwMode="auto">
          <a:xfrm>
            <a:off x="5937250" y="1636713"/>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a:t>
            </a:r>
            <a:r>
              <a:rPr lang="en-US" sz="1000" b="1" dirty="0">
                <a:solidFill>
                  <a:schemeClr val="tx1"/>
                </a:solidFill>
              </a:rPr>
              <a:t>51%</a:t>
            </a:r>
            <a:endParaRPr lang="en-US" sz="800" dirty="0">
              <a:solidFill>
                <a:schemeClr val="tx1"/>
              </a:solidFill>
            </a:endParaRPr>
          </a:p>
        </p:txBody>
      </p:sp>
      <p:sp>
        <p:nvSpPr>
          <p:cNvPr id="75" name="AutoShape 52"/>
          <p:cNvSpPr>
            <a:spLocks noChangeArrowheads="1"/>
          </p:cNvSpPr>
          <p:nvPr/>
        </p:nvSpPr>
        <p:spPr bwMode="auto">
          <a:xfrm>
            <a:off x="5937250" y="1893888"/>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79%</a:t>
            </a:r>
            <a:endParaRPr lang="en-US" sz="800" dirty="0">
              <a:solidFill>
                <a:schemeClr val="tx1"/>
              </a:solidFill>
            </a:endParaRPr>
          </a:p>
        </p:txBody>
      </p:sp>
      <p:sp>
        <p:nvSpPr>
          <p:cNvPr id="76" name="AutoShape 52"/>
          <p:cNvSpPr>
            <a:spLocks noChangeArrowheads="1"/>
          </p:cNvSpPr>
          <p:nvPr/>
        </p:nvSpPr>
        <p:spPr bwMode="auto">
          <a:xfrm>
            <a:off x="5937250" y="2155825"/>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a:t>
            </a:r>
            <a:r>
              <a:rPr lang="en-US" sz="1000" b="1" dirty="0">
                <a:solidFill>
                  <a:schemeClr val="tx1"/>
                </a:solidFill>
              </a:rPr>
              <a:t>88%</a:t>
            </a:r>
            <a:endParaRPr lang="en-US" sz="800" dirty="0">
              <a:solidFill>
                <a:schemeClr val="tx1"/>
              </a:solidFill>
            </a:endParaRPr>
          </a:p>
        </p:txBody>
      </p:sp>
      <p:sp>
        <p:nvSpPr>
          <p:cNvPr id="76840" name="Text Box 4"/>
          <p:cNvSpPr txBox="1">
            <a:spLocks noChangeArrowheads="1"/>
          </p:cNvSpPr>
          <p:nvPr/>
        </p:nvSpPr>
        <p:spPr bwMode="auto">
          <a:xfrm>
            <a:off x="952500" y="6642100"/>
            <a:ext cx="1860550" cy="244475"/>
          </a:xfrm>
          <a:prstGeom prst="rect">
            <a:avLst/>
          </a:prstGeom>
          <a:noFill/>
          <a:ln w="9525">
            <a:noFill/>
            <a:miter lim="800000"/>
            <a:headEnd/>
            <a:tailEnd/>
          </a:ln>
        </p:spPr>
        <p:txBody>
          <a:bodyPr>
            <a:spAutoFit/>
          </a:bodyPr>
          <a:lstStyle/>
          <a:p>
            <a:pPr>
              <a:spcBef>
                <a:spcPct val="50000"/>
              </a:spcBef>
            </a:pPr>
            <a:r>
              <a:rPr lang="en-US" sz="1000">
                <a:solidFill>
                  <a:srgbClr val="000000"/>
                </a:solidFill>
                <a:latin typeface="Century Gothic" pitchFamily="34" charset="0"/>
              </a:rPr>
              <a:t>Sample size = 112</a:t>
            </a:r>
            <a:endParaRPr lang="en-GB" sz="1000">
              <a:solidFill>
                <a:srgbClr val="000000"/>
              </a:solidFill>
              <a:latin typeface="Century Gothic"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1076325" y="128588"/>
            <a:ext cx="8247063" cy="685800"/>
          </a:xfrm>
        </p:spPr>
        <p:txBody>
          <a:bodyPr rtlCol="0">
            <a:normAutofit/>
          </a:bodyPr>
          <a:lstStyle/>
          <a:p>
            <a:pPr fontAlgn="auto">
              <a:spcAft>
                <a:spcPts val="0"/>
              </a:spcAft>
              <a:defRPr/>
            </a:pP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Wellington </a:t>
            </a:r>
            <a:r>
              <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(continued)</a:t>
            </a:r>
            <a:endParaRPr lang="en-GB"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7826" name="Text Box 3"/>
          <p:cNvSpPr txBox="1">
            <a:spLocks noChangeArrowheads="1"/>
          </p:cNvSpPr>
          <p:nvPr/>
        </p:nvSpPr>
        <p:spPr bwMode="auto">
          <a:xfrm>
            <a:off x="976313" y="5060950"/>
            <a:ext cx="8237537" cy="1600200"/>
          </a:xfrm>
          <a:prstGeom prst="rect">
            <a:avLst/>
          </a:prstGeom>
          <a:noFill/>
          <a:ln w="9525">
            <a:noFill/>
            <a:miter lim="800000"/>
            <a:headEnd/>
            <a:tailEnd/>
          </a:ln>
        </p:spPr>
        <p:txBody>
          <a:bodyPr>
            <a:spAutoFit/>
          </a:bodyPr>
          <a:lstStyle/>
          <a:p>
            <a:pPr marL="180975" indent="-180975">
              <a:spcBef>
                <a:spcPct val="50000"/>
              </a:spcBef>
              <a:buFont typeface="Wingdings" pitchFamily="2" charset="2"/>
              <a:buNone/>
            </a:pPr>
            <a:r>
              <a:rPr lang="en-NZ" sz="1400">
                <a:solidFill>
                  <a:srgbClr val="009999"/>
                </a:solidFill>
                <a:latin typeface="Century Gothic" pitchFamily="34" charset="0"/>
                <a:cs typeface="Times New Roman" pitchFamily="18" charset="0"/>
              </a:rPr>
              <a:t>Disaster awareness</a:t>
            </a:r>
          </a:p>
          <a:p>
            <a:pPr marL="180975" indent="-180975">
              <a:spcBef>
                <a:spcPct val="50000"/>
              </a:spcBef>
              <a:buFont typeface="Wingdings" pitchFamily="2" charset="2"/>
              <a:buChar char=""/>
            </a:pPr>
            <a:r>
              <a:rPr lang="en-NZ" sz="1200">
                <a:solidFill>
                  <a:srgbClr val="000000"/>
                </a:solidFill>
                <a:latin typeface="Century Gothic" pitchFamily="34" charset="0"/>
                <a:cs typeface="Times New Roman" pitchFamily="18" charset="0"/>
              </a:rPr>
              <a:t>Wellington residents are more likely than average to say that </a:t>
            </a:r>
            <a:r>
              <a:rPr lang="en-NZ" sz="1200">
                <a:solidFill>
                  <a:srgbClr val="000000"/>
                </a:solidFill>
                <a:latin typeface="Century Gothic" pitchFamily="34" charset="0"/>
              </a:rPr>
              <a:t>a flood could occur in their lifetime (69%, cf. 57% national average).</a:t>
            </a:r>
          </a:p>
          <a:p>
            <a:pPr marL="180975" indent="-180975">
              <a:spcBef>
                <a:spcPct val="50000"/>
              </a:spcBef>
              <a:buFont typeface="Wingdings" pitchFamily="2" charset="2"/>
              <a:buChar char=""/>
            </a:pPr>
            <a:r>
              <a:rPr lang="en-NZ" sz="1200">
                <a:solidFill>
                  <a:srgbClr val="000000"/>
                </a:solidFill>
                <a:latin typeface="Century Gothic" pitchFamily="34" charset="0"/>
              </a:rPr>
              <a:t>Wellington residents are more likely than average to agree that gas (90%, 78% national average), water (96%, cf. 89% national average), sewerage (96%, 88% national average), roading (98%, cf. 90% national average) and access to medical and health services (95%, cf. 88% national average) could be disrupted following a disaster.</a:t>
            </a:r>
          </a:p>
        </p:txBody>
      </p:sp>
      <p:sp>
        <p:nvSpPr>
          <p:cNvPr id="77827" name="Text Box 4"/>
          <p:cNvSpPr txBox="1">
            <a:spLocks noChangeArrowheads="1"/>
          </p:cNvSpPr>
          <p:nvPr/>
        </p:nvSpPr>
        <p:spPr bwMode="auto">
          <a:xfrm>
            <a:off x="930275" y="6613525"/>
            <a:ext cx="1860550" cy="244475"/>
          </a:xfrm>
          <a:prstGeom prst="rect">
            <a:avLst/>
          </a:prstGeom>
          <a:noFill/>
          <a:ln w="9525">
            <a:noFill/>
            <a:miter lim="800000"/>
            <a:headEnd/>
            <a:tailEnd/>
          </a:ln>
        </p:spPr>
        <p:txBody>
          <a:bodyPr>
            <a:spAutoFit/>
          </a:bodyPr>
          <a:lstStyle/>
          <a:p>
            <a:pPr>
              <a:spcBef>
                <a:spcPct val="50000"/>
              </a:spcBef>
            </a:pPr>
            <a:r>
              <a:rPr lang="en-US" sz="1000">
                <a:solidFill>
                  <a:srgbClr val="000000"/>
                </a:solidFill>
                <a:latin typeface="Century Gothic" pitchFamily="34" charset="0"/>
              </a:rPr>
              <a:t>Sample size = 112</a:t>
            </a:r>
            <a:endParaRPr lang="en-GB" sz="1000">
              <a:solidFill>
                <a:srgbClr val="000000"/>
              </a:solidFill>
              <a:latin typeface="Century Gothic" pitchFamily="34" charset="0"/>
            </a:endParaRPr>
          </a:p>
        </p:txBody>
      </p:sp>
      <p:sp>
        <p:nvSpPr>
          <p:cNvPr id="77828" name="Text Box 5"/>
          <p:cNvSpPr txBox="1">
            <a:spLocks noChangeArrowheads="1"/>
          </p:cNvSpPr>
          <p:nvPr/>
        </p:nvSpPr>
        <p:spPr bwMode="auto">
          <a:xfrm>
            <a:off x="966788" y="3833813"/>
            <a:ext cx="8115300" cy="1230312"/>
          </a:xfrm>
          <a:prstGeom prst="rect">
            <a:avLst/>
          </a:prstGeom>
          <a:noFill/>
          <a:ln w="9525">
            <a:noFill/>
            <a:miter lim="800000"/>
            <a:headEnd/>
            <a:tailEnd/>
          </a:ln>
        </p:spPr>
        <p:txBody>
          <a:bodyPr>
            <a:spAutoFit/>
          </a:bodyPr>
          <a:lstStyle/>
          <a:p>
            <a:pPr marL="180975" indent="-180975">
              <a:spcBef>
                <a:spcPct val="50000"/>
              </a:spcBef>
              <a:buFont typeface="Wingdings" pitchFamily="2" charset="2"/>
              <a:buNone/>
            </a:pPr>
            <a:r>
              <a:rPr lang="en-NZ" sz="1400">
                <a:solidFill>
                  <a:srgbClr val="009999"/>
                </a:solidFill>
                <a:latin typeface="Century Gothic" pitchFamily="34" charset="0"/>
                <a:cs typeface="Times New Roman" pitchFamily="18" charset="0"/>
              </a:rPr>
              <a:t>Advertising and information</a:t>
            </a:r>
          </a:p>
          <a:p>
            <a:pPr marL="180975" indent="-180975">
              <a:spcBef>
                <a:spcPct val="50000"/>
              </a:spcBef>
              <a:buFont typeface="Wingdings" pitchFamily="2" charset="2"/>
              <a:buChar char=""/>
            </a:pPr>
            <a:r>
              <a:rPr lang="en-NZ" sz="1200">
                <a:latin typeface="Century Gothic" pitchFamily="34" charset="0"/>
                <a:cs typeface="Times New Roman" pitchFamily="18" charset="0"/>
              </a:rPr>
              <a:t>Wellington residents are more likely than average to say they have heard of the ‘getthru.govt.nz’ website (51%, cf. 40% national average).</a:t>
            </a:r>
          </a:p>
          <a:p>
            <a:pPr marL="180975" indent="-180975">
              <a:spcBef>
                <a:spcPct val="50000"/>
              </a:spcBef>
              <a:buFont typeface="Wingdings" pitchFamily="2" charset="2"/>
              <a:buChar char=""/>
            </a:pPr>
            <a:r>
              <a:rPr lang="en-NZ" sz="1200">
                <a:latin typeface="Century Gothic" pitchFamily="34" charset="0"/>
                <a:cs typeface="Times New Roman" pitchFamily="18" charset="0"/>
              </a:rPr>
              <a:t>Wellington residents are more likely than average to state that they saw or heard non-advertising information about disasters at work or through workmates (12%, cf. 5% national average).</a:t>
            </a:r>
          </a:p>
        </p:txBody>
      </p:sp>
      <p:sp>
        <p:nvSpPr>
          <p:cNvPr id="6" name="Text Box 3"/>
          <p:cNvSpPr txBox="1">
            <a:spLocks noChangeArrowheads="1"/>
          </p:cNvSpPr>
          <p:nvPr/>
        </p:nvSpPr>
        <p:spPr bwMode="auto">
          <a:xfrm>
            <a:off x="966788" y="771525"/>
            <a:ext cx="8107362" cy="3076575"/>
          </a:xfrm>
          <a:prstGeom prst="rect">
            <a:avLst/>
          </a:prstGeom>
          <a:noFill/>
          <a:ln w="9525">
            <a:noFill/>
            <a:miter lim="800000"/>
            <a:headEnd/>
            <a:tailEnd/>
          </a:ln>
          <a:effectLst/>
        </p:spPr>
        <p:txBody>
          <a:bodyPr>
            <a:spAutoFit/>
          </a:bodyPr>
          <a:lstStyle/>
          <a:p>
            <a:pPr marL="180975" indent="-180975">
              <a:spcBef>
                <a:spcPct val="50000"/>
              </a:spcBef>
              <a:buFont typeface="Wingdings" pitchFamily="2" charset="2"/>
              <a:buNone/>
              <a:defRPr/>
            </a:pPr>
            <a:r>
              <a:rPr lang="en-NZ" sz="1400" kern="0" dirty="0">
                <a:solidFill>
                  <a:srgbClr val="009999"/>
                </a:solidFill>
                <a:latin typeface="+mn-lt"/>
                <a:cs typeface="Times New Roman" pitchFamily="18" charset="0"/>
              </a:rPr>
              <a:t>Preparedness (continued)</a:t>
            </a:r>
            <a:endParaRPr lang="en-NZ" sz="1400" kern="0" dirty="0">
              <a:solidFill>
                <a:srgbClr val="009999"/>
              </a:solidFill>
              <a:latin typeface="+mn-lt"/>
              <a:cs typeface="Times New Roman" pitchFamily="18" charset="0"/>
            </a:endParaRPr>
          </a:p>
          <a:p>
            <a:pPr marL="180975" indent="-180975">
              <a:spcBef>
                <a:spcPct val="50000"/>
              </a:spcBef>
              <a:buFont typeface="Wingdings" pitchFamily="2" charset="2"/>
              <a:buChar char=""/>
              <a:defRPr/>
            </a:pPr>
            <a:r>
              <a:rPr lang="en-NZ" sz="1200" kern="0" dirty="0">
                <a:solidFill>
                  <a:srgbClr val="000000"/>
                </a:solidFill>
                <a:latin typeface="+mn-lt"/>
                <a:cs typeface="Times New Roman" pitchFamily="18" charset="0"/>
              </a:rPr>
              <a:t>Preparedness levels are significantly higher than average in Wellington for the following three preparedness diagnostics:</a:t>
            </a:r>
          </a:p>
          <a:p>
            <a:pPr marL="638175" lvl="1" indent="-180975">
              <a:spcBef>
                <a:spcPct val="50000"/>
              </a:spcBef>
              <a:buFont typeface="Wingdings" pitchFamily="2" charset="2"/>
              <a:buChar char=""/>
              <a:defRPr/>
            </a:pPr>
            <a:r>
              <a:rPr lang="en-NZ" sz="1200" kern="0" dirty="0">
                <a:solidFill>
                  <a:srgbClr val="000000"/>
                </a:solidFill>
                <a:latin typeface="+mn-lt"/>
                <a:cs typeface="Times New Roman" pitchFamily="18" charset="0"/>
              </a:rPr>
              <a:t>You have an emergency survival plan for your household (79%, cf. 63% national average</a:t>
            </a:r>
            <a:r>
              <a:rPr lang="en-NZ" sz="1200" kern="0" dirty="0">
                <a:solidFill>
                  <a:srgbClr val="000000"/>
                </a:solidFill>
                <a:latin typeface="+mn-lt"/>
                <a:cs typeface="Times New Roman" pitchFamily="18" charset="0"/>
              </a:rPr>
              <a:t>)</a:t>
            </a:r>
            <a:endParaRPr lang="en-NZ" sz="1200" kern="0" dirty="0">
              <a:solidFill>
                <a:srgbClr val="000000"/>
              </a:solidFill>
              <a:latin typeface="+mn-lt"/>
              <a:cs typeface="Times New Roman" pitchFamily="18" charset="0"/>
            </a:endParaRPr>
          </a:p>
          <a:p>
            <a:pPr marL="627063" lvl="1" indent="-169863">
              <a:spcBef>
                <a:spcPct val="50000"/>
              </a:spcBef>
              <a:buFont typeface="Wingdings" pitchFamily="2" charset="2"/>
              <a:buChar char=""/>
              <a:defRPr/>
            </a:pPr>
            <a:r>
              <a:rPr lang="en-NZ" sz="1200" dirty="0">
                <a:solidFill>
                  <a:srgbClr val="000000"/>
                </a:solidFill>
                <a:latin typeface="+mn-lt"/>
                <a:cs typeface="Times New Roman" pitchFamily="18" charset="0"/>
              </a:rPr>
              <a:t>You are familiar with the Civil Defence information in the Yellow Pages (77%, cf. 67% national average</a:t>
            </a:r>
            <a:r>
              <a:rPr lang="en-NZ" sz="1200" dirty="0">
                <a:solidFill>
                  <a:srgbClr val="000000"/>
                </a:solidFill>
                <a:latin typeface="+mn-lt"/>
                <a:cs typeface="Times New Roman" pitchFamily="18" charset="0"/>
              </a:rPr>
              <a:t>)</a:t>
            </a:r>
            <a:endParaRPr lang="en-GB" sz="1200" dirty="0">
              <a:solidFill>
                <a:srgbClr val="000000"/>
              </a:solidFill>
              <a:latin typeface="+mn-lt"/>
              <a:cs typeface="Times New Roman" pitchFamily="18" charset="0"/>
            </a:endParaRPr>
          </a:p>
          <a:p>
            <a:pPr marL="638175" lvl="1" indent="-180975">
              <a:spcBef>
                <a:spcPct val="50000"/>
              </a:spcBef>
              <a:buFont typeface="Wingdings" pitchFamily="2" charset="2"/>
              <a:buChar char=""/>
              <a:defRPr/>
            </a:pPr>
            <a:r>
              <a:rPr lang="en-GB" sz="1200" kern="0" dirty="0">
                <a:solidFill>
                  <a:srgbClr val="000000"/>
                </a:solidFill>
                <a:latin typeface="+mn-lt"/>
                <a:cs typeface="+mn-cs"/>
              </a:rPr>
              <a:t>You have stored at least 3 litres of water per person for 3 days for each member in your household (79%, cf. 53% national average).</a:t>
            </a:r>
            <a:endParaRPr lang="en-NZ" sz="1200" kern="0" dirty="0">
              <a:solidFill>
                <a:srgbClr val="000000"/>
              </a:solidFill>
              <a:latin typeface="+mn-lt"/>
              <a:cs typeface="Times New Roman" pitchFamily="18" charset="0"/>
            </a:endParaRPr>
          </a:p>
          <a:p>
            <a:pPr marL="180975" indent="-180975">
              <a:spcBef>
                <a:spcPct val="50000"/>
              </a:spcBef>
              <a:buFont typeface="Wingdings" pitchFamily="2" charset="2"/>
              <a:buChar char=""/>
              <a:defRPr/>
            </a:pPr>
            <a:r>
              <a:rPr lang="en-NZ" sz="1200" kern="0" dirty="0">
                <a:solidFill>
                  <a:srgbClr val="000000"/>
                </a:solidFill>
                <a:latin typeface="+mn-lt"/>
                <a:cs typeface="Times New Roman" pitchFamily="18" charset="0"/>
              </a:rPr>
              <a:t>Wellington residents are more likely than average to say you can get information about how to prepare for a disaster from a Civil Defence website (63%, cf. 44% national average) and the Yellow pages (65%, cf. 52% national average).</a:t>
            </a:r>
          </a:p>
          <a:p>
            <a:pPr marL="180975" indent="-180975">
              <a:spcBef>
                <a:spcPct val="50000"/>
              </a:spcBef>
              <a:buFont typeface="Wingdings" pitchFamily="2" charset="2"/>
              <a:buChar char=""/>
              <a:defRPr/>
            </a:pPr>
            <a:r>
              <a:rPr lang="en-US" sz="1200" kern="0" dirty="0">
                <a:solidFill>
                  <a:srgbClr val="000000"/>
                </a:solidFill>
                <a:latin typeface="+mn-lt"/>
                <a:cs typeface="Times New Roman" pitchFamily="18" charset="0"/>
              </a:rPr>
              <a:t>Wellington residents are more likely than average to strongly disagree that there will always be adequate warning before disaster strikes (55%, cf. 41% national average).</a:t>
            </a:r>
            <a:endParaRPr lang="en-GB" sz="1200" kern="0" dirty="0">
              <a:solidFill>
                <a:srgbClr val="000000"/>
              </a:solidFill>
              <a:latin typeface="+mn-lt"/>
              <a:cs typeface="+mn-cs"/>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ounded Rectangle 36"/>
          <p:cNvSpPr/>
          <p:nvPr/>
        </p:nvSpPr>
        <p:spPr>
          <a:xfrm>
            <a:off x="1089701" y="935535"/>
            <a:ext cx="5381625" cy="1388901"/>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NZ" dirty="0"/>
          </a:p>
        </p:txBody>
      </p:sp>
      <p:sp>
        <p:nvSpPr>
          <p:cNvPr id="4" name="Rectangle 2"/>
          <p:cNvSpPr>
            <a:spLocks noGrp="1" noChangeArrowheads="1"/>
          </p:cNvSpPr>
          <p:nvPr>
            <p:ph type="title"/>
          </p:nvPr>
        </p:nvSpPr>
        <p:spPr>
          <a:xfrm>
            <a:off x="1028700" y="128588"/>
            <a:ext cx="8247063" cy="685800"/>
          </a:xfrm>
        </p:spPr>
        <p:txBody>
          <a:bodyPr rtlCol="0">
            <a:normAutofit/>
          </a:bodyPr>
          <a:lstStyle/>
          <a:p>
            <a:pPr fontAlgn="auto">
              <a:spcAft>
                <a:spcPts val="0"/>
              </a:spcAft>
              <a:defRPr/>
            </a:pP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Waikato</a:t>
            </a:r>
            <a:endParaRPr lang="en-GB"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8853" name="Text Box 3"/>
          <p:cNvSpPr txBox="1">
            <a:spLocks noChangeArrowheads="1"/>
          </p:cNvSpPr>
          <p:nvPr/>
        </p:nvSpPr>
        <p:spPr bwMode="auto">
          <a:xfrm>
            <a:off x="982663" y="2424113"/>
            <a:ext cx="7999412" cy="3354387"/>
          </a:xfrm>
          <a:prstGeom prst="rect">
            <a:avLst/>
          </a:prstGeom>
          <a:noFill/>
          <a:ln w="9525">
            <a:noFill/>
            <a:miter lim="800000"/>
            <a:headEnd/>
            <a:tailEnd/>
          </a:ln>
        </p:spPr>
        <p:txBody>
          <a:bodyPr>
            <a:spAutoFit/>
          </a:bodyPr>
          <a:lstStyle/>
          <a:p>
            <a:pPr marL="180975" indent="-180975">
              <a:spcBef>
                <a:spcPct val="50000"/>
              </a:spcBef>
              <a:buFont typeface="Wingdings" pitchFamily="2" charset="2"/>
              <a:buNone/>
            </a:pPr>
            <a:r>
              <a:rPr lang="en-NZ" sz="1400">
                <a:solidFill>
                  <a:srgbClr val="009999"/>
                </a:solidFill>
                <a:latin typeface="Century Gothic" pitchFamily="34" charset="0"/>
                <a:cs typeface="Times New Roman" pitchFamily="18" charset="0"/>
              </a:rPr>
              <a:t>Preparedness</a:t>
            </a:r>
          </a:p>
          <a:p>
            <a:pPr marL="180975" indent="-180975">
              <a:spcBef>
                <a:spcPct val="50000"/>
              </a:spcBef>
              <a:buFont typeface="Wingdings" pitchFamily="2" charset="2"/>
              <a:buChar char=""/>
            </a:pPr>
            <a:r>
              <a:rPr lang="en-NZ" sz="1200">
                <a:solidFill>
                  <a:srgbClr val="000000"/>
                </a:solidFill>
                <a:latin typeface="Century Gothic" pitchFamily="34" charset="0"/>
                <a:cs typeface="Times New Roman" pitchFamily="18" charset="0"/>
              </a:rPr>
              <a:t>Just over one in ten Waikato residents are fully prepared (12%).</a:t>
            </a:r>
          </a:p>
          <a:p>
            <a:pPr marL="180975" indent="-180975">
              <a:spcBef>
                <a:spcPct val="50000"/>
              </a:spcBef>
              <a:buFont typeface="Wingdings" pitchFamily="2" charset="2"/>
              <a:buChar char=""/>
            </a:pPr>
            <a:r>
              <a:rPr lang="en-NZ" sz="1200">
                <a:solidFill>
                  <a:srgbClr val="000000"/>
                </a:solidFill>
                <a:latin typeface="Century Gothic" pitchFamily="34" charset="0"/>
                <a:cs typeface="Times New Roman" pitchFamily="18" charset="0"/>
              </a:rPr>
              <a:t>Over a third of Waikato residents are prepared at home (34%), and almost six in ten have an emergency plan for when at home (57%).</a:t>
            </a:r>
          </a:p>
          <a:p>
            <a:pPr marL="180975" indent="-180975">
              <a:spcBef>
                <a:spcPct val="50000"/>
              </a:spcBef>
              <a:buFont typeface="Wingdings" pitchFamily="2" charset="2"/>
              <a:buChar char=""/>
            </a:pPr>
            <a:r>
              <a:rPr lang="en-NZ" sz="1200">
                <a:solidFill>
                  <a:srgbClr val="000000"/>
                </a:solidFill>
                <a:latin typeface="Century Gothic" pitchFamily="34" charset="0"/>
                <a:cs typeface="Times New Roman" pitchFamily="18" charset="0"/>
              </a:rPr>
              <a:t>Over eight in ten Waikato residents have emergency survival items (86%). This has increased over the course of the research (this figure was 68% at the benchmark measure).</a:t>
            </a:r>
          </a:p>
          <a:p>
            <a:pPr marL="180975" indent="-180975">
              <a:spcBef>
                <a:spcPct val="50000"/>
              </a:spcBef>
              <a:buFont typeface="Wingdings" pitchFamily="2" charset="2"/>
              <a:buChar char=""/>
            </a:pPr>
            <a:r>
              <a:rPr lang="en-NZ" sz="1200">
                <a:solidFill>
                  <a:srgbClr val="000000"/>
                </a:solidFill>
                <a:latin typeface="Century Gothic" pitchFamily="34" charset="0"/>
                <a:cs typeface="Times New Roman" pitchFamily="18" charset="0"/>
              </a:rPr>
              <a:t>However Waikato residents are less likely than average to say they have taken steps in the past 12 months to prepare for a disaster (43%, cf. 60% national average). </a:t>
            </a:r>
          </a:p>
          <a:p>
            <a:pPr marL="180975" indent="-180975">
              <a:spcBef>
                <a:spcPct val="50000"/>
              </a:spcBef>
              <a:buFont typeface="Wingdings" pitchFamily="2" charset="2"/>
              <a:buChar char=""/>
            </a:pPr>
            <a:r>
              <a:rPr lang="en-NZ" sz="1200">
                <a:solidFill>
                  <a:srgbClr val="000000"/>
                </a:solidFill>
                <a:latin typeface="Century Gothic" pitchFamily="34" charset="0"/>
                <a:cs typeface="Times New Roman" pitchFamily="18" charset="0"/>
              </a:rPr>
              <a:t>Waikato residents are also more likely to say they are not prepared at all for a disaster (17%, cf. 10% national average).</a:t>
            </a:r>
          </a:p>
          <a:p>
            <a:pPr marL="180975" indent="-180975">
              <a:spcBef>
                <a:spcPct val="50000"/>
              </a:spcBef>
              <a:buFont typeface="Wingdings" pitchFamily="2" charset="2"/>
              <a:buChar char=""/>
            </a:pPr>
            <a:r>
              <a:rPr lang="en-NZ" sz="1200">
                <a:solidFill>
                  <a:srgbClr val="000000"/>
                </a:solidFill>
                <a:latin typeface="Century Gothic" pitchFamily="34" charset="0"/>
                <a:cs typeface="Times New Roman" pitchFamily="18" charset="0"/>
              </a:rPr>
              <a:t>A lower than average proportion of Waikato residents say that the Christchurch earthquakes prompted them to take steps to prepare for a disaster (46%, cf. 60% national average).</a:t>
            </a:r>
          </a:p>
          <a:p>
            <a:pPr marL="180975" indent="-180975">
              <a:spcBef>
                <a:spcPct val="50000"/>
              </a:spcBef>
              <a:buFont typeface="Wingdings" pitchFamily="2" charset="2"/>
              <a:buChar char=""/>
            </a:pPr>
            <a:r>
              <a:rPr lang="en-NZ" sz="1200">
                <a:solidFill>
                  <a:srgbClr val="000000"/>
                </a:solidFill>
                <a:latin typeface="Century Gothic" pitchFamily="34" charset="0"/>
                <a:cs typeface="Times New Roman" pitchFamily="18" charset="0"/>
              </a:rPr>
              <a:t>A higher than average proportion of Waikato residents say you can get information on how to prepare for a disaster from Civil Defence (19%, cf. 11% national average).  </a:t>
            </a:r>
          </a:p>
        </p:txBody>
      </p:sp>
      <p:sp>
        <p:nvSpPr>
          <p:cNvPr id="78854" name="Text Box 5"/>
          <p:cNvSpPr txBox="1">
            <a:spLocks noChangeArrowheads="1"/>
          </p:cNvSpPr>
          <p:nvPr/>
        </p:nvSpPr>
        <p:spPr bwMode="auto">
          <a:xfrm>
            <a:off x="920750" y="6607175"/>
            <a:ext cx="1860550" cy="244475"/>
          </a:xfrm>
          <a:prstGeom prst="rect">
            <a:avLst/>
          </a:prstGeom>
          <a:noFill/>
          <a:ln w="9525">
            <a:noFill/>
            <a:miter lim="800000"/>
            <a:headEnd/>
            <a:tailEnd/>
          </a:ln>
        </p:spPr>
        <p:txBody>
          <a:bodyPr>
            <a:spAutoFit/>
          </a:bodyPr>
          <a:lstStyle/>
          <a:p>
            <a:pPr>
              <a:spcBef>
                <a:spcPct val="50000"/>
              </a:spcBef>
            </a:pPr>
            <a:r>
              <a:rPr lang="en-US" sz="1000">
                <a:solidFill>
                  <a:srgbClr val="000000"/>
                </a:solidFill>
                <a:latin typeface="Century Gothic" pitchFamily="34" charset="0"/>
              </a:rPr>
              <a:t>Sample size = 83</a:t>
            </a:r>
            <a:endParaRPr lang="en-GB" sz="1000">
              <a:solidFill>
                <a:srgbClr val="000000"/>
              </a:solidFill>
              <a:latin typeface="Century Gothic" pitchFamily="34" charset="0"/>
            </a:endParaRPr>
          </a:p>
        </p:txBody>
      </p:sp>
      <p:sp>
        <p:nvSpPr>
          <p:cNvPr id="78855" name="Rectangle 48"/>
          <p:cNvSpPr>
            <a:spLocks noChangeArrowheads="1"/>
          </p:cNvSpPr>
          <p:nvPr/>
        </p:nvSpPr>
        <p:spPr bwMode="auto">
          <a:xfrm>
            <a:off x="1431925" y="1195388"/>
            <a:ext cx="1077913" cy="215900"/>
          </a:xfrm>
          <a:prstGeom prst="rect">
            <a:avLst/>
          </a:prstGeom>
          <a:noFill/>
          <a:ln w="9525">
            <a:noFill/>
            <a:miter lim="800000"/>
            <a:headEnd/>
            <a:tailEnd/>
          </a:ln>
        </p:spPr>
        <p:txBody>
          <a:bodyPr wrap="none">
            <a:spAutoFit/>
          </a:bodyPr>
          <a:lstStyle/>
          <a:p>
            <a:pPr algn="r">
              <a:lnSpc>
                <a:spcPct val="80000"/>
              </a:lnSpc>
              <a:spcBef>
                <a:spcPct val="20000"/>
              </a:spcBef>
              <a:buSzPct val="75000"/>
            </a:pPr>
            <a:r>
              <a:rPr lang="en-NZ" sz="1000" b="1">
                <a:latin typeface="Century Gothic" pitchFamily="34" charset="0"/>
              </a:rPr>
              <a:t>Fully prepared</a:t>
            </a:r>
          </a:p>
        </p:txBody>
      </p:sp>
      <p:sp>
        <p:nvSpPr>
          <p:cNvPr id="78856" name="Rectangle 49"/>
          <p:cNvSpPr>
            <a:spLocks noChangeArrowheads="1"/>
          </p:cNvSpPr>
          <p:nvPr/>
        </p:nvSpPr>
        <p:spPr bwMode="auto">
          <a:xfrm>
            <a:off x="1196975" y="1454150"/>
            <a:ext cx="1312863" cy="214313"/>
          </a:xfrm>
          <a:prstGeom prst="rect">
            <a:avLst/>
          </a:prstGeom>
          <a:noFill/>
          <a:ln w="9525">
            <a:noFill/>
            <a:miter lim="800000"/>
            <a:headEnd/>
            <a:tailEnd/>
          </a:ln>
        </p:spPr>
        <p:txBody>
          <a:bodyPr wrap="none">
            <a:spAutoFit/>
          </a:bodyPr>
          <a:lstStyle/>
          <a:p>
            <a:pPr algn="r">
              <a:lnSpc>
                <a:spcPct val="80000"/>
              </a:lnSpc>
              <a:spcBef>
                <a:spcPct val="20000"/>
              </a:spcBef>
              <a:buSzPct val="75000"/>
            </a:pPr>
            <a:r>
              <a:rPr lang="en-NZ" sz="1000" b="1">
                <a:latin typeface="Century Gothic" pitchFamily="34" charset="0"/>
              </a:rPr>
              <a:t>Prepared at home</a:t>
            </a:r>
          </a:p>
        </p:txBody>
      </p:sp>
      <p:sp>
        <p:nvSpPr>
          <p:cNvPr id="78857" name="Text Box 50"/>
          <p:cNvSpPr txBox="1">
            <a:spLocks noChangeArrowheads="1"/>
          </p:cNvSpPr>
          <p:nvPr/>
        </p:nvSpPr>
        <p:spPr bwMode="auto">
          <a:xfrm>
            <a:off x="2403475" y="979488"/>
            <a:ext cx="895350" cy="246062"/>
          </a:xfrm>
          <a:prstGeom prst="rect">
            <a:avLst/>
          </a:prstGeom>
          <a:noFill/>
          <a:ln w="9525">
            <a:noFill/>
            <a:miter lim="800000"/>
            <a:headEnd/>
            <a:tailEnd/>
          </a:ln>
        </p:spPr>
        <p:txBody>
          <a:bodyPr wrap="none">
            <a:spAutoFit/>
          </a:bodyPr>
          <a:lstStyle/>
          <a:p>
            <a:pPr algn="ctr"/>
            <a:r>
              <a:rPr lang="en-NZ" sz="1000" b="1">
                <a:latin typeface="Century Gothic" pitchFamily="34" charset="0"/>
              </a:rPr>
              <a:t>Benchmark</a:t>
            </a:r>
            <a:endParaRPr lang="en-GB" sz="1000" b="1">
              <a:latin typeface="Century Gothic" pitchFamily="34" charset="0"/>
            </a:endParaRPr>
          </a:p>
        </p:txBody>
      </p:sp>
      <p:sp>
        <p:nvSpPr>
          <p:cNvPr id="78858" name="Text Box 56"/>
          <p:cNvSpPr txBox="1">
            <a:spLocks noChangeArrowheads="1"/>
          </p:cNvSpPr>
          <p:nvPr/>
        </p:nvSpPr>
        <p:spPr bwMode="auto">
          <a:xfrm>
            <a:off x="3273425" y="979488"/>
            <a:ext cx="473075" cy="246062"/>
          </a:xfrm>
          <a:prstGeom prst="rect">
            <a:avLst/>
          </a:prstGeom>
          <a:noFill/>
          <a:ln w="9525">
            <a:noFill/>
            <a:miter lim="800000"/>
            <a:headEnd/>
            <a:tailEnd/>
          </a:ln>
        </p:spPr>
        <p:txBody>
          <a:bodyPr wrap="none">
            <a:spAutoFit/>
          </a:bodyPr>
          <a:lstStyle/>
          <a:p>
            <a:pPr algn="ctr"/>
            <a:r>
              <a:rPr lang="en-NZ" sz="1000" b="1">
                <a:latin typeface="Century Gothic" pitchFamily="34" charset="0"/>
              </a:rPr>
              <a:t>2007</a:t>
            </a:r>
          </a:p>
        </p:txBody>
      </p:sp>
      <p:sp>
        <p:nvSpPr>
          <p:cNvPr id="78859" name="Text Box 56"/>
          <p:cNvSpPr txBox="1">
            <a:spLocks noChangeArrowheads="1"/>
          </p:cNvSpPr>
          <p:nvPr/>
        </p:nvSpPr>
        <p:spPr bwMode="auto">
          <a:xfrm>
            <a:off x="3911600" y="979488"/>
            <a:ext cx="473075" cy="246062"/>
          </a:xfrm>
          <a:prstGeom prst="rect">
            <a:avLst/>
          </a:prstGeom>
          <a:noFill/>
          <a:ln w="9525">
            <a:noFill/>
            <a:miter lim="800000"/>
            <a:headEnd/>
            <a:tailEnd/>
          </a:ln>
        </p:spPr>
        <p:txBody>
          <a:bodyPr wrap="none">
            <a:spAutoFit/>
          </a:bodyPr>
          <a:lstStyle/>
          <a:p>
            <a:pPr algn="ctr"/>
            <a:r>
              <a:rPr lang="en-NZ" sz="1000" b="1">
                <a:latin typeface="Century Gothic" pitchFamily="34" charset="0"/>
              </a:rPr>
              <a:t>2008</a:t>
            </a:r>
          </a:p>
        </p:txBody>
      </p:sp>
      <p:sp>
        <p:nvSpPr>
          <p:cNvPr id="78860" name="Text Box 56"/>
          <p:cNvSpPr txBox="1">
            <a:spLocks noChangeArrowheads="1"/>
          </p:cNvSpPr>
          <p:nvPr/>
        </p:nvSpPr>
        <p:spPr bwMode="auto">
          <a:xfrm>
            <a:off x="4565650" y="979488"/>
            <a:ext cx="473075" cy="246062"/>
          </a:xfrm>
          <a:prstGeom prst="rect">
            <a:avLst/>
          </a:prstGeom>
          <a:noFill/>
          <a:ln w="9525">
            <a:noFill/>
            <a:miter lim="800000"/>
            <a:headEnd/>
            <a:tailEnd/>
          </a:ln>
        </p:spPr>
        <p:txBody>
          <a:bodyPr wrap="none">
            <a:spAutoFit/>
          </a:bodyPr>
          <a:lstStyle/>
          <a:p>
            <a:pPr algn="ctr"/>
            <a:r>
              <a:rPr lang="en-NZ" sz="1000" b="1">
                <a:latin typeface="Century Gothic" pitchFamily="34" charset="0"/>
              </a:rPr>
              <a:t>2009</a:t>
            </a:r>
          </a:p>
        </p:txBody>
      </p:sp>
      <p:sp>
        <p:nvSpPr>
          <p:cNvPr id="78861" name="Rectangle 49"/>
          <p:cNvSpPr>
            <a:spLocks noChangeArrowheads="1"/>
          </p:cNvSpPr>
          <p:nvPr/>
        </p:nvSpPr>
        <p:spPr bwMode="auto">
          <a:xfrm>
            <a:off x="1665288" y="1711325"/>
            <a:ext cx="844550" cy="215900"/>
          </a:xfrm>
          <a:prstGeom prst="rect">
            <a:avLst/>
          </a:prstGeom>
          <a:noFill/>
          <a:ln w="9525">
            <a:noFill/>
            <a:miter lim="800000"/>
            <a:headEnd/>
            <a:tailEnd/>
          </a:ln>
        </p:spPr>
        <p:txBody>
          <a:bodyPr wrap="none">
            <a:spAutoFit/>
          </a:bodyPr>
          <a:lstStyle/>
          <a:p>
            <a:pPr algn="r">
              <a:lnSpc>
                <a:spcPct val="80000"/>
              </a:lnSpc>
              <a:spcBef>
                <a:spcPct val="20000"/>
              </a:spcBef>
              <a:buSzPct val="75000"/>
            </a:pPr>
            <a:r>
              <a:rPr lang="en-NZ" sz="1000" b="1">
                <a:latin typeface="Century Gothic" pitchFamily="34" charset="0"/>
              </a:rPr>
              <a:t>Has a plan</a:t>
            </a:r>
          </a:p>
        </p:txBody>
      </p:sp>
      <p:sp>
        <p:nvSpPr>
          <p:cNvPr id="78862" name="Rectangle 49"/>
          <p:cNvSpPr>
            <a:spLocks noChangeArrowheads="1"/>
          </p:cNvSpPr>
          <p:nvPr/>
        </p:nvSpPr>
        <p:spPr bwMode="auto">
          <a:xfrm>
            <a:off x="1217613" y="1970088"/>
            <a:ext cx="1292225" cy="214312"/>
          </a:xfrm>
          <a:prstGeom prst="rect">
            <a:avLst/>
          </a:prstGeom>
          <a:noFill/>
          <a:ln w="9525">
            <a:noFill/>
            <a:miter lim="800000"/>
            <a:headEnd/>
            <a:tailEnd/>
          </a:ln>
        </p:spPr>
        <p:txBody>
          <a:bodyPr wrap="none">
            <a:spAutoFit/>
          </a:bodyPr>
          <a:lstStyle/>
          <a:p>
            <a:pPr algn="r">
              <a:lnSpc>
                <a:spcPct val="80000"/>
              </a:lnSpc>
              <a:spcBef>
                <a:spcPct val="20000"/>
              </a:spcBef>
              <a:buSzPct val="75000"/>
            </a:pPr>
            <a:r>
              <a:rPr lang="en-NZ" sz="1000" b="1">
                <a:latin typeface="Century Gothic" pitchFamily="34" charset="0"/>
              </a:rPr>
              <a:t>Has survival items</a:t>
            </a:r>
          </a:p>
        </p:txBody>
      </p:sp>
      <p:sp>
        <p:nvSpPr>
          <p:cNvPr id="16" name="AutoShape 52"/>
          <p:cNvSpPr>
            <a:spLocks noChangeArrowheads="1"/>
          </p:cNvSpPr>
          <p:nvPr/>
        </p:nvSpPr>
        <p:spPr bwMode="auto">
          <a:xfrm>
            <a:off x="2667000" y="1984375"/>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68%</a:t>
            </a:r>
          </a:p>
        </p:txBody>
      </p:sp>
      <p:sp>
        <p:nvSpPr>
          <p:cNvPr id="17" name="AutoShape 52"/>
          <p:cNvSpPr>
            <a:spLocks noChangeArrowheads="1"/>
          </p:cNvSpPr>
          <p:nvPr/>
        </p:nvSpPr>
        <p:spPr bwMode="auto">
          <a:xfrm>
            <a:off x="2667000" y="1209675"/>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9%</a:t>
            </a:r>
          </a:p>
        </p:txBody>
      </p:sp>
      <p:sp>
        <p:nvSpPr>
          <p:cNvPr id="18" name="AutoShape 52"/>
          <p:cNvSpPr>
            <a:spLocks noChangeArrowheads="1"/>
          </p:cNvSpPr>
          <p:nvPr/>
        </p:nvSpPr>
        <p:spPr bwMode="auto">
          <a:xfrm>
            <a:off x="2667000" y="1468438"/>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21%</a:t>
            </a:r>
          </a:p>
        </p:txBody>
      </p:sp>
      <p:sp>
        <p:nvSpPr>
          <p:cNvPr id="19" name="AutoShape 52"/>
          <p:cNvSpPr>
            <a:spLocks noChangeArrowheads="1"/>
          </p:cNvSpPr>
          <p:nvPr/>
        </p:nvSpPr>
        <p:spPr bwMode="auto">
          <a:xfrm>
            <a:off x="2667000" y="1725613"/>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44%</a:t>
            </a:r>
          </a:p>
        </p:txBody>
      </p:sp>
      <p:sp>
        <p:nvSpPr>
          <p:cNvPr id="20" name="AutoShape 52"/>
          <p:cNvSpPr>
            <a:spLocks noChangeArrowheads="1"/>
          </p:cNvSpPr>
          <p:nvPr/>
        </p:nvSpPr>
        <p:spPr bwMode="auto">
          <a:xfrm>
            <a:off x="3314700" y="1978025"/>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91%</a:t>
            </a:r>
          </a:p>
        </p:txBody>
      </p:sp>
      <p:sp>
        <p:nvSpPr>
          <p:cNvPr id="21" name="AutoShape 52"/>
          <p:cNvSpPr>
            <a:spLocks noChangeArrowheads="1"/>
          </p:cNvSpPr>
          <p:nvPr/>
        </p:nvSpPr>
        <p:spPr bwMode="auto">
          <a:xfrm>
            <a:off x="3314700" y="1201738"/>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a:solidFill>
                  <a:schemeClr val="tx1"/>
                </a:solidFill>
              </a:rPr>
              <a:t> 6%</a:t>
            </a:r>
          </a:p>
        </p:txBody>
      </p:sp>
      <p:sp>
        <p:nvSpPr>
          <p:cNvPr id="22" name="AutoShape 52"/>
          <p:cNvSpPr>
            <a:spLocks noChangeArrowheads="1"/>
          </p:cNvSpPr>
          <p:nvPr/>
        </p:nvSpPr>
        <p:spPr bwMode="auto">
          <a:xfrm>
            <a:off x="3314700" y="1460500"/>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22%</a:t>
            </a:r>
          </a:p>
        </p:txBody>
      </p:sp>
      <p:sp>
        <p:nvSpPr>
          <p:cNvPr id="23" name="AutoShape 52"/>
          <p:cNvSpPr>
            <a:spLocks noChangeArrowheads="1"/>
          </p:cNvSpPr>
          <p:nvPr/>
        </p:nvSpPr>
        <p:spPr bwMode="auto">
          <a:xfrm>
            <a:off x="3314700" y="1719263"/>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46%</a:t>
            </a:r>
          </a:p>
        </p:txBody>
      </p:sp>
      <p:sp>
        <p:nvSpPr>
          <p:cNvPr id="24" name="AutoShape 52"/>
          <p:cNvSpPr>
            <a:spLocks noChangeArrowheads="1"/>
          </p:cNvSpPr>
          <p:nvPr/>
        </p:nvSpPr>
        <p:spPr bwMode="auto">
          <a:xfrm>
            <a:off x="3952875" y="1989138"/>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81%</a:t>
            </a:r>
          </a:p>
        </p:txBody>
      </p:sp>
      <p:sp>
        <p:nvSpPr>
          <p:cNvPr id="25" name="AutoShape 52"/>
          <p:cNvSpPr>
            <a:spLocks noChangeArrowheads="1"/>
          </p:cNvSpPr>
          <p:nvPr/>
        </p:nvSpPr>
        <p:spPr bwMode="auto">
          <a:xfrm>
            <a:off x="3952875" y="1212850"/>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a:solidFill>
                  <a:schemeClr val="tx1"/>
                </a:solidFill>
              </a:rPr>
              <a:t> 7%</a:t>
            </a:r>
          </a:p>
        </p:txBody>
      </p:sp>
      <p:sp>
        <p:nvSpPr>
          <p:cNvPr id="26" name="AutoShape 52"/>
          <p:cNvSpPr>
            <a:spLocks noChangeArrowheads="1"/>
          </p:cNvSpPr>
          <p:nvPr/>
        </p:nvSpPr>
        <p:spPr bwMode="auto">
          <a:xfrm>
            <a:off x="3952875" y="1471613"/>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19%</a:t>
            </a:r>
          </a:p>
        </p:txBody>
      </p:sp>
      <p:sp>
        <p:nvSpPr>
          <p:cNvPr id="27" name="AutoShape 52"/>
          <p:cNvSpPr>
            <a:spLocks noChangeArrowheads="1"/>
          </p:cNvSpPr>
          <p:nvPr/>
        </p:nvSpPr>
        <p:spPr bwMode="auto">
          <a:xfrm>
            <a:off x="3952875" y="1730375"/>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45%</a:t>
            </a:r>
          </a:p>
        </p:txBody>
      </p:sp>
      <p:sp>
        <p:nvSpPr>
          <p:cNvPr id="28" name="AutoShape 52"/>
          <p:cNvSpPr>
            <a:spLocks noChangeArrowheads="1"/>
          </p:cNvSpPr>
          <p:nvPr/>
        </p:nvSpPr>
        <p:spPr bwMode="auto">
          <a:xfrm>
            <a:off x="4608513" y="1989138"/>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75%</a:t>
            </a:r>
          </a:p>
        </p:txBody>
      </p:sp>
      <p:sp>
        <p:nvSpPr>
          <p:cNvPr id="29" name="AutoShape 52"/>
          <p:cNvSpPr>
            <a:spLocks noChangeArrowheads="1"/>
          </p:cNvSpPr>
          <p:nvPr/>
        </p:nvSpPr>
        <p:spPr bwMode="auto">
          <a:xfrm>
            <a:off x="4608513" y="1212850"/>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11%</a:t>
            </a:r>
          </a:p>
        </p:txBody>
      </p:sp>
      <p:sp>
        <p:nvSpPr>
          <p:cNvPr id="30" name="AutoShape 52"/>
          <p:cNvSpPr>
            <a:spLocks noChangeArrowheads="1"/>
          </p:cNvSpPr>
          <p:nvPr/>
        </p:nvSpPr>
        <p:spPr bwMode="auto">
          <a:xfrm>
            <a:off x="4608513" y="1471613"/>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18%</a:t>
            </a:r>
          </a:p>
        </p:txBody>
      </p:sp>
      <p:sp>
        <p:nvSpPr>
          <p:cNvPr id="31" name="AutoShape 52"/>
          <p:cNvSpPr>
            <a:spLocks noChangeArrowheads="1"/>
          </p:cNvSpPr>
          <p:nvPr/>
        </p:nvSpPr>
        <p:spPr bwMode="auto">
          <a:xfrm>
            <a:off x="4608513" y="1730375"/>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50%</a:t>
            </a:r>
          </a:p>
        </p:txBody>
      </p:sp>
      <p:sp>
        <p:nvSpPr>
          <p:cNvPr id="32" name="AutoShape 52"/>
          <p:cNvSpPr>
            <a:spLocks noChangeArrowheads="1"/>
          </p:cNvSpPr>
          <p:nvPr/>
        </p:nvSpPr>
        <p:spPr bwMode="auto">
          <a:xfrm>
            <a:off x="5251450" y="1216025"/>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a:t>
            </a:r>
            <a:r>
              <a:rPr lang="en-US" sz="1000" b="1" dirty="0">
                <a:solidFill>
                  <a:schemeClr val="tx1"/>
                </a:solidFill>
              </a:rPr>
              <a:t>12%</a:t>
            </a:r>
            <a:endParaRPr lang="en-US" sz="1000" b="1" dirty="0">
              <a:solidFill>
                <a:schemeClr val="tx1"/>
              </a:solidFill>
            </a:endParaRPr>
          </a:p>
        </p:txBody>
      </p:sp>
      <p:sp>
        <p:nvSpPr>
          <p:cNvPr id="33" name="AutoShape 52"/>
          <p:cNvSpPr>
            <a:spLocks noChangeArrowheads="1"/>
          </p:cNvSpPr>
          <p:nvPr/>
        </p:nvSpPr>
        <p:spPr bwMode="auto">
          <a:xfrm>
            <a:off x="5251450" y="1474788"/>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a:t>
            </a:r>
            <a:r>
              <a:rPr lang="en-US" sz="1000" b="1" dirty="0">
                <a:solidFill>
                  <a:schemeClr val="tx1"/>
                </a:solidFill>
              </a:rPr>
              <a:t>21%</a:t>
            </a:r>
            <a:endParaRPr lang="en-US" sz="1000" b="1" dirty="0">
              <a:solidFill>
                <a:schemeClr val="tx1"/>
              </a:solidFill>
            </a:endParaRPr>
          </a:p>
        </p:txBody>
      </p:sp>
      <p:sp>
        <p:nvSpPr>
          <p:cNvPr id="34" name="AutoShape 52"/>
          <p:cNvSpPr>
            <a:spLocks noChangeArrowheads="1"/>
          </p:cNvSpPr>
          <p:nvPr/>
        </p:nvSpPr>
        <p:spPr bwMode="auto">
          <a:xfrm>
            <a:off x="5251450" y="1733550"/>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a:t>
            </a:r>
            <a:r>
              <a:rPr lang="en-US" sz="1000" b="1" dirty="0">
                <a:solidFill>
                  <a:schemeClr val="tx1"/>
                </a:solidFill>
              </a:rPr>
              <a:t>47%</a:t>
            </a:r>
            <a:endParaRPr lang="en-US" sz="1000" b="1" dirty="0">
              <a:solidFill>
                <a:schemeClr val="tx1"/>
              </a:solidFill>
            </a:endParaRPr>
          </a:p>
        </p:txBody>
      </p:sp>
      <p:sp>
        <p:nvSpPr>
          <p:cNvPr id="35" name="AutoShape 52"/>
          <p:cNvSpPr>
            <a:spLocks noChangeArrowheads="1"/>
          </p:cNvSpPr>
          <p:nvPr/>
        </p:nvSpPr>
        <p:spPr bwMode="auto">
          <a:xfrm>
            <a:off x="5251450" y="1992313"/>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a:t>
            </a:r>
            <a:r>
              <a:rPr lang="en-US" sz="1000" b="1" dirty="0">
                <a:solidFill>
                  <a:schemeClr val="tx1"/>
                </a:solidFill>
              </a:rPr>
              <a:t>80%</a:t>
            </a:r>
            <a:endParaRPr lang="en-US" sz="1000" b="1" dirty="0">
              <a:solidFill>
                <a:schemeClr val="tx1"/>
              </a:solidFill>
            </a:endParaRPr>
          </a:p>
        </p:txBody>
      </p:sp>
      <p:sp>
        <p:nvSpPr>
          <p:cNvPr id="78883" name="Text Box 56"/>
          <p:cNvSpPr txBox="1">
            <a:spLocks noChangeArrowheads="1"/>
          </p:cNvSpPr>
          <p:nvPr/>
        </p:nvSpPr>
        <p:spPr bwMode="auto">
          <a:xfrm>
            <a:off x="5199063" y="979488"/>
            <a:ext cx="474662" cy="246062"/>
          </a:xfrm>
          <a:prstGeom prst="rect">
            <a:avLst/>
          </a:prstGeom>
          <a:noFill/>
          <a:ln w="9525">
            <a:noFill/>
            <a:miter lim="800000"/>
            <a:headEnd/>
            <a:tailEnd/>
          </a:ln>
        </p:spPr>
        <p:txBody>
          <a:bodyPr wrap="none">
            <a:spAutoFit/>
          </a:bodyPr>
          <a:lstStyle/>
          <a:p>
            <a:pPr algn="ctr"/>
            <a:r>
              <a:rPr lang="en-NZ" sz="1000" b="1">
                <a:latin typeface="Century Gothic" pitchFamily="34" charset="0"/>
              </a:rPr>
              <a:t>2010</a:t>
            </a:r>
          </a:p>
        </p:txBody>
      </p:sp>
      <p:sp>
        <p:nvSpPr>
          <p:cNvPr id="38" name="AutoShape 52"/>
          <p:cNvSpPr>
            <a:spLocks noChangeArrowheads="1"/>
          </p:cNvSpPr>
          <p:nvPr/>
        </p:nvSpPr>
        <p:spPr bwMode="auto">
          <a:xfrm>
            <a:off x="5886450" y="1216025"/>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a:t>
            </a:r>
            <a:r>
              <a:rPr lang="en-US" sz="1000" b="1" dirty="0">
                <a:solidFill>
                  <a:schemeClr val="tx1"/>
                </a:solidFill>
              </a:rPr>
              <a:t>12%</a:t>
            </a:r>
            <a:endParaRPr lang="en-US" sz="1000" b="1" dirty="0">
              <a:solidFill>
                <a:schemeClr val="tx1"/>
              </a:solidFill>
            </a:endParaRPr>
          </a:p>
        </p:txBody>
      </p:sp>
      <p:sp>
        <p:nvSpPr>
          <p:cNvPr id="39" name="AutoShape 52"/>
          <p:cNvSpPr>
            <a:spLocks noChangeArrowheads="1"/>
          </p:cNvSpPr>
          <p:nvPr/>
        </p:nvSpPr>
        <p:spPr bwMode="auto">
          <a:xfrm>
            <a:off x="5886450" y="1474788"/>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a:t>
            </a:r>
            <a:r>
              <a:rPr lang="en-US" sz="1000" b="1" dirty="0">
                <a:solidFill>
                  <a:schemeClr val="tx1"/>
                </a:solidFill>
              </a:rPr>
              <a:t>34%</a:t>
            </a:r>
            <a:endParaRPr lang="en-US" sz="1000" b="1" dirty="0">
              <a:solidFill>
                <a:schemeClr val="tx1"/>
              </a:solidFill>
            </a:endParaRPr>
          </a:p>
        </p:txBody>
      </p:sp>
      <p:sp>
        <p:nvSpPr>
          <p:cNvPr id="40" name="AutoShape 52"/>
          <p:cNvSpPr>
            <a:spLocks noChangeArrowheads="1"/>
          </p:cNvSpPr>
          <p:nvPr/>
        </p:nvSpPr>
        <p:spPr bwMode="auto">
          <a:xfrm>
            <a:off x="5886450" y="1733550"/>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a:t>
            </a:r>
            <a:r>
              <a:rPr lang="en-US" sz="1000" b="1" dirty="0">
                <a:solidFill>
                  <a:schemeClr val="tx1"/>
                </a:solidFill>
              </a:rPr>
              <a:t>57%</a:t>
            </a:r>
            <a:endParaRPr lang="en-US" sz="1000" b="1" dirty="0">
              <a:solidFill>
                <a:schemeClr val="tx1"/>
              </a:solidFill>
            </a:endParaRPr>
          </a:p>
        </p:txBody>
      </p:sp>
      <p:sp>
        <p:nvSpPr>
          <p:cNvPr id="41" name="AutoShape 52"/>
          <p:cNvSpPr>
            <a:spLocks noChangeArrowheads="1"/>
          </p:cNvSpPr>
          <p:nvPr/>
        </p:nvSpPr>
        <p:spPr bwMode="auto">
          <a:xfrm>
            <a:off x="5886450" y="1992313"/>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a:t>
            </a:r>
            <a:r>
              <a:rPr lang="en-US" sz="1000" b="1" dirty="0">
                <a:solidFill>
                  <a:schemeClr val="tx1"/>
                </a:solidFill>
              </a:rPr>
              <a:t>86%</a:t>
            </a:r>
            <a:endParaRPr lang="en-US" sz="1000" b="1" dirty="0">
              <a:solidFill>
                <a:schemeClr val="tx1"/>
              </a:solidFill>
            </a:endParaRPr>
          </a:p>
        </p:txBody>
      </p:sp>
      <p:sp>
        <p:nvSpPr>
          <p:cNvPr id="78888" name="Text Box 56"/>
          <p:cNvSpPr txBox="1">
            <a:spLocks noChangeArrowheads="1"/>
          </p:cNvSpPr>
          <p:nvPr/>
        </p:nvSpPr>
        <p:spPr bwMode="auto">
          <a:xfrm>
            <a:off x="5845175" y="979488"/>
            <a:ext cx="473075" cy="246062"/>
          </a:xfrm>
          <a:prstGeom prst="rect">
            <a:avLst/>
          </a:prstGeom>
          <a:noFill/>
          <a:ln w="9525">
            <a:noFill/>
            <a:miter lim="800000"/>
            <a:headEnd/>
            <a:tailEnd/>
          </a:ln>
        </p:spPr>
        <p:txBody>
          <a:bodyPr wrap="none">
            <a:spAutoFit/>
          </a:bodyPr>
          <a:lstStyle/>
          <a:p>
            <a:pPr algn="ctr"/>
            <a:r>
              <a:rPr lang="en-NZ" sz="1000" b="1">
                <a:latin typeface="Century Gothic" pitchFamily="34" charset="0"/>
              </a:rPr>
              <a:t>2011</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028700" y="128588"/>
            <a:ext cx="8247063" cy="685800"/>
          </a:xfrm>
        </p:spPr>
        <p:txBody>
          <a:bodyPr rtlCol="0">
            <a:normAutofit/>
          </a:bodyPr>
          <a:lstStyle/>
          <a:p>
            <a:pPr fontAlgn="auto">
              <a:spcAft>
                <a:spcPts val="0"/>
              </a:spcAft>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Waikato </a:t>
            </a:r>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(continued)</a:t>
            </a:r>
            <a:endParaRPr lang="en-GB"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9874" name="Text Box 5"/>
          <p:cNvSpPr txBox="1">
            <a:spLocks noChangeArrowheads="1"/>
          </p:cNvSpPr>
          <p:nvPr/>
        </p:nvSpPr>
        <p:spPr bwMode="auto">
          <a:xfrm>
            <a:off x="920750" y="6607175"/>
            <a:ext cx="1860550" cy="244475"/>
          </a:xfrm>
          <a:prstGeom prst="rect">
            <a:avLst/>
          </a:prstGeom>
          <a:noFill/>
          <a:ln w="9525">
            <a:noFill/>
            <a:miter lim="800000"/>
            <a:headEnd/>
            <a:tailEnd/>
          </a:ln>
        </p:spPr>
        <p:txBody>
          <a:bodyPr>
            <a:spAutoFit/>
          </a:bodyPr>
          <a:lstStyle/>
          <a:p>
            <a:pPr>
              <a:spcBef>
                <a:spcPct val="50000"/>
              </a:spcBef>
            </a:pPr>
            <a:r>
              <a:rPr lang="en-US" sz="1000">
                <a:solidFill>
                  <a:srgbClr val="000000"/>
                </a:solidFill>
                <a:latin typeface="Century Gothic" pitchFamily="34" charset="0"/>
              </a:rPr>
              <a:t>Sample size = 83</a:t>
            </a:r>
            <a:endParaRPr lang="en-GB" sz="1000">
              <a:solidFill>
                <a:srgbClr val="000000"/>
              </a:solidFill>
              <a:latin typeface="Century Gothic" pitchFamily="34" charset="0"/>
            </a:endParaRPr>
          </a:p>
        </p:txBody>
      </p:sp>
      <p:sp>
        <p:nvSpPr>
          <p:cNvPr id="79875" name="Text Box 2"/>
          <p:cNvSpPr txBox="1">
            <a:spLocks noChangeArrowheads="1"/>
          </p:cNvSpPr>
          <p:nvPr/>
        </p:nvSpPr>
        <p:spPr bwMode="auto">
          <a:xfrm>
            <a:off x="982663" y="2625725"/>
            <a:ext cx="8266112" cy="1230313"/>
          </a:xfrm>
          <a:prstGeom prst="rect">
            <a:avLst/>
          </a:prstGeom>
          <a:noFill/>
          <a:ln w="9525">
            <a:noFill/>
            <a:miter lim="800000"/>
            <a:headEnd/>
            <a:tailEnd/>
          </a:ln>
        </p:spPr>
        <p:txBody>
          <a:bodyPr>
            <a:spAutoFit/>
          </a:bodyPr>
          <a:lstStyle/>
          <a:p>
            <a:pPr marL="180975" indent="-180975">
              <a:spcBef>
                <a:spcPct val="50000"/>
              </a:spcBef>
              <a:buFont typeface="Wingdings" pitchFamily="2" charset="2"/>
              <a:buNone/>
            </a:pPr>
            <a:r>
              <a:rPr lang="en-NZ" sz="1400">
                <a:solidFill>
                  <a:srgbClr val="009999"/>
                </a:solidFill>
                <a:latin typeface="Century Gothic" pitchFamily="34" charset="0"/>
                <a:cs typeface="Times New Roman" pitchFamily="18" charset="0"/>
              </a:rPr>
              <a:t>Disaster awareness </a:t>
            </a:r>
          </a:p>
          <a:p>
            <a:pPr marL="180975" indent="-180975">
              <a:spcBef>
                <a:spcPct val="50000"/>
              </a:spcBef>
              <a:buFont typeface="Wingdings" pitchFamily="2" charset="2"/>
              <a:buChar char=""/>
            </a:pPr>
            <a:r>
              <a:rPr lang="en-NZ" sz="1200">
                <a:solidFill>
                  <a:srgbClr val="000000"/>
                </a:solidFill>
                <a:latin typeface="Century Gothic" pitchFamily="34" charset="0"/>
                <a:cs typeface="Times New Roman" pitchFamily="18" charset="0"/>
              </a:rPr>
              <a:t>Waikato residents are less likely than average to say that a tsunami will occur during their lifetime (55%, cf. 70% national average).</a:t>
            </a:r>
          </a:p>
          <a:p>
            <a:pPr marL="180975" indent="-180975">
              <a:spcBef>
                <a:spcPct val="50000"/>
              </a:spcBef>
              <a:buFont typeface="Wingdings" pitchFamily="2" charset="2"/>
              <a:buChar char=""/>
            </a:pPr>
            <a:r>
              <a:rPr lang="en-NZ" sz="1200">
                <a:solidFill>
                  <a:srgbClr val="000000"/>
                </a:solidFill>
                <a:latin typeface="Century Gothic" pitchFamily="34" charset="0"/>
                <a:cs typeface="Times New Roman" pitchFamily="18" charset="0"/>
              </a:rPr>
              <a:t>In the event of an earthquake, Waikato residents are more likely to say that you should ‘drop, cover and hold’ (16%, cf. 9% national average), and get help as soon as possible (4%, cf. 1% national average).</a:t>
            </a:r>
          </a:p>
        </p:txBody>
      </p:sp>
      <p:sp>
        <p:nvSpPr>
          <p:cNvPr id="79876" name="Text Box 6"/>
          <p:cNvSpPr txBox="1">
            <a:spLocks noChangeArrowheads="1"/>
          </p:cNvSpPr>
          <p:nvPr/>
        </p:nvSpPr>
        <p:spPr bwMode="auto">
          <a:xfrm>
            <a:off x="982663" y="985838"/>
            <a:ext cx="8066087" cy="1414462"/>
          </a:xfrm>
          <a:prstGeom prst="rect">
            <a:avLst/>
          </a:prstGeom>
          <a:noFill/>
          <a:ln w="9525">
            <a:noFill/>
            <a:miter lim="800000"/>
            <a:headEnd/>
            <a:tailEnd/>
          </a:ln>
        </p:spPr>
        <p:txBody>
          <a:bodyPr>
            <a:spAutoFit/>
          </a:bodyPr>
          <a:lstStyle/>
          <a:p>
            <a:pPr marL="180975" indent="-180975">
              <a:spcBef>
                <a:spcPct val="50000"/>
              </a:spcBef>
              <a:buFont typeface="Wingdings" pitchFamily="2" charset="2"/>
              <a:buNone/>
            </a:pPr>
            <a:r>
              <a:rPr lang="en-NZ" sz="1400">
                <a:solidFill>
                  <a:srgbClr val="009999"/>
                </a:solidFill>
                <a:latin typeface="Century Gothic" pitchFamily="34" charset="0"/>
                <a:cs typeface="Times New Roman" pitchFamily="18" charset="0"/>
              </a:rPr>
              <a:t>Advertising and information</a:t>
            </a:r>
          </a:p>
          <a:p>
            <a:pPr marL="180975" indent="-180975">
              <a:spcBef>
                <a:spcPct val="50000"/>
              </a:spcBef>
              <a:buFont typeface="Wingdings" pitchFamily="2" charset="2"/>
              <a:buChar char=""/>
            </a:pPr>
            <a:r>
              <a:rPr lang="en-NZ" sz="1200">
                <a:latin typeface="Century Gothic" pitchFamily="34" charset="0"/>
                <a:cs typeface="Times New Roman" pitchFamily="18" charset="0"/>
              </a:rPr>
              <a:t>Over six in ten Waikato residents have seen, heard, or read any general advertising about preparing for a disaster (62%), and 65% have specifically seen the Civil Defence television advertising. This is about on par with the national average.</a:t>
            </a:r>
          </a:p>
          <a:p>
            <a:pPr marL="180975" indent="-180975">
              <a:spcBef>
                <a:spcPct val="50000"/>
              </a:spcBef>
              <a:buFont typeface="Wingdings" pitchFamily="2" charset="2"/>
              <a:buChar char=""/>
            </a:pPr>
            <a:r>
              <a:rPr lang="en-NZ" sz="1200">
                <a:latin typeface="Century Gothic" pitchFamily="34" charset="0"/>
                <a:cs typeface="Times New Roman" pitchFamily="18" charset="0"/>
              </a:rPr>
              <a:t>Waikato residents are more likely than average to state that they saw or heard non-advertising information about disasters through local or community newspapers (15%, cf. 8% national average). </a:t>
            </a:r>
            <a:endParaRPr lang="en-NZ" sz="1200">
              <a:solidFill>
                <a:srgbClr val="000000"/>
              </a:solidFill>
              <a:latin typeface="Century Gothic" pitchFamily="34" charset="0"/>
              <a:cs typeface="Times New Roman"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ounded Rectangle 36"/>
          <p:cNvSpPr/>
          <p:nvPr/>
        </p:nvSpPr>
        <p:spPr>
          <a:xfrm>
            <a:off x="1127801" y="1149964"/>
            <a:ext cx="5381625" cy="1388901"/>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NZ" dirty="0"/>
          </a:p>
        </p:txBody>
      </p:sp>
      <p:sp>
        <p:nvSpPr>
          <p:cNvPr id="4" name="Rectangle 2"/>
          <p:cNvSpPr>
            <a:spLocks noGrp="1" noChangeArrowheads="1"/>
          </p:cNvSpPr>
          <p:nvPr>
            <p:ph type="title"/>
          </p:nvPr>
        </p:nvSpPr>
        <p:spPr>
          <a:xfrm>
            <a:off x="1000125" y="128588"/>
            <a:ext cx="8247063" cy="685800"/>
          </a:xfrm>
        </p:spPr>
        <p:txBody>
          <a:bodyPr rtlCol="0">
            <a:normAutofit/>
          </a:bodyPr>
          <a:lstStyle/>
          <a:p>
            <a:pPr fontAlgn="auto">
              <a:spcAft>
                <a:spcPts val="0"/>
              </a:spcAft>
              <a:defRPr/>
            </a:pP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Bay of Plenty</a:t>
            </a:r>
            <a:endParaRPr lang="en-GB"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0901" name="Text Box 4"/>
          <p:cNvSpPr txBox="1">
            <a:spLocks noChangeArrowheads="1"/>
          </p:cNvSpPr>
          <p:nvPr/>
        </p:nvSpPr>
        <p:spPr bwMode="auto">
          <a:xfrm>
            <a:off x="1000125" y="2895600"/>
            <a:ext cx="8115300" cy="2524125"/>
          </a:xfrm>
          <a:prstGeom prst="rect">
            <a:avLst/>
          </a:prstGeom>
          <a:noFill/>
          <a:ln w="9525">
            <a:noFill/>
            <a:miter lim="800000"/>
            <a:headEnd/>
            <a:tailEnd/>
          </a:ln>
        </p:spPr>
        <p:txBody>
          <a:bodyPr>
            <a:spAutoFit/>
          </a:bodyPr>
          <a:lstStyle/>
          <a:p>
            <a:pPr marL="180975" indent="-180975">
              <a:spcBef>
                <a:spcPct val="50000"/>
              </a:spcBef>
              <a:buFont typeface="Wingdings" pitchFamily="2" charset="2"/>
              <a:buNone/>
            </a:pPr>
            <a:r>
              <a:rPr lang="en-NZ" sz="1400">
                <a:solidFill>
                  <a:srgbClr val="009999"/>
                </a:solidFill>
                <a:latin typeface="Century Gothic" pitchFamily="34" charset="0"/>
                <a:cs typeface="Times New Roman" pitchFamily="18" charset="0"/>
              </a:rPr>
              <a:t>Preparedness</a:t>
            </a:r>
          </a:p>
          <a:p>
            <a:pPr marL="180975" indent="-180975">
              <a:spcBef>
                <a:spcPct val="50000"/>
              </a:spcBef>
              <a:buFont typeface="Wingdings" pitchFamily="2" charset="2"/>
              <a:buChar char=""/>
            </a:pPr>
            <a:r>
              <a:rPr lang="en-NZ" sz="1200">
                <a:solidFill>
                  <a:srgbClr val="000000"/>
                </a:solidFill>
                <a:latin typeface="Century Gothic" pitchFamily="34" charset="0"/>
                <a:cs typeface="Times New Roman" pitchFamily="18" charset="0"/>
              </a:rPr>
              <a:t>Over a third of Bay of Plenty residents are prepared at home this year (34%). This has increased over the course of the research (16% were prepared at home at the benchmark measure).</a:t>
            </a:r>
          </a:p>
          <a:p>
            <a:pPr marL="180975" indent="-180975">
              <a:spcBef>
                <a:spcPct val="50000"/>
              </a:spcBef>
              <a:buFont typeface="Wingdings" pitchFamily="2" charset="2"/>
              <a:buChar char=""/>
            </a:pPr>
            <a:r>
              <a:rPr lang="en-NZ" sz="1200">
                <a:solidFill>
                  <a:srgbClr val="000000"/>
                </a:solidFill>
                <a:latin typeface="Century Gothic" pitchFamily="34" charset="0"/>
                <a:cs typeface="Times New Roman" pitchFamily="18" charset="0"/>
              </a:rPr>
              <a:t>More Bay of Plenty residents this year say they have an emergency survival  plan for their household (66%, up from 47% last year).</a:t>
            </a:r>
          </a:p>
          <a:p>
            <a:pPr marL="180975" indent="-180975">
              <a:spcBef>
                <a:spcPct val="50000"/>
              </a:spcBef>
              <a:buFont typeface="Wingdings" pitchFamily="2" charset="2"/>
              <a:buChar char=""/>
            </a:pPr>
            <a:r>
              <a:rPr lang="en-NZ" sz="1200">
                <a:solidFill>
                  <a:srgbClr val="000000"/>
                </a:solidFill>
                <a:latin typeface="Century Gothic" pitchFamily="34" charset="0"/>
                <a:cs typeface="Times New Roman" pitchFamily="18" charset="0"/>
              </a:rPr>
              <a:t>Bay of Plenty residents who have taken steps in the past 12 months to prepare for a disaster are less likely than average to say that the Christchurch earthquakes prompted them to take these steps (47%, cf. 60% national average).</a:t>
            </a:r>
          </a:p>
          <a:p>
            <a:pPr marL="180975" indent="-180975">
              <a:spcBef>
                <a:spcPct val="50000"/>
              </a:spcBef>
              <a:buFont typeface="Wingdings" pitchFamily="2" charset="2"/>
              <a:buChar char=""/>
            </a:pPr>
            <a:r>
              <a:rPr lang="en-US" sz="1200">
                <a:solidFill>
                  <a:srgbClr val="000000"/>
                </a:solidFill>
                <a:latin typeface="Century Gothic" pitchFamily="34" charset="0"/>
                <a:cs typeface="Times New Roman" pitchFamily="18" charset="0"/>
              </a:rPr>
              <a:t>Those who did take steps to prepare as a result of the Christchurch earthquakes are more likely than average to give the non-specific response that the earthquake prompted them to ‘generally be more prepared’ (18%, cf. 6% national average).</a:t>
            </a:r>
            <a:endParaRPr lang="en-NZ" sz="1200">
              <a:solidFill>
                <a:srgbClr val="000000"/>
              </a:solidFill>
              <a:latin typeface="Century Gothic" pitchFamily="34" charset="0"/>
              <a:cs typeface="Times New Roman" pitchFamily="18" charset="0"/>
            </a:endParaRPr>
          </a:p>
        </p:txBody>
      </p:sp>
      <p:sp>
        <p:nvSpPr>
          <p:cNvPr id="80902" name="Text Box 6"/>
          <p:cNvSpPr txBox="1">
            <a:spLocks noChangeArrowheads="1"/>
          </p:cNvSpPr>
          <p:nvPr/>
        </p:nvSpPr>
        <p:spPr bwMode="auto">
          <a:xfrm>
            <a:off x="923925" y="6613525"/>
            <a:ext cx="1860550" cy="244475"/>
          </a:xfrm>
          <a:prstGeom prst="rect">
            <a:avLst/>
          </a:prstGeom>
          <a:noFill/>
          <a:ln w="9525">
            <a:noFill/>
            <a:miter lim="800000"/>
            <a:headEnd/>
            <a:tailEnd/>
          </a:ln>
        </p:spPr>
        <p:txBody>
          <a:bodyPr>
            <a:spAutoFit/>
          </a:bodyPr>
          <a:lstStyle/>
          <a:p>
            <a:pPr>
              <a:spcBef>
                <a:spcPct val="50000"/>
              </a:spcBef>
            </a:pPr>
            <a:r>
              <a:rPr lang="en-US" sz="1000">
                <a:solidFill>
                  <a:srgbClr val="000000"/>
                </a:solidFill>
                <a:latin typeface="Century Gothic" pitchFamily="34" charset="0"/>
              </a:rPr>
              <a:t>Sample size = 71</a:t>
            </a:r>
            <a:endParaRPr lang="en-GB" sz="1000">
              <a:solidFill>
                <a:srgbClr val="000000"/>
              </a:solidFill>
              <a:latin typeface="Century Gothic" pitchFamily="34" charset="0"/>
            </a:endParaRPr>
          </a:p>
        </p:txBody>
      </p:sp>
      <p:sp>
        <p:nvSpPr>
          <p:cNvPr id="80903" name="Rectangle 48"/>
          <p:cNvSpPr>
            <a:spLocks noChangeArrowheads="1"/>
          </p:cNvSpPr>
          <p:nvPr/>
        </p:nvSpPr>
        <p:spPr bwMode="auto">
          <a:xfrm>
            <a:off x="1393825" y="1404938"/>
            <a:ext cx="1077913" cy="215900"/>
          </a:xfrm>
          <a:prstGeom prst="rect">
            <a:avLst/>
          </a:prstGeom>
          <a:noFill/>
          <a:ln w="9525">
            <a:noFill/>
            <a:miter lim="800000"/>
            <a:headEnd/>
            <a:tailEnd/>
          </a:ln>
        </p:spPr>
        <p:txBody>
          <a:bodyPr wrap="none">
            <a:spAutoFit/>
          </a:bodyPr>
          <a:lstStyle/>
          <a:p>
            <a:pPr algn="r">
              <a:lnSpc>
                <a:spcPct val="80000"/>
              </a:lnSpc>
              <a:spcBef>
                <a:spcPct val="20000"/>
              </a:spcBef>
              <a:buSzPct val="75000"/>
            </a:pPr>
            <a:r>
              <a:rPr lang="en-NZ" sz="1000" b="1">
                <a:latin typeface="Century Gothic" pitchFamily="34" charset="0"/>
              </a:rPr>
              <a:t>Fully prepared</a:t>
            </a:r>
          </a:p>
        </p:txBody>
      </p:sp>
      <p:sp>
        <p:nvSpPr>
          <p:cNvPr id="80904" name="Rectangle 49"/>
          <p:cNvSpPr>
            <a:spLocks noChangeArrowheads="1"/>
          </p:cNvSpPr>
          <p:nvPr/>
        </p:nvSpPr>
        <p:spPr bwMode="auto">
          <a:xfrm>
            <a:off x="1181100" y="1681163"/>
            <a:ext cx="1312863" cy="215900"/>
          </a:xfrm>
          <a:prstGeom prst="rect">
            <a:avLst/>
          </a:prstGeom>
          <a:noFill/>
          <a:ln w="9525">
            <a:noFill/>
            <a:miter lim="800000"/>
            <a:headEnd/>
            <a:tailEnd/>
          </a:ln>
        </p:spPr>
        <p:txBody>
          <a:bodyPr wrap="none">
            <a:spAutoFit/>
          </a:bodyPr>
          <a:lstStyle/>
          <a:p>
            <a:pPr algn="r">
              <a:lnSpc>
                <a:spcPct val="80000"/>
              </a:lnSpc>
              <a:spcBef>
                <a:spcPct val="20000"/>
              </a:spcBef>
              <a:buSzPct val="75000"/>
            </a:pPr>
            <a:r>
              <a:rPr lang="en-NZ" sz="1000" b="1">
                <a:latin typeface="Century Gothic" pitchFamily="34" charset="0"/>
              </a:rPr>
              <a:t>Prepared at home</a:t>
            </a:r>
          </a:p>
        </p:txBody>
      </p:sp>
      <p:sp>
        <p:nvSpPr>
          <p:cNvPr id="80905" name="Text Box 50"/>
          <p:cNvSpPr txBox="1">
            <a:spLocks noChangeArrowheads="1"/>
          </p:cNvSpPr>
          <p:nvPr/>
        </p:nvSpPr>
        <p:spPr bwMode="auto">
          <a:xfrm>
            <a:off x="2387600" y="1155700"/>
            <a:ext cx="895350" cy="246063"/>
          </a:xfrm>
          <a:prstGeom prst="rect">
            <a:avLst/>
          </a:prstGeom>
          <a:noFill/>
          <a:ln w="9525">
            <a:noFill/>
            <a:miter lim="800000"/>
            <a:headEnd/>
            <a:tailEnd/>
          </a:ln>
        </p:spPr>
        <p:txBody>
          <a:bodyPr wrap="none">
            <a:spAutoFit/>
          </a:bodyPr>
          <a:lstStyle/>
          <a:p>
            <a:pPr algn="ctr"/>
            <a:r>
              <a:rPr lang="en-NZ" sz="1000" b="1">
                <a:latin typeface="Century Gothic" pitchFamily="34" charset="0"/>
              </a:rPr>
              <a:t>Benchmark</a:t>
            </a:r>
            <a:endParaRPr lang="en-GB" sz="1000" b="1">
              <a:latin typeface="Century Gothic" pitchFamily="34" charset="0"/>
            </a:endParaRPr>
          </a:p>
        </p:txBody>
      </p:sp>
      <p:sp>
        <p:nvSpPr>
          <p:cNvPr id="80906" name="Text Box 56"/>
          <p:cNvSpPr txBox="1">
            <a:spLocks noChangeArrowheads="1"/>
          </p:cNvSpPr>
          <p:nvPr/>
        </p:nvSpPr>
        <p:spPr bwMode="auto">
          <a:xfrm>
            <a:off x="3271838" y="1155700"/>
            <a:ext cx="474662" cy="246063"/>
          </a:xfrm>
          <a:prstGeom prst="rect">
            <a:avLst/>
          </a:prstGeom>
          <a:noFill/>
          <a:ln w="9525">
            <a:noFill/>
            <a:miter lim="800000"/>
            <a:headEnd/>
            <a:tailEnd/>
          </a:ln>
        </p:spPr>
        <p:txBody>
          <a:bodyPr wrap="none">
            <a:spAutoFit/>
          </a:bodyPr>
          <a:lstStyle/>
          <a:p>
            <a:pPr algn="ctr"/>
            <a:r>
              <a:rPr lang="en-NZ" sz="1000" b="1">
                <a:latin typeface="Century Gothic" pitchFamily="34" charset="0"/>
              </a:rPr>
              <a:t>2007</a:t>
            </a:r>
          </a:p>
        </p:txBody>
      </p:sp>
      <p:sp>
        <p:nvSpPr>
          <p:cNvPr id="80907" name="Text Box 56"/>
          <p:cNvSpPr txBox="1">
            <a:spLocks noChangeArrowheads="1"/>
          </p:cNvSpPr>
          <p:nvPr/>
        </p:nvSpPr>
        <p:spPr bwMode="auto">
          <a:xfrm>
            <a:off x="3922713" y="1155700"/>
            <a:ext cx="473075" cy="246063"/>
          </a:xfrm>
          <a:prstGeom prst="rect">
            <a:avLst/>
          </a:prstGeom>
          <a:noFill/>
          <a:ln w="9525">
            <a:noFill/>
            <a:miter lim="800000"/>
            <a:headEnd/>
            <a:tailEnd/>
          </a:ln>
        </p:spPr>
        <p:txBody>
          <a:bodyPr wrap="none">
            <a:spAutoFit/>
          </a:bodyPr>
          <a:lstStyle/>
          <a:p>
            <a:pPr algn="ctr"/>
            <a:r>
              <a:rPr lang="en-NZ" sz="1000" b="1">
                <a:latin typeface="Century Gothic" pitchFamily="34" charset="0"/>
              </a:rPr>
              <a:t>2008</a:t>
            </a:r>
          </a:p>
        </p:txBody>
      </p:sp>
      <p:sp>
        <p:nvSpPr>
          <p:cNvPr id="80908" name="Text Box 56"/>
          <p:cNvSpPr txBox="1">
            <a:spLocks noChangeArrowheads="1"/>
          </p:cNvSpPr>
          <p:nvPr/>
        </p:nvSpPr>
        <p:spPr bwMode="auto">
          <a:xfrm>
            <a:off x="4575175" y="1155700"/>
            <a:ext cx="473075" cy="246063"/>
          </a:xfrm>
          <a:prstGeom prst="rect">
            <a:avLst/>
          </a:prstGeom>
          <a:noFill/>
          <a:ln w="9525">
            <a:noFill/>
            <a:miter lim="800000"/>
            <a:headEnd/>
            <a:tailEnd/>
          </a:ln>
        </p:spPr>
        <p:txBody>
          <a:bodyPr wrap="none">
            <a:spAutoFit/>
          </a:bodyPr>
          <a:lstStyle/>
          <a:p>
            <a:pPr algn="ctr"/>
            <a:r>
              <a:rPr lang="en-NZ" sz="1000" b="1">
                <a:latin typeface="Century Gothic" pitchFamily="34" charset="0"/>
              </a:rPr>
              <a:t>2009</a:t>
            </a:r>
          </a:p>
        </p:txBody>
      </p:sp>
      <p:sp>
        <p:nvSpPr>
          <p:cNvPr id="80909" name="Rectangle 49"/>
          <p:cNvSpPr>
            <a:spLocks noChangeArrowheads="1"/>
          </p:cNvSpPr>
          <p:nvPr/>
        </p:nvSpPr>
        <p:spPr bwMode="auto">
          <a:xfrm>
            <a:off x="1639888" y="1947863"/>
            <a:ext cx="844550" cy="214312"/>
          </a:xfrm>
          <a:prstGeom prst="rect">
            <a:avLst/>
          </a:prstGeom>
          <a:noFill/>
          <a:ln w="9525">
            <a:noFill/>
            <a:miter lim="800000"/>
            <a:headEnd/>
            <a:tailEnd/>
          </a:ln>
        </p:spPr>
        <p:txBody>
          <a:bodyPr wrap="none">
            <a:spAutoFit/>
          </a:bodyPr>
          <a:lstStyle/>
          <a:p>
            <a:pPr algn="r">
              <a:lnSpc>
                <a:spcPct val="80000"/>
              </a:lnSpc>
              <a:spcBef>
                <a:spcPct val="20000"/>
              </a:spcBef>
              <a:buSzPct val="75000"/>
            </a:pPr>
            <a:r>
              <a:rPr lang="en-NZ" sz="1000" b="1">
                <a:latin typeface="Century Gothic" pitchFamily="34" charset="0"/>
              </a:rPr>
              <a:t>Has a plan</a:t>
            </a:r>
          </a:p>
        </p:txBody>
      </p:sp>
      <p:sp>
        <p:nvSpPr>
          <p:cNvPr id="80910" name="Rectangle 49"/>
          <p:cNvSpPr>
            <a:spLocks noChangeArrowheads="1"/>
          </p:cNvSpPr>
          <p:nvPr/>
        </p:nvSpPr>
        <p:spPr bwMode="auto">
          <a:xfrm>
            <a:off x="1206500" y="2212975"/>
            <a:ext cx="1292225" cy="214313"/>
          </a:xfrm>
          <a:prstGeom prst="rect">
            <a:avLst/>
          </a:prstGeom>
          <a:noFill/>
          <a:ln w="9525">
            <a:noFill/>
            <a:miter lim="800000"/>
            <a:headEnd/>
            <a:tailEnd/>
          </a:ln>
        </p:spPr>
        <p:txBody>
          <a:bodyPr wrap="none">
            <a:spAutoFit/>
          </a:bodyPr>
          <a:lstStyle/>
          <a:p>
            <a:pPr algn="r">
              <a:lnSpc>
                <a:spcPct val="80000"/>
              </a:lnSpc>
              <a:spcBef>
                <a:spcPct val="20000"/>
              </a:spcBef>
              <a:buSzPct val="75000"/>
            </a:pPr>
            <a:r>
              <a:rPr lang="en-NZ" sz="1000" b="1">
                <a:latin typeface="Century Gothic" pitchFamily="34" charset="0"/>
              </a:rPr>
              <a:t>Has survival items</a:t>
            </a:r>
          </a:p>
        </p:txBody>
      </p:sp>
      <p:sp>
        <p:nvSpPr>
          <p:cNvPr id="16" name="AutoShape 52"/>
          <p:cNvSpPr>
            <a:spLocks noChangeArrowheads="1"/>
          </p:cNvSpPr>
          <p:nvPr/>
        </p:nvSpPr>
        <p:spPr bwMode="auto">
          <a:xfrm>
            <a:off x="2659063" y="2217738"/>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67%</a:t>
            </a:r>
          </a:p>
        </p:txBody>
      </p:sp>
      <p:sp>
        <p:nvSpPr>
          <p:cNvPr id="17" name="AutoShape 52"/>
          <p:cNvSpPr>
            <a:spLocks noChangeArrowheads="1"/>
          </p:cNvSpPr>
          <p:nvPr/>
        </p:nvSpPr>
        <p:spPr bwMode="auto">
          <a:xfrm>
            <a:off x="2649538" y="1389063"/>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8%</a:t>
            </a:r>
          </a:p>
        </p:txBody>
      </p:sp>
      <p:sp>
        <p:nvSpPr>
          <p:cNvPr id="18" name="AutoShape 52"/>
          <p:cNvSpPr>
            <a:spLocks noChangeArrowheads="1"/>
          </p:cNvSpPr>
          <p:nvPr/>
        </p:nvSpPr>
        <p:spPr bwMode="auto">
          <a:xfrm>
            <a:off x="2646363" y="1665288"/>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16%</a:t>
            </a:r>
          </a:p>
        </p:txBody>
      </p:sp>
      <p:sp>
        <p:nvSpPr>
          <p:cNvPr id="19" name="AutoShape 52"/>
          <p:cNvSpPr>
            <a:spLocks noChangeArrowheads="1"/>
          </p:cNvSpPr>
          <p:nvPr/>
        </p:nvSpPr>
        <p:spPr bwMode="auto">
          <a:xfrm>
            <a:off x="2659063" y="1941513"/>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43%</a:t>
            </a:r>
          </a:p>
        </p:txBody>
      </p:sp>
      <p:sp>
        <p:nvSpPr>
          <p:cNvPr id="20" name="AutoShape 52"/>
          <p:cNvSpPr>
            <a:spLocks noChangeArrowheads="1"/>
          </p:cNvSpPr>
          <p:nvPr/>
        </p:nvSpPr>
        <p:spPr bwMode="auto">
          <a:xfrm>
            <a:off x="3328988" y="2208213"/>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82%</a:t>
            </a:r>
          </a:p>
        </p:txBody>
      </p:sp>
      <p:sp>
        <p:nvSpPr>
          <p:cNvPr id="21" name="AutoShape 52"/>
          <p:cNvSpPr>
            <a:spLocks noChangeArrowheads="1"/>
          </p:cNvSpPr>
          <p:nvPr/>
        </p:nvSpPr>
        <p:spPr bwMode="auto">
          <a:xfrm>
            <a:off x="3308350" y="1390650"/>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2%</a:t>
            </a:r>
          </a:p>
        </p:txBody>
      </p:sp>
      <p:sp>
        <p:nvSpPr>
          <p:cNvPr id="22" name="AutoShape 52"/>
          <p:cNvSpPr>
            <a:spLocks noChangeArrowheads="1"/>
          </p:cNvSpPr>
          <p:nvPr/>
        </p:nvSpPr>
        <p:spPr bwMode="auto">
          <a:xfrm>
            <a:off x="3316288" y="1662113"/>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16%</a:t>
            </a:r>
          </a:p>
        </p:txBody>
      </p:sp>
      <p:sp>
        <p:nvSpPr>
          <p:cNvPr id="23" name="AutoShape 52"/>
          <p:cNvSpPr>
            <a:spLocks noChangeArrowheads="1"/>
          </p:cNvSpPr>
          <p:nvPr/>
        </p:nvSpPr>
        <p:spPr bwMode="auto">
          <a:xfrm>
            <a:off x="3317875" y="1935163"/>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42%</a:t>
            </a:r>
          </a:p>
        </p:txBody>
      </p:sp>
      <p:sp>
        <p:nvSpPr>
          <p:cNvPr id="24" name="AutoShape 52"/>
          <p:cNvSpPr>
            <a:spLocks noChangeArrowheads="1"/>
          </p:cNvSpPr>
          <p:nvPr/>
        </p:nvSpPr>
        <p:spPr bwMode="auto">
          <a:xfrm>
            <a:off x="3981450" y="2197100"/>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90%</a:t>
            </a:r>
          </a:p>
        </p:txBody>
      </p:sp>
      <p:sp>
        <p:nvSpPr>
          <p:cNvPr id="25" name="AutoShape 52"/>
          <p:cNvSpPr>
            <a:spLocks noChangeArrowheads="1"/>
          </p:cNvSpPr>
          <p:nvPr/>
        </p:nvSpPr>
        <p:spPr bwMode="auto">
          <a:xfrm>
            <a:off x="3971925" y="1400175"/>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13%</a:t>
            </a:r>
          </a:p>
        </p:txBody>
      </p:sp>
      <p:sp>
        <p:nvSpPr>
          <p:cNvPr id="26" name="AutoShape 52"/>
          <p:cNvSpPr>
            <a:spLocks noChangeArrowheads="1"/>
          </p:cNvSpPr>
          <p:nvPr/>
        </p:nvSpPr>
        <p:spPr bwMode="auto">
          <a:xfrm>
            <a:off x="3968750" y="1666875"/>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34%</a:t>
            </a:r>
          </a:p>
        </p:txBody>
      </p:sp>
      <p:sp>
        <p:nvSpPr>
          <p:cNvPr id="27" name="AutoShape 52"/>
          <p:cNvSpPr>
            <a:spLocks noChangeArrowheads="1"/>
          </p:cNvSpPr>
          <p:nvPr/>
        </p:nvSpPr>
        <p:spPr bwMode="auto">
          <a:xfrm>
            <a:off x="3970338" y="1931988"/>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57%</a:t>
            </a:r>
          </a:p>
        </p:txBody>
      </p:sp>
      <p:sp>
        <p:nvSpPr>
          <p:cNvPr id="28" name="AutoShape 52"/>
          <p:cNvSpPr>
            <a:spLocks noChangeArrowheads="1"/>
          </p:cNvSpPr>
          <p:nvPr/>
        </p:nvSpPr>
        <p:spPr bwMode="auto">
          <a:xfrm>
            <a:off x="4629150" y="2208213"/>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78%</a:t>
            </a:r>
            <a:endParaRPr lang="en-US" sz="800" dirty="0">
              <a:solidFill>
                <a:schemeClr val="tx1"/>
              </a:solidFill>
            </a:endParaRPr>
          </a:p>
        </p:txBody>
      </p:sp>
      <p:sp>
        <p:nvSpPr>
          <p:cNvPr id="29" name="AutoShape 52"/>
          <p:cNvSpPr>
            <a:spLocks noChangeArrowheads="1"/>
          </p:cNvSpPr>
          <p:nvPr/>
        </p:nvSpPr>
        <p:spPr bwMode="auto">
          <a:xfrm>
            <a:off x="4619625" y="1390650"/>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15%</a:t>
            </a:r>
          </a:p>
        </p:txBody>
      </p:sp>
      <p:sp>
        <p:nvSpPr>
          <p:cNvPr id="30" name="AutoShape 52"/>
          <p:cNvSpPr>
            <a:spLocks noChangeArrowheads="1"/>
          </p:cNvSpPr>
          <p:nvPr/>
        </p:nvSpPr>
        <p:spPr bwMode="auto">
          <a:xfrm>
            <a:off x="4627563" y="1662113"/>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28%</a:t>
            </a:r>
          </a:p>
        </p:txBody>
      </p:sp>
      <p:sp>
        <p:nvSpPr>
          <p:cNvPr id="31" name="AutoShape 52"/>
          <p:cNvSpPr>
            <a:spLocks noChangeArrowheads="1"/>
          </p:cNvSpPr>
          <p:nvPr/>
        </p:nvSpPr>
        <p:spPr bwMode="auto">
          <a:xfrm>
            <a:off x="4618038" y="1935163"/>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54%</a:t>
            </a:r>
          </a:p>
        </p:txBody>
      </p:sp>
      <p:sp>
        <p:nvSpPr>
          <p:cNvPr id="32" name="AutoShape 52"/>
          <p:cNvSpPr>
            <a:spLocks noChangeArrowheads="1"/>
          </p:cNvSpPr>
          <p:nvPr/>
        </p:nvSpPr>
        <p:spPr bwMode="auto">
          <a:xfrm>
            <a:off x="5256213" y="1393825"/>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a:t>
            </a:r>
            <a:r>
              <a:rPr lang="en-US" sz="1000" b="1" dirty="0">
                <a:solidFill>
                  <a:schemeClr val="tx1"/>
                </a:solidFill>
              </a:rPr>
              <a:t>12%</a:t>
            </a:r>
            <a:endParaRPr lang="en-US" sz="1000" b="1" dirty="0">
              <a:solidFill>
                <a:schemeClr val="tx1"/>
              </a:solidFill>
            </a:endParaRPr>
          </a:p>
        </p:txBody>
      </p:sp>
      <p:sp>
        <p:nvSpPr>
          <p:cNvPr id="33" name="AutoShape 52"/>
          <p:cNvSpPr>
            <a:spLocks noChangeArrowheads="1"/>
          </p:cNvSpPr>
          <p:nvPr/>
        </p:nvSpPr>
        <p:spPr bwMode="auto">
          <a:xfrm>
            <a:off x="5260975" y="1662113"/>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a:t>
            </a:r>
            <a:r>
              <a:rPr lang="en-US" sz="1000" b="1" dirty="0">
                <a:solidFill>
                  <a:schemeClr val="tx1"/>
                </a:solidFill>
              </a:rPr>
              <a:t>22%</a:t>
            </a:r>
            <a:endParaRPr lang="en-US" sz="1000" b="1" dirty="0">
              <a:solidFill>
                <a:schemeClr val="tx1"/>
              </a:solidFill>
            </a:endParaRPr>
          </a:p>
        </p:txBody>
      </p:sp>
      <p:sp>
        <p:nvSpPr>
          <p:cNvPr id="34" name="AutoShape 52"/>
          <p:cNvSpPr>
            <a:spLocks noChangeArrowheads="1"/>
          </p:cNvSpPr>
          <p:nvPr/>
        </p:nvSpPr>
        <p:spPr bwMode="auto">
          <a:xfrm>
            <a:off x="5264150" y="1931988"/>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a:t>
            </a:r>
            <a:r>
              <a:rPr lang="en-US" sz="1000" b="1" dirty="0">
                <a:solidFill>
                  <a:schemeClr val="tx1"/>
                </a:solidFill>
              </a:rPr>
              <a:t>47%</a:t>
            </a:r>
            <a:endParaRPr lang="en-US" sz="1000" b="1" dirty="0">
              <a:solidFill>
                <a:schemeClr val="tx1"/>
              </a:solidFill>
            </a:endParaRPr>
          </a:p>
        </p:txBody>
      </p:sp>
      <p:sp>
        <p:nvSpPr>
          <p:cNvPr id="35" name="AutoShape 52"/>
          <p:cNvSpPr>
            <a:spLocks noChangeArrowheads="1"/>
          </p:cNvSpPr>
          <p:nvPr/>
        </p:nvSpPr>
        <p:spPr bwMode="auto">
          <a:xfrm>
            <a:off x="5256213" y="2201863"/>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a:t>
            </a:r>
            <a:r>
              <a:rPr lang="en-US" sz="1000" b="1" dirty="0">
                <a:solidFill>
                  <a:schemeClr val="tx1"/>
                </a:solidFill>
              </a:rPr>
              <a:t>81%</a:t>
            </a:r>
            <a:endParaRPr lang="en-US" sz="1000" b="1" dirty="0">
              <a:solidFill>
                <a:schemeClr val="tx1"/>
              </a:solidFill>
            </a:endParaRPr>
          </a:p>
        </p:txBody>
      </p:sp>
      <p:sp>
        <p:nvSpPr>
          <p:cNvPr id="80931" name="Text Box 56"/>
          <p:cNvSpPr txBox="1">
            <a:spLocks noChangeArrowheads="1"/>
          </p:cNvSpPr>
          <p:nvPr/>
        </p:nvSpPr>
        <p:spPr bwMode="auto">
          <a:xfrm>
            <a:off x="5214938" y="1155700"/>
            <a:ext cx="473075" cy="246063"/>
          </a:xfrm>
          <a:prstGeom prst="rect">
            <a:avLst/>
          </a:prstGeom>
          <a:noFill/>
          <a:ln w="9525">
            <a:noFill/>
            <a:miter lim="800000"/>
            <a:headEnd/>
            <a:tailEnd/>
          </a:ln>
        </p:spPr>
        <p:txBody>
          <a:bodyPr wrap="none">
            <a:spAutoFit/>
          </a:bodyPr>
          <a:lstStyle/>
          <a:p>
            <a:pPr algn="ctr"/>
            <a:r>
              <a:rPr lang="en-NZ" sz="1000" b="1">
                <a:latin typeface="Century Gothic" pitchFamily="34" charset="0"/>
              </a:rPr>
              <a:t>2010</a:t>
            </a:r>
          </a:p>
        </p:txBody>
      </p:sp>
      <p:sp>
        <p:nvSpPr>
          <p:cNvPr id="38" name="AutoShape 52"/>
          <p:cNvSpPr>
            <a:spLocks noChangeArrowheads="1"/>
          </p:cNvSpPr>
          <p:nvPr/>
        </p:nvSpPr>
        <p:spPr bwMode="auto">
          <a:xfrm>
            <a:off x="5903913" y="1392238"/>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a:t>
            </a:r>
            <a:r>
              <a:rPr lang="en-US" sz="1000" b="1" dirty="0">
                <a:solidFill>
                  <a:schemeClr val="tx1"/>
                </a:solidFill>
              </a:rPr>
              <a:t>12%</a:t>
            </a:r>
            <a:endParaRPr lang="en-US" sz="1000" b="1" dirty="0">
              <a:solidFill>
                <a:schemeClr val="tx1"/>
              </a:solidFill>
            </a:endParaRPr>
          </a:p>
        </p:txBody>
      </p:sp>
      <p:sp>
        <p:nvSpPr>
          <p:cNvPr id="39" name="AutoShape 52"/>
          <p:cNvSpPr>
            <a:spLocks noChangeArrowheads="1"/>
          </p:cNvSpPr>
          <p:nvPr/>
        </p:nvSpPr>
        <p:spPr bwMode="auto">
          <a:xfrm>
            <a:off x="5908675" y="1662113"/>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a:t>
            </a:r>
            <a:r>
              <a:rPr lang="en-US" sz="1000" b="1" dirty="0">
                <a:solidFill>
                  <a:schemeClr val="tx1"/>
                </a:solidFill>
              </a:rPr>
              <a:t>34%</a:t>
            </a:r>
            <a:endParaRPr lang="en-US" sz="1000" b="1" dirty="0">
              <a:solidFill>
                <a:schemeClr val="tx1"/>
              </a:solidFill>
            </a:endParaRPr>
          </a:p>
        </p:txBody>
      </p:sp>
      <p:sp>
        <p:nvSpPr>
          <p:cNvPr id="40" name="AutoShape 52"/>
          <p:cNvSpPr>
            <a:spLocks noChangeArrowheads="1"/>
          </p:cNvSpPr>
          <p:nvPr/>
        </p:nvSpPr>
        <p:spPr bwMode="auto">
          <a:xfrm>
            <a:off x="5911850" y="1931988"/>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a:t>
            </a:r>
            <a:r>
              <a:rPr lang="en-US" sz="1000" b="1" dirty="0">
                <a:solidFill>
                  <a:schemeClr val="tx1"/>
                </a:solidFill>
              </a:rPr>
              <a:t>66%</a:t>
            </a:r>
            <a:endParaRPr lang="en-US" sz="1000" b="1" dirty="0">
              <a:solidFill>
                <a:schemeClr val="tx1"/>
              </a:solidFill>
            </a:endParaRPr>
          </a:p>
        </p:txBody>
      </p:sp>
      <p:sp>
        <p:nvSpPr>
          <p:cNvPr id="41" name="AutoShape 52"/>
          <p:cNvSpPr>
            <a:spLocks noChangeArrowheads="1"/>
          </p:cNvSpPr>
          <p:nvPr/>
        </p:nvSpPr>
        <p:spPr bwMode="auto">
          <a:xfrm>
            <a:off x="5903913" y="2200275"/>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a:t>
            </a:r>
            <a:r>
              <a:rPr lang="en-US" sz="1000" b="1" dirty="0">
                <a:solidFill>
                  <a:schemeClr val="tx1"/>
                </a:solidFill>
              </a:rPr>
              <a:t>87%</a:t>
            </a:r>
            <a:endParaRPr lang="en-US" sz="1000" b="1" dirty="0">
              <a:solidFill>
                <a:schemeClr val="tx1"/>
              </a:solidFill>
            </a:endParaRPr>
          </a:p>
        </p:txBody>
      </p:sp>
      <p:sp>
        <p:nvSpPr>
          <p:cNvPr id="80936" name="Text Box 56"/>
          <p:cNvSpPr txBox="1">
            <a:spLocks noChangeArrowheads="1"/>
          </p:cNvSpPr>
          <p:nvPr/>
        </p:nvSpPr>
        <p:spPr bwMode="auto">
          <a:xfrm>
            <a:off x="5862638" y="1155700"/>
            <a:ext cx="473075" cy="246063"/>
          </a:xfrm>
          <a:prstGeom prst="rect">
            <a:avLst/>
          </a:prstGeom>
          <a:noFill/>
          <a:ln w="9525">
            <a:noFill/>
            <a:miter lim="800000"/>
            <a:headEnd/>
            <a:tailEnd/>
          </a:ln>
        </p:spPr>
        <p:txBody>
          <a:bodyPr wrap="none">
            <a:spAutoFit/>
          </a:bodyPr>
          <a:lstStyle/>
          <a:p>
            <a:pPr algn="ctr"/>
            <a:r>
              <a:rPr lang="en-NZ" sz="1000" b="1">
                <a:latin typeface="Century Gothic" pitchFamily="34" charset="0"/>
              </a:rPr>
              <a:t>2011</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000125" y="128588"/>
            <a:ext cx="8247063" cy="685800"/>
          </a:xfrm>
        </p:spPr>
        <p:txBody>
          <a:bodyPr rtlCol="0">
            <a:normAutofit/>
          </a:bodyPr>
          <a:lstStyle/>
          <a:p>
            <a:pPr fontAlgn="auto">
              <a:spcAft>
                <a:spcPts val="0"/>
              </a:spcAft>
              <a:defRPr/>
            </a:pP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Bay of </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Plenty </a:t>
            </a:r>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(continued)</a:t>
            </a:r>
            <a:endParaRPr lang="en-GB"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1922" name="Text Box 6"/>
          <p:cNvSpPr txBox="1">
            <a:spLocks noChangeArrowheads="1"/>
          </p:cNvSpPr>
          <p:nvPr/>
        </p:nvSpPr>
        <p:spPr bwMode="auto">
          <a:xfrm>
            <a:off x="923925" y="6613525"/>
            <a:ext cx="1860550" cy="244475"/>
          </a:xfrm>
          <a:prstGeom prst="rect">
            <a:avLst/>
          </a:prstGeom>
          <a:noFill/>
          <a:ln w="9525">
            <a:noFill/>
            <a:miter lim="800000"/>
            <a:headEnd/>
            <a:tailEnd/>
          </a:ln>
        </p:spPr>
        <p:txBody>
          <a:bodyPr>
            <a:spAutoFit/>
          </a:bodyPr>
          <a:lstStyle/>
          <a:p>
            <a:pPr>
              <a:spcBef>
                <a:spcPct val="50000"/>
              </a:spcBef>
            </a:pPr>
            <a:r>
              <a:rPr lang="en-US" sz="1000">
                <a:solidFill>
                  <a:srgbClr val="000000"/>
                </a:solidFill>
                <a:latin typeface="Century Gothic" pitchFamily="34" charset="0"/>
              </a:rPr>
              <a:t>Sample size = 71</a:t>
            </a:r>
            <a:endParaRPr lang="en-GB" sz="1000">
              <a:solidFill>
                <a:srgbClr val="000000"/>
              </a:solidFill>
              <a:latin typeface="Century Gothic" pitchFamily="34" charset="0"/>
            </a:endParaRPr>
          </a:p>
        </p:txBody>
      </p:sp>
      <p:sp>
        <p:nvSpPr>
          <p:cNvPr id="44" name="Text Box 2"/>
          <p:cNvSpPr txBox="1">
            <a:spLocks noChangeArrowheads="1"/>
          </p:cNvSpPr>
          <p:nvPr/>
        </p:nvSpPr>
        <p:spPr>
          <a:xfrm>
            <a:off x="968375" y="3455988"/>
            <a:ext cx="8175625" cy="1052512"/>
          </a:xfrm>
          <a:prstGeom prst="rect">
            <a:avLst/>
          </a:prstGeom>
          <a:noFill/>
          <a:ln/>
        </p:spPr>
        <p:txBody>
          <a:bodyPr/>
          <a:lstStyle>
            <a:lvl1pPr marL="0" indent="0" algn="l" defTabSz="914400" rtl="0" eaLnBrk="1" latinLnBrk="0" hangingPunct="1">
              <a:spcBef>
                <a:spcPct val="20000"/>
              </a:spcBef>
              <a:buFontTx/>
              <a:buNone/>
              <a:defRPr sz="16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Font typeface="Century Gothic" pitchFamily="34" charset="0"/>
              <a:buChar char="―"/>
              <a:defRPr sz="1400" kern="1200">
                <a:solidFill>
                  <a:schemeClr val="tx2"/>
                </a:solidFill>
                <a:latin typeface="Century Gothic" pitchFamily="34" charset="0"/>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Font typeface="Arial" pitchFamily="34" charset="0"/>
              <a:buChar char="•"/>
              <a:defRPr sz="1200" kern="1200">
                <a:solidFill>
                  <a:srgbClr val="7030A0"/>
                </a:solidFill>
                <a:latin typeface="Century Gothic" pitchFamily="34" charset="0"/>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defRPr/>
            </a:pPr>
            <a:r>
              <a:rPr lang="en-NZ" sz="1400" dirty="0" smtClean="0">
                <a:solidFill>
                  <a:srgbClr val="009999"/>
                </a:solidFill>
              </a:rPr>
              <a:t>Disaster awareness</a:t>
            </a:r>
          </a:p>
          <a:p>
            <a:pPr marL="180975" indent="-180975" fontAlgn="auto">
              <a:spcAft>
                <a:spcPts val="0"/>
              </a:spcAft>
              <a:buFont typeface="Wingdings" pitchFamily="2" charset="2"/>
              <a:buChar char="§"/>
              <a:defRPr/>
            </a:pPr>
            <a:r>
              <a:rPr lang="en-NZ" sz="1200" dirty="0" smtClean="0"/>
              <a:t>Bay of Plenty residents are more likely than average to say that in the event of a tsunami warning, people should locate or check their mobile phone (6%, cf. 1% national average).</a:t>
            </a:r>
          </a:p>
        </p:txBody>
      </p:sp>
      <p:sp>
        <p:nvSpPr>
          <p:cNvPr id="81924" name="Text Box 3"/>
          <p:cNvSpPr txBox="1">
            <a:spLocks noChangeArrowheads="1"/>
          </p:cNvSpPr>
          <p:nvPr/>
        </p:nvSpPr>
        <p:spPr bwMode="auto">
          <a:xfrm>
            <a:off x="968375" y="1160463"/>
            <a:ext cx="8058150" cy="2062162"/>
          </a:xfrm>
          <a:prstGeom prst="rect">
            <a:avLst/>
          </a:prstGeom>
          <a:noFill/>
          <a:ln w="9525">
            <a:noFill/>
            <a:miter lim="800000"/>
            <a:headEnd/>
            <a:tailEnd/>
          </a:ln>
        </p:spPr>
        <p:txBody>
          <a:bodyPr>
            <a:spAutoFit/>
          </a:bodyPr>
          <a:lstStyle/>
          <a:p>
            <a:pPr marL="180975" indent="-180975">
              <a:spcBef>
                <a:spcPct val="50000"/>
              </a:spcBef>
              <a:buFont typeface="Wingdings" pitchFamily="2" charset="2"/>
              <a:buNone/>
            </a:pPr>
            <a:r>
              <a:rPr lang="en-NZ" sz="1400">
                <a:solidFill>
                  <a:srgbClr val="009999"/>
                </a:solidFill>
                <a:latin typeface="Century Gothic" pitchFamily="34" charset="0"/>
                <a:cs typeface="Times New Roman" pitchFamily="18" charset="0"/>
              </a:rPr>
              <a:t>Advertising and information</a:t>
            </a:r>
          </a:p>
          <a:p>
            <a:pPr marL="180975" indent="-180975">
              <a:spcBef>
                <a:spcPct val="50000"/>
              </a:spcBef>
              <a:buFont typeface="Wingdings" pitchFamily="2" charset="2"/>
              <a:buChar char=""/>
            </a:pPr>
            <a:r>
              <a:rPr lang="en-NZ" sz="1200">
                <a:latin typeface="Century Gothic" pitchFamily="34" charset="0"/>
                <a:cs typeface="Times New Roman" pitchFamily="18" charset="0"/>
              </a:rPr>
              <a:t>Over six in ten Bay of Plenty residents have seen, heard, or read any general advertising about preparing for a disaster (62%).</a:t>
            </a:r>
          </a:p>
          <a:p>
            <a:pPr marL="180975" indent="-180975">
              <a:spcBef>
                <a:spcPct val="50000"/>
              </a:spcBef>
              <a:buFont typeface="Wingdings" pitchFamily="2" charset="2"/>
              <a:buChar char=""/>
            </a:pPr>
            <a:r>
              <a:rPr lang="en-NZ" sz="1200">
                <a:latin typeface="Century Gothic" pitchFamily="34" charset="0"/>
                <a:cs typeface="Times New Roman" pitchFamily="18" charset="0"/>
              </a:rPr>
              <a:t>Around three quarters of Bay of Plenty residents have seen the Civil Defence advertising (74%, cf. 63% national average).</a:t>
            </a:r>
          </a:p>
          <a:p>
            <a:pPr marL="180975" indent="-180975">
              <a:spcBef>
                <a:spcPct val="50000"/>
              </a:spcBef>
              <a:buFont typeface="Wingdings" pitchFamily="2" charset="2"/>
              <a:buChar char=""/>
            </a:pPr>
            <a:r>
              <a:rPr lang="en-NZ" sz="1200">
                <a:latin typeface="Century Gothic" pitchFamily="34" charset="0"/>
                <a:cs typeface="Times New Roman" pitchFamily="18" charset="0"/>
              </a:rPr>
              <a:t>Bay of Plenty residents are less likely than average to state that they heard non-advertising information about disasters via word of mouth (3%, cf. 11% national average). The main source of non-advertising information about disasters was via television (46% say they saw non-advertising information through the television). </a:t>
            </a:r>
            <a:endParaRPr lang="en-NZ" sz="1200">
              <a:solidFill>
                <a:srgbClr val="000000"/>
              </a:solidFill>
              <a:latin typeface="Century Gothic" pitchFamily="34" charset="0"/>
              <a:cs typeface="Times New Roman"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ounded Rectangle 39"/>
          <p:cNvSpPr/>
          <p:nvPr/>
        </p:nvSpPr>
        <p:spPr>
          <a:xfrm>
            <a:off x="1127161" y="1037585"/>
            <a:ext cx="5381625" cy="1388901"/>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NZ" dirty="0"/>
          </a:p>
        </p:txBody>
      </p:sp>
      <p:sp>
        <p:nvSpPr>
          <p:cNvPr id="5" name="Rectangle 3"/>
          <p:cNvSpPr>
            <a:spLocks noGrp="1" noChangeArrowheads="1"/>
          </p:cNvSpPr>
          <p:nvPr>
            <p:ph type="title"/>
          </p:nvPr>
        </p:nvSpPr>
        <p:spPr>
          <a:xfrm>
            <a:off x="1088450" y="100013"/>
            <a:ext cx="8247063" cy="685800"/>
          </a:xfrm>
        </p:spPr>
        <p:txBody>
          <a:bodyPr rtlCol="0">
            <a:normAutofit/>
          </a:bodyPr>
          <a:lstStyle/>
          <a:p>
            <a:pPr fontAlgn="auto">
              <a:spcAft>
                <a:spcPts val="0"/>
              </a:spcAft>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northland</a:t>
            </a:r>
            <a:endParaRPr lang="en-GB"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2949" name="Text Box 6"/>
          <p:cNvSpPr txBox="1">
            <a:spLocks noChangeArrowheads="1"/>
          </p:cNvSpPr>
          <p:nvPr/>
        </p:nvSpPr>
        <p:spPr bwMode="auto">
          <a:xfrm>
            <a:off x="898525" y="6632575"/>
            <a:ext cx="1860550" cy="244475"/>
          </a:xfrm>
          <a:prstGeom prst="rect">
            <a:avLst/>
          </a:prstGeom>
          <a:noFill/>
          <a:ln w="9525">
            <a:noFill/>
            <a:miter lim="800000"/>
            <a:headEnd/>
            <a:tailEnd/>
          </a:ln>
        </p:spPr>
        <p:txBody>
          <a:bodyPr>
            <a:spAutoFit/>
          </a:bodyPr>
          <a:lstStyle/>
          <a:p>
            <a:pPr>
              <a:spcBef>
                <a:spcPct val="50000"/>
              </a:spcBef>
            </a:pPr>
            <a:r>
              <a:rPr lang="en-US" sz="1000">
                <a:solidFill>
                  <a:srgbClr val="000000"/>
                </a:solidFill>
                <a:latin typeface="Century Gothic" pitchFamily="34" charset="0"/>
              </a:rPr>
              <a:t>Sample size = 65</a:t>
            </a:r>
            <a:endParaRPr lang="en-GB" sz="1000">
              <a:solidFill>
                <a:srgbClr val="000000"/>
              </a:solidFill>
              <a:latin typeface="Century Gothic" pitchFamily="34" charset="0"/>
            </a:endParaRPr>
          </a:p>
        </p:txBody>
      </p:sp>
      <p:sp>
        <p:nvSpPr>
          <p:cNvPr id="82950" name="Rectangle 48"/>
          <p:cNvSpPr>
            <a:spLocks noChangeArrowheads="1"/>
          </p:cNvSpPr>
          <p:nvPr/>
        </p:nvSpPr>
        <p:spPr bwMode="auto">
          <a:xfrm>
            <a:off x="1474788" y="1300163"/>
            <a:ext cx="1077912" cy="215900"/>
          </a:xfrm>
          <a:prstGeom prst="rect">
            <a:avLst/>
          </a:prstGeom>
          <a:noFill/>
          <a:ln w="9525">
            <a:noFill/>
            <a:miter lim="800000"/>
            <a:headEnd/>
            <a:tailEnd/>
          </a:ln>
        </p:spPr>
        <p:txBody>
          <a:bodyPr wrap="none">
            <a:spAutoFit/>
          </a:bodyPr>
          <a:lstStyle/>
          <a:p>
            <a:pPr algn="r">
              <a:lnSpc>
                <a:spcPct val="80000"/>
              </a:lnSpc>
              <a:spcBef>
                <a:spcPct val="20000"/>
              </a:spcBef>
              <a:buSzPct val="75000"/>
            </a:pPr>
            <a:r>
              <a:rPr lang="en-NZ" sz="1000" b="1">
                <a:latin typeface="Century Gothic" pitchFamily="34" charset="0"/>
              </a:rPr>
              <a:t>Fully prepared</a:t>
            </a:r>
          </a:p>
        </p:txBody>
      </p:sp>
      <p:sp>
        <p:nvSpPr>
          <p:cNvPr id="82951" name="Rectangle 49"/>
          <p:cNvSpPr>
            <a:spLocks noChangeArrowheads="1"/>
          </p:cNvSpPr>
          <p:nvPr/>
        </p:nvSpPr>
        <p:spPr bwMode="auto">
          <a:xfrm>
            <a:off x="1239838" y="1552575"/>
            <a:ext cx="1312862" cy="215900"/>
          </a:xfrm>
          <a:prstGeom prst="rect">
            <a:avLst/>
          </a:prstGeom>
          <a:noFill/>
          <a:ln w="9525">
            <a:noFill/>
            <a:miter lim="800000"/>
            <a:headEnd/>
            <a:tailEnd/>
          </a:ln>
        </p:spPr>
        <p:txBody>
          <a:bodyPr wrap="none">
            <a:spAutoFit/>
          </a:bodyPr>
          <a:lstStyle/>
          <a:p>
            <a:pPr algn="r">
              <a:lnSpc>
                <a:spcPct val="80000"/>
              </a:lnSpc>
              <a:spcBef>
                <a:spcPct val="20000"/>
              </a:spcBef>
              <a:buSzPct val="75000"/>
            </a:pPr>
            <a:r>
              <a:rPr lang="en-NZ" sz="1000" b="1">
                <a:latin typeface="Century Gothic" pitchFamily="34" charset="0"/>
              </a:rPr>
              <a:t>Prepared at home</a:t>
            </a:r>
          </a:p>
        </p:txBody>
      </p:sp>
      <p:sp>
        <p:nvSpPr>
          <p:cNvPr id="82952" name="Text Box 50"/>
          <p:cNvSpPr txBox="1">
            <a:spLocks noChangeArrowheads="1"/>
          </p:cNvSpPr>
          <p:nvPr/>
        </p:nvSpPr>
        <p:spPr bwMode="auto">
          <a:xfrm>
            <a:off x="2374900" y="1074738"/>
            <a:ext cx="895350" cy="246062"/>
          </a:xfrm>
          <a:prstGeom prst="rect">
            <a:avLst/>
          </a:prstGeom>
          <a:noFill/>
          <a:ln w="9525">
            <a:noFill/>
            <a:miter lim="800000"/>
            <a:headEnd/>
            <a:tailEnd/>
          </a:ln>
        </p:spPr>
        <p:txBody>
          <a:bodyPr wrap="none">
            <a:spAutoFit/>
          </a:bodyPr>
          <a:lstStyle/>
          <a:p>
            <a:pPr algn="ctr"/>
            <a:r>
              <a:rPr lang="en-NZ" sz="1000" b="1">
                <a:latin typeface="Century Gothic" pitchFamily="34" charset="0"/>
              </a:rPr>
              <a:t>Benchmark</a:t>
            </a:r>
            <a:endParaRPr lang="en-GB" sz="1000" b="1">
              <a:latin typeface="Century Gothic" pitchFamily="34" charset="0"/>
            </a:endParaRPr>
          </a:p>
        </p:txBody>
      </p:sp>
      <p:sp>
        <p:nvSpPr>
          <p:cNvPr id="82953" name="Text Box 56"/>
          <p:cNvSpPr txBox="1">
            <a:spLocks noChangeArrowheads="1"/>
          </p:cNvSpPr>
          <p:nvPr/>
        </p:nvSpPr>
        <p:spPr bwMode="auto">
          <a:xfrm>
            <a:off x="3273425" y="1074738"/>
            <a:ext cx="473075" cy="246062"/>
          </a:xfrm>
          <a:prstGeom prst="rect">
            <a:avLst/>
          </a:prstGeom>
          <a:noFill/>
          <a:ln w="9525">
            <a:noFill/>
            <a:miter lim="800000"/>
            <a:headEnd/>
            <a:tailEnd/>
          </a:ln>
        </p:spPr>
        <p:txBody>
          <a:bodyPr wrap="none">
            <a:spAutoFit/>
          </a:bodyPr>
          <a:lstStyle/>
          <a:p>
            <a:pPr algn="ctr"/>
            <a:r>
              <a:rPr lang="en-NZ" sz="1000" b="1">
                <a:latin typeface="Century Gothic" pitchFamily="34" charset="0"/>
              </a:rPr>
              <a:t>2007</a:t>
            </a:r>
          </a:p>
        </p:txBody>
      </p:sp>
      <p:sp>
        <p:nvSpPr>
          <p:cNvPr id="82954" name="Text Box 56"/>
          <p:cNvSpPr txBox="1">
            <a:spLocks noChangeArrowheads="1"/>
          </p:cNvSpPr>
          <p:nvPr/>
        </p:nvSpPr>
        <p:spPr bwMode="auto">
          <a:xfrm>
            <a:off x="3898900" y="1074738"/>
            <a:ext cx="473075" cy="246062"/>
          </a:xfrm>
          <a:prstGeom prst="rect">
            <a:avLst/>
          </a:prstGeom>
          <a:noFill/>
          <a:ln w="9525">
            <a:noFill/>
            <a:miter lim="800000"/>
            <a:headEnd/>
            <a:tailEnd/>
          </a:ln>
        </p:spPr>
        <p:txBody>
          <a:bodyPr wrap="none">
            <a:spAutoFit/>
          </a:bodyPr>
          <a:lstStyle/>
          <a:p>
            <a:pPr algn="ctr"/>
            <a:r>
              <a:rPr lang="en-NZ" sz="1000" b="1">
                <a:latin typeface="Century Gothic" pitchFamily="34" charset="0"/>
              </a:rPr>
              <a:t>2008</a:t>
            </a:r>
          </a:p>
        </p:txBody>
      </p:sp>
      <p:sp>
        <p:nvSpPr>
          <p:cNvPr id="82955" name="Text Box 56"/>
          <p:cNvSpPr txBox="1">
            <a:spLocks noChangeArrowheads="1"/>
          </p:cNvSpPr>
          <p:nvPr/>
        </p:nvSpPr>
        <p:spPr bwMode="auto">
          <a:xfrm>
            <a:off x="4552950" y="1074738"/>
            <a:ext cx="473075" cy="246062"/>
          </a:xfrm>
          <a:prstGeom prst="rect">
            <a:avLst/>
          </a:prstGeom>
          <a:noFill/>
          <a:ln w="9525">
            <a:noFill/>
            <a:miter lim="800000"/>
            <a:headEnd/>
            <a:tailEnd/>
          </a:ln>
        </p:spPr>
        <p:txBody>
          <a:bodyPr wrap="none">
            <a:spAutoFit/>
          </a:bodyPr>
          <a:lstStyle/>
          <a:p>
            <a:pPr algn="ctr"/>
            <a:r>
              <a:rPr lang="en-NZ" sz="1000" b="1">
                <a:latin typeface="Century Gothic" pitchFamily="34" charset="0"/>
              </a:rPr>
              <a:t>2009</a:t>
            </a:r>
          </a:p>
        </p:txBody>
      </p:sp>
      <p:sp>
        <p:nvSpPr>
          <p:cNvPr id="82956" name="Rectangle 49"/>
          <p:cNvSpPr>
            <a:spLocks noChangeArrowheads="1"/>
          </p:cNvSpPr>
          <p:nvPr/>
        </p:nvSpPr>
        <p:spPr bwMode="auto">
          <a:xfrm>
            <a:off x="1708150" y="1804988"/>
            <a:ext cx="844550" cy="215900"/>
          </a:xfrm>
          <a:prstGeom prst="rect">
            <a:avLst/>
          </a:prstGeom>
          <a:noFill/>
          <a:ln w="9525">
            <a:noFill/>
            <a:miter lim="800000"/>
            <a:headEnd/>
            <a:tailEnd/>
          </a:ln>
        </p:spPr>
        <p:txBody>
          <a:bodyPr wrap="none">
            <a:spAutoFit/>
          </a:bodyPr>
          <a:lstStyle/>
          <a:p>
            <a:pPr algn="r">
              <a:lnSpc>
                <a:spcPct val="80000"/>
              </a:lnSpc>
              <a:spcBef>
                <a:spcPct val="20000"/>
              </a:spcBef>
              <a:buSzPct val="75000"/>
            </a:pPr>
            <a:r>
              <a:rPr lang="en-NZ" sz="1000" b="1">
                <a:latin typeface="Century Gothic" pitchFamily="34" charset="0"/>
              </a:rPr>
              <a:t>Has a plan</a:t>
            </a:r>
          </a:p>
        </p:txBody>
      </p:sp>
      <p:sp>
        <p:nvSpPr>
          <p:cNvPr id="82957" name="Rectangle 49"/>
          <p:cNvSpPr>
            <a:spLocks noChangeArrowheads="1"/>
          </p:cNvSpPr>
          <p:nvPr/>
        </p:nvSpPr>
        <p:spPr bwMode="auto">
          <a:xfrm>
            <a:off x="1260475" y="2057400"/>
            <a:ext cx="1292225" cy="214313"/>
          </a:xfrm>
          <a:prstGeom prst="rect">
            <a:avLst/>
          </a:prstGeom>
          <a:noFill/>
          <a:ln w="9525">
            <a:noFill/>
            <a:miter lim="800000"/>
            <a:headEnd/>
            <a:tailEnd/>
          </a:ln>
        </p:spPr>
        <p:txBody>
          <a:bodyPr wrap="none">
            <a:spAutoFit/>
          </a:bodyPr>
          <a:lstStyle/>
          <a:p>
            <a:pPr algn="r">
              <a:lnSpc>
                <a:spcPct val="80000"/>
              </a:lnSpc>
              <a:spcBef>
                <a:spcPct val="20000"/>
              </a:spcBef>
              <a:buSzPct val="75000"/>
            </a:pPr>
            <a:r>
              <a:rPr lang="en-NZ" sz="1000" b="1">
                <a:latin typeface="Century Gothic" pitchFamily="34" charset="0"/>
              </a:rPr>
              <a:t>Has survival items</a:t>
            </a:r>
          </a:p>
        </p:txBody>
      </p:sp>
      <p:sp>
        <p:nvSpPr>
          <p:cNvPr id="15" name="AutoShape 52"/>
          <p:cNvSpPr>
            <a:spLocks noChangeArrowheads="1"/>
          </p:cNvSpPr>
          <p:nvPr/>
        </p:nvSpPr>
        <p:spPr bwMode="auto">
          <a:xfrm>
            <a:off x="2638425" y="2063750"/>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87%</a:t>
            </a:r>
          </a:p>
        </p:txBody>
      </p:sp>
      <p:sp>
        <p:nvSpPr>
          <p:cNvPr id="16" name="AutoShape 52"/>
          <p:cNvSpPr>
            <a:spLocks noChangeArrowheads="1"/>
          </p:cNvSpPr>
          <p:nvPr/>
        </p:nvSpPr>
        <p:spPr bwMode="auto">
          <a:xfrm>
            <a:off x="2638425" y="1287463"/>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1%</a:t>
            </a:r>
          </a:p>
        </p:txBody>
      </p:sp>
      <p:sp>
        <p:nvSpPr>
          <p:cNvPr id="17" name="AutoShape 52"/>
          <p:cNvSpPr>
            <a:spLocks noChangeArrowheads="1"/>
          </p:cNvSpPr>
          <p:nvPr/>
        </p:nvSpPr>
        <p:spPr bwMode="auto">
          <a:xfrm>
            <a:off x="2638425" y="1546225"/>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13%</a:t>
            </a:r>
          </a:p>
        </p:txBody>
      </p:sp>
      <p:sp>
        <p:nvSpPr>
          <p:cNvPr id="18" name="AutoShape 52"/>
          <p:cNvSpPr>
            <a:spLocks noChangeArrowheads="1"/>
          </p:cNvSpPr>
          <p:nvPr/>
        </p:nvSpPr>
        <p:spPr bwMode="auto">
          <a:xfrm>
            <a:off x="2638425" y="1804988"/>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37%</a:t>
            </a:r>
          </a:p>
        </p:txBody>
      </p:sp>
      <p:sp>
        <p:nvSpPr>
          <p:cNvPr id="19" name="AutoShape 52"/>
          <p:cNvSpPr>
            <a:spLocks noChangeArrowheads="1"/>
          </p:cNvSpPr>
          <p:nvPr/>
        </p:nvSpPr>
        <p:spPr bwMode="auto">
          <a:xfrm>
            <a:off x="3306763" y="2065338"/>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91%</a:t>
            </a:r>
          </a:p>
        </p:txBody>
      </p:sp>
      <p:sp>
        <p:nvSpPr>
          <p:cNvPr id="20" name="AutoShape 52"/>
          <p:cNvSpPr>
            <a:spLocks noChangeArrowheads="1"/>
          </p:cNvSpPr>
          <p:nvPr/>
        </p:nvSpPr>
        <p:spPr bwMode="auto">
          <a:xfrm>
            <a:off x="3306763" y="1289050"/>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7%</a:t>
            </a:r>
          </a:p>
        </p:txBody>
      </p:sp>
      <p:sp>
        <p:nvSpPr>
          <p:cNvPr id="21" name="AutoShape 52"/>
          <p:cNvSpPr>
            <a:spLocks noChangeArrowheads="1"/>
          </p:cNvSpPr>
          <p:nvPr/>
        </p:nvSpPr>
        <p:spPr bwMode="auto">
          <a:xfrm>
            <a:off x="3306763" y="1547813"/>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33%</a:t>
            </a:r>
          </a:p>
        </p:txBody>
      </p:sp>
      <p:sp>
        <p:nvSpPr>
          <p:cNvPr id="22" name="AutoShape 52"/>
          <p:cNvSpPr>
            <a:spLocks noChangeArrowheads="1"/>
          </p:cNvSpPr>
          <p:nvPr/>
        </p:nvSpPr>
        <p:spPr bwMode="auto">
          <a:xfrm>
            <a:off x="3306763" y="1806575"/>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51%</a:t>
            </a:r>
          </a:p>
        </p:txBody>
      </p:sp>
      <p:sp>
        <p:nvSpPr>
          <p:cNvPr id="23" name="AutoShape 52"/>
          <p:cNvSpPr>
            <a:spLocks noChangeArrowheads="1"/>
          </p:cNvSpPr>
          <p:nvPr/>
        </p:nvSpPr>
        <p:spPr bwMode="auto">
          <a:xfrm>
            <a:off x="3951288" y="2065338"/>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93%</a:t>
            </a:r>
          </a:p>
        </p:txBody>
      </p:sp>
      <p:sp>
        <p:nvSpPr>
          <p:cNvPr id="24" name="AutoShape 52"/>
          <p:cNvSpPr>
            <a:spLocks noChangeArrowheads="1"/>
          </p:cNvSpPr>
          <p:nvPr/>
        </p:nvSpPr>
        <p:spPr bwMode="auto">
          <a:xfrm>
            <a:off x="3951288" y="1289050"/>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10%</a:t>
            </a:r>
          </a:p>
        </p:txBody>
      </p:sp>
      <p:sp>
        <p:nvSpPr>
          <p:cNvPr id="25" name="AutoShape 52"/>
          <p:cNvSpPr>
            <a:spLocks noChangeArrowheads="1"/>
          </p:cNvSpPr>
          <p:nvPr/>
        </p:nvSpPr>
        <p:spPr bwMode="auto">
          <a:xfrm>
            <a:off x="3951288" y="1547813"/>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24%</a:t>
            </a:r>
          </a:p>
        </p:txBody>
      </p:sp>
      <p:sp>
        <p:nvSpPr>
          <p:cNvPr id="26" name="AutoShape 52"/>
          <p:cNvSpPr>
            <a:spLocks noChangeArrowheads="1"/>
          </p:cNvSpPr>
          <p:nvPr/>
        </p:nvSpPr>
        <p:spPr bwMode="auto">
          <a:xfrm>
            <a:off x="3951288" y="1806575"/>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42%</a:t>
            </a:r>
          </a:p>
        </p:txBody>
      </p:sp>
      <p:sp>
        <p:nvSpPr>
          <p:cNvPr id="27" name="AutoShape 52"/>
          <p:cNvSpPr>
            <a:spLocks noChangeArrowheads="1"/>
          </p:cNvSpPr>
          <p:nvPr/>
        </p:nvSpPr>
        <p:spPr bwMode="auto">
          <a:xfrm>
            <a:off x="4605338" y="2065338"/>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80%</a:t>
            </a:r>
            <a:endParaRPr lang="en-US" sz="800" dirty="0">
              <a:solidFill>
                <a:schemeClr val="tx1"/>
              </a:solidFill>
            </a:endParaRPr>
          </a:p>
        </p:txBody>
      </p:sp>
      <p:sp>
        <p:nvSpPr>
          <p:cNvPr id="28" name="AutoShape 52"/>
          <p:cNvSpPr>
            <a:spLocks noChangeArrowheads="1"/>
          </p:cNvSpPr>
          <p:nvPr/>
        </p:nvSpPr>
        <p:spPr bwMode="auto">
          <a:xfrm>
            <a:off x="4605338" y="1289050"/>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6%</a:t>
            </a:r>
          </a:p>
        </p:txBody>
      </p:sp>
      <p:sp>
        <p:nvSpPr>
          <p:cNvPr id="29" name="AutoShape 52"/>
          <p:cNvSpPr>
            <a:spLocks noChangeArrowheads="1"/>
          </p:cNvSpPr>
          <p:nvPr/>
        </p:nvSpPr>
        <p:spPr bwMode="auto">
          <a:xfrm>
            <a:off x="4605338" y="1547813"/>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25%</a:t>
            </a:r>
          </a:p>
        </p:txBody>
      </p:sp>
      <p:sp>
        <p:nvSpPr>
          <p:cNvPr id="30" name="AutoShape 52"/>
          <p:cNvSpPr>
            <a:spLocks noChangeArrowheads="1"/>
          </p:cNvSpPr>
          <p:nvPr/>
        </p:nvSpPr>
        <p:spPr bwMode="auto">
          <a:xfrm>
            <a:off x="4605338" y="1806575"/>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56%</a:t>
            </a:r>
          </a:p>
        </p:txBody>
      </p:sp>
      <p:sp>
        <p:nvSpPr>
          <p:cNvPr id="31" name="AutoShape 52"/>
          <p:cNvSpPr>
            <a:spLocks noChangeArrowheads="1"/>
          </p:cNvSpPr>
          <p:nvPr/>
        </p:nvSpPr>
        <p:spPr bwMode="auto">
          <a:xfrm>
            <a:off x="5241925" y="1284288"/>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a:t>
            </a:r>
            <a:r>
              <a:rPr lang="en-US" sz="1000" b="1" dirty="0">
                <a:solidFill>
                  <a:schemeClr val="tx1"/>
                </a:solidFill>
              </a:rPr>
              <a:t>6%</a:t>
            </a:r>
            <a:endParaRPr lang="en-US" sz="1000" b="1" dirty="0">
              <a:solidFill>
                <a:schemeClr val="tx1"/>
              </a:solidFill>
            </a:endParaRPr>
          </a:p>
        </p:txBody>
      </p:sp>
      <p:sp>
        <p:nvSpPr>
          <p:cNvPr id="32" name="AutoShape 52"/>
          <p:cNvSpPr>
            <a:spLocks noChangeArrowheads="1"/>
          </p:cNvSpPr>
          <p:nvPr/>
        </p:nvSpPr>
        <p:spPr bwMode="auto">
          <a:xfrm>
            <a:off x="5241925" y="1544638"/>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a:t>
            </a:r>
            <a:r>
              <a:rPr lang="en-US" sz="1000" b="1" dirty="0">
                <a:solidFill>
                  <a:schemeClr val="tx1"/>
                </a:solidFill>
              </a:rPr>
              <a:t>34%</a:t>
            </a:r>
            <a:endParaRPr lang="en-US" sz="1000" b="1" dirty="0">
              <a:solidFill>
                <a:schemeClr val="tx1"/>
              </a:solidFill>
            </a:endParaRPr>
          </a:p>
        </p:txBody>
      </p:sp>
      <p:sp>
        <p:nvSpPr>
          <p:cNvPr id="33" name="AutoShape 52"/>
          <p:cNvSpPr>
            <a:spLocks noChangeArrowheads="1"/>
          </p:cNvSpPr>
          <p:nvPr/>
        </p:nvSpPr>
        <p:spPr bwMode="auto">
          <a:xfrm>
            <a:off x="5241925" y="1804988"/>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a:t>
            </a:r>
            <a:r>
              <a:rPr lang="en-US" sz="1000" b="1" dirty="0">
                <a:solidFill>
                  <a:schemeClr val="tx1"/>
                </a:solidFill>
              </a:rPr>
              <a:t>55%</a:t>
            </a:r>
            <a:endParaRPr lang="en-US" sz="1000" b="1" dirty="0">
              <a:solidFill>
                <a:schemeClr val="tx1"/>
              </a:solidFill>
            </a:endParaRPr>
          </a:p>
        </p:txBody>
      </p:sp>
      <p:sp>
        <p:nvSpPr>
          <p:cNvPr id="34" name="AutoShape 52"/>
          <p:cNvSpPr>
            <a:spLocks noChangeArrowheads="1"/>
          </p:cNvSpPr>
          <p:nvPr/>
        </p:nvSpPr>
        <p:spPr bwMode="auto">
          <a:xfrm>
            <a:off x="5241925" y="2065338"/>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a:t>
            </a:r>
            <a:r>
              <a:rPr lang="en-US" sz="1000" b="1" dirty="0">
                <a:solidFill>
                  <a:schemeClr val="tx1"/>
                </a:solidFill>
              </a:rPr>
              <a:t>74%</a:t>
            </a:r>
            <a:endParaRPr lang="en-US" sz="1000" b="1" dirty="0">
              <a:solidFill>
                <a:schemeClr val="tx1"/>
              </a:solidFill>
            </a:endParaRPr>
          </a:p>
        </p:txBody>
      </p:sp>
      <p:sp>
        <p:nvSpPr>
          <p:cNvPr id="82978" name="Text Box 56"/>
          <p:cNvSpPr txBox="1">
            <a:spLocks noChangeArrowheads="1"/>
          </p:cNvSpPr>
          <p:nvPr/>
        </p:nvSpPr>
        <p:spPr bwMode="auto">
          <a:xfrm>
            <a:off x="5189538" y="1074738"/>
            <a:ext cx="473075" cy="246062"/>
          </a:xfrm>
          <a:prstGeom prst="rect">
            <a:avLst/>
          </a:prstGeom>
          <a:noFill/>
          <a:ln w="9525">
            <a:noFill/>
            <a:miter lim="800000"/>
            <a:headEnd/>
            <a:tailEnd/>
          </a:ln>
        </p:spPr>
        <p:txBody>
          <a:bodyPr wrap="none">
            <a:spAutoFit/>
          </a:bodyPr>
          <a:lstStyle/>
          <a:p>
            <a:pPr algn="ctr"/>
            <a:r>
              <a:rPr lang="en-NZ" sz="1000" b="1">
                <a:latin typeface="Century Gothic" pitchFamily="34" charset="0"/>
              </a:rPr>
              <a:t>2010</a:t>
            </a:r>
          </a:p>
        </p:txBody>
      </p:sp>
      <p:sp>
        <p:nvSpPr>
          <p:cNvPr id="82979" name="Text Box 3"/>
          <p:cNvSpPr txBox="1">
            <a:spLocks noChangeArrowheads="1"/>
          </p:cNvSpPr>
          <p:nvPr/>
        </p:nvSpPr>
        <p:spPr bwMode="auto">
          <a:xfrm>
            <a:off x="950913" y="2662238"/>
            <a:ext cx="8169275" cy="3448050"/>
          </a:xfrm>
          <a:prstGeom prst="rect">
            <a:avLst/>
          </a:prstGeom>
          <a:noFill/>
          <a:ln w="9525">
            <a:noFill/>
            <a:miter lim="800000"/>
            <a:headEnd/>
            <a:tailEnd/>
          </a:ln>
        </p:spPr>
        <p:txBody>
          <a:bodyPr>
            <a:spAutoFit/>
          </a:bodyPr>
          <a:lstStyle/>
          <a:p>
            <a:pPr marL="180975" indent="-180975">
              <a:spcBef>
                <a:spcPct val="50000"/>
              </a:spcBef>
              <a:buFont typeface="Wingdings" pitchFamily="2" charset="2"/>
              <a:buNone/>
            </a:pPr>
            <a:r>
              <a:rPr lang="en-NZ" sz="1400">
                <a:solidFill>
                  <a:srgbClr val="009999"/>
                </a:solidFill>
                <a:latin typeface="Century Gothic" pitchFamily="34" charset="0"/>
                <a:cs typeface="Times New Roman" pitchFamily="18" charset="0"/>
              </a:rPr>
              <a:t>Preparedness</a:t>
            </a:r>
          </a:p>
          <a:p>
            <a:pPr marL="180975" indent="-180975">
              <a:spcBef>
                <a:spcPct val="50000"/>
              </a:spcBef>
              <a:buFont typeface="Wingdings" pitchFamily="2" charset="2"/>
              <a:buChar char=""/>
            </a:pPr>
            <a:r>
              <a:rPr lang="en-NZ" sz="1200">
                <a:solidFill>
                  <a:srgbClr val="000000"/>
                </a:solidFill>
                <a:latin typeface="Century Gothic" pitchFamily="34" charset="0"/>
                <a:cs typeface="Times New Roman" pitchFamily="18" charset="0"/>
              </a:rPr>
              <a:t>A quarter of Northland residents are prepared at home (25%).</a:t>
            </a:r>
          </a:p>
          <a:p>
            <a:pPr marL="180975" indent="-180975">
              <a:spcBef>
                <a:spcPct val="50000"/>
              </a:spcBef>
              <a:buFont typeface="Wingdings" pitchFamily="2" charset="2"/>
              <a:buChar char=""/>
            </a:pPr>
            <a:r>
              <a:rPr lang="en-NZ" sz="1200">
                <a:solidFill>
                  <a:srgbClr val="000000"/>
                </a:solidFill>
                <a:latin typeface="Century Gothic" pitchFamily="34" charset="0"/>
                <a:cs typeface="Times New Roman" pitchFamily="18" charset="0"/>
              </a:rPr>
              <a:t>Over eight in ten Northland residents have an emergency supply of essential items (84%).</a:t>
            </a:r>
          </a:p>
          <a:p>
            <a:pPr marL="180975" indent="-180975">
              <a:spcBef>
                <a:spcPct val="50000"/>
              </a:spcBef>
              <a:buFont typeface="Wingdings" pitchFamily="2" charset="2"/>
              <a:buChar char=""/>
            </a:pPr>
            <a:r>
              <a:rPr lang="en-NZ" sz="1200">
                <a:solidFill>
                  <a:srgbClr val="000000"/>
                </a:solidFill>
                <a:latin typeface="Century Gothic" pitchFamily="34" charset="0"/>
                <a:cs typeface="Times New Roman" pitchFamily="18" charset="0"/>
              </a:rPr>
              <a:t>In Northland, preparedness levels are significantly lower than average in four of the preparedness diagnostics, including:</a:t>
            </a:r>
            <a:endParaRPr lang="en-GB" sz="1200">
              <a:solidFill>
                <a:srgbClr val="000000"/>
              </a:solidFill>
              <a:latin typeface="Century Gothic" pitchFamily="34" charset="0"/>
            </a:endParaRPr>
          </a:p>
          <a:p>
            <a:pPr marL="627063" lvl="1" indent="-169863">
              <a:spcBef>
                <a:spcPct val="50000"/>
              </a:spcBef>
              <a:buFont typeface="Wingdings" pitchFamily="2" charset="2"/>
              <a:buChar char=""/>
            </a:pPr>
            <a:r>
              <a:rPr lang="en-NZ" sz="1200">
                <a:solidFill>
                  <a:srgbClr val="000000"/>
                </a:solidFill>
                <a:latin typeface="Century Gothic" pitchFamily="34" charset="0"/>
                <a:cs typeface="Times New Roman" pitchFamily="18" charset="0"/>
              </a:rPr>
              <a:t>You have a good understanding of the types of disasters that could occur in New Zealand, and the chances of them occurring (67%, cf. 82% national average)</a:t>
            </a:r>
          </a:p>
          <a:p>
            <a:pPr marL="627063" lvl="1" indent="-169863">
              <a:spcBef>
                <a:spcPct val="50000"/>
              </a:spcBef>
              <a:buFont typeface="Wingdings" pitchFamily="2" charset="2"/>
              <a:buChar char=""/>
            </a:pPr>
            <a:r>
              <a:rPr lang="en-NZ" sz="1200">
                <a:solidFill>
                  <a:srgbClr val="000000"/>
                </a:solidFill>
                <a:latin typeface="Century Gothic" pitchFamily="34" charset="0"/>
                <a:cs typeface="Times New Roman" pitchFamily="18" charset="0"/>
              </a:rPr>
              <a:t>You have a good understanding of what the effects would be if a disaster struck in your area (70%, cf. 84% national average)</a:t>
            </a:r>
          </a:p>
          <a:p>
            <a:pPr marL="627063" lvl="1" indent="-169863">
              <a:spcBef>
                <a:spcPct val="50000"/>
              </a:spcBef>
              <a:buFont typeface="Wingdings" pitchFamily="2" charset="2"/>
              <a:buChar char=""/>
            </a:pPr>
            <a:r>
              <a:rPr lang="en-NZ" sz="1200">
                <a:solidFill>
                  <a:srgbClr val="000000"/>
                </a:solidFill>
                <a:latin typeface="Century Gothic" pitchFamily="34" charset="0"/>
                <a:cs typeface="Times New Roman" pitchFamily="18" charset="0"/>
              </a:rPr>
              <a:t>You are familiar with the Civil Defence information in the Yellow Pages (52%, cf. 67% national average)</a:t>
            </a:r>
            <a:endParaRPr lang="en-GB" sz="1200">
              <a:solidFill>
                <a:srgbClr val="000000"/>
              </a:solidFill>
              <a:latin typeface="Century Gothic" pitchFamily="34" charset="0"/>
              <a:cs typeface="Times New Roman" pitchFamily="18" charset="0"/>
            </a:endParaRPr>
          </a:p>
          <a:p>
            <a:pPr marL="627063" lvl="1" indent="-169863">
              <a:spcBef>
                <a:spcPct val="50000"/>
              </a:spcBef>
              <a:buFont typeface="Wingdings" pitchFamily="2" charset="2"/>
              <a:buChar char=""/>
            </a:pPr>
            <a:r>
              <a:rPr lang="en-NZ" sz="1200">
                <a:solidFill>
                  <a:srgbClr val="000000"/>
                </a:solidFill>
                <a:latin typeface="Century Gothic" pitchFamily="34" charset="0"/>
                <a:cs typeface="Times New Roman" pitchFamily="18" charset="0"/>
              </a:rPr>
              <a:t>You have an emergency survival plan for your household (45%, cf. 63% national average).	</a:t>
            </a:r>
            <a:endParaRPr lang="en-NZ" sz="1200">
              <a:solidFill>
                <a:srgbClr val="FFC000"/>
              </a:solidFill>
              <a:latin typeface="Century Gothic" pitchFamily="34" charset="0"/>
              <a:cs typeface="Times New Roman" pitchFamily="18" charset="0"/>
            </a:endParaRPr>
          </a:p>
          <a:p>
            <a:pPr marL="180975" indent="-180975">
              <a:spcBef>
                <a:spcPct val="50000"/>
              </a:spcBef>
              <a:buFont typeface="Wingdings" pitchFamily="2" charset="2"/>
              <a:buChar char=""/>
            </a:pPr>
            <a:r>
              <a:rPr lang="en-NZ" sz="1200">
                <a:solidFill>
                  <a:srgbClr val="000000"/>
                </a:solidFill>
                <a:latin typeface="Century Gothic" pitchFamily="34" charset="0"/>
                <a:cs typeface="Times New Roman" pitchFamily="18" charset="0"/>
              </a:rPr>
              <a:t>However Northland residents are more likely than average to say they regularly attend meetings with community groups about disaster planning (18%, cf. 10% national average).</a:t>
            </a:r>
          </a:p>
        </p:txBody>
      </p:sp>
      <p:sp>
        <p:nvSpPr>
          <p:cNvPr id="41" name="AutoShape 52"/>
          <p:cNvSpPr>
            <a:spLocks noChangeArrowheads="1"/>
          </p:cNvSpPr>
          <p:nvPr/>
        </p:nvSpPr>
        <p:spPr bwMode="auto">
          <a:xfrm>
            <a:off x="5889625" y="1284288"/>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a:t>
            </a:r>
            <a:r>
              <a:rPr lang="en-US" sz="1000" b="1" dirty="0">
                <a:solidFill>
                  <a:schemeClr val="tx1"/>
                </a:solidFill>
              </a:rPr>
              <a:t>12%</a:t>
            </a:r>
            <a:endParaRPr lang="en-US" sz="1000" b="1" dirty="0">
              <a:solidFill>
                <a:schemeClr val="tx1"/>
              </a:solidFill>
            </a:endParaRPr>
          </a:p>
        </p:txBody>
      </p:sp>
      <p:sp>
        <p:nvSpPr>
          <p:cNvPr id="42" name="AutoShape 52"/>
          <p:cNvSpPr>
            <a:spLocks noChangeArrowheads="1"/>
          </p:cNvSpPr>
          <p:nvPr/>
        </p:nvSpPr>
        <p:spPr bwMode="auto">
          <a:xfrm>
            <a:off x="5889625" y="1544638"/>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a:t>
            </a:r>
            <a:r>
              <a:rPr lang="en-US" sz="1000" b="1" dirty="0">
                <a:solidFill>
                  <a:schemeClr val="tx1"/>
                </a:solidFill>
              </a:rPr>
              <a:t>25%</a:t>
            </a:r>
            <a:endParaRPr lang="en-US" sz="1000" b="1" dirty="0">
              <a:solidFill>
                <a:schemeClr val="tx1"/>
              </a:solidFill>
            </a:endParaRPr>
          </a:p>
        </p:txBody>
      </p:sp>
      <p:sp>
        <p:nvSpPr>
          <p:cNvPr id="43" name="AutoShape 52"/>
          <p:cNvSpPr>
            <a:spLocks noChangeArrowheads="1"/>
          </p:cNvSpPr>
          <p:nvPr/>
        </p:nvSpPr>
        <p:spPr bwMode="auto">
          <a:xfrm>
            <a:off x="5889625" y="1804988"/>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4</a:t>
            </a:r>
            <a:r>
              <a:rPr lang="en-US" sz="1000" b="1" dirty="0">
                <a:solidFill>
                  <a:schemeClr val="tx1"/>
                </a:solidFill>
              </a:rPr>
              <a:t>5%</a:t>
            </a:r>
            <a:endParaRPr lang="en-US" sz="1000" b="1" dirty="0">
              <a:solidFill>
                <a:schemeClr val="tx1"/>
              </a:solidFill>
            </a:endParaRPr>
          </a:p>
        </p:txBody>
      </p:sp>
      <p:sp>
        <p:nvSpPr>
          <p:cNvPr id="44" name="AutoShape 52"/>
          <p:cNvSpPr>
            <a:spLocks noChangeArrowheads="1"/>
          </p:cNvSpPr>
          <p:nvPr/>
        </p:nvSpPr>
        <p:spPr bwMode="auto">
          <a:xfrm>
            <a:off x="5889625" y="2065338"/>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8</a:t>
            </a:r>
            <a:r>
              <a:rPr lang="en-US" sz="1000" b="1" dirty="0">
                <a:solidFill>
                  <a:schemeClr val="tx1"/>
                </a:solidFill>
              </a:rPr>
              <a:t>4%</a:t>
            </a:r>
            <a:endParaRPr lang="en-US" sz="1000" b="1" dirty="0">
              <a:solidFill>
                <a:schemeClr val="tx1"/>
              </a:solidFill>
            </a:endParaRPr>
          </a:p>
        </p:txBody>
      </p:sp>
      <p:sp>
        <p:nvSpPr>
          <p:cNvPr id="82984" name="Text Box 56"/>
          <p:cNvSpPr txBox="1">
            <a:spLocks noChangeArrowheads="1"/>
          </p:cNvSpPr>
          <p:nvPr/>
        </p:nvSpPr>
        <p:spPr bwMode="auto">
          <a:xfrm>
            <a:off x="5837238" y="1074738"/>
            <a:ext cx="474662" cy="246062"/>
          </a:xfrm>
          <a:prstGeom prst="rect">
            <a:avLst/>
          </a:prstGeom>
          <a:noFill/>
          <a:ln w="9525">
            <a:noFill/>
            <a:miter lim="800000"/>
            <a:headEnd/>
            <a:tailEnd/>
          </a:ln>
        </p:spPr>
        <p:txBody>
          <a:bodyPr wrap="none">
            <a:spAutoFit/>
          </a:bodyPr>
          <a:lstStyle/>
          <a:p>
            <a:pPr algn="ctr"/>
            <a:r>
              <a:rPr lang="en-NZ" sz="1000" b="1">
                <a:latin typeface="Century Gothic" pitchFamily="34" charset="0"/>
              </a:rPr>
              <a:t>2011</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title"/>
          </p:nvPr>
        </p:nvSpPr>
        <p:spPr>
          <a:xfrm>
            <a:off x="1092200" y="128588"/>
            <a:ext cx="8247063" cy="685800"/>
          </a:xfrm>
        </p:spPr>
        <p:txBody>
          <a:bodyPr rtlCol="0">
            <a:normAutofit/>
          </a:bodyPr>
          <a:lstStyle/>
          <a:p>
            <a:pPr fontAlgn="auto">
              <a:spcAft>
                <a:spcPts val="0"/>
              </a:spcAft>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Northland </a:t>
            </a:r>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(continued)</a:t>
            </a:r>
            <a:endParaRPr lang="en-GB"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3970" name="Text Box 6"/>
          <p:cNvSpPr txBox="1">
            <a:spLocks noChangeArrowheads="1"/>
          </p:cNvSpPr>
          <p:nvPr/>
        </p:nvSpPr>
        <p:spPr bwMode="auto">
          <a:xfrm>
            <a:off x="898525" y="6632575"/>
            <a:ext cx="1860550" cy="244475"/>
          </a:xfrm>
          <a:prstGeom prst="rect">
            <a:avLst/>
          </a:prstGeom>
          <a:noFill/>
          <a:ln w="9525">
            <a:noFill/>
            <a:miter lim="800000"/>
            <a:headEnd/>
            <a:tailEnd/>
          </a:ln>
        </p:spPr>
        <p:txBody>
          <a:bodyPr>
            <a:spAutoFit/>
          </a:bodyPr>
          <a:lstStyle/>
          <a:p>
            <a:pPr>
              <a:spcBef>
                <a:spcPct val="50000"/>
              </a:spcBef>
            </a:pPr>
            <a:r>
              <a:rPr lang="en-US" sz="1000">
                <a:solidFill>
                  <a:srgbClr val="000000"/>
                </a:solidFill>
                <a:latin typeface="Century Gothic" pitchFamily="34" charset="0"/>
              </a:rPr>
              <a:t>Sample size = 65</a:t>
            </a:r>
            <a:endParaRPr lang="en-GB" sz="1000">
              <a:solidFill>
                <a:srgbClr val="000000"/>
              </a:solidFill>
              <a:latin typeface="Century Gothic" pitchFamily="34" charset="0"/>
            </a:endParaRPr>
          </a:p>
        </p:txBody>
      </p:sp>
      <p:sp>
        <p:nvSpPr>
          <p:cNvPr id="83971" name="Text Box 6"/>
          <p:cNvSpPr txBox="1">
            <a:spLocks noChangeArrowheads="1"/>
          </p:cNvSpPr>
          <p:nvPr/>
        </p:nvSpPr>
        <p:spPr bwMode="auto">
          <a:xfrm>
            <a:off x="987425" y="4721225"/>
            <a:ext cx="7880350" cy="1692275"/>
          </a:xfrm>
          <a:prstGeom prst="rect">
            <a:avLst/>
          </a:prstGeom>
          <a:noFill/>
          <a:ln w="9525">
            <a:noFill/>
            <a:miter lim="800000"/>
            <a:headEnd/>
            <a:tailEnd/>
          </a:ln>
        </p:spPr>
        <p:txBody>
          <a:bodyPr>
            <a:spAutoFit/>
          </a:bodyPr>
          <a:lstStyle/>
          <a:p>
            <a:pPr marL="180975" indent="-180975">
              <a:spcBef>
                <a:spcPct val="50000"/>
              </a:spcBef>
              <a:buFont typeface="Wingdings" pitchFamily="2" charset="2"/>
              <a:buNone/>
            </a:pPr>
            <a:r>
              <a:rPr lang="en-NZ" sz="1400">
                <a:solidFill>
                  <a:srgbClr val="009999"/>
                </a:solidFill>
                <a:latin typeface="Century Gothic" pitchFamily="34" charset="0"/>
                <a:cs typeface="Times New Roman" pitchFamily="18" charset="0"/>
              </a:rPr>
              <a:t>Disaster awareness</a:t>
            </a:r>
          </a:p>
          <a:p>
            <a:pPr marL="180975" indent="-180975">
              <a:spcBef>
                <a:spcPct val="50000"/>
              </a:spcBef>
              <a:buFont typeface="Wingdings" pitchFamily="2" charset="2"/>
              <a:buChar char=""/>
            </a:pPr>
            <a:r>
              <a:rPr lang="en-NZ" sz="1200">
                <a:solidFill>
                  <a:srgbClr val="000000"/>
                </a:solidFill>
                <a:latin typeface="Century Gothic" pitchFamily="34" charset="0"/>
                <a:cs typeface="Times New Roman" pitchFamily="18" charset="0"/>
              </a:rPr>
              <a:t>Northland residents are more likely than average to say that a hurricane, cyclone, or storm could occur in their lifetime (67%, cf. 53% national average).</a:t>
            </a:r>
          </a:p>
          <a:p>
            <a:pPr marL="180975" indent="-180975">
              <a:spcBef>
                <a:spcPct val="50000"/>
              </a:spcBef>
              <a:buFont typeface="Wingdings" pitchFamily="2" charset="2"/>
              <a:buChar char=""/>
            </a:pPr>
            <a:r>
              <a:rPr lang="en-NZ" sz="1200">
                <a:solidFill>
                  <a:srgbClr val="000000"/>
                </a:solidFill>
                <a:latin typeface="Century Gothic" pitchFamily="34" charset="0"/>
                <a:cs typeface="Times New Roman" pitchFamily="18" charset="0"/>
              </a:rPr>
              <a:t>Northland residents are less likely than average to say that following a disaster, a hospital would be available to help (40%, cf. 64% national average).</a:t>
            </a:r>
          </a:p>
          <a:p>
            <a:pPr marL="180975" indent="-180975">
              <a:spcBef>
                <a:spcPct val="50000"/>
              </a:spcBef>
              <a:buFont typeface="Wingdings" pitchFamily="2" charset="2"/>
              <a:buChar char=""/>
            </a:pPr>
            <a:r>
              <a:rPr lang="en-NZ" sz="1200">
                <a:solidFill>
                  <a:srgbClr val="000000"/>
                </a:solidFill>
                <a:latin typeface="Century Gothic" pitchFamily="34" charset="0"/>
                <a:cs typeface="Times New Roman" pitchFamily="18" charset="0"/>
              </a:rPr>
              <a:t>They are less likely than average to say that in a disaster, mobile phone services would be disrupted (57%, cf. 73% national average).</a:t>
            </a:r>
          </a:p>
        </p:txBody>
      </p:sp>
      <p:sp>
        <p:nvSpPr>
          <p:cNvPr id="83972" name="Text Box 7"/>
          <p:cNvSpPr txBox="1">
            <a:spLocks noChangeArrowheads="1"/>
          </p:cNvSpPr>
          <p:nvPr/>
        </p:nvSpPr>
        <p:spPr bwMode="auto">
          <a:xfrm>
            <a:off x="984250" y="820738"/>
            <a:ext cx="8093075" cy="3924300"/>
          </a:xfrm>
          <a:prstGeom prst="rect">
            <a:avLst/>
          </a:prstGeom>
          <a:noFill/>
          <a:ln w="9525">
            <a:noFill/>
            <a:miter lim="800000"/>
            <a:headEnd/>
            <a:tailEnd/>
          </a:ln>
        </p:spPr>
        <p:txBody>
          <a:bodyPr>
            <a:spAutoFit/>
          </a:bodyPr>
          <a:lstStyle/>
          <a:p>
            <a:pPr marL="180975" indent="-180975">
              <a:spcBef>
                <a:spcPct val="50000"/>
              </a:spcBef>
            </a:pPr>
            <a:r>
              <a:rPr lang="en-NZ" sz="1400">
                <a:solidFill>
                  <a:srgbClr val="009999"/>
                </a:solidFill>
                <a:latin typeface="Century Gothic" pitchFamily="34" charset="0"/>
                <a:cs typeface="Times New Roman" pitchFamily="18" charset="0"/>
              </a:rPr>
              <a:t>Preparedness (continued)</a:t>
            </a:r>
          </a:p>
          <a:p>
            <a:pPr marL="180975" indent="-180975">
              <a:spcBef>
                <a:spcPct val="50000"/>
              </a:spcBef>
              <a:buFont typeface="Wingdings" pitchFamily="2" charset="2"/>
              <a:buChar char=""/>
            </a:pPr>
            <a:r>
              <a:rPr lang="en-NZ" sz="1200">
                <a:solidFill>
                  <a:srgbClr val="000000"/>
                </a:solidFill>
                <a:latin typeface="Century Gothic" pitchFamily="34" charset="0"/>
                <a:cs typeface="Times New Roman" pitchFamily="18" charset="0"/>
              </a:rPr>
              <a:t>Northland residents are less likely than average to have taken steps within the past 12 months to prepare for a disaster (38%, cf. 60% national average). Those who have taken steps towards preparing for a disaster in the past twelve months are less likely than average to say that the Christchurch earthquakes prompted them to take these steps (38%, cf. 60% national average), however they are more likely to say that other disasters within New Zealand prompted them to take action (32%, cf. 17% national average).</a:t>
            </a:r>
          </a:p>
          <a:p>
            <a:pPr marL="180975" indent="-180975">
              <a:spcBef>
                <a:spcPct val="50000"/>
              </a:spcBef>
              <a:buFont typeface="Wingdings" pitchFamily="2" charset="2"/>
              <a:buNone/>
            </a:pPr>
            <a:r>
              <a:rPr lang="en-NZ" sz="1400">
                <a:solidFill>
                  <a:srgbClr val="009999"/>
                </a:solidFill>
                <a:latin typeface="Century Gothic" pitchFamily="34" charset="0"/>
                <a:cs typeface="Times New Roman" pitchFamily="18" charset="0"/>
              </a:rPr>
              <a:t>Advertising and information </a:t>
            </a:r>
          </a:p>
          <a:p>
            <a:pPr marL="180975" indent="-180975">
              <a:spcBef>
                <a:spcPct val="50000"/>
              </a:spcBef>
              <a:buFont typeface="Wingdings" pitchFamily="2" charset="2"/>
              <a:buChar char=""/>
            </a:pPr>
            <a:r>
              <a:rPr lang="en-NZ" sz="1200">
                <a:solidFill>
                  <a:srgbClr val="000000"/>
                </a:solidFill>
                <a:latin typeface="Century Gothic" pitchFamily="34" charset="0"/>
                <a:cs typeface="Times New Roman" pitchFamily="18" charset="0"/>
              </a:rPr>
              <a:t>Northland residents who have seen, heard, or read any general advertising about preparing for a disaster are more likely to say they have heard this on the radio (32%, cf. 18% national average).</a:t>
            </a:r>
          </a:p>
          <a:p>
            <a:pPr marL="180975" indent="-180975">
              <a:spcBef>
                <a:spcPct val="50000"/>
              </a:spcBef>
              <a:buFont typeface="Wingdings" pitchFamily="2" charset="2"/>
              <a:buChar char=""/>
            </a:pPr>
            <a:r>
              <a:rPr lang="en-NZ" sz="1200">
                <a:solidFill>
                  <a:srgbClr val="000000"/>
                </a:solidFill>
                <a:latin typeface="Century Gothic" pitchFamily="34" charset="0"/>
                <a:cs typeface="Times New Roman" pitchFamily="18" charset="0"/>
              </a:rPr>
              <a:t>A higher than average proportion of Northland residents say they have done nothing as a result of seeing the Civil Defence advertising (36%, cf. 19% of all who have seen the ads). Similarly, a lower than average proportion say they have talked to family and friends (41%, cf. 60% of all who have seen the ads), or made a survival kit (23%, cf. 42% of all who have seen the ads) after seeing the ads.</a:t>
            </a:r>
          </a:p>
          <a:p>
            <a:pPr marL="180975" indent="-180975">
              <a:spcBef>
                <a:spcPct val="50000"/>
              </a:spcBef>
              <a:buFont typeface="Wingdings" pitchFamily="2" charset="2"/>
              <a:buChar char=""/>
            </a:pPr>
            <a:r>
              <a:rPr lang="en-NZ" sz="1200">
                <a:solidFill>
                  <a:srgbClr val="000000"/>
                </a:solidFill>
                <a:latin typeface="Century Gothic" pitchFamily="34" charset="0"/>
                <a:cs typeface="Times New Roman" pitchFamily="18" charset="0"/>
              </a:rPr>
              <a:t>Northland residents are less likely than average to say they have seen or heard non advertising information about disasters (29% have not seen any other non advertising information, cf. 16% national average). A lower than average proportion also say they have seen non advertising information on the television (21%, cf. 38% national average), and via the internet (3%, cf. 12% national average), although more say they have heard information via word of mouth (22%, cf. 11% national average).</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1131721" y="1038928"/>
            <a:ext cx="5381625" cy="1388901"/>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NZ" dirty="0">
              <a:solidFill>
                <a:schemeClr val="tx1"/>
              </a:solidFill>
            </a:endParaRPr>
          </a:p>
        </p:txBody>
      </p:sp>
      <p:sp>
        <p:nvSpPr>
          <p:cNvPr id="5" name="Rectangle 3"/>
          <p:cNvSpPr>
            <a:spLocks noGrp="1" noChangeArrowheads="1"/>
          </p:cNvSpPr>
          <p:nvPr>
            <p:ph type="title"/>
          </p:nvPr>
        </p:nvSpPr>
        <p:spPr>
          <a:xfrm>
            <a:off x="1092200" y="128588"/>
            <a:ext cx="8247063" cy="685800"/>
          </a:xfrm>
        </p:spPr>
        <p:txBody>
          <a:bodyPr rtlCol="0">
            <a:normAutofit/>
          </a:bodyPr>
          <a:lstStyle/>
          <a:p>
            <a:pPr fontAlgn="auto">
              <a:spcAft>
                <a:spcPts val="0"/>
              </a:spcAft>
              <a:defRPr/>
            </a:pPr>
            <a:r>
              <a:rPr lang="en-US"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Taranaki</a:t>
            </a:r>
            <a:endParaRPr lang="en-GB"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4997" name="Text Box 6"/>
          <p:cNvSpPr txBox="1">
            <a:spLocks noChangeArrowheads="1"/>
          </p:cNvSpPr>
          <p:nvPr/>
        </p:nvSpPr>
        <p:spPr bwMode="auto">
          <a:xfrm>
            <a:off x="898525" y="6632575"/>
            <a:ext cx="1860550" cy="244475"/>
          </a:xfrm>
          <a:prstGeom prst="rect">
            <a:avLst/>
          </a:prstGeom>
          <a:noFill/>
          <a:ln w="9525">
            <a:noFill/>
            <a:miter lim="800000"/>
            <a:headEnd/>
            <a:tailEnd/>
          </a:ln>
        </p:spPr>
        <p:txBody>
          <a:bodyPr>
            <a:spAutoFit/>
          </a:bodyPr>
          <a:lstStyle/>
          <a:p>
            <a:pPr>
              <a:spcBef>
                <a:spcPct val="50000"/>
              </a:spcBef>
            </a:pPr>
            <a:r>
              <a:rPr lang="en-US" sz="1000">
                <a:solidFill>
                  <a:srgbClr val="000000"/>
                </a:solidFill>
                <a:latin typeface="Century Gothic" pitchFamily="34" charset="0"/>
              </a:rPr>
              <a:t>Sample size = 65</a:t>
            </a:r>
            <a:endParaRPr lang="en-GB" sz="1000">
              <a:solidFill>
                <a:srgbClr val="000000"/>
              </a:solidFill>
              <a:latin typeface="Century Gothic" pitchFamily="34" charset="0"/>
            </a:endParaRPr>
          </a:p>
        </p:txBody>
      </p:sp>
      <p:sp>
        <p:nvSpPr>
          <p:cNvPr id="84998" name="Rectangle 48"/>
          <p:cNvSpPr>
            <a:spLocks noChangeArrowheads="1"/>
          </p:cNvSpPr>
          <p:nvPr/>
        </p:nvSpPr>
        <p:spPr bwMode="auto">
          <a:xfrm>
            <a:off x="1423988" y="1309688"/>
            <a:ext cx="1079500" cy="214312"/>
          </a:xfrm>
          <a:prstGeom prst="rect">
            <a:avLst/>
          </a:prstGeom>
          <a:noFill/>
          <a:ln w="9525">
            <a:noFill/>
            <a:miter lim="800000"/>
            <a:headEnd/>
            <a:tailEnd/>
          </a:ln>
        </p:spPr>
        <p:txBody>
          <a:bodyPr wrap="none">
            <a:spAutoFit/>
          </a:bodyPr>
          <a:lstStyle/>
          <a:p>
            <a:pPr algn="r">
              <a:lnSpc>
                <a:spcPct val="80000"/>
              </a:lnSpc>
              <a:spcBef>
                <a:spcPct val="20000"/>
              </a:spcBef>
              <a:buSzPct val="75000"/>
            </a:pPr>
            <a:r>
              <a:rPr lang="en-NZ" sz="1000" b="1">
                <a:latin typeface="Century Gothic" pitchFamily="34" charset="0"/>
              </a:rPr>
              <a:t>Fully prepared</a:t>
            </a:r>
          </a:p>
        </p:txBody>
      </p:sp>
      <p:sp>
        <p:nvSpPr>
          <p:cNvPr id="84999" name="Rectangle 49"/>
          <p:cNvSpPr>
            <a:spLocks noChangeArrowheads="1"/>
          </p:cNvSpPr>
          <p:nvPr/>
        </p:nvSpPr>
        <p:spPr bwMode="auto">
          <a:xfrm>
            <a:off x="1190625" y="1570038"/>
            <a:ext cx="1312863" cy="215900"/>
          </a:xfrm>
          <a:prstGeom prst="rect">
            <a:avLst/>
          </a:prstGeom>
          <a:noFill/>
          <a:ln w="9525">
            <a:noFill/>
            <a:miter lim="800000"/>
            <a:headEnd/>
            <a:tailEnd/>
          </a:ln>
        </p:spPr>
        <p:txBody>
          <a:bodyPr wrap="none">
            <a:spAutoFit/>
          </a:bodyPr>
          <a:lstStyle/>
          <a:p>
            <a:pPr algn="r">
              <a:lnSpc>
                <a:spcPct val="80000"/>
              </a:lnSpc>
              <a:spcBef>
                <a:spcPct val="20000"/>
              </a:spcBef>
              <a:buSzPct val="75000"/>
            </a:pPr>
            <a:r>
              <a:rPr lang="en-NZ" sz="1000" b="1">
                <a:latin typeface="Century Gothic" pitchFamily="34" charset="0"/>
              </a:rPr>
              <a:t>Prepared at home</a:t>
            </a:r>
          </a:p>
        </p:txBody>
      </p:sp>
      <p:sp>
        <p:nvSpPr>
          <p:cNvPr id="85000" name="Text Box 50"/>
          <p:cNvSpPr txBox="1">
            <a:spLocks noChangeArrowheads="1"/>
          </p:cNvSpPr>
          <p:nvPr/>
        </p:nvSpPr>
        <p:spPr bwMode="auto">
          <a:xfrm>
            <a:off x="2366963" y="1092200"/>
            <a:ext cx="896937" cy="246063"/>
          </a:xfrm>
          <a:prstGeom prst="rect">
            <a:avLst/>
          </a:prstGeom>
          <a:noFill/>
          <a:ln w="9525">
            <a:noFill/>
            <a:miter lim="800000"/>
            <a:headEnd/>
            <a:tailEnd/>
          </a:ln>
        </p:spPr>
        <p:txBody>
          <a:bodyPr wrap="none">
            <a:spAutoFit/>
          </a:bodyPr>
          <a:lstStyle/>
          <a:p>
            <a:pPr algn="ctr"/>
            <a:r>
              <a:rPr lang="en-NZ" sz="1000" b="1">
                <a:latin typeface="Century Gothic" pitchFamily="34" charset="0"/>
              </a:rPr>
              <a:t>Benchmark</a:t>
            </a:r>
            <a:endParaRPr lang="en-GB" sz="1000" b="1">
              <a:latin typeface="Century Gothic" pitchFamily="34" charset="0"/>
            </a:endParaRPr>
          </a:p>
        </p:txBody>
      </p:sp>
      <p:sp>
        <p:nvSpPr>
          <p:cNvPr id="85001" name="Text Box 56"/>
          <p:cNvSpPr txBox="1">
            <a:spLocks noChangeArrowheads="1"/>
          </p:cNvSpPr>
          <p:nvPr/>
        </p:nvSpPr>
        <p:spPr bwMode="auto">
          <a:xfrm>
            <a:off x="3262313" y="1092200"/>
            <a:ext cx="474662" cy="246063"/>
          </a:xfrm>
          <a:prstGeom prst="rect">
            <a:avLst/>
          </a:prstGeom>
          <a:noFill/>
          <a:ln w="9525">
            <a:noFill/>
            <a:miter lim="800000"/>
            <a:headEnd/>
            <a:tailEnd/>
          </a:ln>
        </p:spPr>
        <p:txBody>
          <a:bodyPr wrap="none">
            <a:spAutoFit/>
          </a:bodyPr>
          <a:lstStyle/>
          <a:p>
            <a:pPr algn="ctr"/>
            <a:r>
              <a:rPr lang="en-NZ" sz="1000" b="1">
                <a:latin typeface="Century Gothic" pitchFamily="34" charset="0"/>
              </a:rPr>
              <a:t>2007</a:t>
            </a:r>
          </a:p>
        </p:txBody>
      </p:sp>
      <p:sp>
        <p:nvSpPr>
          <p:cNvPr id="85002" name="Text Box 56"/>
          <p:cNvSpPr txBox="1">
            <a:spLocks noChangeArrowheads="1"/>
          </p:cNvSpPr>
          <p:nvPr/>
        </p:nvSpPr>
        <p:spPr bwMode="auto">
          <a:xfrm>
            <a:off x="3913188" y="1092200"/>
            <a:ext cx="473075" cy="246063"/>
          </a:xfrm>
          <a:prstGeom prst="rect">
            <a:avLst/>
          </a:prstGeom>
          <a:noFill/>
          <a:ln w="9525">
            <a:noFill/>
            <a:miter lim="800000"/>
            <a:headEnd/>
            <a:tailEnd/>
          </a:ln>
        </p:spPr>
        <p:txBody>
          <a:bodyPr wrap="none">
            <a:spAutoFit/>
          </a:bodyPr>
          <a:lstStyle/>
          <a:p>
            <a:pPr algn="ctr"/>
            <a:r>
              <a:rPr lang="en-NZ" sz="1000" b="1">
                <a:latin typeface="Century Gothic" pitchFamily="34" charset="0"/>
              </a:rPr>
              <a:t>2008</a:t>
            </a:r>
          </a:p>
        </p:txBody>
      </p:sp>
      <p:sp>
        <p:nvSpPr>
          <p:cNvPr id="85003" name="Text Box 56"/>
          <p:cNvSpPr txBox="1">
            <a:spLocks noChangeArrowheads="1"/>
          </p:cNvSpPr>
          <p:nvPr/>
        </p:nvSpPr>
        <p:spPr bwMode="auto">
          <a:xfrm>
            <a:off x="4565650" y="1092200"/>
            <a:ext cx="473075" cy="246063"/>
          </a:xfrm>
          <a:prstGeom prst="rect">
            <a:avLst/>
          </a:prstGeom>
          <a:noFill/>
          <a:ln w="9525">
            <a:noFill/>
            <a:miter lim="800000"/>
            <a:headEnd/>
            <a:tailEnd/>
          </a:ln>
        </p:spPr>
        <p:txBody>
          <a:bodyPr wrap="none">
            <a:spAutoFit/>
          </a:bodyPr>
          <a:lstStyle/>
          <a:p>
            <a:pPr algn="ctr"/>
            <a:r>
              <a:rPr lang="en-NZ" sz="1000" b="1">
                <a:latin typeface="Century Gothic" pitchFamily="34" charset="0"/>
              </a:rPr>
              <a:t>2009</a:t>
            </a:r>
          </a:p>
        </p:txBody>
      </p:sp>
      <p:sp>
        <p:nvSpPr>
          <p:cNvPr id="85004" name="Rectangle 49"/>
          <p:cNvSpPr>
            <a:spLocks noChangeArrowheads="1"/>
          </p:cNvSpPr>
          <p:nvPr/>
        </p:nvSpPr>
        <p:spPr bwMode="auto">
          <a:xfrm>
            <a:off x="1658938" y="1828800"/>
            <a:ext cx="844550" cy="214313"/>
          </a:xfrm>
          <a:prstGeom prst="rect">
            <a:avLst/>
          </a:prstGeom>
          <a:noFill/>
          <a:ln w="9525">
            <a:noFill/>
            <a:miter lim="800000"/>
            <a:headEnd/>
            <a:tailEnd/>
          </a:ln>
        </p:spPr>
        <p:txBody>
          <a:bodyPr wrap="none">
            <a:spAutoFit/>
          </a:bodyPr>
          <a:lstStyle/>
          <a:p>
            <a:pPr algn="r">
              <a:lnSpc>
                <a:spcPct val="80000"/>
              </a:lnSpc>
              <a:spcBef>
                <a:spcPct val="20000"/>
              </a:spcBef>
              <a:buSzPct val="75000"/>
            </a:pPr>
            <a:r>
              <a:rPr lang="en-NZ" sz="1000" b="1">
                <a:latin typeface="Century Gothic" pitchFamily="34" charset="0"/>
              </a:rPr>
              <a:t>Has a plan</a:t>
            </a:r>
          </a:p>
        </p:txBody>
      </p:sp>
      <p:sp>
        <p:nvSpPr>
          <p:cNvPr id="85005" name="Rectangle 49"/>
          <p:cNvSpPr>
            <a:spLocks noChangeArrowheads="1"/>
          </p:cNvSpPr>
          <p:nvPr/>
        </p:nvSpPr>
        <p:spPr bwMode="auto">
          <a:xfrm>
            <a:off x="1211263" y="2095500"/>
            <a:ext cx="1292225" cy="214313"/>
          </a:xfrm>
          <a:prstGeom prst="rect">
            <a:avLst/>
          </a:prstGeom>
          <a:noFill/>
          <a:ln w="9525">
            <a:noFill/>
            <a:miter lim="800000"/>
            <a:headEnd/>
            <a:tailEnd/>
          </a:ln>
        </p:spPr>
        <p:txBody>
          <a:bodyPr wrap="none">
            <a:spAutoFit/>
          </a:bodyPr>
          <a:lstStyle/>
          <a:p>
            <a:pPr algn="r">
              <a:lnSpc>
                <a:spcPct val="80000"/>
              </a:lnSpc>
              <a:spcBef>
                <a:spcPct val="20000"/>
              </a:spcBef>
              <a:buSzPct val="75000"/>
            </a:pPr>
            <a:r>
              <a:rPr lang="en-NZ" sz="1000" b="1">
                <a:latin typeface="Century Gothic" pitchFamily="34" charset="0"/>
              </a:rPr>
              <a:t>Has survival items</a:t>
            </a:r>
          </a:p>
        </p:txBody>
      </p:sp>
      <p:sp>
        <p:nvSpPr>
          <p:cNvPr id="14" name="AutoShape 52"/>
          <p:cNvSpPr>
            <a:spLocks noChangeArrowheads="1"/>
          </p:cNvSpPr>
          <p:nvPr/>
        </p:nvSpPr>
        <p:spPr bwMode="auto">
          <a:xfrm>
            <a:off x="2668588" y="2093913"/>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81%</a:t>
            </a:r>
          </a:p>
        </p:txBody>
      </p:sp>
      <p:sp>
        <p:nvSpPr>
          <p:cNvPr id="15" name="AutoShape 52"/>
          <p:cNvSpPr>
            <a:spLocks noChangeArrowheads="1"/>
          </p:cNvSpPr>
          <p:nvPr/>
        </p:nvSpPr>
        <p:spPr bwMode="auto">
          <a:xfrm>
            <a:off x="2668588" y="1828800"/>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47%</a:t>
            </a:r>
          </a:p>
        </p:txBody>
      </p:sp>
      <p:sp>
        <p:nvSpPr>
          <p:cNvPr id="16" name="AutoShape 52"/>
          <p:cNvSpPr>
            <a:spLocks noChangeArrowheads="1"/>
          </p:cNvSpPr>
          <p:nvPr/>
        </p:nvSpPr>
        <p:spPr bwMode="auto">
          <a:xfrm>
            <a:off x="3314700" y="2093913"/>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84%</a:t>
            </a:r>
          </a:p>
        </p:txBody>
      </p:sp>
      <p:sp>
        <p:nvSpPr>
          <p:cNvPr id="17" name="AutoShape 52"/>
          <p:cNvSpPr>
            <a:spLocks noChangeArrowheads="1"/>
          </p:cNvSpPr>
          <p:nvPr/>
        </p:nvSpPr>
        <p:spPr bwMode="auto">
          <a:xfrm>
            <a:off x="3314700" y="1828800"/>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39%</a:t>
            </a:r>
          </a:p>
        </p:txBody>
      </p:sp>
      <p:sp>
        <p:nvSpPr>
          <p:cNvPr id="18" name="AutoShape 52"/>
          <p:cNvSpPr>
            <a:spLocks noChangeArrowheads="1"/>
          </p:cNvSpPr>
          <p:nvPr/>
        </p:nvSpPr>
        <p:spPr bwMode="auto">
          <a:xfrm>
            <a:off x="3963988" y="2093913"/>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90%</a:t>
            </a:r>
          </a:p>
        </p:txBody>
      </p:sp>
      <p:sp>
        <p:nvSpPr>
          <p:cNvPr id="19" name="AutoShape 52"/>
          <p:cNvSpPr>
            <a:spLocks noChangeArrowheads="1"/>
          </p:cNvSpPr>
          <p:nvPr/>
        </p:nvSpPr>
        <p:spPr bwMode="auto">
          <a:xfrm>
            <a:off x="3963988" y="1828800"/>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57%</a:t>
            </a:r>
          </a:p>
        </p:txBody>
      </p:sp>
      <p:sp>
        <p:nvSpPr>
          <p:cNvPr id="20" name="AutoShape 52"/>
          <p:cNvSpPr>
            <a:spLocks noChangeArrowheads="1"/>
          </p:cNvSpPr>
          <p:nvPr/>
        </p:nvSpPr>
        <p:spPr bwMode="auto">
          <a:xfrm>
            <a:off x="4616450" y="2093913"/>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81%</a:t>
            </a:r>
          </a:p>
        </p:txBody>
      </p:sp>
      <p:sp>
        <p:nvSpPr>
          <p:cNvPr id="21" name="AutoShape 52"/>
          <p:cNvSpPr>
            <a:spLocks noChangeArrowheads="1"/>
          </p:cNvSpPr>
          <p:nvPr/>
        </p:nvSpPr>
        <p:spPr bwMode="auto">
          <a:xfrm>
            <a:off x="4616450" y="1828800"/>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43%</a:t>
            </a:r>
          </a:p>
        </p:txBody>
      </p:sp>
      <p:sp>
        <p:nvSpPr>
          <p:cNvPr id="85014" name="Rectangle 30"/>
          <p:cNvSpPr>
            <a:spLocks noChangeArrowheads="1"/>
          </p:cNvSpPr>
          <p:nvPr/>
        </p:nvSpPr>
        <p:spPr bwMode="auto">
          <a:xfrm>
            <a:off x="2478088" y="1319213"/>
            <a:ext cx="768350" cy="458787"/>
          </a:xfrm>
          <a:prstGeom prst="rect">
            <a:avLst/>
          </a:prstGeom>
          <a:noFill/>
          <a:ln w="9525">
            <a:noFill/>
            <a:miter lim="800000"/>
            <a:headEnd/>
            <a:tailEnd/>
          </a:ln>
        </p:spPr>
        <p:txBody>
          <a:bodyPr>
            <a:spAutoFit/>
          </a:bodyPr>
          <a:lstStyle/>
          <a:p>
            <a:pPr algn="ctr">
              <a:lnSpc>
                <a:spcPct val="80000"/>
              </a:lnSpc>
              <a:spcBef>
                <a:spcPct val="20000"/>
              </a:spcBef>
              <a:buSzPct val="75000"/>
            </a:pPr>
            <a:r>
              <a:rPr lang="en-NZ" sz="1000" i="1">
                <a:latin typeface="Century Gothic" pitchFamily="34" charset="0"/>
              </a:rPr>
              <a:t>Sample size too small</a:t>
            </a:r>
          </a:p>
        </p:txBody>
      </p:sp>
      <p:sp>
        <p:nvSpPr>
          <p:cNvPr id="85015" name="Rectangle 30"/>
          <p:cNvSpPr>
            <a:spLocks noChangeArrowheads="1"/>
          </p:cNvSpPr>
          <p:nvPr/>
        </p:nvSpPr>
        <p:spPr bwMode="auto">
          <a:xfrm>
            <a:off x="3125788" y="1319213"/>
            <a:ext cx="768350" cy="458787"/>
          </a:xfrm>
          <a:prstGeom prst="rect">
            <a:avLst/>
          </a:prstGeom>
          <a:noFill/>
          <a:ln w="9525">
            <a:noFill/>
            <a:miter lim="800000"/>
            <a:headEnd/>
            <a:tailEnd/>
          </a:ln>
        </p:spPr>
        <p:txBody>
          <a:bodyPr>
            <a:spAutoFit/>
          </a:bodyPr>
          <a:lstStyle/>
          <a:p>
            <a:pPr algn="ctr">
              <a:lnSpc>
                <a:spcPct val="80000"/>
              </a:lnSpc>
              <a:spcBef>
                <a:spcPct val="20000"/>
              </a:spcBef>
              <a:buSzPct val="75000"/>
            </a:pPr>
            <a:r>
              <a:rPr lang="en-NZ" sz="1000" i="1">
                <a:latin typeface="Century Gothic" pitchFamily="34" charset="0"/>
              </a:rPr>
              <a:t>Sample size too small</a:t>
            </a:r>
          </a:p>
        </p:txBody>
      </p:sp>
      <p:sp>
        <p:nvSpPr>
          <p:cNvPr id="85016" name="Rectangle 30"/>
          <p:cNvSpPr>
            <a:spLocks noChangeArrowheads="1"/>
          </p:cNvSpPr>
          <p:nvPr/>
        </p:nvSpPr>
        <p:spPr bwMode="auto">
          <a:xfrm>
            <a:off x="3775075" y="1319213"/>
            <a:ext cx="768350" cy="458787"/>
          </a:xfrm>
          <a:prstGeom prst="rect">
            <a:avLst/>
          </a:prstGeom>
          <a:noFill/>
          <a:ln w="9525">
            <a:noFill/>
            <a:miter lim="800000"/>
            <a:headEnd/>
            <a:tailEnd/>
          </a:ln>
        </p:spPr>
        <p:txBody>
          <a:bodyPr>
            <a:spAutoFit/>
          </a:bodyPr>
          <a:lstStyle/>
          <a:p>
            <a:pPr algn="ctr">
              <a:lnSpc>
                <a:spcPct val="80000"/>
              </a:lnSpc>
              <a:spcBef>
                <a:spcPct val="20000"/>
              </a:spcBef>
              <a:buSzPct val="75000"/>
            </a:pPr>
            <a:r>
              <a:rPr lang="en-NZ" sz="1000" i="1">
                <a:latin typeface="Century Gothic" pitchFamily="34" charset="0"/>
              </a:rPr>
              <a:t>Sample size too small</a:t>
            </a:r>
          </a:p>
        </p:txBody>
      </p:sp>
      <p:sp>
        <p:nvSpPr>
          <p:cNvPr id="85017" name="Rectangle 30"/>
          <p:cNvSpPr>
            <a:spLocks noChangeArrowheads="1"/>
          </p:cNvSpPr>
          <p:nvPr/>
        </p:nvSpPr>
        <p:spPr bwMode="auto">
          <a:xfrm>
            <a:off x="4437063" y="1319213"/>
            <a:ext cx="768350" cy="458787"/>
          </a:xfrm>
          <a:prstGeom prst="rect">
            <a:avLst/>
          </a:prstGeom>
          <a:noFill/>
          <a:ln w="9525">
            <a:noFill/>
            <a:miter lim="800000"/>
            <a:headEnd/>
            <a:tailEnd/>
          </a:ln>
        </p:spPr>
        <p:txBody>
          <a:bodyPr>
            <a:spAutoFit/>
          </a:bodyPr>
          <a:lstStyle/>
          <a:p>
            <a:pPr algn="ctr">
              <a:lnSpc>
                <a:spcPct val="80000"/>
              </a:lnSpc>
              <a:spcBef>
                <a:spcPct val="20000"/>
              </a:spcBef>
              <a:buSzPct val="75000"/>
            </a:pPr>
            <a:r>
              <a:rPr lang="en-NZ" sz="1000" i="1">
                <a:latin typeface="Century Gothic" pitchFamily="34" charset="0"/>
              </a:rPr>
              <a:t>Sample size too small</a:t>
            </a:r>
          </a:p>
        </p:txBody>
      </p:sp>
      <p:sp>
        <p:nvSpPr>
          <p:cNvPr id="26" name="AutoShape 52"/>
          <p:cNvSpPr>
            <a:spLocks noChangeArrowheads="1"/>
          </p:cNvSpPr>
          <p:nvPr/>
        </p:nvSpPr>
        <p:spPr bwMode="auto">
          <a:xfrm>
            <a:off x="5264150" y="1828800"/>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a:t>
            </a:r>
            <a:r>
              <a:rPr lang="en-US" sz="1000" b="1" dirty="0">
                <a:solidFill>
                  <a:schemeClr val="tx1"/>
                </a:solidFill>
              </a:rPr>
              <a:t>36%</a:t>
            </a:r>
            <a:endParaRPr lang="en-US" sz="1000" b="1" dirty="0">
              <a:solidFill>
                <a:schemeClr val="tx1"/>
              </a:solidFill>
            </a:endParaRPr>
          </a:p>
        </p:txBody>
      </p:sp>
      <p:sp>
        <p:nvSpPr>
          <p:cNvPr id="27" name="AutoShape 52"/>
          <p:cNvSpPr>
            <a:spLocks noChangeArrowheads="1"/>
          </p:cNvSpPr>
          <p:nvPr/>
        </p:nvSpPr>
        <p:spPr bwMode="auto">
          <a:xfrm>
            <a:off x="5264150" y="2093913"/>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a:t>
            </a:r>
            <a:r>
              <a:rPr lang="en-US" sz="1000" b="1" dirty="0">
                <a:solidFill>
                  <a:schemeClr val="tx1"/>
                </a:solidFill>
              </a:rPr>
              <a:t>68%</a:t>
            </a:r>
            <a:endParaRPr lang="en-US" sz="1000" b="1" dirty="0">
              <a:solidFill>
                <a:schemeClr val="tx1"/>
              </a:solidFill>
            </a:endParaRPr>
          </a:p>
        </p:txBody>
      </p:sp>
      <p:sp>
        <p:nvSpPr>
          <p:cNvPr id="85020" name="Text Box 56"/>
          <p:cNvSpPr txBox="1">
            <a:spLocks noChangeArrowheads="1"/>
          </p:cNvSpPr>
          <p:nvPr/>
        </p:nvSpPr>
        <p:spPr bwMode="auto">
          <a:xfrm>
            <a:off x="5213350" y="1092200"/>
            <a:ext cx="473075" cy="246063"/>
          </a:xfrm>
          <a:prstGeom prst="rect">
            <a:avLst/>
          </a:prstGeom>
          <a:noFill/>
          <a:ln w="9525">
            <a:noFill/>
            <a:miter lim="800000"/>
            <a:headEnd/>
            <a:tailEnd/>
          </a:ln>
        </p:spPr>
        <p:txBody>
          <a:bodyPr wrap="none">
            <a:spAutoFit/>
          </a:bodyPr>
          <a:lstStyle/>
          <a:p>
            <a:pPr algn="ctr"/>
            <a:r>
              <a:rPr lang="en-NZ" sz="1000" b="1">
                <a:latin typeface="Century Gothic" pitchFamily="34" charset="0"/>
              </a:rPr>
              <a:t>2010</a:t>
            </a:r>
          </a:p>
        </p:txBody>
      </p:sp>
      <p:sp>
        <p:nvSpPr>
          <p:cNvPr id="85021" name="Rectangle 28"/>
          <p:cNvSpPr>
            <a:spLocks noChangeArrowheads="1"/>
          </p:cNvSpPr>
          <p:nvPr/>
        </p:nvSpPr>
        <p:spPr bwMode="auto">
          <a:xfrm>
            <a:off x="5084763" y="1319213"/>
            <a:ext cx="768350" cy="458787"/>
          </a:xfrm>
          <a:prstGeom prst="rect">
            <a:avLst/>
          </a:prstGeom>
          <a:noFill/>
          <a:ln w="9525">
            <a:noFill/>
            <a:miter lim="800000"/>
            <a:headEnd/>
            <a:tailEnd/>
          </a:ln>
        </p:spPr>
        <p:txBody>
          <a:bodyPr>
            <a:spAutoFit/>
          </a:bodyPr>
          <a:lstStyle/>
          <a:p>
            <a:pPr algn="ctr">
              <a:lnSpc>
                <a:spcPct val="80000"/>
              </a:lnSpc>
              <a:spcBef>
                <a:spcPct val="20000"/>
              </a:spcBef>
              <a:buSzPct val="75000"/>
            </a:pPr>
            <a:r>
              <a:rPr lang="en-NZ" sz="1000" i="1">
                <a:latin typeface="Century Gothic" pitchFamily="34" charset="0"/>
              </a:rPr>
              <a:t>Sample size too small</a:t>
            </a:r>
          </a:p>
        </p:txBody>
      </p:sp>
      <p:sp>
        <p:nvSpPr>
          <p:cNvPr id="85022" name="Text Box 3"/>
          <p:cNvSpPr txBox="1">
            <a:spLocks noChangeArrowheads="1"/>
          </p:cNvSpPr>
          <p:nvPr/>
        </p:nvSpPr>
        <p:spPr bwMode="auto">
          <a:xfrm>
            <a:off x="992188" y="2741613"/>
            <a:ext cx="8118475" cy="2708275"/>
          </a:xfrm>
          <a:prstGeom prst="rect">
            <a:avLst/>
          </a:prstGeom>
          <a:noFill/>
          <a:ln w="9525">
            <a:noFill/>
            <a:miter lim="800000"/>
            <a:headEnd/>
            <a:tailEnd/>
          </a:ln>
        </p:spPr>
        <p:txBody>
          <a:bodyPr>
            <a:spAutoFit/>
          </a:bodyPr>
          <a:lstStyle/>
          <a:p>
            <a:pPr marL="180975" indent="-180975">
              <a:spcBef>
                <a:spcPct val="50000"/>
              </a:spcBef>
              <a:buFont typeface="Wingdings" pitchFamily="2" charset="2"/>
              <a:buNone/>
            </a:pPr>
            <a:r>
              <a:rPr lang="en-NZ" sz="1400">
                <a:solidFill>
                  <a:srgbClr val="009999"/>
                </a:solidFill>
                <a:latin typeface="Century Gothic" pitchFamily="34" charset="0"/>
                <a:cs typeface="Times New Roman" pitchFamily="18" charset="0"/>
              </a:rPr>
              <a:t>Preparedness </a:t>
            </a:r>
          </a:p>
          <a:p>
            <a:pPr marL="180975" indent="-180975">
              <a:spcBef>
                <a:spcPct val="50000"/>
              </a:spcBef>
              <a:buFont typeface="Wingdings" pitchFamily="2" charset="2"/>
              <a:buChar char=""/>
            </a:pPr>
            <a:r>
              <a:rPr lang="en-NZ" sz="1200">
                <a:solidFill>
                  <a:srgbClr val="000000"/>
                </a:solidFill>
                <a:latin typeface="Century Gothic" pitchFamily="34" charset="0"/>
                <a:cs typeface="Times New Roman" pitchFamily="18" charset="0"/>
              </a:rPr>
              <a:t>The proportion of Taranaki residents who have an emergency plan for their household has increased this year (62%, up from 36% last year).</a:t>
            </a:r>
          </a:p>
          <a:p>
            <a:pPr marL="180975" indent="-180975">
              <a:spcBef>
                <a:spcPct val="50000"/>
              </a:spcBef>
              <a:buFont typeface="Wingdings" pitchFamily="2" charset="2"/>
              <a:buChar char=""/>
            </a:pPr>
            <a:r>
              <a:rPr lang="en-NZ" sz="1200">
                <a:solidFill>
                  <a:srgbClr val="000000"/>
                </a:solidFill>
                <a:latin typeface="Century Gothic" pitchFamily="34" charset="0"/>
                <a:cs typeface="Times New Roman" pitchFamily="18" charset="0"/>
              </a:rPr>
              <a:t>However a higher than average proportion of Taranaki residents say they are not prepared at all for a disaster (23%, cf. 10% national average).</a:t>
            </a:r>
          </a:p>
          <a:p>
            <a:pPr marL="180975" indent="-180975">
              <a:spcBef>
                <a:spcPct val="50000"/>
              </a:spcBef>
              <a:buFont typeface="Wingdings" pitchFamily="2" charset="2"/>
              <a:buChar char=""/>
            </a:pPr>
            <a:r>
              <a:rPr lang="en-NZ" sz="1200">
                <a:solidFill>
                  <a:srgbClr val="000000"/>
                </a:solidFill>
                <a:latin typeface="Century Gothic" pitchFamily="34" charset="0"/>
                <a:cs typeface="Times New Roman" pitchFamily="18" charset="0"/>
              </a:rPr>
              <a:t>Taranaki residents are more likely than average to mention cost as a barrier to being prepared (31%, cf. 16% national average).</a:t>
            </a:r>
          </a:p>
          <a:p>
            <a:pPr marL="180975" indent="-180975">
              <a:spcBef>
                <a:spcPct val="50000"/>
              </a:spcBef>
              <a:buFont typeface="Wingdings" pitchFamily="2" charset="2"/>
              <a:buChar char=""/>
            </a:pPr>
            <a:r>
              <a:rPr lang="en-NZ" sz="1200">
                <a:solidFill>
                  <a:srgbClr val="000000"/>
                </a:solidFill>
                <a:latin typeface="Century Gothic" pitchFamily="34" charset="0"/>
                <a:cs typeface="Times New Roman" pitchFamily="18" charset="0"/>
              </a:rPr>
              <a:t>Taranaki residents are less likely than average to say that the Christchurch earthquakes prompted them to take steps to prepare for a disaster (46%, cf. 60% national average). However those that were prompted by these earthquakes are more likely than average to say that they were prompted to check/update their survival kit/emergency supplies (49%, cf. 25% national average), and think about preparing for a disaster (40%, cf. 23% national average).</a:t>
            </a:r>
          </a:p>
        </p:txBody>
      </p:sp>
      <p:sp>
        <p:nvSpPr>
          <p:cNvPr id="33" name="AutoShape 52"/>
          <p:cNvSpPr>
            <a:spLocks noChangeArrowheads="1"/>
          </p:cNvSpPr>
          <p:nvPr/>
        </p:nvSpPr>
        <p:spPr bwMode="auto">
          <a:xfrm>
            <a:off x="5918200" y="1828800"/>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a:t>
            </a:r>
            <a:r>
              <a:rPr lang="en-US" sz="1000" b="1" dirty="0">
                <a:solidFill>
                  <a:schemeClr val="tx1"/>
                </a:solidFill>
              </a:rPr>
              <a:t>62%</a:t>
            </a:r>
            <a:endParaRPr lang="en-US" sz="1000" b="1" dirty="0">
              <a:solidFill>
                <a:schemeClr val="tx1"/>
              </a:solidFill>
            </a:endParaRPr>
          </a:p>
        </p:txBody>
      </p:sp>
      <p:sp>
        <p:nvSpPr>
          <p:cNvPr id="34" name="AutoShape 52"/>
          <p:cNvSpPr>
            <a:spLocks noChangeArrowheads="1"/>
          </p:cNvSpPr>
          <p:nvPr/>
        </p:nvSpPr>
        <p:spPr bwMode="auto">
          <a:xfrm>
            <a:off x="5918200" y="2093913"/>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a:t>
            </a:r>
            <a:r>
              <a:rPr lang="en-US" sz="1000" b="1" dirty="0">
                <a:solidFill>
                  <a:schemeClr val="tx1"/>
                </a:solidFill>
              </a:rPr>
              <a:t>76%</a:t>
            </a:r>
            <a:endParaRPr lang="en-US" sz="1000" b="1" dirty="0">
              <a:solidFill>
                <a:schemeClr val="tx1"/>
              </a:solidFill>
            </a:endParaRPr>
          </a:p>
        </p:txBody>
      </p:sp>
      <p:sp>
        <p:nvSpPr>
          <p:cNvPr id="85025" name="Text Box 56"/>
          <p:cNvSpPr txBox="1">
            <a:spLocks noChangeArrowheads="1"/>
          </p:cNvSpPr>
          <p:nvPr/>
        </p:nvSpPr>
        <p:spPr bwMode="auto">
          <a:xfrm>
            <a:off x="5867400" y="1092200"/>
            <a:ext cx="473075" cy="246063"/>
          </a:xfrm>
          <a:prstGeom prst="rect">
            <a:avLst/>
          </a:prstGeom>
          <a:noFill/>
          <a:ln w="9525">
            <a:noFill/>
            <a:miter lim="800000"/>
            <a:headEnd/>
            <a:tailEnd/>
          </a:ln>
        </p:spPr>
        <p:txBody>
          <a:bodyPr wrap="none">
            <a:spAutoFit/>
          </a:bodyPr>
          <a:lstStyle/>
          <a:p>
            <a:pPr algn="ctr"/>
            <a:r>
              <a:rPr lang="en-NZ" sz="1000" b="1">
                <a:latin typeface="Century Gothic" pitchFamily="34" charset="0"/>
              </a:rPr>
              <a:t>2011</a:t>
            </a:r>
          </a:p>
        </p:txBody>
      </p:sp>
      <p:sp>
        <p:nvSpPr>
          <p:cNvPr id="36" name="AutoShape 52"/>
          <p:cNvSpPr>
            <a:spLocks noChangeArrowheads="1"/>
          </p:cNvSpPr>
          <p:nvPr/>
        </p:nvSpPr>
        <p:spPr bwMode="auto">
          <a:xfrm>
            <a:off x="5918200" y="1306513"/>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a:t>
            </a:r>
            <a:r>
              <a:rPr lang="en-US" sz="1000" b="1" dirty="0">
                <a:solidFill>
                  <a:schemeClr val="tx1"/>
                </a:solidFill>
              </a:rPr>
              <a:t>14%</a:t>
            </a:r>
            <a:endParaRPr lang="en-US" sz="1000" b="1" dirty="0">
              <a:solidFill>
                <a:schemeClr val="tx1"/>
              </a:solidFill>
            </a:endParaRPr>
          </a:p>
        </p:txBody>
      </p:sp>
      <p:sp>
        <p:nvSpPr>
          <p:cNvPr id="37" name="AutoShape 52"/>
          <p:cNvSpPr>
            <a:spLocks noChangeArrowheads="1"/>
          </p:cNvSpPr>
          <p:nvPr/>
        </p:nvSpPr>
        <p:spPr bwMode="auto">
          <a:xfrm>
            <a:off x="5918200" y="1568450"/>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a:t>
            </a:r>
            <a:r>
              <a:rPr lang="en-US" sz="1000" b="1" dirty="0">
                <a:solidFill>
                  <a:schemeClr val="tx1"/>
                </a:solidFill>
              </a:rPr>
              <a:t>22%</a:t>
            </a:r>
            <a:endParaRPr lang="en-US" sz="1000" b="1"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38225" y="42863"/>
            <a:ext cx="6248400" cy="849312"/>
          </a:xfrm>
          <a:prstGeom prst="rect">
            <a:avLst/>
          </a:prstGeom>
          <a:ln>
            <a:noFill/>
          </a:ln>
        </p:spPr>
        <p:txBody>
          <a:bodyPr anchor="ctr">
            <a:normAutofit/>
          </a:bodyPr>
          <a:lstStyle/>
          <a:p>
            <a:pPr fontAlgn="auto">
              <a:spcAft>
                <a:spcPts val="0"/>
              </a:spcAft>
              <a:defRPr/>
            </a:pPr>
            <a:r>
              <a:rPr lang="en-US" sz="2800" b="1">
                <a:solidFill>
                  <a:schemeClr val="accent1"/>
                </a:solidFill>
                <a:latin typeface="Century Gothic" pitchFamily="34" charset="0"/>
                <a:ea typeface="+mj-ea"/>
                <a:cs typeface="+mj-cs"/>
              </a:rPr>
              <a:t>Executive summary (continued)</a:t>
            </a:r>
            <a:endParaRPr lang="en-NZ" sz="2800" b="1" dirty="0">
              <a:solidFill>
                <a:schemeClr val="accent1"/>
              </a:solidFill>
              <a:latin typeface="Century Gothic" pitchFamily="34" charset="0"/>
              <a:ea typeface="+mj-ea"/>
              <a:cs typeface="+mj-cs"/>
            </a:endParaRPr>
          </a:p>
        </p:txBody>
      </p:sp>
      <p:sp>
        <p:nvSpPr>
          <p:cNvPr id="6" name="Rectangle 15"/>
          <p:cNvSpPr>
            <a:spLocks noChangeArrowheads="1"/>
          </p:cNvSpPr>
          <p:nvPr/>
        </p:nvSpPr>
        <p:spPr bwMode="auto">
          <a:xfrm>
            <a:off x="1009968" y="937915"/>
            <a:ext cx="5699176" cy="369332"/>
          </a:xfrm>
          <a:prstGeom prst="rect">
            <a:avLst/>
          </a:prstGeom>
          <a:noFill/>
          <a:ln w="9525" algn="ctr">
            <a:noFill/>
            <a:miter lim="800000"/>
            <a:headEnd/>
            <a:tailEnd/>
          </a:ln>
          <a:effectLst/>
        </p:spPr>
        <p:txBody>
          <a:bodyPr>
            <a:spAutoFit/>
          </a:bodyPr>
          <a:lstStyle/>
          <a:p>
            <a:pPr fontAlgn="auto">
              <a:spcBef>
                <a:spcPts val="0"/>
              </a:spcBef>
              <a:spcAft>
                <a:spcPts val="0"/>
              </a:spcAft>
              <a:defRPr/>
            </a:pPr>
            <a:r>
              <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rPr>
              <a:t>How well is the advertising working?</a:t>
            </a:r>
          </a:p>
        </p:txBody>
      </p:sp>
      <p:sp>
        <p:nvSpPr>
          <p:cNvPr id="7" name="TextBox 6"/>
          <p:cNvSpPr txBox="1"/>
          <p:nvPr/>
        </p:nvSpPr>
        <p:spPr>
          <a:xfrm>
            <a:off x="1031875" y="1308100"/>
            <a:ext cx="7675563" cy="4232275"/>
          </a:xfrm>
          <a:prstGeom prst="rect">
            <a:avLst/>
          </a:prstGeom>
          <a:noFill/>
        </p:spPr>
        <p:txBody>
          <a:bodyPr>
            <a:spAutoFit/>
          </a:bodyPr>
          <a:lstStyle/>
          <a:p>
            <a:pPr fontAlgn="auto">
              <a:lnSpc>
                <a:spcPct val="150000"/>
              </a:lnSpc>
              <a:spcBef>
                <a:spcPts val="0"/>
              </a:spcBef>
              <a:spcAft>
                <a:spcPts val="600"/>
              </a:spcAft>
              <a:defRPr/>
            </a:pPr>
            <a:r>
              <a:rPr lang="en-NZ" sz="1200" dirty="0">
                <a:latin typeface="+mn-lt"/>
                <a:cs typeface="+mn-cs"/>
              </a:rPr>
              <a:t>The advertising campaign remains well received.</a:t>
            </a:r>
          </a:p>
          <a:p>
            <a:pPr marL="361950" indent="-361950" fontAlgn="auto">
              <a:lnSpc>
                <a:spcPct val="150000"/>
              </a:lnSpc>
              <a:spcBef>
                <a:spcPts val="0"/>
              </a:spcBef>
              <a:spcAft>
                <a:spcPts val="600"/>
              </a:spcAft>
              <a:buFont typeface="Wingdings" pitchFamily="2" charset="2"/>
              <a:buChar char="§"/>
              <a:defRPr/>
            </a:pPr>
            <a:r>
              <a:rPr lang="en-NZ" sz="1200" dirty="0">
                <a:latin typeface="+mn-lt"/>
                <a:cs typeface="+mn-cs"/>
              </a:rPr>
              <a:t>As in 2010, four out of five people who have seen the ads (81%) have been prompted to think or take action to prepare for a disaster:</a:t>
            </a:r>
          </a:p>
          <a:p>
            <a:pPr marL="819150" lvl="1" indent="-361950" fontAlgn="auto">
              <a:lnSpc>
                <a:spcPct val="150000"/>
              </a:lnSpc>
              <a:spcBef>
                <a:spcPts val="0"/>
              </a:spcBef>
              <a:spcAft>
                <a:spcPts val="600"/>
              </a:spcAft>
              <a:buFont typeface="Wingdings" pitchFamily="2" charset="2"/>
              <a:buChar char="ü"/>
              <a:defRPr/>
            </a:pPr>
            <a:r>
              <a:rPr lang="en-NZ" sz="1200" dirty="0">
                <a:latin typeface="+mn-lt"/>
                <a:cs typeface="+mn-cs"/>
              </a:rPr>
              <a:t>Forty two percent have been prompted to make a survival kit (up from 38% in 2010)</a:t>
            </a:r>
          </a:p>
          <a:p>
            <a:pPr marL="819150" lvl="1" indent="-361950" fontAlgn="auto">
              <a:lnSpc>
                <a:spcPct val="150000"/>
              </a:lnSpc>
              <a:spcBef>
                <a:spcPts val="0"/>
              </a:spcBef>
              <a:spcAft>
                <a:spcPts val="600"/>
              </a:spcAft>
              <a:buFont typeface="Wingdings" pitchFamily="2" charset="2"/>
              <a:buChar char="ü"/>
              <a:defRPr/>
            </a:pPr>
            <a:r>
              <a:rPr lang="en-NZ" sz="1200" dirty="0">
                <a:latin typeface="+mn-lt"/>
                <a:cs typeface="+mn-cs"/>
              </a:rPr>
              <a:t>Thirty seven percent have been prompted to make a survival plan (up from 31% in 2010)</a:t>
            </a:r>
          </a:p>
          <a:p>
            <a:pPr marL="819150" lvl="1" indent="-361950" fontAlgn="auto">
              <a:lnSpc>
                <a:spcPct val="150000"/>
              </a:lnSpc>
              <a:spcBef>
                <a:spcPts val="0"/>
              </a:spcBef>
              <a:spcAft>
                <a:spcPts val="600"/>
              </a:spcAft>
              <a:buFont typeface="Wingdings" pitchFamily="2" charset="2"/>
              <a:buChar char="ü"/>
              <a:defRPr/>
            </a:pPr>
            <a:r>
              <a:rPr lang="en-NZ" sz="1200" dirty="0">
                <a:latin typeface="+mn-lt"/>
                <a:cs typeface="+mn-cs"/>
              </a:rPr>
              <a:t>Sixty percent have been prompted to talk with family or friends (up from 48% in 2010)</a:t>
            </a:r>
          </a:p>
          <a:p>
            <a:pPr marL="361950" indent="-361950" fontAlgn="auto">
              <a:lnSpc>
                <a:spcPct val="150000"/>
              </a:lnSpc>
              <a:spcBef>
                <a:spcPts val="0"/>
              </a:spcBef>
              <a:spcAft>
                <a:spcPts val="600"/>
              </a:spcAft>
              <a:buFont typeface="Wingdings" pitchFamily="2" charset="2"/>
              <a:buChar char="§"/>
              <a:defRPr/>
            </a:pPr>
            <a:r>
              <a:rPr lang="en-NZ" sz="1200" dirty="0">
                <a:latin typeface="+mn-lt"/>
                <a:cs typeface="+mn-cs"/>
              </a:rPr>
              <a:t>Diagnostically, the TV ads continue to work well. The vast majority who have seen the ads understand them (98%) and find the points believable (96%), relevant (89%), and helpful (94%).</a:t>
            </a:r>
          </a:p>
          <a:p>
            <a:pPr marL="361950" indent="-361950" fontAlgn="auto">
              <a:lnSpc>
                <a:spcPct val="150000"/>
              </a:lnSpc>
              <a:spcBef>
                <a:spcPts val="0"/>
              </a:spcBef>
              <a:spcAft>
                <a:spcPts val="600"/>
              </a:spcAft>
              <a:buFont typeface="Wingdings" pitchFamily="2" charset="2"/>
              <a:buChar char="§"/>
              <a:defRPr/>
            </a:pPr>
            <a:r>
              <a:rPr lang="en-NZ" sz="1200" dirty="0">
                <a:latin typeface="+mn-lt"/>
                <a:cs typeface="+mn-cs"/>
              </a:rPr>
              <a:t>The majority of people who have seen the ads find them enjoyable to watch (77%) and feel that the ads contain new information (58%).</a:t>
            </a:r>
          </a:p>
          <a:p>
            <a:pPr marL="361950" indent="-361950" fontAlgn="auto">
              <a:lnSpc>
                <a:spcPct val="150000"/>
              </a:lnSpc>
              <a:spcBef>
                <a:spcPts val="0"/>
              </a:spcBef>
              <a:spcAft>
                <a:spcPts val="600"/>
              </a:spcAft>
              <a:buFont typeface="Wingdings" pitchFamily="2" charset="2"/>
              <a:buChar char="§"/>
              <a:defRPr/>
            </a:pPr>
            <a:r>
              <a:rPr lang="en-NZ" sz="1200" dirty="0">
                <a:latin typeface="+mn-lt"/>
                <a:cs typeface="+mn-cs"/>
              </a:rPr>
              <a:t>Public awareness of Civil Defence TV advertisements has decreased 5 percentage points, from 68% in 2010 to 63% this year. This is not surprising given that the March Get Ready Get Thru advertising was cancelled following the February earthquake.</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title"/>
          </p:nvPr>
        </p:nvSpPr>
        <p:spPr>
          <a:xfrm>
            <a:off x="1092200" y="128588"/>
            <a:ext cx="8247063" cy="685800"/>
          </a:xfrm>
        </p:spPr>
        <p:txBody>
          <a:bodyPr rtlCol="0">
            <a:normAutofit/>
          </a:bodyPr>
          <a:lstStyle/>
          <a:p>
            <a:pPr fontAlgn="auto">
              <a:spcAft>
                <a:spcPts val="0"/>
              </a:spcAft>
              <a:defRPr/>
            </a:pPr>
            <a:r>
              <a:rPr lang="en-US"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Taranaki</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(continued)</a:t>
            </a:r>
            <a:endParaRPr lang="en-GB"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6018" name="Text Box 6"/>
          <p:cNvSpPr txBox="1">
            <a:spLocks noChangeArrowheads="1"/>
          </p:cNvSpPr>
          <p:nvPr/>
        </p:nvSpPr>
        <p:spPr bwMode="auto">
          <a:xfrm>
            <a:off x="898525" y="6632575"/>
            <a:ext cx="1860550" cy="244475"/>
          </a:xfrm>
          <a:prstGeom prst="rect">
            <a:avLst/>
          </a:prstGeom>
          <a:noFill/>
          <a:ln w="9525">
            <a:noFill/>
            <a:miter lim="800000"/>
            <a:headEnd/>
            <a:tailEnd/>
          </a:ln>
        </p:spPr>
        <p:txBody>
          <a:bodyPr>
            <a:spAutoFit/>
          </a:bodyPr>
          <a:lstStyle/>
          <a:p>
            <a:pPr>
              <a:spcBef>
                <a:spcPct val="50000"/>
              </a:spcBef>
            </a:pPr>
            <a:r>
              <a:rPr lang="en-US" sz="1000">
                <a:solidFill>
                  <a:srgbClr val="000000"/>
                </a:solidFill>
                <a:latin typeface="Century Gothic" pitchFamily="34" charset="0"/>
              </a:rPr>
              <a:t>Sample size = 65</a:t>
            </a:r>
            <a:endParaRPr lang="en-GB" sz="1000">
              <a:solidFill>
                <a:srgbClr val="000000"/>
              </a:solidFill>
              <a:latin typeface="Century Gothic" pitchFamily="34" charset="0"/>
            </a:endParaRPr>
          </a:p>
        </p:txBody>
      </p:sp>
      <p:sp>
        <p:nvSpPr>
          <p:cNvPr id="86019" name="Text Box 2"/>
          <p:cNvSpPr txBox="1">
            <a:spLocks noChangeArrowheads="1"/>
          </p:cNvSpPr>
          <p:nvPr/>
        </p:nvSpPr>
        <p:spPr bwMode="auto">
          <a:xfrm>
            <a:off x="1011238" y="3108325"/>
            <a:ext cx="8018462" cy="2662238"/>
          </a:xfrm>
          <a:prstGeom prst="rect">
            <a:avLst/>
          </a:prstGeom>
          <a:noFill/>
          <a:ln w="9525">
            <a:noFill/>
            <a:miter lim="800000"/>
            <a:headEnd/>
            <a:tailEnd/>
          </a:ln>
        </p:spPr>
        <p:txBody>
          <a:bodyPr>
            <a:spAutoFit/>
          </a:bodyPr>
          <a:lstStyle/>
          <a:p>
            <a:pPr marL="180975" indent="-180975">
              <a:spcBef>
                <a:spcPct val="50000"/>
              </a:spcBef>
              <a:buFont typeface="Wingdings" pitchFamily="2" charset="2"/>
              <a:buNone/>
            </a:pPr>
            <a:r>
              <a:rPr lang="en-NZ" sz="1400">
                <a:solidFill>
                  <a:srgbClr val="009999"/>
                </a:solidFill>
                <a:latin typeface="Century Gothic" pitchFamily="34" charset="0"/>
                <a:cs typeface="Times New Roman" pitchFamily="18" charset="0"/>
              </a:rPr>
              <a:t>Disaster awareness</a:t>
            </a:r>
          </a:p>
          <a:p>
            <a:pPr marL="180975" indent="-180975">
              <a:spcBef>
                <a:spcPct val="50000"/>
              </a:spcBef>
              <a:buFont typeface="Wingdings" pitchFamily="2" charset="2"/>
              <a:buChar char=""/>
            </a:pPr>
            <a:r>
              <a:rPr lang="en-NZ" sz="1200">
                <a:solidFill>
                  <a:srgbClr val="000000"/>
                </a:solidFill>
                <a:latin typeface="Century Gothic" pitchFamily="34" charset="0"/>
                <a:cs typeface="Times New Roman" pitchFamily="18" charset="0"/>
              </a:rPr>
              <a:t>Taranaki residents are more likely than average to say that a volcanic eruption is a disaster that could occur in New Zealand in their lifetime (81%, cf. 51% national average).</a:t>
            </a:r>
          </a:p>
          <a:p>
            <a:pPr marL="180975" indent="-180975">
              <a:spcBef>
                <a:spcPct val="50000"/>
              </a:spcBef>
              <a:buFont typeface="Wingdings" pitchFamily="2" charset="2"/>
              <a:buChar char=""/>
            </a:pPr>
            <a:r>
              <a:rPr lang="en-NZ" sz="1200">
                <a:solidFill>
                  <a:srgbClr val="000000"/>
                </a:solidFill>
                <a:latin typeface="Century Gothic" pitchFamily="34" charset="0"/>
                <a:cs typeface="Times New Roman" pitchFamily="18" charset="0"/>
              </a:rPr>
              <a:t>Taranaki residents are less likely than average to say that access to medical and health services could be disrupted following a disaster (74%, cf. 88% national average).</a:t>
            </a:r>
          </a:p>
          <a:p>
            <a:pPr marL="180975" indent="-180975">
              <a:spcBef>
                <a:spcPct val="50000"/>
              </a:spcBef>
              <a:buFont typeface="Wingdings" pitchFamily="2" charset="2"/>
              <a:buChar char=""/>
            </a:pPr>
            <a:r>
              <a:rPr lang="en-US" sz="1200">
                <a:solidFill>
                  <a:srgbClr val="000000"/>
                </a:solidFill>
                <a:latin typeface="Century Gothic" pitchFamily="34" charset="0"/>
                <a:cs typeface="Times New Roman" pitchFamily="18" charset="0"/>
              </a:rPr>
              <a:t>Taranaki residents are less likely than average to agree that land line telephone (82%, cf. 92% national average), sewerage (79%, cf. 88% national average) and medical and health services (74%, cf. 88% national average) could be disrupted following a disaster.</a:t>
            </a:r>
            <a:endParaRPr lang="en-GB" sz="1200">
              <a:solidFill>
                <a:srgbClr val="000000"/>
              </a:solidFill>
              <a:latin typeface="Century Gothic" pitchFamily="34" charset="0"/>
              <a:cs typeface="Times New Roman" pitchFamily="18" charset="0"/>
            </a:endParaRPr>
          </a:p>
          <a:p>
            <a:pPr marL="180975" indent="-180975">
              <a:spcBef>
                <a:spcPct val="50000"/>
              </a:spcBef>
              <a:buFont typeface="Wingdings" pitchFamily="2" charset="2"/>
              <a:buChar char=""/>
            </a:pPr>
            <a:r>
              <a:rPr lang="en-NZ" sz="1200">
                <a:solidFill>
                  <a:srgbClr val="000000"/>
                </a:solidFill>
                <a:latin typeface="Century Gothic" pitchFamily="34" charset="0"/>
                <a:cs typeface="Times New Roman" pitchFamily="18" charset="0"/>
              </a:rPr>
              <a:t>Taranaki residents are more likely than average to say that in the event of a tsunami, people should move inland (32%, cf. 19% national average).  </a:t>
            </a:r>
          </a:p>
          <a:p>
            <a:pPr marL="180975" indent="-180975">
              <a:spcBef>
                <a:spcPct val="50000"/>
              </a:spcBef>
              <a:buFont typeface="Wingdings" pitchFamily="2" charset="2"/>
              <a:buChar char=""/>
            </a:pPr>
            <a:endParaRPr lang="en-GB" sz="1400">
              <a:solidFill>
                <a:srgbClr val="000000"/>
              </a:solidFill>
              <a:latin typeface="Century Gothic" pitchFamily="34" charset="0"/>
              <a:cs typeface="Times New Roman" pitchFamily="18" charset="0"/>
            </a:endParaRPr>
          </a:p>
        </p:txBody>
      </p:sp>
      <p:sp>
        <p:nvSpPr>
          <p:cNvPr id="86020" name="Text Box 7"/>
          <p:cNvSpPr txBox="1">
            <a:spLocks noChangeArrowheads="1"/>
          </p:cNvSpPr>
          <p:nvPr/>
        </p:nvSpPr>
        <p:spPr bwMode="auto">
          <a:xfrm>
            <a:off x="1011238" y="1243013"/>
            <a:ext cx="7997825" cy="1600200"/>
          </a:xfrm>
          <a:prstGeom prst="rect">
            <a:avLst/>
          </a:prstGeom>
          <a:noFill/>
          <a:ln w="9525">
            <a:noFill/>
            <a:miter lim="800000"/>
            <a:headEnd/>
            <a:tailEnd/>
          </a:ln>
        </p:spPr>
        <p:txBody>
          <a:bodyPr>
            <a:spAutoFit/>
          </a:bodyPr>
          <a:lstStyle/>
          <a:p>
            <a:pPr marL="180975" indent="-180975">
              <a:spcBef>
                <a:spcPct val="50000"/>
              </a:spcBef>
              <a:buFont typeface="Wingdings" pitchFamily="2" charset="2"/>
              <a:buNone/>
            </a:pPr>
            <a:r>
              <a:rPr lang="en-NZ" sz="1400">
                <a:solidFill>
                  <a:srgbClr val="009999"/>
                </a:solidFill>
                <a:latin typeface="Century Gothic" pitchFamily="34" charset="0"/>
                <a:cs typeface="Times New Roman" pitchFamily="18" charset="0"/>
              </a:rPr>
              <a:t>Advertising and information</a:t>
            </a:r>
          </a:p>
          <a:p>
            <a:pPr marL="180975" indent="-180975">
              <a:spcBef>
                <a:spcPct val="50000"/>
              </a:spcBef>
              <a:buFont typeface="Wingdings" pitchFamily="2" charset="2"/>
              <a:buChar char=""/>
            </a:pPr>
            <a:r>
              <a:rPr lang="en-NZ" sz="1200">
                <a:solidFill>
                  <a:srgbClr val="000000"/>
                </a:solidFill>
                <a:latin typeface="Century Gothic" pitchFamily="34" charset="0"/>
                <a:cs typeface="Times New Roman" pitchFamily="18" charset="0"/>
              </a:rPr>
              <a:t>Taranaki residents who have seen or heard advertising about preparing for a disaster are more likely than average to say that the ads are trying to tell them how to prepare/what to do when a disaster strikes (35%, cf. 13% national average), and to be aware of what could happen (24%, cf. 12% national average).</a:t>
            </a:r>
          </a:p>
          <a:p>
            <a:pPr marL="180975" indent="-180975">
              <a:spcBef>
                <a:spcPct val="50000"/>
              </a:spcBef>
              <a:buFont typeface="Wingdings" pitchFamily="2" charset="2"/>
              <a:buChar char=""/>
            </a:pPr>
            <a:r>
              <a:rPr lang="en-NZ" sz="1200">
                <a:solidFill>
                  <a:srgbClr val="000000"/>
                </a:solidFill>
                <a:latin typeface="Century Gothic" pitchFamily="34" charset="0"/>
                <a:cs typeface="Times New Roman" pitchFamily="18" charset="0"/>
              </a:rPr>
              <a:t>A higher than average proportion of Taranaki residents have not seen the Civil Defence television advertising (47%, cf. 33% national average).</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p:cNvSpPr/>
          <p:nvPr/>
        </p:nvSpPr>
        <p:spPr>
          <a:xfrm>
            <a:off x="1079536" y="1059378"/>
            <a:ext cx="5381625" cy="1388901"/>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NZ" dirty="0"/>
          </a:p>
        </p:txBody>
      </p:sp>
      <p:sp>
        <p:nvSpPr>
          <p:cNvPr id="5" name="Rectangle 3"/>
          <p:cNvSpPr>
            <a:spLocks noGrp="1" noChangeArrowheads="1"/>
          </p:cNvSpPr>
          <p:nvPr>
            <p:ph type="title"/>
          </p:nvPr>
        </p:nvSpPr>
        <p:spPr>
          <a:xfrm>
            <a:off x="1092200" y="147638"/>
            <a:ext cx="8247063" cy="685800"/>
          </a:xfrm>
        </p:spPr>
        <p:txBody>
          <a:bodyPr rtlCol="0">
            <a:normAutofit/>
          </a:bodyPr>
          <a:lstStyle/>
          <a:p>
            <a:pPr fontAlgn="auto">
              <a:spcAft>
                <a:spcPts val="0"/>
              </a:spcAft>
              <a:defRPr/>
            </a:pPr>
            <a:r>
              <a:rPr lang="en-US"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Manawatu</a:t>
            </a:r>
            <a:endParaRPr lang="en-GB"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7045" name="Text Box 6"/>
          <p:cNvSpPr txBox="1">
            <a:spLocks noChangeArrowheads="1"/>
          </p:cNvSpPr>
          <p:nvPr/>
        </p:nvSpPr>
        <p:spPr bwMode="auto">
          <a:xfrm>
            <a:off x="898525" y="6632575"/>
            <a:ext cx="1860550" cy="244475"/>
          </a:xfrm>
          <a:prstGeom prst="rect">
            <a:avLst/>
          </a:prstGeom>
          <a:noFill/>
          <a:ln w="9525">
            <a:noFill/>
            <a:miter lim="800000"/>
            <a:headEnd/>
            <a:tailEnd/>
          </a:ln>
        </p:spPr>
        <p:txBody>
          <a:bodyPr>
            <a:spAutoFit/>
          </a:bodyPr>
          <a:lstStyle/>
          <a:p>
            <a:pPr>
              <a:spcBef>
                <a:spcPct val="50000"/>
              </a:spcBef>
            </a:pPr>
            <a:r>
              <a:rPr lang="en-US" sz="1000">
                <a:solidFill>
                  <a:srgbClr val="000000"/>
                </a:solidFill>
                <a:latin typeface="Century Gothic" pitchFamily="34" charset="0"/>
              </a:rPr>
              <a:t>Sample size = 64</a:t>
            </a:r>
            <a:endParaRPr lang="en-GB" sz="1000">
              <a:solidFill>
                <a:srgbClr val="000000"/>
              </a:solidFill>
              <a:latin typeface="Century Gothic" pitchFamily="34" charset="0"/>
            </a:endParaRPr>
          </a:p>
        </p:txBody>
      </p:sp>
      <p:sp>
        <p:nvSpPr>
          <p:cNvPr id="87046" name="Rectangle 48"/>
          <p:cNvSpPr>
            <a:spLocks noChangeArrowheads="1"/>
          </p:cNvSpPr>
          <p:nvPr/>
        </p:nvSpPr>
        <p:spPr bwMode="auto">
          <a:xfrm>
            <a:off x="1389063" y="1317625"/>
            <a:ext cx="1079500" cy="215900"/>
          </a:xfrm>
          <a:prstGeom prst="rect">
            <a:avLst/>
          </a:prstGeom>
          <a:noFill/>
          <a:ln w="9525">
            <a:noFill/>
            <a:miter lim="800000"/>
            <a:headEnd/>
            <a:tailEnd/>
          </a:ln>
        </p:spPr>
        <p:txBody>
          <a:bodyPr wrap="none">
            <a:spAutoFit/>
          </a:bodyPr>
          <a:lstStyle/>
          <a:p>
            <a:pPr algn="r">
              <a:lnSpc>
                <a:spcPct val="80000"/>
              </a:lnSpc>
              <a:spcBef>
                <a:spcPct val="20000"/>
              </a:spcBef>
              <a:buSzPct val="75000"/>
            </a:pPr>
            <a:r>
              <a:rPr lang="en-NZ" sz="1000" b="1">
                <a:latin typeface="Century Gothic" pitchFamily="34" charset="0"/>
              </a:rPr>
              <a:t>Fully prepared</a:t>
            </a:r>
          </a:p>
        </p:txBody>
      </p:sp>
      <p:sp>
        <p:nvSpPr>
          <p:cNvPr id="87047" name="Rectangle 49"/>
          <p:cNvSpPr>
            <a:spLocks noChangeArrowheads="1"/>
          </p:cNvSpPr>
          <p:nvPr/>
        </p:nvSpPr>
        <p:spPr bwMode="auto">
          <a:xfrm>
            <a:off x="1154113" y="1570038"/>
            <a:ext cx="1314450" cy="215900"/>
          </a:xfrm>
          <a:prstGeom prst="rect">
            <a:avLst/>
          </a:prstGeom>
          <a:noFill/>
          <a:ln w="9525">
            <a:noFill/>
            <a:miter lim="800000"/>
            <a:headEnd/>
            <a:tailEnd/>
          </a:ln>
        </p:spPr>
        <p:txBody>
          <a:bodyPr wrap="none">
            <a:spAutoFit/>
          </a:bodyPr>
          <a:lstStyle/>
          <a:p>
            <a:pPr algn="r">
              <a:lnSpc>
                <a:spcPct val="80000"/>
              </a:lnSpc>
              <a:spcBef>
                <a:spcPct val="20000"/>
              </a:spcBef>
              <a:buSzPct val="75000"/>
            </a:pPr>
            <a:r>
              <a:rPr lang="en-NZ" sz="1000" b="1">
                <a:latin typeface="Century Gothic" pitchFamily="34" charset="0"/>
              </a:rPr>
              <a:t>Prepared at home</a:t>
            </a:r>
          </a:p>
        </p:txBody>
      </p:sp>
      <p:sp>
        <p:nvSpPr>
          <p:cNvPr id="87048" name="Text Box 50"/>
          <p:cNvSpPr txBox="1">
            <a:spLocks noChangeArrowheads="1"/>
          </p:cNvSpPr>
          <p:nvPr/>
        </p:nvSpPr>
        <p:spPr bwMode="auto">
          <a:xfrm>
            <a:off x="2376488" y="1073150"/>
            <a:ext cx="896937" cy="246063"/>
          </a:xfrm>
          <a:prstGeom prst="rect">
            <a:avLst/>
          </a:prstGeom>
          <a:noFill/>
          <a:ln w="9525">
            <a:noFill/>
            <a:miter lim="800000"/>
            <a:headEnd/>
            <a:tailEnd/>
          </a:ln>
        </p:spPr>
        <p:txBody>
          <a:bodyPr wrap="none">
            <a:spAutoFit/>
          </a:bodyPr>
          <a:lstStyle/>
          <a:p>
            <a:pPr algn="ctr"/>
            <a:r>
              <a:rPr lang="en-NZ" sz="1000" b="1">
                <a:latin typeface="Century Gothic" pitchFamily="34" charset="0"/>
              </a:rPr>
              <a:t>Benchmark</a:t>
            </a:r>
            <a:endParaRPr lang="en-GB" sz="1000" b="1">
              <a:latin typeface="Century Gothic" pitchFamily="34" charset="0"/>
            </a:endParaRPr>
          </a:p>
        </p:txBody>
      </p:sp>
      <p:sp>
        <p:nvSpPr>
          <p:cNvPr id="87049" name="Text Box 56"/>
          <p:cNvSpPr txBox="1">
            <a:spLocks noChangeArrowheads="1"/>
          </p:cNvSpPr>
          <p:nvPr/>
        </p:nvSpPr>
        <p:spPr bwMode="auto">
          <a:xfrm>
            <a:off x="3244850" y="1073150"/>
            <a:ext cx="473075" cy="246063"/>
          </a:xfrm>
          <a:prstGeom prst="rect">
            <a:avLst/>
          </a:prstGeom>
          <a:noFill/>
          <a:ln w="9525">
            <a:noFill/>
            <a:miter lim="800000"/>
            <a:headEnd/>
            <a:tailEnd/>
          </a:ln>
        </p:spPr>
        <p:txBody>
          <a:bodyPr wrap="none">
            <a:spAutoFit/>
          </a:bodyPr>
          <a:lstStyle/>
          <a:p>
            <a:pPr algn="ctr"/>
            <a:r>
              <a:rPr lang="en-NZ" sz="1000" b="1">
                <a:latin typeface="Century Gothic" pitchFamily="34" charset="0"/>
              </a:rPr>
              <a:t>2007</a:t>
            </a:r>
          </a:p>
        </p:txBody>
      </p:sp>
      <p:sp>
        <p:nvSpPr>
          <p:cNvPr id="87050" name="Text Box 56"/>
          <p:cNvSpPr txBox="1">
            <a:spLocks noChangeArrowheads="1"/>
          </p:cNvSpPr>
          <p:nvPr/>
        </p:nvSpPr>
        <p:spPr bwMode="auto">
          <a:xfrm>
            <a:off x="3887788" y="1073150"/>
            <a:ext cx="473075" cy="246063"/>
          </a:xfrm>
          <a:prstGeom prst="rect">
            <a:avLst/>
          </a:prstGeom>
          <a:noFill/>
          <a:ln w="9525">
            <a:noFill/>
            <a:miter lim="800000"/>
            <a:headEnd/>
            <a:tailEnd/>
          </a:ln>
        </p:spPr>
        <p:txBody>
          <a:bodyPr wrap="none">
            <a:spAutoFit/>
          </a:bodyPr>
          <a:lstStyle/>
          <a:p>
            <a:pPr algn="ctr"/>
            <a:r>
              <a:rPr lang="en-NZ" sz="1000" b="1">
                <a:latin typeface="Century Gothic" pitchFamily="34" charset="0"/>
              </a:rPr>
              <a:t>2008</a:t>
            </a:r>
          </a:p>
        </p:txBody>
      </p:sp>
      <p:sp>
        <p:nvSpPr>
          <p:cNvPr id="87051" name="Text Box 56"/>
          <p:cNvSpPr txBox="1">
            <a:spLocks noChangeArrowheads="1"/>
          </p:cNvSpPr>
          <p:nvPr/>
        </p:nvSpPr>
        <p:spPr bwMode="auto">
          <a:xfrm>
            <a:off x="4541838" y="1073150"/>
            <a:ext cx="473075" cy="246063"/>
          </a:xfrm>
          <a:prstGeom prst="rect">
            <a:avLst/>
          </a:prstGeom>
          <a:noFill/>
          <a:ln w="9525">
            <a:noFill/>
            <a:miter lim="800000"/>
            <a:headEnd/>
            <a:tailEnd/>
          </a:ln>
        </p:spPr>
        <p:txBody>
          <a:bodyPr wrap="none">
            <a:spAutoFit/>
          </a:bodyPr>
          <a:lstStyle/>
          <a:p>
            <a:pPr algn="ctr"/>
            <a:r>
              <a:rPr lang="en-NZ" sz="1000" b="1">
                <a:latin typeface="Century Gothic" pitchFamily="34" charset="0"/>
              </a:rPr>
              <a:t>2009</a:t>
            </a:r>
          </a:p>
        </p:txBody>
      </p:sp>
      <p:sp>
        <p:nvSpPr>
          <p:cNvPr id="87052" name="Rectangle 49"/>
          <p:cNvSpPr>
            <a:spLocks noChangeArrowheads="1"/>
          </p:cNvSpPr>
          <p:nvPr/>
        </p:nvSpPr>
        <p:spPr bwMode="auto">
          <a:xfrm>
            <a:off x="1622425" y="1822450"/>
            <a:ext cx="846138" cy="214313"/>
          </a:xfrm>
          <a:prstGeom prst="rect">
            <a:avLst/>
          </a:prstGeom>
          <a:noFill/>
          <a:ln w="9525">
            <a:noFill/>
            <a:miter lim="800000"/>
            <a:headEnd/>
            <a:tailEnd/>
          </a:ln>
        </p:spPr>
        <p:txBody>
          <a:bodyPr wrap="none">
            <a:spAutoFit/>
          </a:bodyPr>
          <a:lstStyle/>
          <a:p>
            <a:pPr algn="r">
              <a:lnSpc>
                <a:spcPct val="80000"/>
              </a:lnSpc>
              <a:spcBef>
                <a:spcPct val="20000"/>
              </a:spcBef>
              <a:buSzPct val="75000"/>
            </a:pPr>
            <a:r>
              <a:rPr lang="en-NZ" sz="1000" b="1">
                <a:latin typeface="Century Gothic" pitchFamily="34" charset="0"/>
              </a:rPr>
              <a:t>Has a plan</a:t>
            </a:r>
          </a:p>
        </p:txBody>
      </p:sp>
      <p:sp>
        <p:nvSpPr>
          <p:cNvPr id="87053" name="Rectangle 49"/>
          <p:cNvSpPr>
            <a:spLocks noChangeArrowheads="1"/>
          </p:cNvSpPr>
          <p:nvPr/>
        </p:nvSpPr>
        <p:spPr bwMode="auto">
          <a:xfrm>
            <a:off x="1176338" y="2073275"/>
            <a:ext cx="1292225" cy="214313"/>
          </a:xfrm>
          <a:prstGeom prst="rect">
            <a:avLst/>
          </a:prstGeom>
          <a:noFill/>
          <a:ln w="9525">
            <a:noFill/>
            <a:miter lim="800000"/>
            <a:headEnd/>
            <a:tailEnd/>
          </a:ln>
        </p:spPr>
        <p:txBody>
          <a:bodyPr wrap="none">
            <a:spAutoFit/>
          </a:bodyPr>
          <a:lstStyle/>
          <a:p>
            <a:pPr algn="r">
              <a:lnSpc>
                <a:spcPct val="80000"/>
              </a:lnSpc>
              <a:spcBef>
                <a:spcPct val="20000"/>
              </a:spcBef>
              <a:buSzPct val="75000"/>
            </a:pPr>
            <a:r>
              <a:rPr lang="en-NZ" sz="1000" b="1">
                <a:latin typeface="Century Gothic" pitchFamily="34" charset="0"/>
              </a:rPr>
              <a:t>Has survival items</a:t>
            </a:r>
          </a:p>
        </p:txBody>
      </p:sp>
      <p:sp>
        <p:nvSpPr>
          <p:cNvPr id="15" name="AutoShape 52"/>
          <p:cNvSpPr>
            <a:spLocks noChangeArrowheads="1"/>
          </p:cNvSpPr>
          <p:nvPr/>
        </p:nvSpPr>
        <p:spPr bwMode="auto">
          <a:xfrm>
            <a:off x="2630488" y="2081213"/>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85%</a:t>
            </a:r>
          </a:p>
        </p:txBody>
      </p:sp>
      <p:sp>
        <p:nvSpPr>
          <p:cNvPr id="16" name="AutoShape 52"/>
          <p:cNvSpPr>
            <a:spLocks noChangeArrowheads="1"/>
          </p:cNvSpPr>
          <p:nvPr/>
        </p:nvSpPr>
        <p:spPr bwMode="auto">
          <a:xfrm>
            <a:off x="2630488" y="1304925"/>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6%</a:t>
            </a:r>
          </a:p>
        </p:txBody>
      </p:sp>
      <p:sp>
        <p:nvSpPr>
          <p:cNvPr id="17" name="AutoShape 52"/>
          <p:cNvSpPr>
            <a:spLocks noChangeArrowheads="1"/>
          </p:cNvSpPr>
          <p:nvPr/>
        </p:nvSpPr>
        <p:spPr bwMode="auto">
          <a:xfrm>
            <a:off x="2630488" y="1563688"/>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28%</a:t>
            </a:r>
          </a:p>
        </p:txBody>
      </p:sp>
      <p:sp>
        <p:nvSpPr>
          <p:cNvPr id="18" name="AutoShape 52"/>
          <p:cNvSpPr>
            <a:spLocks noChangeArrowheads="1"/>
          </p:cNvSpPr>
          <p:nvPr/>
        </p:nvSpPr>
        <p:spPr bwMode="auto">
          <a:xfrm>
            <a:off x="2630488" y="1822450"/>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52%</a:t>
            </a:r>
          </a:p>
        </p:txBody>
      </p:sp>
      <p:sp>
        <p:nvSpPr>
          <p:cNvPr id="19" name="AutoShape 52"/>
          <p:cNvSpPr>
            <a:spLocks noChangeArrowheads="1"/>
          </p:cNvSpPr>
          <p:nvPr/>
        </p:nvSpPr>
        <p:spPr bwMode="auto">
          <a:xfrm>
            <a:off x="3286125" y="2062163"/>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97%</a:t>
            </a:r>
          </a:p>
        </p:txBody>
      </p:sp>
      <p:sp>
        <p:nvSpPr>
          <p:cNvPr id="20" name="AutoShape 52"/>
          <p:cNvSpPr>
            <a:spLocks noChangeArrowheads="1"/>
          </p:cNvSpPr>
          <p:nvPr/>
        </p:nvSpPr>
        <p:spPr bwMode="auto">
          <a:xfrm>
            <a:off x="3286125" y="1296988"/>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16%</a:t>
            </a:r>
          </a:p>
        </p:txBody>
      </p:sp>
      <p:sp>
        <p:nvSpPr>
          <p:cNvPr id="21" name="AutoShape 52"/>
          <p:cNvSpPr>
            <a:spLocks noChangeArrowheads="1"/>
          </p:cNvSpPr>
          <p:nvPr/>
        </p:nvSpPr>
        <p:spPr bwMode="auto">
          <a:xfrm>
            <a:off x="3286125" y="1552575"/>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34%</a:t>
            </a:r>
          </a:p>
        </p:txBody>
      </p:sp>
      <p:sp>
        <p:nvSpPr>
          <p:cNvPr id="22" name="AutoShape 52"/>
          <p:cNvSpPr>
            <a:spLocks noChangeArrowheads="1"/>
          </p:cNvSpPr>
          <p:nvPr/>
        </p:nvSpPr>
        <p:spPr bwMode="auto">
          <a:xfrm>
            <a:off x="3286125" y="1808163"/>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63%</a:t>
            </a:r>
          </a:p>
        </p:txBody>
      </p:sp>
      <p:sp>
        <p:nvSpPr>
          <p:cNvPr id="23" name="AutoShape 52"/>
          <p:cNvSpPr>
            <a:spLocks noChangeArrowheads="1"/>
          </p:cNvSpPr>
          <p:nvPr/>
        </p:nvSpPr>
        <p:spPr bwMode="auto">
          <a:xfrm>
            <a:off x="3940175" y="2082800"/>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76%</a:t>
            </a:r>
          </a:p>
        </p:txBody>
      </p:sp>
      <p:sp>
        <p:nvSpPr>
          <p:cNvPr id="24" name="AutoShape 52"/>
          <p:cNvSpPr>
            <a:spLocks noChangeArrowheads="1"/>
          </p:cNvSpPr>
          <p:nvPr/>
        </p:nvSpPr>
        <p:spPr bwMode="auto">
          <a:xfrm>
            <a:off x="3940175" y="1317625"/>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16%</a:t>
            </a:r>
          </a:p>
        </p:txBody>
      </p:sp>
      <p:sp>
        <p:nvSpPr>
          <p:cNvPr id="25" name="AutoShape 52"/>
          <p:cNvSpPr>
            <a:spLocks noChangeArrowheads="1"/>
          </p:cNvSpPr>
          <p:nvPr/>
        </p:nvSpPr>
        <p:spPr bwMode="auto">
          <a:xfrm>
            <a:off x="3940175" y="1573213"/>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a:solidFill>
                  <a:schemeClr val="tx1"/>
                </a:solidFill>
              </a:rPr>
              <a:t>  30%</a:t>
            </a:r>
          </a:p>
        </p:txBody>
      </p:sp>
      <p:sp>
        <p:nvSpPr>
          <p:cNvPr id="26" name="AutoShape 52"/>
          <p:cNvSpPr>
            <a:spLocks noChangeArrowheads="1"/>
          </p:cNvSpPr>
          <p:nvPr/>
        </p:nvSpPr>
        <p:spPr bwMode="auto">
          <a:xfrm>
            <a:off x="3940175" y="1827213"/>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55%</a:t>
            </a:r>
          </a:p>
        </p:txBody>
      </p:sp>
      <p:sp>
        <p:nvSpPr>
          <p:cNvPr id="27" name="AutoShape 52"/>
          <p:cNvSpPr>
            <a:spLocks noChangeArrowheads="1"/>
          </p:cNvSpPr>
          <p:nvPr/>
        </p:nvSpPr>
        <p:spPr bwMode="auto">
          <a:xfrm>
            <a:off x="4583113" y="2082800"/>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94%</a:t>
            </a:r>
            <a:endParaRPr lang="en-US" sz="800" dirty="0">
              <a:solidFill>
                <a:schemeClr val="tx1"/>
              </a:solidFill>
            </a:endParaRPr>
          </a:p>
        </p:txBody>
      </p:sp>
      <p:sp>
        <p:nvSpPr>
          <p:cNvPr id="28" name="AutoShape 52"/>
          <p:cNvSpPr>
            <a:spLocks noChangeArrowheads="1"/>
          </p:cNvSpPr>
          <p:nvPr/>
        </p:nvSpPr>
        <p:spPr bwMode="auto">
          <a:xfrm>
            <a:off x="4583113" y="1317625"/>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15%</a:t>
            </a:r>
          </a:p>
        </p:txBody>
      </p:sp>
      <p:sp>
        <p:nvSpPr>
          <p:cNvPr id="29" name="AutoShape 52"/>
          <p:cNvSpPr>
            <a:spLocks noChangeArrowheads="1"/>
          </p:cNvSpPr>
          <p:nvPr/>
        </p:nvSpPr>
        <p:spPr bwMode="auto">
          <a:xfrm>
            <a:off x="4583113" y="1573213"/>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33%</a:t>
            </a:r>
          </a:p>
        </p:txBody>
      </p:sp>
      <p:sp>
        <p:nvSpPr>
          <p:cNvPr id="30" name="AutoShape 52"/>
          <p:cNvSpPr>
            <a:spLocks noChangeArrowheads="1"/>
          </p:cNvSpPr>
          <p:nvPr/>
        </p:nvSpPr>
        <p:spPr bwMode="auto">
          <a:xfrm>
            <a:off x="4583113" y="1827213"/>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65%</a:t>
            </a:r>
          </a:p>
        </p:txBody>
      </p:sp>
      <p:sp>
        <p:nvSpPr>
          <p:cNvPr id="31" name="AutoShape 52"/>
          <p:cNvSpPr>
            <a:spLocks noChangeArrowheads="1"/>
          </p:cNvSpPr>
          <p:nvPr/>
        </p:nvSpPr>
        <p:spPr bwMode="auto">
          <a:xfrm>
            <a:off x="5210175" y="1320800"/>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a:t>
            </a:r>
            <a:r>
              <a:rPr lang="en-US" sz="1000" b="1" dirty="0">
                <a:solidFill>
                  <a:schemeClr val="tx1"/>
                </a:solidFill>
              </a:rPr>
              <a:t>7%</a:t>
            </a:r>
            <a:endParaRPr lang="en-US" sz="1000" b="1" dirty="0">
              <a:solidFill>
                <a:schemeClr val="tx1"/>
              </a:solidFill>
            </a:endParaRPr>
          </a:p>
        </p:txBody>
      </p:sp>
      <p:sp>
        <p:nvSpPr>
          <p:cNvPr id="32" name="AutoShape 52"/>
          <p:cNvSpPr>
            <a:spLocks noChangeArrowheads="1"/>
          </p:cNvSpPr>
          <p:nvPr/>
        </p:nvSpPr>
        <p:spPr bwMode="auto">
          <a:xfrm>
            <a:off x="5210175" y="1576388"/>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a:t>
            </a:r>
            <a:r>
              <a:rPr lang="en-US" sz="1000" b="1" dirty="0">
                <a:solidFill>
                  <a:schemeClr val="tx1"/>
                </a:solidFill>
              </a:rPr>
              <a:t>22%</a:t>
            </a:r>
            <a:endParaRPr lang="en-US" sz="1000" b="1" dirty="0">
              <a:solidFill>
                <a:schemeClr val="tx1"/>
              </a:solidFill>
            </a:endParaRPr>
          </a:p>
        </p:txBody>
      </p:sp>
      <p:sp>
        <p:nvSpPr>
          <p:cNvPr id="33" name="AutoShape 52"/>
          <p:cNvSpPr>
            <a:spLocks noChangeArrowheads="1"/>
          </p:cNvSpPr>
          <p:nvPr/>
        </p:nvSpPr>
        <p:spPr bwMode="auto">
          <a:xfrm>
            <a:off x="5210175" y="1831975"/>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a:t>
            </a:r>
            <a:r>
              <a:rPr lang="en-US" sz="1000" b="1" dirty="0">
                <a:solidFill>
                  <a:schemeClr val="tx1"/>
                </a:solidFill>
              </a:rPr>
              <a:t>50%</a:t>
            </a:r>
            <a:endParaRPr lang="en-US" sz="1000" b="1" dirty="0">
              <a:solidFill>
                <a:schemeClr val="tx1"/>
              </a:solidFill>
            </a:endParaRPr>
          </a:p>
        </p:txBody>
      </p:sp>
      <p:sp>
        <p:nvSpPr>
          <p:cNvPr id="34" name="AutoShape 52"/>
          <p:cNvSpPr>
            <a:spLocks noChangeArrowheads="1"/>
          </p:cNvSpPr>
          <p:nvPr/>
        </p:nvSpPr>
        <p:spPr bwMode="auto">
          <a:xfrm>
            <a:off x="5210175" y="2085975"/>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a:t>
            </a:r>
            <a:r>
              <a:rPr lang="en-US" sz="1000" b="1" dirty="0">
                <a:solidFill>
                  <a:schemeClr val="tx1"/>
                </a:solidFill>
              </a:rPr>
              <a:t>82%</a:t>
            </a:r>
            <a:endParaRPr lang="en-US" sz="1000" b="1" dirty="0">
              <a:solidFill>
                <a:schemeClr val="tx1"/>
              </a:solidFill>
            </a:endParaRPr>
          </a:p>
        </p:txBody>
      </p:sp>
      <p:sp>
        <p:nvSpPr>
          <p:cNvPr id="87074" name="Text Box 56"/>
          <p:cNvSpPr txBox="1">
            <a:spLocks noChangeArrowheads="1"/>
          </p:cNvSpPr>
          <p:nvPr/>
        </p:nvSpPr>
        <p:spPr bwMode="auto">
          <a:xfrm>
            <a:off x="5157788" y="1073150"/>
            <a:ext cx="473075" cy="246063"/>
          </a:xfrm>
          <a:prstGeom prst="rect">
            <a:avLst/>
          </a:prstGeom>
          <a:noFill/>
          <a:ln w="9525">
            <a:noFill/>
            <a:miter lim="800000"/>
            <a:headEnd/>
            <a:tailEnd/>
          </a:ln>
        </p:spPr>
        <p:txBody>
          <a:bodyPr wrap="none">
            <a:spAutoFit/>
          </a:bodyPr>
          <a:lstStyle/>
          <a:p>
            <a:pPr algn="ctr"/>
            <a:r>
              <a:rPr lang="en-NZ" sz="1000" b="1">
                <a:latin typeface="Century Gothic" pitchFamily="34" charset="0"/>
              </a:rPr>
              <a:t>2010</a:t>
            </a:r>
          </a:p>
        </p:txBody>
      </p:sp>
      <p:sp>
        <p:nvSpPr>
          <p:cNvPr id="87075" name="Text Box 3"/>
          <p:cNvSpPr txBox="1">
            <a:spLocks noChangeArrowheads="1"/>
          </p:cNvSpPr>
          <p:nvPr/>
        </p:nvSpPr>
        <p:spPr bwMode="auto">
          <a:xfrm>
            <a:off x="971550" y="2741613"/>
            <a:ext cx="8237538" cy="1692275"/>
          </a:xfrm>
          <a:prstGeom prst="rect">
            <a:avLst/>
          </a:prstGeom>
          <a:noFill/>
          <a:ln w="9525">
            <a:noFill/>
            <a:miter lim="800000"/>
            <a:headEnd/>
            <a:tailEnd/>
          </a:ln>
        </p:spPr>
        <p:txBody>
          <a:bodyPr>
            <a:spAutoFit/>
          </a:bodyPr>
          <a:lstStyle/>
          <a:p>
            <a:pPr marL="180975" indent="-180975">
              <a:spcBef>
                <a:spcPct val="50000"/>
              </a:spcBef>
              <a:buFont typeface="Wingdings" pitchFamily="2" charset="2"/>
              <a:buNone/>
            </a:pPr>
            <a:r>
              <a:rPr lang="en-NZ" sz="1400">
                <a:solidFill>
                  <a:srgbClr val="009999"/>
                </a:solidFill>
                <a:latin typeface="Century Gothic" pitchFamily="34" charset="0"/>
                <a:cs typeface="Times New Roman" pitchFamily="18" charset="0"/>
              </a:rPr>
              <a:t>Preparedness</a:t>
            </a:r>
          </a:p>
          <a:p>
            <a:pPr marL="180975" indent="-180975">
              <a:spcBef>
                <a:spcPct val="50000"/>
              </a:spcBef>
              <a:buFont typeface="Wingdings" pitchFamily="2" charset="2"/>
              <a:buChar char=""/>
            </a:pPr>
            <a:r>
              <a:rPr lang="en-NZ" sz="1200">
                <a:solidFill>
                  <a:srgbClr val="000000"/>
                </a:solidFill>
                <a:latin typeface="Century Gothic" pitchFamily="34" charset="0"/>
              </a:rPr>
              <a:t>The proportion of Manawatu residents who are fully prepared has increased this year (from 7% to 20%).</a:t>
            </a:r>
          </a:p>
          <a:p>
            <a:pPr marL="180975" indent="-180975">
              <a:spcBef>
                <a:spcPct val="50000"/>
              </a:spcBef>
              <a:buFont typeface="Wingdings" pitchFamily="2" charset="2"/>
              <a:buChar char=""/>
            </a:pPr>
            <a:r>
              <a:rPr lang="en-NZ" sz="1200">
                <a:solidFill>
                  <a:srgbClr val="000000"/>
                </a:solidFill>
                <a:latin typeface="Century Gothic" pitchFamily="34" charset="0"/>
              </a:rPr>
              <a:t>Two thirds of Manawatu residents have an emergency plan for their household (67%).</a:t>
            </a:r>
          </a:p>
          <a:p>
            <a:pPr marL="180975" indent="-180975">
              <a:spcBef>
                <a:spcPct val="50000"/>
              </a:spcBef>
              <a:buFont typeface="Wingdings" pitchFamily="2" charset="2"/>
              <a:buChar char=""/>
            </a:pPr>
            <a:r>
              <a:rPr lang="en-NZ" sz="1200">
                <a:solidFill>
                  <a:srgbClr val="000000"/>
                </a:solidFill>
                <a:latin typeface="Century Gothic" pitchFamily="34" charset="0"/>
              </a:rPr>
              <a:t>Manawatu residents are less likely than average to say that to prepare for a disaster, households should have an emergency supply of essential items (63%, cf. 77% national average) or talk with family and friends (3%, cf. 11% national average). They are more likely than average to say you should view Civil Defence advice (13%, cf. 6% national average).</a:t>
            </a:r>
          </a:p>
        </p:txBody>
      </p:sp>
      <p:sp>
        <p:nvSpPr>
          <p:cNvPr id="87076" name="Text Box 6"/>
          <p:cNvSpPr txBox="1">
            <a:spLocks noChangeArrowheads="1"/>
          </p:cNvSpPr>
          <p:nvPr/>
        </p:nvSpPr>
        <p:spPr bwMode="auto">
          <a:xfrm>
            <a:off x="971550" y="4584700"/>
            <a:ext cx="8237538" cy="1878013"/>
          </a:xfrm>
          <a:prstGeom prst="rect">
            <a:avLst/>
          </a:prstGeom>
          <a:noFill/>
          <a:ln w="9525">
            <a:noFill/>
            <a:miter lim="800000"/>
            <a:headEnd/>
            <a:tailEnd/>
          </a:ln>
        </p:spPr>
        <p:txBody>
          <a:bodyPr>
            <a:spAutoFit/>
          </a:bodyPr>
          <a:lstStyle/>
          <a:p>
            <a:pPr marL="180975" indent="-180975">
              <a:spcBef>
                <a:spcPct val="50000"/>
              </a:spcBef>
              <a:buFont typeface="Wingdings" pitchFamily="2" charset="2"/>
              <a:buNone/>
            </a:pPr>
            <a:r>
              <a:rPr lang="en-NZ" sz="1400">
                <a:solidFill>
                  <a:srgbClr val="009999"/>
                </a:solidFill>
                <a:latin typeface="Century Gothic" pitchFamily="34" charset="0"/>
                <a:cs typeface="Times New Roman" pitchFamily="18" charset="0"/>
              </a:rPr>
              <a:t>Advertising and information</a:t>
            </a:r>
          </a:p>
          <a:p>
            <a:pPr marL="180975" indent="-180975">
              <a:spcBef>
                <a:spcPct val="50000"/>
              </a:spcBef>
              <a:buFont typeface="Wingdings" pitchFamily="2" charset="2"/>
              <a:buChar char=""/>
            </a:pPr>
            <a:r>
              <a:rPr lang="en-NZ" sz="1200">
                <a:solidFill>
                  <a:srgbClr val="000000"/>
                </a:solidFill>
                <a:latin typeface="Century Gothic" pitchFamily="34" charset="0"/>
                <a:cs typeface="Times New Roman" pitchFamily="18" charset="0"/>
              </a:rPr>
              <a:t>Manawatu residents are less likely than average to say that they have seen, heard or read advertising about preparing for a disaster (47%, cf. 60% national average).</a:t>
            </a:r>
          </a:p>
          <a:p>
            <a:pPr marL="180975" indent="-180975">
              <a:spcBef>
                <a:spcPct val="50000"/>
              </a:spcBef>
              <a:buFont typeface="Wingdings" pitchFamily="2" charset="2"/>
              <a:buChar char=""/>
            </a:pPr>
            <a:r>
              <a:rPr lang="en-NZ" sz="1200">
                <a:solidFill>
                  <a:srgbClr val="000000"/>
                </a:solidFill>
                <a:latin typeface="Century Gothic" pitchFamily="34" charset="0"/>
                <a:cs typeface="Times New Roman" pitchFamily="18" charset="0"/>
              </a:rPr>
              <a:t>Almost seven in ten (69%) of Manawatu residents have seen the Civil Defence advertising.</a:t>
            </a:r>
          </a:p>
          <a:p>
            <a:pPr marL="180975" indent="-180975">
              <a:spcBef>
                <a:spcPct val="50000"/>
              </a:spcBef>
              <a:buFont typeface="Wingdings" pitchFamily="2" charset="2"/>
              <a:buChar char=""/>
            </a:pPr>
            <a:r>
              <a:rPr lang="en-NZ" sz="1200">
                <a:solidFill>
                  <a:srgbClr val="000000"/>
                </a:solidFill>
                <a:latin typeface="Century Gothic" pitchFamily="34" charset="0"/>
                <a:cs typeface="Times New Roman" pitchFamily="18" charset="0"/>
              </a:rPr>
              <a:t>Manawatu residents are less likely than average to say that as a result of seeing the ads, they have thought about preparing for disasters (41%, cf. 62% of all who have seen the ads), or talked about it with family and friends (36%, cf. 60% of all who have seen the ads). They are more likely than average to say that they have done nothing as a result of seeing the ads (38%, cf. 19% of all who have seen the ads).</a:t>
            </a:r>
          </a:p>
        </p:txBody>
      </p:sp>
      <p:sp>
        <p:nvSpPr>
          <p:cNvPr id="42" name="AutoShape 52"/>
          <p:cNvSpPr>
            <a:spLocks noChangeArrowheads="1"/>
          </p:cNvSpPr>
          <p:nvPr/>
        </p:nvSpPr>
        <p:spPr bwMode="auto">
          <a:xfrm>
            <a:off x="5848350" y="1319213"/>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a:t>
            </a:r>
            <a:r>
              <a:rPr lang="en-US" sz="1000" b="1" dirty="0">
                <a:solidFill>
                  <a:schemeClr val="tx1"/>
                </a:solidFill>
              </a:rPr>
              <a:t>20%</a:t>
            </a:r>
            <a:endParaRPr lang="en-US" sz="1000" b="1" dirty="0">
              <a:solidFill>
                <a:schemeClr val="tx1"/>
              </a:solidFill>
            </a:endParaRPr>
          </a:p>
        </p:txBody>
      </p:sp>
      <p:sp>
        <p:nvSpPr>
          <p:cNvPr id="43" name="AutoShape 52"/>
          <p:cNvSpPr>
            <a:spLocks noChangeArrowheads="1"/>
          </p:cNvSpPr>
          <p:nvPr/>
        </p:nvSpPr>
        <p:spPr bwMode="auto">
          <a:xfrm>
            <a:off x="5848350" y="1573213"/>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a:t>
            </a:r>
            <a:r>
              <a:rPr lang="en-US" sz="1000" b="1" dirty="0">
                <a:solidFill>
                  <a:schemeClr val="tx1"/>
                </a:solidFill>
              </a:rPr>
              <a:t>36%</a:t>
            </a:r>
            <a:endParaRPr lang="en-US" sz="1000" b="1" dirty="0">
              <a:solidFill>
                <a:schemeClr val="tx1"/>
              </a:solidFill>
            </a:endParaRPr>
          </a:p>
        </p:txBody>
      </p:sp>
      <p:sp>
        <p:nvSpPr>
          <p:cNvPr id="44" name="AutoShape 52"/>
          <p:cNvSpPr>
            <a:spLocks noChangeArrowheads="1"/>
          </p:cNvSpPr>
          <p:nvPr/>
        </p:nvSpPr>
        <p:spPr bwMode="auto">
          <a:xfrm>
            <a:off x="5848350" y="1828800"/>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a:t>
            </a:r>
            <a:r>
              <a:rPr lang="en-US" sz="1000" b="1" dirty="0">
                <a:solidFill>
                  <a:schemeClr val="tx1"/>
                </a:solidFill>
              </a:rPr>
              <a:t>67%</a:t>
            </a:r>
            <a:endParaRPr lang="en-US" sz="1000" b="1" dirty="0">
              <a:solidFill>
                <a:schemeClr val="tx1"/>
              </a:solidFill>
            </a:endParaRPr>
          </a:p>
        </p:txBody>
      </p:sp>
      <p:sp>
        <p:nvSpPr>
          <p:cNvPr id="45" name="AutoShape 52"/>
          <p:cNvSpPr>
            <a:spLocks noChangeArrowheads="1"/>
          </p:cNvSpPr>
          <p:nvPr/>
        </p:nvSpPr>
        <p:spPr bwMode="auto">
          <a:xfrm>
            <a:off x="5848350" y="2084388"/>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a:t>
            </a:r>
            <a:r>
              <a:rPr lang="en-US" sz="1000" b="1" dirty="0">
                <a:solidFill>
                  <a:schemeClr val="tx1"/>
                </a:solidFill>
              </a:rPr>
              <a:t>80%</a:t>
            </a:r>
            <a:endParaRPr lang="en-US" sz="1000" b="1" dirty="0">
              <a:solidFill>
                <a:schemeClr val="tx1"/>
              </a:solidFill>
            </a:endParaRPr>
          </a:p>
        </p:txBody>
      </p:sp>
      <p:sp>
        <p:nvSpPr>
          <p:cNvPr id="87081" name="Text Box 56"/>
          <p:cNvSpPr txBox="1">
            <a:spLocks noChangeArrowheads="1"/>
          </p:cNvSpPr>
          <p:nvPr/>
        </p:nvSpPr>
        <p:spPr bwMode="auto">
          <a:xfrm>
            <a:off x="5805488" y="1073150"/>
            <a:ext cx="473075" cy="246063"/>
          </a:xfrm>
          <a:prstGeom prst="rect">
            <a:avLst/>
          </a:prstGeom>
          <a:noFill/>
          <a:ln w="9525">
            <a:noFill/>
            <a:miter lim="800000"/>
            <a:headEnd/>
            <a:tailEnd/>
          </a:ln>
        </p:spPr>
        <p:txBody>
          <a:bodyPr wrap="none">
            <a:spAutoFit/>
          </a:bodyPr>
          <a:lstStyle/>
          <a:p>
            <a:pPr algn="ctr"/>
            <a:r>
              <a:rPr lang="en-NZ" sz="1000" b="1">
                <a:latin typeface="Century Gothic" pitchFamily="34" charset="0"/>
              </a:rPr>
              <a:t>2011</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title"/>
          </p:nvPr>
        </p:nvSpPr>
        <p:spPr>
          <a:xfrm>
            <a:off x="1092200" y="128588"/>
            <a:ext cx="8247063" cy="685800"/>
          </a:xfrm>
        </p:spPr>
        <p:txBody>
          <a:bodyPr rtlCol="0">
            <a:normAutofit/>
          </a:bodyPr>
          <a:lstStyle/>
          <a:p>
            <a:pPr fontAlgn="auto">
              <a:spcAft>
                <a:spcPts val="0"/>
              </a:spcAft>
              <a:defRPr/>
            </a:pPr>
            <a:r>
              <a:rPr lang="en-US"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Manawatu</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(continued)</a:t>
            </a:r>
            <a:endParaRPr lang="en-GB"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8066" name="Text Box 6"/>
          <p:cNvSpPr txBox="1">
            <a:spLocks noChangeArrowheads="1"/>
          </p:cNvSpPr>
          <p:nvPr/>
        </p:nvSpPr>
        <p:spPr bwMode="auto">
          <a:xfrm>
            <a:off x="898525" y="6632575"/>
            <a:ext cx="1860550" cy="244475"/>
          </a:xfrm>
          <a:prstGeom prst="rect">
            <a:avLst/>
          </a:prstGeom>
          <a:noFill/>
          <a:ln w="9525">
            <a:noFill/>
            <a:miter lim="800000"/>
            <a:headEnd/>
            <a:tailEnd/>
          </a:ln>
        </p:spPr>
        <p:txBody>
          <a:bodyPr>
            <a:spAutoFit/>
          </a:bodyPr>
          <a:lstStyle/>
          <a:p>
            <a:pPr>
              <a:spcBef>
                <a:spcPct val="50000"/>
              </a:spcBef>
            </a:pPr>
            <a:r>
              <a:rPr lang="en-US" sz="1000">
                <a:solidFill>
                  <a:srgbClr val="000000"/>
                </a:solidFill>
                <a:latin typeface="Century Gothic" pitchFamily="34" charset="0"/>
              </a:rPr>
              <a:t>Sample size = 64</a:t>
            </a:r>
            <a:endParaRPr lang="en-GB" sz="1000">
              <a:solidFill>
                <a:srgbClr val="000000"/>
              </a:solidFill>
              <a:latin typeface="Century Gothic" pitchFamily="34" charset="0"/>
            </a:endParaRPr>
          </a:p>
        </p:txBody>
      </p:sp>
      <p:sp>
        <p:nvSpPr>
          <p:cNvPr id="88067" name="Text Box 3"/>
          <p:cNvSpPr txBox="1">
            <a:spLocks noChangeArrowheads="1"/>
          </p:cNvSpPr>
          <p:nvPr/>
        </p:nvSpPr>
        <p:spPr bwMode="auto">
          <a:xfrm>
            <a:off x="992188" y="1306513"/>
            <a:ext cx="8056562" cy="1784350"/>
          </a:xfrm>
          <a:prstGeom prst="rect">
            <a:avLst/>
          </a:prstGeom>
          <a:noFill/>
          <a:ln w="9525">
            <a:noFill/>
            <a:miter lim="800000"/>
            <a:headEnd/>
            <a:tailEnd/>
          </a:ln>
        </p:spPr>
        <p:txBody>
          <a:bodyPr>
            <a:spAutoFit/>
          </a:bodyPr>
          <a:lstStyle/>
          <a:p>
            <a:pPr marL="180975" indent="-180975">
              <a:spcBef>
                <a:spcPct val="50000"/>
              </a:spcBef>
              <a:buFont typeface="Wingdings" pitchFamily="2" charset="2"/>
              <a:buNone/>
            </a:pPr>
            <a:r>
              <a:rPr lang="en-NZ" sz="1400">
                <a:solidFill>
                  <a:srgbClr val="009999"/>
                </a:solidFill>
                <a:latin typeface="Century Gothic" pitchFamily="34" charset="0"/>
                <a:cs typeface="Times New Roman" pitchFamily="18" charset="0"/>
              </a:rPr>
              <a:t>Disaster awareness</a:t>
            </a:r>
          </a:p>
          <a:p>
            <a:pPr marL="180975" indent="-180975">
              <a:spcBef>
                <a:spcPct val="50000"/>
              </a:spcBef>
              <a:buFont typeface="Wingdings" pitchFamily="2" charset="2"/>
              <a:buChar char=""/>
            </a:pPr>
            <a:r>
              <a:rPr lang="en-NZ" sz="1200">
                <a:solidFill>
                  <a:srgbClr val="000000"/>
                </a:solidFill>
                <a:latin typeface="Century Gothic" pitchFamily="34" charset="0"/>
                <a:cs typeface="Times New Roman" pitchFamily="18" charset="0"/>
              </a:rPr>
              <a:t>Similar to past years, Manawatu residents are more likely than average to say that a flood is a disaster that could occur in their lifetime (72%, cf. 57% national average). They are also more likely to say that a fire could occur in their lifetime (35%, cf. 23% national average).</a:t>
            </a:r>
          </a:p>
          <a:p>
            <a:pPr marL="180975" indent="-180975">
              <a:spcBef>
                <a:spcPct val="50000"/>
              </a:spcBef>
              <a:buFont typeface="Wingdings" pitchFamily="2" charset="2"/>
              <a:buChar char=""/>
            </a:pPr>
            <a:r>
              <a:rPr lang="en-NZ" sz="1200">
                <a:latin typeface="Century Gothic" pitchFamily="34" charset="0"/>
                <a:cs typeface="Times New Roman" pitchFamily="18" charset="0"/>
              </a:rPr>
              <a:t>In the event of an earthquake, Manawatu residents are less likely than average to say people should ‘drop, cover, and hold’ (no respondents mentioned this, cf. 9% national average), however they are more likely to say that you should alert or check on family/friends/neighbours (63%, cf. 49% national average), and stay where you are/stay put (22%, cf. 9% national average).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p:cNvSpPr/>
          <p:nvPr/>
        </p:nvSpPr>
        <p:spPr>
          <a:xfrm>
            <a:off x="1150771" y="1057978"/>
            <a:ext cx="5381625" cy="1388901"/>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NZ" dirty="0">
              <a:solidFill>
                <a:schemeClr val="tx1"/>
              </a:solidFill>
            </a:endParaRPr>
          </a:p>
        </p:txBody>
      </p:sp>
      <p:sp>
        <p:nvSpPr>
          <p:cNvPr id="5" name="Rectangle 3"/>
          <p:cNvSpPr>
            <a:spLocks noGrp="1" noChangeArrowheads="1"/>
          </p:cNvSpPr>
          <p:nvPr>
            <p:ph type="title"/>
          </p:nvPr>
        </p:nvSpPr>
        <p:spPr>
          <a:xfrm>
            <a:off x="1092200" y="128588"/>
            <a:ext cx="8247063" cy="685800"/>
          </a:xfrm>
        </p:spPr>
        <p:txBody>
          <a:bodyPr rtlCol="0">
            <a:normAutofit/>
          </a:bodyPr>
          <a:lstStyle/>
          <a:p>
            <a:pPr fontAlgn="auto">
              <a:spcAft>
                <a:spcPts val="0"/>
              </a:spcAft>
              <a:defRPr/>
            </a:pPr>
            <a:r>
              <a:rPr lang="en-US"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Gisborne</a:t>
            </a:r>
            <a:endParaRPr lang="en-GB"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9093" name="Text Box 6"/>
          <p:cNvSpPr txBox="1">
            <a:spLocks noChangeArrowheads="1"/>
          </p:cNvSpPr>
          <p:nvPr/>
        </p:nvSpPr>
        <p:spPr bwMode="auto">
          <a:xfrm>
            <a:off x="898525" y="6632575"/>
            <a:ext cx="1860550" cy="244475"/>
          </a:xfrm>
          <a:prstGeom prst="rect">
            <a:avLst/>
          </a:prstGeom>
          <a:noFill/>
          <a:ln w="9525">
            <a:noFill/>
            <a:miter lim="800000"/>
            <a:headEnd/>
            <a:tailEnd/>
          </a:ln>
        </p:spPr>
        <p:txBody>
          <a:bodyPr>
            <a:spAutoFit/>
          </a:bodyPr>
          <a:lstStyle/>
          <a:p>
            <a:pPr>
              <a:spcBef>
                <a:spcPct val="50000"/>
              </a:spcBef>
            </a:pPr>
            <a:r>
              <a:rPr lang="en-US" sz="1000">
                <a:solidFill>
                  <a:srgbClr val="000000"/>
                </a:solidFill>
                <a:latin typeface="Century Gothic" pitchFamily="34" charset="0"/>
              </a:rPr>
              <a:t>Sample size = 65</a:t>
            </a:r>
            <a:endParaRPr lang="en-GB" sz="1000">
              <a:solidFill>
                <a:srgbClr val="000000"/>
              </a:solidFill>
              <a:latin typeface="Century Gothic" pitchFamily="34" charset="0"/>
            </a:endParaRPr>
          </a:p>
        </p:txBody>
      </p:sp>
      <p:sp>
        <p:nvSpPr>
          <p:cNvPr id="89094" name="Rectangle 48"/>
          <p:cNvSpPr>
            <a:spLocks noChangeArrowheads="1"/>
          </p:cNvSpPr>
          <p:nvPr/>
        </p:nvSpPr>
        <p:spPr bwMode="auto">
          <a:xfrm>
            <a:off x="1452563" y="1343025"/>
            <a:ext cx="1079500" cy="215900"/>
          </a:xfrm>
          <a:prstGeom prst="rect">
            <a:avLst/>
          </a:prstGeom>
          <a:noFill/>
          <a:ln w="9525">
            <a:noFill/>
            <a:miter lim="800000"/>
            <a:headEnd/>
            <a:tailEnd/>
          </a:ln>
        </p:spPr>
        <p:txBody>
          <a:bodyPr wrap="none">
            <a:spAutoFit/>
          </a:bodyPr>
          <a:lstStyle/>
          <a:p>
            <a:pPr algn="r">
              <a:lnSpc>
                <a:spcPct val="80000"/>
              </a:lnSpc>
              <a:spcBef>
                <a:spcPct val="20000"/>
              </a:spcBef>
              <a:buSzPct val="75000"/>
            </a:pPr>
            <a:r>
              <a:rPr lang="en-NZ" sz="1000" b="1">
                <a:latin typeface="Century Gothic" pitchFamily="34" charset="0"/>
              </a:rPr>
              <a:t>Fully prepared</a:t>
            </a:r>
          </a:p>
        </p:txBody>
      </p:sp>
      <p:sp>
        <p:nvSpPr>
          <p:cNvPr id="89095" name="Rectangle 49"/>
          <p:cNvSpPr>
            <a:spLocks noChangeArrowheads="1"/>
          </p:cNvSpPr>
          <p:nvPr/>
        </p:nvSpPr>
        <p:spPr bwMode="auto">
          <a:xfrm>
            <a:off x="1217613" y="1571625"/>
            <a:ext cx="1314450" cy="215900"/>
          </a:xfrm>
          <a:prstGeom prst="rect">
            <a:avLst/>
          </a:prstGeom>
          <a:noFill/>
          <a:ln w="9525">
            <a:noFill/>
            <a:miter lim="800000"/>
            <a:headEnd/>
            <a:tailEnd/>
          </a:ln>
        </p:spPr>
        <p:txBody>
          <a:bodyPr wrap="none">
            <a:spAutoFit/>
          </a:bodyPr>
          <a:lstStyle/>
          <a:p>
            <a:pPr algn="r">
              <a:lnSpc>
                <a:spcPct val="80000"/>
              </a:lnSpc>
              <a:spcBef>
                <a:spcPct val="20000"/>
              </a:spcBef>
              <a:buSzPct val="75000"/>
            </a:pPr>
            <a:r>
              <a:rPr lang="en-NZ" sz="1000" b="1">
                <a:latin typeface="Century Gothic" pitchFamily="34" charset="0"/>
              </a:rPr>
              <a:t>Prepared at home</a:t>
            </a:r>
          </a:p>
        </p:txBody>
      </p:sp>
      <p:sp>
        <p:nvSpPr>
          <p:cNvPr id="89096" name="Text Box 50"/>
          <p:cNvSpPr txBox="1">
            <a:spLocks noChangeArrowheads="1"/>
          </p:cNvSpPr>
          <p:nvPr/>
        </p:nvSpPr>
        <p:spPr bwMode="auto">
          <a:xfrm>
            <a:off x="2465388" y="1104900"/>
            <a:ext cx="896937" cy="246063"/>
          </a:xfrm>
          <a:prstGeom prst="rect">
            <a:avLst/>
          </a:prstGeom>
          <a:noFill/>
          <a:ln w="9525">
            <a:noFill/>
            <a:miter lim="800000"/>
            <a:headEnd/>
            <a:tailEnd/>
          </a:ln>
        </p:spPr>
        <p:txBody>
          <a:bodyPr wrap="none">
            <a:spAutoFit/>
          </a:bodyPr>
          <a:lstStyle/>
          <a:p>
            <a:pPr algn="ctr"/>
            <a:r>
              <a:rPr lang="en-NZ" sz="1000" b="1">
                <a:latin typeface="Century Gothic" pitchFamily="34" charset="0"/>
              </a:rPr>
              <a:t>Benchmark</a:t>
            </a:r>
            <a:endParaRPr lang="en-GB" sz="1000" b="1">
              <a:latin typeface="Century Gothic" pitchFamily="34" charset="0"/>
            </a:endParaRPr>
          </a:p>
        </p:txBody>
      </p:sp>
      <p:sp>
        <p:nvSpPr>
          <p:cNvPr id="89097" name="Text Box 56"/>
          <p:cNvSpPr txBox="1">
            <a:spLocks noChangeArrowheads="1"/>
          </p:cNvSpPr>
          <p:nvPr/>
        </p:nvSpPr>
        <p:spPr bwMode="auto">
          <a:xfrm>
            <a:off x="3319463" y="1104900"/>
            <a:ext cx="473075" cy="246063"/>
          </a:xfrm>
          <a:prstGeom prst="rect">
            <a:avLst/>
          </a:prstGeom>
          <a:noFill/>
          <a:ln w="9525">
            <a:noFill/>
            <a:miter lim="800000"/>
            <a:headEnd/>
            <a:tailEnd/>
          </a:ln>
        </p:spPr>
        <p:txBody>
          <a:bodyPr wrap="none">
            <a:spAutoFit/>
          </a:bodyPr>
          <a:lstStyle/>
          <a:p>
            <a:pPr algn="ctr"/>
            <a:r>
              <a:rPr lang="en-NZ" sz="1000" b="1">
                <a:latin typeface="Century Gothic" pitchFamily="34" charset="0"/>
              </a:rPr>
              <a:t>2007</a:t>
            </a:r>
          </a:p>
        </p:txBody>
      </p:sp>
      <p:sp>
        <p:nvSpPr>
          <p:cNvPr id="89098" name="Text Box 56"/>
          <p:cNvSpPr txBox="1">
            <a:spLocks noChangeArrowheads="1"/>
          </p:cNvSpPr>
          <p:nvPr/>
        </p:nvSpPr>
        <p:spPr bwMode="auto">
          <a:xfrm>
            <a:off x="3963988" y="1104900"/>
            <a:ext cx="473075" cy="246063"/>
          </a:xfrm>
          <a:prstGeom prst="rect">
            <a:avLst/>
          </a:prstGeom>
          <a:noFill/>
          <a:ln w="9525">
            <a:noFill/>
            <a:miter lim="800000"/>
            <a:headEnd/>
            <a:tailEnd/>
          </a:ln>
        </p:spPr>
        <p:txBody>
          <a:bodyPr wrap="none">
            <a:spAutoFit/>
          </a:bodyPr>
          <a:lstStyle/>
          <a:p>
            <a:pPr algn="ctr"/>
            <a:r>
              <a:rPr lang="en-NZ" sz="1000" b="1">
                <a:latin typeface="Century Gothic" pitchFamily="34" charset="0"/>
              </a:rPr>
              <a:t>2008</a:t>
            </a:r>
          </a:p>
        </p:txBody>
      </p:sp>
      <p:sp>
        <p:nvSpPr>
          <p:cNvPr id="89099" name="Text Box 56"/>
          <p:cNvSpPr txBox="1">
            <a:spLocks noChangeArrowheads="1"/>
          </p:cNvSpPr>
          <p:nvPr/>
        </p:nvSpPr>
        <p:spPr bwMode="auto">
          <a:xfrm>
            <a:off x="4610100" y="1104900"/>
            <a:ext cx="473075" cy="246063"/>
          </a:xfrm>
          <a:prstGeom prst="rect">
            <a:avLst/>
          </a:prstGeom>
          <a:noFill/>
          <a:ln w="9525">
            <a:noFill/>
            <a:miter lim="800000"/>
            <a:headEnd/>
            <a:tailEnd/>
          </a:ln>
        </p:spPr>
        <p:txBody>
          <a:bodyPr wrap="none">
            <a:spAutoFit/>
          </a:bodyPr>
          <a:lstStyle/>
          <a:p>
            <a:pPr algn="ctr"/>
            <a:r>
              <a:rPr lang="en-NZ" sz="1000" b="1">
                <a:latin typeface="Century Gothic" pitchFamily="34" charset="0"/>
              </a:rPr>
              <a:t>2009</a:t>
            </a:r>
          </a:p>
        </p:txBody>
      </p:sp>
      <p:sp>
        <p:nvSpPr>
          <p:cNvPr id="89100" name="Rectangle 49"/>
          <p:cNvSpPr>
            <a:spLocks noChangeArrowheads="1"/>
          </p:cNvSpPr>
          <p:nvPr/>
        </p:nvSpPr>
        <p:spPr bwMode="auto">
          <a:xfrm>
            <a:off x="1685925" y="1817688"/>
            <a:ext cx="846138" cy="215900"/>
          </a:xfrm>
          <a:prstGeom prst="rect">
            <a:avLst/>
          </a:prstGeom>
          <a:noFill/>
          <a:ln w="9525">
            <a:noFill/>
            <a:miter lim="800000"/>
            <a:headEnd/>
            <a:tailEnd/>
          </a:ln>
        </p:spPr>
        <p:txBody>
          <a:bodyPr wrap="none">
            <a:spAutoFit/>
          </a:bodyPr>
          <a:lstStyle/>
          <a:p>
            <a:pPr algn="r">
              <a:lnSpc>
                <a:spcPct val="80000"/>
              </a:lnSpc>
              <a:spcBef>
                <a:spcPct val="20000"/>
              </a:spcBef>
              <a:buSzPct val="75000"/>
            </a:pPr>
            <a:r>
              <a:rPr lang="en-NZ" sz="1000" b="1">
                <a:latin typeface="Century Gothic" pitchFamily="34" charset="0"/>
              </a:rPr>
              <a:t>Has a plan</a:t>
            </a:r>
          </a:p>
        </p:txBody>
      </p:sp>
      <p:sp>
        <p:nvSpPr>
          <p:cNvPr id="89101" name="Rectangle 49"/>
          <p:cNvSpPr>
            <a:spLocks noChangeArrowheads="1"/>
          </p:cNvSpPr>
          <p:nvPr/>
        </p:nvSpPr>
        <p:spPr bwMode="auto">
          <a:xfrm>
            <a:off x="1239838" y="2081213"/>
            <a:ext cx="1292225" cy="214312"/>
          </a:xfrm>
          <a:prstGeom prst="rect">
            <a:avLst/>
          </a:prstGeom>
          <a:noFill/>
          <a:ln w="9525">
            <a:noFill/>
            <a:miter lim="800000"/>
            <a:headEnd/>
            <a:tailEnd/>
          </a:ln>
        </p:spPr>
        <p:txBody>
          <a:bodyPr wrap="none">
            <a:spAutoFit/>
          </a:bodyPr>
          <a:lstStyle/>
          <a:p>
            <a:pPr algn="r">
              <a:lnSpc>
                <a:spcPct val="80000"/>
              </a:lnSpc>
              <a:spcBef>
                <a:spcPct val="20000"/>
              </a:spcBef>
              <a:buSzPct val="75000"/>
            </a:pPr>
            <a:r>
              <a:rPr lang="en-NZ" sz="1000" b="1">
                <a:latin typeface="Century Gothic" pitchFamily="34" charset="0"/>
              </a:rPr>
              <a:t>Has survival items</a:t>
            </a:r>
          </a:p>
        </p:txBody>
      </p:sp>
      <p:sp>
        <p:nvSpPr>
          <p:cNvPr id="14" name="AutoShape 52"/>
          <p:cNvSpPr>
            <a:spLocks noChangeArrowheads="1"/>
          </p:cNvSpPr>
          <p:nvPr/>
        </p:nvSpPr>
        <p:spPr bwMode="auto">
          <a:xfrm>
            <a:off x="2728913" y="2092325"/>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100%</a:t>
            </a:r>
          </a:p>
        </p:txBody>
      </p:sp>
      <p:sp>
        <p:nvSpPr>
          <p:cNvPr id="15" name="AutoShape 52"/>
          <p:cNvSpPr>
            <a:spLocks noChangeArrowheads="1"/>
          </p:cNvSpPr>
          <p:nvPr/>
        </p:nvSpPr>
        <p:spPr bwMode="auto">
          <a:xfrm>
            <a:off x="2728913" y="1831975"/>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62%</a:t>
            </a:r>
          </a:p>
        </p:txBody>
      </p:sp>
      <p:sp>
        <p:nvSpPr>
          <p:cNvPr id="16" name="AutoShape 52"/>
          <p:cNvSpPr>
            <a:spLocks noChangeArrowheads="1"/>
          </p:cNvSpPr>
          <p:nvPr/>
        </p:nvSpPr>
        <p:spPr bwMode="auto">
          <a:xfrm>
            <a:off x="3370263" y="2092325"/>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87%</a:t>
            </a:r>
          </a:p>
        </p:txBody>
      </p:sp>
      <p:sp>
        <p:nvSpPr>
          <p:cNvPr id="17" name="AutoShape 52"/>
          <p:cNvSpPr>
            <a:spLocks noChangeArrowheads="1"/>
          </p:cNvSpPr>
          <p:nvPr/>
        </p:nvSpPr>
        <p:spPr bwMode="auto">
          <a:xfrm>
            <a:off x="3370263" y="1831975"/>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42%</a:t>
            </a:r>
          </a:p>
        </p:txBody>
      </p:sp>
      <p:sp>
        <p:nvSpPr>
          <p:cNvPr id="18" name="AutoShape 52"/>
          <p:cNvSpPr>
            <a:spLocks noChangeArrowheads="1"/>
          </p:cNvSpPr>
          <p:nvPr/>
        </p:nvSpPr>
        <p:spPr bwMode="auto">
          <a:xfrm>
            <a:off x="4010025" y="2092325"/>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87%</a:t>
            </a:r>
          </a:p>
        </p:txBody>
      </p:sp>
      <p:sp>
        <p:nvSpPr>
          <p:cNvPr id="19" name="AutoShape 52"/>
          <p:cNvSpPr>
            <a:spLocks noChangeArrowheads="1"/>
          </p:cNvSpPr>
          <p:nvPr/>
        </p:nvSpPr>
        <p:spPr bwMode="auto">
          <a:xfrm>
            <a:off x="4010025" y="1831975"/>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68%</a:t>
            </a:r>
          </a:p>
        </p:txBody>
      </p:sp>
      <p:sp>
        <p:nvSpPr>
          <p:cNvPr id="20" name="AutoShape 52"/>
          <p:cNvSpPr>
            <a:spLocks noChangeArrowheads="1"/>
          </p:cNvSpPr>
          <p:nvPr/>
        </p:nvSpPr>
        <p:spPr bwMode="auto">
          <a:xfrm>
            <a:off x="4651375" y="2092325"/>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92%</a:t>
            </a:r>
          </a:p>
        </p:txBody>
      </p:sp>
      <p:sp>
        <p:nvSpPr>
          <p:cNvPr id="21" name="AutoShape 52"/>
          <p:cNvSpPr>
            <a:spLocks noChangeArrowheads="1"/>
          </p:cNvSpPr>
          <p:nvPr/>
        </p:nvSpPr>
        <p:spPr bwMode="auto">
          <a:xfrm>
            <a:off x="4651375" y="1831975"/>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40%</a:t>
            </a:r>
          </a:p>
        </p:txBody>
      </p:sp>
      <p:sp>
        <p:nvSpPr>
          <p:cNvPr id="89110" name="Rectangle 30"/>
          <p:cNvSpPr>
            <a:spLocks noChangeArrowheads="1"/>
          </p:cNvSpPr>
          <p:nvPr/>
        </p:nvSpPr>
        <p:spPr bwMode="auto">
          <a:xfrm>
            <a:off x="2530475" y="1312863"/>
            <a:ext cx="768350" cy="458787"/>
          </a:xfrm>
          <a:prstGeom prst="rect">
            <a:avLst/>
          </a:prstGeom>
          <a:noFill/>
          <a:ln w="9525">
            <a:noFill/>
            <a:miter lim="800000"/>
            <a:headEnd/>
            <a:tailEnd/>
          </a:ln>
        </p:spPr>
        <p:txBody>
          <a:bodyPr>
            <a:spAutoFit/>
          </a:bodyPr>
          <a:lstStyle/>
          <a:p>
            <a:pPr algn="ctr">
              <a:lnSpc>
                <a:spcPct val="80000"/>
              </a:lnSpc>
              <a:spcBef>
                <a:spcPct val="20000"/>
              </a:spcBef>
              <a:buSzPct val="75000"/>
            </a:pPr>
            <a:r>
              <a:rPr lang="en-NZ" sz="1000" i="1">
                <a:latin typeface="Century Gothic" pitchFamily="34" charset="0"/>
              </a:rPr>
              <a:t>Sample size too small</a:t>
            </a:r>
          </a:p>
        </p:txBody>
      </p:sp>
      <p:sp>
        <p:nvSpPr>
          <p:cNvPr id="89111" name="Rectangle 30"/>
          <p:cNvSpPr>
            <a:spLocks noChangeArrowheads="1"/>
          </p:cNvSpPr>
          <p:nvPr/>
        </p:nvSpPr>
        <p:spPr bwMode="auto">
          <a:xfrm>
            <a:off x="3171825" y="1325563"/>
            <a:ext cx="768350" cy="458787"/>
          </a:xfrm>
          <a:prstGeom prst="rect">
            <a:avLst/>
          </a:prstGeom>
          <a:noFill/>
          <a:ln w="9525">
            <a:noFill/>
            <a:miter lim="800000"/>
            <a:headEnd/>
            <a:tailEnd/>
          </a:ln>
        </p:spPr>
        <p:txBody>
          <a:bodyPr>
            <a:spAutoFit/>
          </a:bodyPr>
          <a:lstStyle/>
          <a:p>
            <a:pPr algn="ctr">
              <a:lnSpc>
                <a:spcPct val="80000"/>
              </a:lnSpc>
              <a:spcBef>
                <a:spcPct val="20000"/>
              </a:spcBef>
              <a:buSzPct val="75000"/>
            </a:pPr>
            <a:r>
              <a:rPr lang="en-NZ" sz="1000" i="1">
                <a:latin typeface="Century Gothic" pitchFamily="34" charset="0"/>
              </a:rPr>
              <a:t>Sample size too small</a:t>
            </a:r>
          </a:p>
        </p:txBody>
      </p:sp>
      <p:sp>
        <p:nvSpPr>
          <p:cNvPr id="89112" name="Rectangle 30"/>
          <p:cNvSpPr>
            <a:spLocks noChangeArrowheads="1"/>
          </p:cNvSpPr>
          <p:nvPr/>
        </p:nvSpPr>
        <p:spPr bwMode="auto">
          <a:xfrm>
            <a:off x="3816350" y="1304925"/>
            <a:ext cx="768350" cy="458788"/>
          </a:xfrm>
          <a:prstGeom prst="rect">
            <a:avLst/>
          </a:prstGeom>
          <a:noFill/>
          <a:ln w="9525">
            <a:noFill/>
            <a:miter lim="800000"/>
            <a:headEnd/>
            <a:tailEnd/>
          </a:ln>
        </p:spPr>
        <p:txBody>
          <a:bodyPr>
            <a:spAutoFit/>
          </a:bodyPr>
          <a:lstStyle/>
          <a:p>
            <a:pPr algn="ctr">
              <a:lnSpc>
                <a:spcPct val="80000"/>
              </a:lnSpc>
              <a:spcBef>
                <a:spcPct val="20000"/>
              </a:spcBef>
              <a:buSzPct val="75000"/>
            </a:pPr>
            <a:r>
              <a:rPr lang="en-NZ" sz="1000" i="1">
                <a:latin typeface="Century Gothic" pitchFamily="34" charset="0"/>
              </a:rPr>
              <a:t>Sample size too small</a:t>
            </a:r>
          </a:p>
        </p:txBody>
      </p:sp>
      <p:sp>
        <p:nvSpPr>
          <p:cNvPr id="89113" name="Rectangle 30"/>
          <p:cNvSpPr>
            <a:spLocks noChangeArrowheads="1"/>
          </p:cNvSpPr>
          <p:nvPr/>
        </p:nvSpPr>
        <p:spPr bwMode="auto">
          <a:xfrm>
            <a:off x="4462463" y="1314450"/>
            <a:ext cx="768350" cy="458788"/>
          </a:xfrm>
          <a:prstGeom prst="rect">
            <a:avLst/>
          </a:prstGeom>
          <a:noFill/>
          <a:ln w="9525">
            <a:noFill/>
            <a:miter lim="800000"/>
            <a:headEnd/>
            <a:tailEnd/>
          </a:ln>
        </p:spPr>
        <p:txBody>
          <a:bodyPr>
            <a:spAutoFit/>
          </a:bodyPr>
          <a:lstStyle/>
          <a:p>
            <a:pPr algn="ctr">
              <a:lnSpc>
                <a:spcPct val="80000"/>
              </a:lnSpc>
              <a:spcBef>
                <a:spcPct val="20000"/>
              </a:spcBef>
              <a:buSzPct val="75000"/>
            </a:pPr>
            <a:r>
              <a:rPr lang="en-NZ" sz="1000" i="1">
                <a:latin typeface="Century Gothic" pitchFamily="34" charset="0"/>
              </a:rPr>
              <a:t>Sample size too small</a:t>
            </a:r>
          </a:p>
        </p:txBody>
      </p:sp>
      <p:sp>
        <p:nvSpPr>
          <p:cNvPr id="26" name="AutoShape 52"/>
          <p:cNvSpPr>
            <a:spLocks noChangeArrowheads="1"/>
          </p:cNvSpPr>
          <p:nvPr/>
        </p:nvSpPr>
        <p:spPr bwMode="auto">
          <a:xfrm>
            <a:off x="5292725" y="1831975"/>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a:t>
            </a:r>
            <a:r>
              <a:rPr lang="en-US" sz="1000" b="1" dirty="0">
                <a:solidFill>
                  <a:schemeClr val="tx1"/>
                </a:solidFill>
              </a:rPr>
              <a:t>72%</a:t>
            </a:r>
            <a:endParaRPr lang="en-US" sz="1000" b="1" dirty="0">
              <a:solidFill>
                <a:schemeClr val="tx1"/>
              </a:solidFill>
            </a:endParaRPr>
          </a:p>
        </p:txBody>
      </p:sp>
      <p:sp>
        <p:nvSpPr>
          <p:cNvPr id="27" name="AutoShape 52"/>
          <p:cNvSpPr>
            <a:spLocks noChangeArrowheads="1"/>
          </p:cNvSpPr>
          <p:nvPr/>
        </p:nvSpPr>
        <p:spPr bwMode="auto">
          <a:xfrm>
            <a:off x="5292725" y="2092325"/>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a:t>
            </a:r>
            <a:r>
              <a:rPr lang="en-US" sz="1000" b="1" dirty="0">
                <a:solidFill>
                  <a:schemeClr val="tx1"/>
                </a:solidFill>
              </a:rPr>
              <a:t>80%</a:t>
            </a:r>
            <a:endParaRPr lang="en-US" sz="1000" b="1" dirty="0">
              <a:solidFill>
                <a:schemeClr val="tx1"/>
              </a:solidFill>
            </a:endParaRPr>
          </a:p>
        </p:txBody>
      </p:sp>
      <p:sp>
        <p:nvSpPr>
          <p:cNvPr id="89116" name="Text Box 56"/>
          <p:cNvSpPr txBox="1">
            <a:spLocks noChangeArrowheads="1"/>
          </p:cNvSpPr>
          <p:nvPr/>
        </p:nvSpPr>
        <p:spPr bwMode="auto">
          <a:xfrm>
            <a:off x="5238750" y="1104900"/>
            <a:ext cx="473075" cy="246063"/>
          </a:xfrm>
          <a:prstGeom prst="rect">
            <a:avLst/>
          </a:prstGeom>
          <a:noFill/>
          <a:ln w="9525">
            <a:noFill/>
            <a:miter lim="800000"/>
            <a:headEnd/>
            <a:tailEnd/>
          </a:ln>
        </p:spPr>
        <p:txBody>
          <a:bodyPr wrap="none">
            <a:spAutoFit/>
          </a:bodyPr>
          <a:lstStyle/>
          <a:p>
            <a:pPr algn="ctr"/>
            <a:r>
              <a:rPr lang="en-NZ" sz="1000" b="1">
                <a:latin typeface="Century Gothic" pitchFamily="34" charset="0"/>
              </a:rPr>
              <a:t>2010</a:t>
            </a:r>
          </a:p>
        </p:txBody>
      </p:sp>
      <p:sp>
        <p:nvSpPr>
          <p:cNvPr id="89117" name="Rectangle 28"/>
          <p:cNvSpPr>
            <a:spLocks noChangeArrowheads="1"/>
          </p:cNvSpPr>
          <p:nvPr/>
        </p:nvSpPr>
        <p:spPr bwMode="auto">
          <a:xfrm>
            <a:off x="5091113" y="1333500"/>
            <a:ext cx="768350" cy="458788"/>
          </a:xfrm>
          <a:prstGeom prst="rect">
            <a:avLst/>
          </a:prstGeom>
          <a:noFill/>
          <a:ln w="9525">
            <a:noFill/>
            <a:miter lim="800000"/>
            <a:headEnd/>
            <a:tailEnd/>
          </a:ln>
        </p:spPr>
        <p:txBody>
          <a:bodyPr>
            <a:spAutoFit/>
          </a:bodyPr>
          <a:lstStyle/>
          <a:p>
            <a:pPr algn="ctr">
              <a:lnSpc>
                <a:spcPct val="80000"/>
              </a:lnSpc>
              <a:spcBef>
                <a:spcPct val="20000"/>
              </a:spcBef>
              <a:buSzPct val="75000"/>
            </a:pPr>
            <a:r>
              <a:rPr lang="en-NZ" sz="1000" i="1">
                <a:latin typeface="Century Gothic" pitchFamily="34" charset="0"/>
              </a:rPr>
              <a:t>Sample size too small</a:t>
            </a:r>
          </a:p>
        </p:txBody>
      </p:sp>
      <p:sp>
        <p:nvSpPr>
          <p:cNvPr id="31" name="AutoShape 52"/>
          <p:cNvSpPr>
            <a:spLocks noChangeArrowheads="1"/>
          </p:cNvSpPr>
          <p:nvPr/>
        </p:nvSpPr>
        <p:spPr bwMode="auto">
          <a:xfrm>
            <a:off x="5932488" y="1831975"/>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a:t>
            </a:r>
            <a:r>
              <a:rPr lang="en-US" sz="1000" b="1" dirty="0">
                <a:solidFill>
                  <a:schemeClr val="tx1"/>
                </a:solidFill>
              </a:rPr>
              <a:t>59%</a:t>
            </a:r>
            <a:endParaRPr lang="en-US" sz="1000" b="1" dirty="0">
              <a:solidFill>
                <a:schemeClr val="tx1"/>
              </a:solidFill>
            </a:endParaRPr>
          </a:p>
        </p:txBody>
      </p:sp>
      <p:sp>
        <p:nvSpPr>
          <p:cNvPr id="32" name="AutoShape 52"/>
          <p:cNvSpPr>
            <a:spLocks noChangeArrowheads="1"/>
          </p:cNvSpPr>
          <p:nvPr/>
        </p:nvSpPr>
        <p:spPr bwMode="auto">
          <a:xfrm>
            <a:off x="5932488" y="2092325"/>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a:t>
            </a:r>
            <a:r>
              <a:rPr lang="en-US" sz="1000" b="1" dirty="0">
                <a:solidFill>
                  <a:schemeClr val="tx1"/>
                </a:solidFill>
              </a:rPr>
              <a:t>82%</a:t>
            </a:r>
            <a:endParaRPr lang="en-US" sz="1000" b="1" dirty="0">
              <a:solidFill>
                <a:schemeClr val="tx1"/>
              </a:solidFill>
            </a:endParaRPr>
          </a:p>
        </p:txBody>
      </p:sp>
      <p:sp>
        <p:nvSpPr>
          <p:cNvPr id="89120" name="Text Box 56"/>
          <p:cNvSpPr txBox="1">
            <a:spLocks noChangeArrowheads="1"/>
          </p:cNvSpPr>
          <p:nvPr/>
        </p:nvSpPr>
        <p:spPr bwMode="auto">
          <a:xfrm>
            <a:off x="5876925" y="1104900"/>
            <a:ext cx="473075" cy="246063"/>
          </a:xfrm>
          <a:prstGeom prst="rect">
            <a:avLst/>
          </a:prstGeom>
          <a:noFill/>
          <a:ln w="9525">
            <a:noFill/>
            <a:miter lim="800000"/>
            <a:headEnd/>
            <a:tailEnd/>
          </a:ln>
        </p:spPr>
        <p:txBody>
          <a:bodyPr wrap="none">
            <a:spAutoFit/>
          </a:bodyPr>
          <a:lstStyle/>
          <a:p>
            <a:pPr algn="ctr"/>
            <a:r>
              <a:rPr lang="en-NZ" sz="1000" b="1">
                <a:latin typeface="Century Gothic" pitchFamily="34" charset="0"/>
              </a:rPr>
              <a:t>2011</a:t>
            </a:r>
          </a:p>
        </p:txBody>
      </p:sp>
      <p:sp>
        <p:nvSpPr>
          <p:cNvPr id="35" name="AutoShape 52"/>
          <p:cNvSpPr>
            <a:spLocks noChangeArrowheads="1"/>
          </p:cNvSpPr>
          <p:nvPr/>
        </p:nvSpPr>
        <p:spPr bwMode="auto">
          <a:xfrm>
            <a:off x="5932488" y="1323975"/>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a:t>
            </a:r>
            <a:r>
              <a:rPr lang="en-US" sz="1000" b="1" dirty="0">
                <a:solidFill>
                  <a:schemeClr val="tx1"/>
                </a:solidFill>
              </a:rPr>
              <a:t>16%</a:t>
            </a:r>
            <a:endParaRPr lang="en-US" sz="1000" b="1" dirty="0">
              <a:solidFill>
                <a:schemeClr val="tx1"/>
              </a:solidFill>
            </a:endParaRPr>
          </a:p>
        </p:txBody>
      </p:sp>
      <p:sp>
        <p:nvSpPr>
          <p:cNvPr id="36" name="AutoShape 52"/>
          <p:cNvSpPr>
            <a:spLocks noChangeArrowheads="1"/>
          </p:cNvSpPr>
          <p:nvPr/>
        </p:nvSpPr>
        <p:spPr bwMode="auto">
          <a:xfrm>
            <a:off x="5932488" y="1576388"/>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a:t>
            </a:r>
            <a:r>
              <a:rPr lang="en-US" sz="1000" b="1" dirty="0">
                <a:solidFill>
                  <a:schemeClr val="tx1"/>
                </a:solidFill>
              </a:rPr>
              <a:t>35%</a:t>
            </a:r>
            <a:endParaRPr lang="en-US" sz="1000" b="1" dirty="0">
              <a:solidFill>
                <a:schemeClr val="tx1"/>
              </a:solidFill>
            </a:endParaRPr>
          </a:p>
        </p:txBody>
      </p:sp>
      <p:sp>
        <p:nvSpPr>
          <p:cNvPr id="89123" name="Text Box 4"/>
          <p:cNvSpPr txBox="1">
            <a:spLocks noChangeArrowheads="1"/>
          </p:cNvSpPr>
          <p:nvPr/>
        </p:nvSpPr>
        <p:spPr bwMode="auto">
          <a:xfrm>
            <a:off x="1011238" y="2684463"/>
            <a:ext cx="8166100" cy="2984500"/>
          </a:xfrm>
          <a:prstGeom prst="rect">
            <a:avLst/>
          </a:prstGeom>
          <a:noFill/>
          <a:ln w="9525">
            <a:noFill/>
            <a:miter lim="800000"/>
            <a:headEnd/>
            <a:tailEnd/>
          </a:ln>
        </p:spPr>
        <p:txBody>
          <a:bodyPr>
            <a:spAutoFit/>
          </a:bodyPr>
          <a:lstStyle/>
          <a:p>
            <a:pPr marL="180975" indent="-180975">
              <a:spcBef>
                <a:spcPct val="50000"/>
              </a:spcBef>
              <a:buFont typeface="Wingdings" pitchFamily="2" charset="2"/>
              <a:buNone/>
            </a:pPr>
            <a:r>
              <a:rPr lang="en-NZ" sz="1400">
                <a:solidFill>
                  <a:srgbClr val="009999"/>
                </a:solidFill>
                <a:latin typeface="Century Gothic" pitchFamily="34" charset="0"/>
                <a:cs typeface="Times New Roman" pitchFamily="18" charset="0"/>
              </a:rPr>
              <a:t>Preparedness</a:t>
            </a:r>
          </a:p>
          <a:p>
            <a:pPr marL="180975" indent="-180975">
              <a:spcBef>
                <a:spcPct val="50000"/>
              </a:spcBef>
              <a:buFont typeface="Wingdings" pitchFamily="2" charset="2"/>
              <a:buChar char=""/>
            </a:pPr>
            <a:r>
              <a:rPr lang="en-NZ" sz="1200">
                <a:solidFill>
                  <a:srgbClr val="000000"/>
                </a:solidFill>
                <a:latin typeface="Century Gothic" pitchFamily="34" charset="0"/>
                <a:cs typeface="Times New Roman" pitchFamily="18" charset="0"/>
              </a:rPr>
              <a:t>In Gisborne, preparedness levels are significantly higher than average in the following preparedness diagnostics:</a:t>
            </a:r>
            <a:endParaRPr lang="en-GB" sz="1200">
              <a:solidFill>
                <a:srgbClr val="000000"/>
              </a:solidFill>
              <a:latin typeface="Century Gothic" pitchFamily="34" charset="0"/>
            </a:endParaRPr>
          </a:p>
          <a:p>
            <a:pPr marL="627063" lvl="1" indent="-169863">
              <a:spcBef>
                <a:spcPct val="50000"/>
              </a:spcBef>
              <a:buFont typeface="Wingdings" pitchFamily="2" charset="2"/>
              <a:buChar char=""/>
            </a:pPr>
            <a:r>
              <a:rPr lang="en-NZ" sz="1200">
                <a:solidFill>
                  <a:srgbClr val="000000"/>
                </a:solidFill>
                <a:latin typeface="Century Gothic" pitchFamily="34" charset="0"/>
                <a:cs typeface="Times New Roman" pitchFamily="18" charset="0"/>
              </a:rPr>
              <a:t>You have a good understanding of the types of disasters that could occur in New Zealand, and the chances of them occurring (95%, cf. 82% national average)</a:t>
            </a:r>
          </a:p>
          <a:p>
            <a:pPr marL="627063" lvl="1" indent="-169863">
              <a:spcBef>
                <a:spcPct val="50000"/>
              </a:spcBef>
              <a:buFont typeface="Wingdings" pitchFamily="2" charset="2"/>
              <a:buChar char=""/>
            </a:pPr>
            <a:r>
              <a:rPr lang="en-NZ" sz="1200">
                <a:solidFill>
                  <a:srgbClr val="000000"/>
                </a:solidFill>
                <a:latin typeface="Century Gothic" pitchFamily="34" charset="0"/>
                <a:cs typeface="Times New Roman" pitchFamily="18" charset="0"/>
              </a:rPr>
              <a:t>You have a good understanding of what the effects would be if a disaster struck in your area (94%, cf. 84% national average).</a:t>
            </a:r>
          </a:p>
          <a:p>
            <a:pPr marL="180975" indent="-180975">
              <a:spcBef>
                <a:spcPct val="50000"/>
              </a:spcBef>
              <a:buFont typeface="Wingdings" pitchFamily="2" charset="2"/>
              <a:buChar char=""/>
            </a:pPr>
            <a:r>
              <a:rPr lang="en-NZ" sz="1200">
                <a:solidFill>
                  <a:srgbClr val="000000"/>
                </a:solidFill>
                <a:latin typeface="Century Gothic" pitchFamily="34" charset="0"/>
                <a:cs typeface="Times New Roman" pitchFamily="18" charset="0"/>
              </a:rPr>
              <a:t>When it comes to information about preparing for a disaster, Gisborne residents are more likely than average to say they can get information from a local or regional council (42%, cf. 27% national average).</a:t>
            </a:r>
          </a:p>
          <a:p>
            <a:pPr marL="180975" indent="-180975">
              <a:spcBef>
                <a:spcPct val="50000"/>
              </a:spcBef>
              <a:buFont typeface="Wingdings" pitchFamily="2" charset="2"/>
              <a:buChar char=""/>
            </a:pPr>
            <a:r>
              <a:rPr lang="en-NZ" sz="1200">
                <a:solidFill>
                  <a:srgbClr val="000000"/>
                </a:solidFill>
                <a:latin typeface="Century Gothic" pitchFamily="34" charset="0"/>
                <a:cs typeface="Times New Roman" pitchFamily="18" charset="0"/>
              </a:rPr>
              <a:t>Gisborne residents who have taken steps in the past 12 months to prepare for a disaster are more likely than average to say that disasters that have occurred in New Zealand (other than the Christchurch earthquake) (37%, cf. 17% national average) and tsunami warnings (11%, cf. 2% national average) have prompted them to take these steps.</a:t>
            </a:r>
            <a:endParaRPr lang="en-GB" sz="1200">
              <a:solidFill>
                <a:srgbClr val="000000"/>
              </a:solidFill>
              <a:latin typeface="Century Gothic" pitchFamily="34" charset="0"/>
              <a:cs typeface="Times New Roman" pitchFamily="18"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title"/>
          </p:nvPr>
        </p:nvSpPr>
        <p:spPr>
          <a:xfrm>
            <a:off x="1092200" y="128588"/>
            <a:ext cx="8247063" cy="685800"/>
          </a:xfrm>
        </p:spPr>
        <p:txBody>
          <a:bodyPr rtlCol="0">
            <a:normAutofit/>
          </a:bodyPr>
          <a:lstStyle/>
          <a:p>
            <a:pPr fontAlgn="auto">
              <a:spcAft>
                <a:spcPts val="0"/>
              </a:spcAft>
              <a:defRPr/>
            </a:pPr>
            <a:r>
              <a:rPr lang="en-US"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Gisborne</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(continued)</a:t>
            </a:r>
            <a:endParaRPr lang="en-GB"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0114" name="Text Box 6"/>
          <p:cNvSpPr txBox="1">
            <a:spLocks noChangeArrowheads="1"/>
          </p:cNvSpPr>
          <p:nvPr/>
        </p:nvSpPr>
        <p:spPr bwMode="auto">
          <a:xfrm>
            <a:off x="898525" y="6632575"/>
            <a:ext cx="1860550" cy="244475"/>
          </a:xfrm>
          <a:prstGeom prst="rect">
            <a:avLst/>
          </a:prstGeom>
          <a:noFill/>
          <a:ln w="9525">
            <a:noFill/>
            <a:miter lim="800000"/>
            <a:headEnd/>
            <a:tailEnd/>
          </a:ln>
        </p:spPr>
        <p:txBody>
          <a:bodyPr>
            <a:spAutoFit/>
          </a:bodyPr>
          <a:lstStyle/>
          <a:p>
            <a:pPr>
              <a:spcBef>
                <a:spcPct val="50000"/>
              </a:spcBef>
            </a:pPr>
            <a:r>
              <a:rPr lang="en-US" sz="1000">
                <a:solidFill>
                  <a:srgbClr val="000000"/>
                </a:solidFill>
                <a:latin typeface="Century Gothic" pitchFamily="34" charset="0"/>
              </a:rPr>
              <a:t>Sample size = 65</a:t>
            </a:r>
            <a:endParaRPr lang="en-GB" sz="1000">
              <a:solidFill>
                <a:srgbClr val="000000"/>
              </a:solidFill>
              <a:latin typeface="Century Gothic" pitchFamily="34" charset="0"/>
            </a:endParaRPr>
          </a:p>
        </p:txBody>
      </p:sp>
      <p:sp>
        <p:nvSpPr>
          <p:cNvPr id="90115" name="Text Box 2"/>
          <p:cNvSpPr txBox="1">
            <a:spLocks noChangeArrowheads="1"/>
          </p:cNvSpPr>
          <p:nvPr/>
        </p:nvSpPr>
        <p:spPr bwMode="auto">
          <a:xfrm>
            <a:off x="973138" y="3241675"/>
            <a:ext cx="8066087" cy="3078163"/>
          </a:xfrm>
          <a:prstGeom prst="rect">
            <a:avLst/>
          </a:prstGeom>
          <a:noFill/>
          <a:ln w="9525">
            <a:noFill/>
            <a:miter lim="800000"/>
            <a:headEnd/>
            <a:tailEnd/>
          </a:ln>
        </p:spPr>
        <p:txBody>
          <a:bodyPr>
            <a:spAutoFit/>
          </a:bodyPr>
          <a:lstStyle/>
          <a:p>
            <a:pPr marL="180975" indent="-180975">
              <a:spcBef>
                <a:spcPct val="50000"/>
              </a:spcBef>
              <a:buFont typeface="Wingdings" pitchFamily="2" charset="2"/>
              <a:buNone/>
            </a:pPr>
            <a:r>
              <a:rPr lang="en-NZ" sz="1400">
                <a:solidFill>
                  <a:srgbClr val="009999"/>
                </a:solidFill>
                <a:latin typeface="Century Gothic" pitchFamily="34" charset="0"/>
                <a:cs typeface="Times New Roman" pitchFamily="18" charset="0"/>
              </a:rPr>
              <a:t>Disaster awareness</a:t>
            </a:r>
          </a:p>
          <a:p>
            <a:pPr marL="180975" indent="-180975">
              <a:spcBef>
                <a:spcPct val="50000"/>
              </a:spcBef>
              <a:buFont typeface="Wingdings" pitchFamily="2" charset="2"/>
              <a:buChar char=""/>
            </a:pPr>
            <a:r>
              <a:rPr lang="en-NZ" sz="1200">
                <a:solidFill>
                  <a:srgbClr val="000000"/>
                </a:solidFill>
                <a:latin typeface="Century Gothic" pitchFamily="34" charset="0"/>
                <a:cs typeface="Times New Roman" pitchFamily="18" charset="0"/>
              </a:rPr>
              <a:t>Gisborne residents are more likely than average to say that a tsunami is a disaster that could occur in their lifetime (91%, cf. 70% national average). They are less likely to say that a hurricane, cyclone, or storm (27%, cf. 53% national average), or a volcanic eruption (37%, cf. 51% national average) could occur in their lifetime.</a:t>
            </a:r>
          </a:p>
          <a:p>
            <a:pPr marL="180975" indent="-180975">
              <a:spcBef>
                <a:spcPct val="50000"/>
              </a:spcBef>
              <a:buFont typeface="Wingdings" pitchFamily="2" charset="2"/>
              <a:buChar char=""/>
            </a:pPr>
            <a:r>
              <a:rPr lang="en-US" sz="1200">
                <a:solidFill>
                  <a:srgbClr val="000000"/>
                </a:solidFill>
                <a:latin typeface="Century Gothic" pitchFamily="34" charset="0"/>
                <a:cs typeface="Times New Roman" pitchFamily="18" charset="0"/>
              </a:rPr>
              <a:t>Gisborne residents are less likely than average to agree the army will be there to help following a disaster (45%, cf. 63% national average).</a:t>
            </a:r>
          </a:p>
          <a:p>
            <a:pPr marL="180975" indent="-180975">
              <a:spcBef>
                <a:spcPct val="50000"/>
              </a:spcBef>
              <a:buFont typeface="Wingdings" pitchFamily="2" charset="2"/>
              <a:buChar char=""/>
            </a:pPr>
            <a:r>
              <a:rPr lang="en-US" sz="1200">
                <a:solidFill>
                  <a:srgbClr val="000000"/>
                </a:solidFill>
                <a:latin typeface="Century Gothic" pitchFamily="34" charset="0"/>
                <a:cs typeface="Times New Roman" pitchFamily="18" charset="0"/>
              </a:rPr>
              <a:t>Gisborne residents are less likely than average to agree that land line telephone (83%, cf. 92% national average), water (75%, cf. 89% national average), and sewerage services (76%, cf. 88% national average could be disrupted following a disaster.</a:t>
            </a:r>
            <a:endParaRPr lang="en-NZ" sz="1200">
              <a:solidFill>
                <a:srgbClr val="000000"/>
              </a:solidFill>
              <a:latin typeface="Century Gothic" pitchFamily="34" charset="0"/>
              <a:cs typeface="Times New Roman" pitchFamily="18" charset="0"/>
            </a:endParaRPr>
          </a:p>
          <a:p>
            <a:pPr marL="180975" indent="-180975">
              <a:spcBef>
                <a:spcPct val="50000"/>
              </a:spcBef>
              <a:buFont typeface="Wingdings" pitchFamily="2" charset="2"/>
              <a:buChar char=""/>
            </a:pPr>
            <a:r>
              <a:rPr lang="en-NZ" sz="1200">
                <a:solidFill>
                  <a:srgbClr val="000000"/>
                </a:solidFill>
                <a:latin typeface="Century Gothic" pitchFamily="34" charset="0"/>
                <a:cs typeface="Times New Roman" pitchFamily="18" charset="0"/>
              </a:rPr>
              <a:t>Gisborne residents are most likely to say that in the event of an earthquake, people should alert or check on family, friends and neighbours (58% say this), and take shelter under a desk/doorway (40% say this). However they are less likely than average to say that in the event of an earthquake, people should move to a safe place (37%, cf. 50% national average).</a:t>
            </a:r>
            <a:endParaRPr lang="en-GB" sz="1200">
              <a:solidFill>
                <a:srgbClr val="000000"/>
              </a:solidFill>
              <a:latin typeface="Century Gothic" pitchFamily="34" charset="0"/>
              <a:cs typeface="Times New Roman" pitchFamily="18" charset="0"/>
            </a:endParaRPr>
          </a:p>
        </p:txBody>
      </p:sp>
      <p:sp>
        <p:nvSpPr>
          <p:cNvPr id="90116" name="Text Box 3"/>
          <p:cNvSpPr txBox="1">
            <a:spLocks noChangeArrowheads="1"/>
          </p:cNvSpPr>
          <p:nvPr/>
        </p:nvSpPr>
        <p:spPr bwMode="auto">
          <a:xfrm>
            <a:off x="973138" y="1233488"/>
            <a:ext cx="8175625" cy="1876425"/>
          </a:xfrm>
          <a:prstGeom prst="rect">
            <a:avLst/>
          </a:prstGeom>
          <a:noFill/>
          <a:ln w="9525">
            <a:noFill/>
            <a:miter lim="800000"/>
            <a:headEnd/>
            <a:tailEnd/>
          </a:ln>
        </p:spPr>
        <p:txBody>
          <a:bodyPr>
            <a:spAutoFit/>
          </a:bodyPr>
          <a:lstStyle/>
          <a:p>
            <a:pPr marL="180975" indent="-180975">
              <a:spcBef>
                <a:spcPct val="50000"/>
              </a:spcBef>
              <a:buFont typeface="Wingdings" pitchFamily="2" charset="2"/>
              <a:buNone/>
            </a:pPr>
            <a:r>
              <a:rPr lang="en-NZ" sz="1400">
                <a:solidFill>
                  <a:srgbClr val="009999"/>
                </a:solidFill>
                <a:latin typeface="Century Gothic" pitchFamily="34" charset="0"/>
                <a:cs typeface="Times New Roman" pitchFamily="18" charset="0"/>
              </a:rPr>
              <a:t>Advertising and information</a:t>
            </a:r>
          </a:p>
          <a:p>
            <a:pPr marL="180975" indent="-180975">
              <a:spcBef>
                <a:spcPct val="50000"/>
              </a:spcBef>
              <a:buFont typeface="Wingdings" pitchFamily="2" charset="2"/>
              <a:buChar char=""/>
            </a:pPr>
            <a:r>
              <a:rPr lang="en-NZ" sz="1200">
                <a:solidFill>
                  <a:srgbClr val="000000"/>
                </a:solidFill>
                <a:latin typeface="Century Gothic" pitchFamily="34" charset="0"/>
                <a:cs typeface="Times New Roman" pitchFamily="18" charset="0"/>
              </a:rPr>
              <a:t>Around seven in ten (71%) Gisborne residents have seen, heard, or read any general advertising about preparing for a disaster (60% is the national average).</a:t>
            </a:r>
          </a:p>
          <a:p>
            <a:pPr marL="180975" indent="-180975">
              <a:spcBef>
                <a:spcPct val="50000"/>
              </a:spcBef>
              <a:buFont typeface="Wingdings" pitchFamily="2" charset="2"/>
              <a:buChar char=""/>
            </a:pPr>
            <a:r>
              <a:rPr lang="en-NZ" sz="1200">
                <a:solidFill>
                  <a:srgbClr val="000000"/>
                </a:solidFill>
                <a:latin typeface="Century Gothic" pitchFamily="34" charset="0"/>
                <a:cs typeface="Times New Roman" pitchFamily="18" charset="0"/>
              </a:rPr>
              <a:t>Gisborne residents are more likely than average to have heard advertising about preparing for a disaster through the radio (32%, cf. 18% national average), but less likely to have seen advertising through the newspaper (19%, cf. 33% national average).</a:t>
            </a:r>
          </a:p>
          <a:p>
            <a:pPr marL="180975" indent="-180975">
              <a:spcBef>
                <a:spcPct val="50000"/>
              </a:spcBef>
              <a:buFont typeface="Wingdings" pitchFamily="2" charset="2"/>
              <a:buChar char=""/>
            </a:pPr>
            <a:r>
              <a:rPr lang="en-NZ" sz="1200">
                <a:latin typeface="Century Gothic" pitchFamily="34" charset="0"/>
                <a:cs typeface="Times New Roman" pitchFamily="18" charset="0"/>
              </a:rPr>
              <a:t>Gisborne residents are more likely than average to say they have not seen any non advertising information about disasters (27%, cf. 16% national average).</a:t>
            </a:r>
            <a:endParaRPr lang="en-GB" sz="1200">
              <a:latin typeface="Century Gothic" pitchFamily="34" charset="0"/>
              <a:cs typeface="Times New Roman"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ounded Rectangle 36"/>
          <p:cNvSpPr/>
          <p:nvPr/>
        </p:nvSpPr>
        <p:spPr>
          <a:xfrm>
            <a:off x="1165261" y="1085210"/>
            <a:ext cx="5381625" cy="1388901"/>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NZ" dirty="0"/>
          </a:p>
        </p:txBody>
      </p:sp>
      <p:sp>
        <p:nvSpPr>
          <p:cNvPr id="5" name="Rectangle 3"/>
          <p:cNvSpPr>
            <a:spLocks noGrp="1" noChangeArrowheads="1"/>
          </p:cNvSpPr>
          <p:nvPr>
            <p:ph type="title"/>
          </p:nvPr>
        </p:nvSpPr>
        <p:spPr>
          <a:xfrm>
            <a:off x="1092200" y="128588"/>
            <a:ext cx="8247063" cy="685800"/>
          </a:xfrm>
        </p:spPr>
        <p:txBody>
          <a:bodyPr rtlCol="0">
            <a:normAutofit/>
          </a:bodyPr>
          <a:lstStyle/>
          <a:p>
            <a:pPr fontAlgn="auto">
              <a:spcAft>
                <a:spcPts val="0"/>
              </a:spcAft>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Hawkes Bay</a:t>
            </a:r>
            <a:endParaRPr lang="en-GB"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1141" name="Text Box 6"/>
          <p:cNvSpPr txBox="1">
            <a:spLocks noChangeArrowheads="1"/>
          </p:cNvSpPr>
          <p:nvPr/>
        </p:nvSpPr>
        <p:spPr bwMode="auto">
          <a:xfrm>
            <a:off x="898525" y="6632575"/>
            <a:ext cx="1860550" cy="244475"/>
          </a:xfrm>
          <a:prstGeom prst="rect">
            <a:avLst/>
          </a:prstGeom>
          <a:noFill/>
          <a:ln w="9525">
            <a:noFill/>
            <a:miter lim="800000"/>
            <a:headEnd/>
            <a:tailEnd/>
          </a:ln>
        </p:spPr>
        <p:txBody>
          <a:bodyPr>
            <a:spAutoFit/>
          </a:bodyPr>
          <a:lstStyle/>
          <a:p>
            <a:pPr>
              <a:spcBef>
                <a:spcPct val="50000"/>
              </a:spcBef>
            </a:pPr>
            <a:r>
              <a:rPr lang="en-US" sz="1000">
                <a:solidFill>
                  <a:srgbClr val="000000"/>
                </a:solidFill>
                <a:latin typeface="Century Gothic" pitchFamily="34" charset="0"/>
              </a:rPr>
              <a:t>Sample size = 65</a:t>
            </a:r>
            <a:endParaRPr lang="en-GB" sz="1000">
              <a:solidFill>
                <a:srgbClr val="000000"/>
              </a:solidFill>
              <a:latin typeface="Century Gothic" pitchFamily="34" charset="0"/>
            </a:endParaRPr>
          </a:p>
        </p:txBody>
      </p:sp>
      <p:sp>
        <p:nvSpPr>
          <p:cNvPr id="91142" name="Rectangle 48"/>
          <p:cNvSpPr>
            <a:spLocks noChangeArrowheads="1"/>
          </p:cNvSpPr>
          <p:nvPr/>
        </p:nvSpPr>
        <p:spPr bwMode="auto">
          <a:xfrm>
            <a:off x="1441450" y="1374775"/>
            <a:ext cx="1079500" cy="215900"/>
          </a:xfrm>
          <a:prstGeom prst="rect">
            <a:avLst/>
          </a:prstGeom>
          <a:noFill/>
          <a:ln w="9525">
            <a:noFill/>
            <a:miter lim="800000"/>
            <a:headEnd/>
            <a:tailEnd/>
          </a:ln>
        </p:spPr>
        <p:txBody>
          <a:bodyPr wrap="none">
            <a:spAutoFit/>
          </a:bodyPr>
          <a:lstStyle/>
          <a:p>
            <a:pPr algn="r">
              <a:lnSpc>
                <a:spcPct val="80000"/>
              </a:lnSpc>
              <a:spcBef>
                <a:spcPct val="20000"/>
              </a:spcBef>
              <a:buSzPct val="75000"/>
            </a:pPr>
            <a:r>
              <a:rPr lang="en-NZ" sz="1000" b="1">
                <a:latin typeface="Century Gothic" pitchFamily="34" charset="0"/>
              </a:rPr>
              <a:t>Fully prepared</a:t>
            </a:r>
          </a:p>
        </p:txBody>
      </p:sp>
      <p:sp>
        <p:nvSpPr>
          <p:cNvPr id="91143" name="Rectangle 49"/>
          <p:cNvSpPr>
            <a:spLocks noChangeArrowheads="1"/>
          </p:cNvSpPr>
          <p:nvPr/>
        </p:nvSpPr>
        <p:spPr bwMode="auto">
          <a:xfrm>
            <a:off x="1208088" y="1624013"/>
            <a:ext cx="1312862" cy="215900"/>
          </a:xfrm>
          <a:prstGeom prst="rect">
            <a:avLst/>
          </a:prstGeom>
          <a:noFill/>
          <a:ln w="9525">
            <a:noFill/>
            <a:miter lim="800000"/>
            <a:headEnd/>
            <a:tailEnd/>
          </a:ln>
        </p:spPr>
        <p:txBody>
          <a:bodyPr wrap="none">
            <a:spAutoFit/>
          </a:bodyPr>
          <a:lstStyle/>
          <a:p>
            <a:pPr algn="r">
              <a:lnSpc>
                <a:spcPct val="80000"/>
              </a:lnSpc>
              <a:spcBef>
                <a:spcPct val="20000"/>
              </a:spcBef>
              <a:buSzPct val="75000"/>
            </a:pPr>
            <a:r>
              <a:rPr lang="en-NZ" sz="1000" b="1">
                <a:latin typeface="Century Gothic" pitchFamily="34" charset="0"/>
              </a:rPr>
              <a:t>Prepared at home</a:t>
            </a:r>
          </a:p>
        </p:txBody>
      </p:sp>
      <p:sp>
        <p:nvSpPr>
          <p:cNvPr id="91144" name="Text Box 50"/>
          <p:cNvSpPr txBox="1">
            <a:spLocks noChangeArrowheads="1"/>
          </p:cNvSpPr>
          <p:nvPr/>
        </p:nvSpPr>
        <p:spPr bwMode="auto">
          <a:xfrm>
            <a:off x="2386013" y="1135063"/>
            <a:ext cx="896937" cy="246062"/>
          </a:xfrm>
          <a:prstGeom prst="rect">
            <a:avLst/>
          </a:prstGeom>
          <a:noFill/>
          <a:ln w="9525">
            <a:noFill/>
            <a:miter lim="800000"/>
            <a:headEnd/>
            <a:tailEnd/>
          </a:ln>
        </p:spPr>
        <p:txBody>
          <a:bodyPr wrap="none">
            <a:spAutoFit/>
          </a:bodyPr>
          <a:lstStyle/>
          <a:p>
            <a:pPr algn="ctr"/>
            <a:r>
              <a:rPr lang="en-NZ" sz="1000" b="1">
                <a:latin typeface="Century Gothic" pitchFamily="34" charset="0"/>
              </a:rPr>
              <a:t>Benchmark</a:t>
            </a:r>
            <a:endParaRPr lang="en-GB" sz="1000" b="1">
              <a:latin typeface="Century Gothic" pitchFamily="34" charset="0"/>
            </a:endParaRPr>
          </a:p>
        </p:txBody>
      </p:sp>
      <p:sp>
        <p:nvSpPr>
          <p:cNvPr id="91145" name="Text Box 56"/>
          <p:cNvSpPr txBox="1">
            <a:spLocks noChangeArrowheads="1"/>
          </p:cNvSpPr>
          <p:nvPr/>
        </p:nvSpPr>
        <p:spPr bwMode="auto">
          <a:xfrm>
            <a:off x="3282950" y="1135063"/>
            <a:ext cx="473075" cy="246062"/>
          </a:xfrm>
          <a:prstGeom prst="rect">
            <a:avLst/>
          </a:prstGeom>
          <a:noFill/>
          <a:ln w="9525">
            <a:noFill/>
            <a:miter lim="800000"/>
            <a:headEnd/>
            <a:tailEnd/>
          </a:ln>
        </p:spPr>
        <p:txBody>
          <a:bodyPr wrap="none">
            <a:spAutoFit/>
          </a:bodyPr>
          <a:lstStyle/>
          <a:p>
            <a:pPr algn="ctr"/>
            <a:r>
              <a:rPr lang="en-NZ" sz="1000" b="1">
                <a:latin typeface="Century Gothic" pitchFamily="34" charset="0"/>
              </a:rPr>
              <a:t>2007</a:t>
            </a:r>
          </a:p>
        </p:txBody>
      </p:sp>
      <p:sp>
        <p:nvSpPr>
          <p:cNvPr id="91146" name="Text Box 56"/>
          <p:cNvSpPr txBox="1">
            <a:spLocks noChangeArrowheads="1"/>
          </p:cNvSpPr>
          <p:nvPr/>
        </p:nvSpPr>
        <p:spPr bwMode="auto">
          <a:xfrm>
            <a:off x="3929063" y="1135063"/>
            <a:ext cx="473075" cy="246062"/>
          </a:xfrm>
          <a:prstGeom prst="rect">
            <a:avLst/>
          </a:prstGeom>
          <a:noFill/>
          <a:ln w="9525">
            <a:noFill/>
            <a:miter lim="800000"/>
            <a:headEnd/>
            <a:tailEnd/>
          </a:ln>
        </p:spPr>
        <p:txBody>
          <a:bodyPr wrap="none">
            <a:spAutoFit/>
          </a:bodyPr>
          <a:lstStyle/>
          <a:p>
            <a:pPr algn="ctr"/>
            <a:r>
              <a:rPr lang="en-NZ" sz="1000" b="1">
                <a:latin typeface="Century Gothic" pitchFamily="34" charset="0"/>
              </a:rPr>
              <a:t>2008</a:t>
            </a:r>
          </a:p>
        </p:txBody>
      </p:sp>
      <p:sp>
        <p:nvSpPr>
          <p:cNvPr id="91147" name="Text Box 56"/>
          <p:cNvSpPr txBox="1">
            <a:spLocks noChangeArrowheads="1"/>
          </p:cNvSpPr>
          <p:nvPr/>
        </p:nvSpPr>
        <p:spPr bwMode="auto">
          <a:xfrm>
            <a:off x="4595813" y="1135063"/>
            <a:ext cx="473075" cy="246062"/>
          </a:xfrm>
          <a:prstGeom prst="rect">
            <a:avLst/>
          </a:prstGeom>
          <a:noFill/>
          <a:ln w="9525">
            <a:noFill/>
            <a:miter lim="800000"/>
            <a:headEnd/>
            <a:tailEnd/>
          </a:ln>
        </p:spPr>
        <p:txBody>
          <a:bodyPr wrap="none">
            <a:spAutoFit/>
          </a:bodyPr>
          <a:lstStyle/>
          <a:p>
            <a:pPr algn="ctr"/>
            <a:r>
              <a:rPr lang="en-NZ" sz="1000" b="1">
                <a:latin typeface="Century Gothic" pitchFamily="34" charset="0"/>
              </a:rPr>
              <a:t>2009</a:t>
            </a:r>
          </a:p>
        </p:txBody>
      </p:sp>
      <p:sp>
        <p:nvSpPr>
          <p:cNvPr id="91148" name="Rectangle 49"/>
          <p:cNvSpPr>
            <a:spLocks noChangeArrowheads="1"/>
          </p:cNvSpPr>
          <p:nvPr/>
        </p:nvSpPr>
        <p:spPr bwMode="auto">
          <a:xfrm>
            <a:off x="1674813" y="1873250"/>
            <a:ext cx="846137" cy="215900"/>
          </a:xfrm>
          <a:prstGeom prst="rect">
            <a:avLst/>
          </a:prstGeom>
          <a:noFill/>
          <a:ln w="9525">
            <a:noFill/>
            <a:miter lim="800000"/>
            <a:headEnd/>
            <a:tailEnd/>
          </a:ln>
        </p:spPr>
        <p:txBody>
          <a:bodyPr wrap="none">
            <a:spAutoFit/>
          </a:bodyPr>
          <a:lstStyle/>
          <a:p>
            <a:pPr algn="r">
              <a:lnSpc>
                <a:spcPct val="80000"/>
              </a:lnSpc>
              <a:spcBef>
                <a:spcPct val="20000"/>
              </a:spcBef>
              <a:buSzPct val="75000"/>
            </a:pPr>
            <a:r>
              <a:rPr lang="en-NZ" sz="1000" b="1">
                <a:latin typeface="Century Gothic" pitchFamily="34" charset="0"/>
              </a:rPr>
              <a:t>Has a plan</a:t>
            </a:r>
          </a:p>
        </p:txBody>
      </p:sp>
      <p:sp>
        <p:nvSpPr>
          <p:cNvPr id="91149" name="Rectangle 49"/>
          <p:cNvSpPr>
            <a:spLocks noChangeArrowheads="1"/>
          </p:cNvSpPr>
          <p:nvPr/>
        </p:nvSpPr>
        <p:spPr bwMode="auto">
          <a:xfrm>
            <a:off x="1228725" y="2132013"/>
            <a:ext cx="1292225" cy="214312"/>
          </a:xfrm>
          <a:prstGeom prst="rect">
            <a:avLst/>
          </a:prstGeom>
          <a:noFill/>
          <a:ln w="9525">
            <a:noFill/>
            <a:miter lim="800000"/>
            <a:headEnd/>
            <a:tailEnd/>
          </a:ln>
        </p:spPr>
        <p:txBody>
          <a:bodyPr wrap="none">
            <a:spAutoFit/>
          </a:bodyPr>
          <a:lstStyle/>
          <a:p>
            <a:pPr algn="r">
              <a:lnSpc>
                <a:spcPct val="80000"/>
              </a:lnSpc>
              <a:spcBef>
                <a:spcPct val="20000"/>
              </a:spcBef>
              <a:buSzPct val="75000"/>
            </a:pPr>
            <a:r>
              <a:rPr lang="en-NZ" sz="1000" b="1">
                <a:latin typeface="Century Gothic" pitchFamily="34" charset="0"/>
              </a:rPr>
              <a:t>Has survival items</a:t>
            </a:r>
          </a:p>
        </p:txBody>
      </p:sp>
      <p:sp>
        <p:nvSpPr>
          <p:cNvPr id="15" name="AutoShape 52"/>
          <p:cNvSpPr>
            <a:spLocks noChangeArrowheads="1"/>
          </p:cNvSpPr>
          <p:nvPr/>
        </p:nvSpPr>
        <p:spPr bwMode="auto">
          <a:xfrm>
            <a:off x="2652713" y="2128838"/>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88%</a:t>
            </a:r>
          </a:p>
        </p:txBody>
      </p:sp>
      <p:sp>
        <p:nvSpPr>
          <p:cNvPr id="16" name="AutoShape 52"/>
          <p:cNvSpPr>
            <a:spLocks noChangeArrowheads="1"/>
          </p:cNvSpPr>
          <p:nvPr/>
        </p:nvSpPr>
        <p:spPr bwMode="auto">
          <a:xfrm>
            <a:off x="2652713" y="1352550"/>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13%</a:t>
            </a:r>
          </a:p>
        </p:txBody>
      </p:sp>
      <p:sp>
        <p:nvSpPr>
          <p:cNvPr id="17" name="AutoShape 52"/>
          <p:cNvSpPr>
            <a:spLocks noChangeArrowheads="1"/>
          </p:cNvSpPr>
          <p:nvPr/>
        </p:nvSpPr>
        <p:spPr bwMode="auto">
          <a:xfrm>
            <a:off x="2652713" y="1611313"/>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26%</a:t>
            </a:r>
          </a:p>
        </p:txBody>
      </p:sp>
      <p:sp>
        <p:nvSpPr>
          <p:cNvPr id="18" name="AutoShape 52"/>
          <p:cNvSpPr>
            <a:spLocks noChangeArrowheads="1"/>
          </p:cNvSpPr>
          <p:nvPr/>
        </p:nvSpPr>
        <p:spPr bwMode="auto">
          <a:xfrm>
            <a:off x="2652713" y="1870075"/>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59%</a:t>
            </a:r>
          </a:p>
        </p:txBody>
      </p:sp>
      <p:sp>
        <p:nvSpPr>
          <p:cNvPr id="19" name="AutoShape 52"/>
          <p:cNvSpPr>
            <a:spLocks noChangeArrowheads="1"/>
          </p:cNvSpPr>
          <p:nvPr/>
        </p:nvSpPr>
        <p:spPr bwMode="auto">
          <a:xfrm>
            <a:off x="3324225" y="2119313"/>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80%</a:t>
            </a:r>
          </a:p>
        </p:txBody>
      </p:sp>
      <p:sp>
        <p:nvSpPr>
          <p:cNvPr id="20" name="AutoShape 52"/>
          <p:cNvSpPr>
            <a:spLocks noChangeArrowheads="1"/>
          </p:cNvSpPr>
          <p:nvPr/>
        </p:nvSpPr>
        <p:spPr bwMode="auto">
          <a:xfrm>
            <a:off x="3324225" y="1354138"/>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7%</a:t>
            </a:r>
          </a:p>
        </p:txBody>
      </p:sp>
      <p:sp>
        <p:nvSpPr>
          <p:cNvPr id="21" name="AutoShape 52"/>
          <p:cNvSpPr>
            <a:spLocks noChangeArrowheads="1"/>
          </p:cNvSpPr>
          <p:nvPr/>
        </p:nvSpPr>
        <p:spPr bwMode="auto">
          <a:xfrm>
            <a:off x="3324225" y="1609725"/>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26%</a:t>
            </a:r>
          </a:p>
        </p:txBody>
      </p:sp>
      <p:sp>
        <p:nvSpPr>
          <p:cNvPr id="22" name="AutoShape 52"/>
          <p:cNvSpPr>
            <a:spLocks noChangeArrowheads="1"/>
          </p:cNvSpPr>
          <p:nvPr/>
        </p:nvSpPr>
        <p:spPr bwMode="auto">
          <a:xfrm>
            <a:off x="3324225" y="1865313"/>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54%</a:t>
            </a:r>
          </a:p>
        </p:txBody>
      </p:sp>
      <p:sp>
        <p:nvSpPr>
          <p:cNvPr id="23" name="AutoShape 52"/>
          <p:cNvSpPr>
            <a:spLocks noChangeArrowheads="1"/>
          </p:cNvSpPr>
          <p:nvPr/>
        </p:nvSpPr>
        <p:spPr bwMode="auto">
          <a:xfrm>
            <a:off x="3976688" y="2130425"/>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73%</a:t>
            </a:r>
          </a:p>
        </p:txBody>
      </p:sp>
      <p:sp>
        <p:nvSpPr>
          <p:cNvPr id="24" name="AutoShape 52"/>
          <p:cNvSpPr>
            <a:spLocks noChangeArrowheads="1"/>
          </p:cNvSpPr>
          <p:nvPr/>
        </p:nvSpPr>
        <p:spPr bwMode="auto">
          <a:xfrm>
            <a:off x="3976688" y="1354138"/>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16%</a:t>
            </a:r>
          </a:p>
        </p:txBody>
      </p:sp>
      <p:sp>
        <p:nvSpPr>
          <p:cNvPr id="25" name="AutoShape 52"/>
          <p:cNvSpPr>
            <a:spLocks noChangeArrowheads="1"/>
          </p:cNvSpPr>
          <p:nvPr/>
        </p:nvSpPr>
        <p:spPr bwMode="auto">
          <a:xfrm>
            <a:off x="3976688" y="1612900"/>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a:solidFill>
                  <a:schemeClr val="tx1"/>
                </a:solidFill>
              </a:rPr>
              <a:t> 29%</a:t>
            </a:r>
          </a:p>
        </p:txBody>
      </p:sp>
      <p:sp>
        <p:nvSpPr>
          <p:cNvPr id="26" name="AutoShape 52"/>
          <p:cNvSpPr>
            <a:spLocks noChangeArrowheads="1"/>
          </p:cNvSpPr>
          <p:nvPr/>
        </p:nvSpPr>
        <p:spPr bwMode="auto">
          <a:xfrm>
            <a:off x="3976688" y="1871663"/>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64%</a:t>
            </a:r>
          </a:p>
        </p:txBody>
      </p:sp>
      <p:sp>
        <p:nvSpPr>
          <p:cNvPr id="27" name="AutoShape 52"/>
          <p:cNvSpPr>
            <a:spLocks noChangeArrowheads="1"/>
          </p:cNvSpPr>
          <p:nvPr/>
        </p:nvSpPr>
        <p:spPr bwMode="auto">
          <a:xfrm>
            <a:off x="4637088" y="2130425"/>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87%</a:t>
            </a:r>
          </a:p>
        </p:txBody>
      </p:sp>
      <p:sp>
        <p:nvSpPr>
          <p:cNvPr id="28" name="AutoShape 52"/>
          <p:cNvSpPr>
            <a:spLocks noChangeArrowheads="1"/>
          </p:cNvSpPr>
          <p:nvPr/>
        </p:nvSpPr>
        <p:spPr bwMode="auto">
          <a:xfrm>
            <a:off x="4637088" y="1347788"/>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12%</a:t>
            </a:r>
          </a:p>
        </p:txBody>
      </p:sp>
      <p:sp>
        <p:nvSpPr>
          <p:cNvPr id="29" name="AutoShape 52"/>
          <p:cNvSpPr>
            <a:spLocks noChangeArrowheads="1"/>
          </p:cNvSpPr>
          <p:nvPr/>
        </p:nvSpPr>
        <p:spPr bwMode="auto">
          <a:xfrm>
            <a:off x="4637088" y="1608138"/>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29%</a:t>
            </a:r>
          </a:p>
        </p:txBody>
      </p:sp>
      <p:sp>
        <p:nvSpPr>
          <p:cNvPr id="30" name="AutoShape 52"/>
          <p:cNvSpPr>
            <a:spLocks noChangeArrowheads="1"/>
          </p:cNvSpPr>
          <p:nvPr/>
        </p:nvSpPr>
        <p:spPr bwMode="auto">
          <a:xfrm>
            <a:off x="4637088" y="1870075"/>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59%</a:t>
            </a:r>
          </a:p>
        </p:txBody>
      </p:sp>
      <p:sp>
        <p:nvSpPr>
          <p:cNvPr id="31" name="AutoShape 52"/>
          <p:cNvSpPr>
            <a:spLocks noChangeArrowheads="1"/>
          </p:cNvSpPr>
          <p:nvPr/>
        </p:nvSpPr>
        <p:spPr bwMode="auto">
          <a:xfrm>
            <a:off x="5268913" y="1347788"/>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a:t>
            </a:r>
            <a:r>
              <a:rPr lang="en-US" sz="1000" b="1" dirty="0">
                <a:solidFill>
                  <a:schemeClr val="tx1"/>
                </a:solidFill>
              </a:rPr>
              <a:t>7%</a:t>
            </a:r>
            <a:endParaRPr lang="en-US" sz="1000" b="1" dirty="0">
              <a:solidFill>
                <a:schemeClr val="tx1"/>
              </a:solidFill>
            </a:endParaRPr>
          </a:p>
        </p:txBody>
      </p:sp>
      <p:sp>
        <p:nvSpPr>
          <p:cNvPr id="32" name="AutoShape 52"/>
          <p:cNvSpPr>
            <a:spLocks noChangeArrowheads="1"/>
          </p:cNvSpPr>
          <p:nvPr/>
        </p:nvSpPr>
        <p:spPr bwMode="auto">
          <a:xfrm>
            <a:off x="5268913" y="1609725"/>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a:t>
            </a:r>
            <a:r>
              <a:rPr lang="en-US" sz="1000" b="1" dirty="0">
                <a:solidFill>
                  <a:schemeClr val="tx1"/>
                </a:solidFill>
              </a:rPr>
              <a:t>20%</a:t>
            </a:r>
            <a:endParaRPr lang="en-US" sz="1000" b="1" dirty="0">
              <a:solidFill>
                <a:schemeClr val="tx1"/>
              </a:solidFill>
            </a:endParaRPr>
          </a:p>
        </p:txBody>
      </p:sp>
      <p:sp>
        <p:nvSpPr>
          <p:cNvPr id="33" name="AutoShape 52"/>
          <p:cNvSpPr>
            <a:spLocks noChangeArrowheads="1"/>
          </p:cNvSpPr>
          <p:nvPr/>
        </p:nvSpPr>
        <p:spPr bwMode="auto">
          <a:xfrm>
            <a:off x="5268913" y="1871663"/>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a:t>
            </a:r>
            <a:r>
              <a:rPr lang="en-US" sz="1000" b="1" dirty="0">
                <a:solidFill>
                  <a:schemeClr val="tx1"/>
                </a:solidFill>
              </a:rPr>
              <a:t>63%</a:t>
            </a:r>
            <a:endParaRPr lang="en-US" sz="1000" b="1" dirty="0">
              <a:solidFill>
                <a:schemeClr val="tx1"/>
              </a:solidFill>
            </a:endParaRPr>
          </a:p>
        </p:txBody>
      </p:sp>
      <p:sp>
        <p:nvSpPr>
          <p:cNvPr id="34" name="AutoShape 52"/>
          <p:cNvSpPr>
            <a:spLocks noChangeArrowheads="1"/>
          </p:cNvSpPr>
          <p:nvPr/>
        </p:nvSpPr>
        <p:spPr bwMode="auto">
          <a:xfrm>
            <a:off x="5268913" y="2135188"/>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a:t>
            </a:r>
            <a:r>
              <a:rPr lang="en-US" sz="1000" b="1" dirty="0">
                <a:solidFill>
                  <a:schemeClr val="tx1"/>
                </a:solidFill>
              </a:rPr>
              <a:t>79%</a:t>
            </a:r>
            <a:endParaRPr lang="en-US" sz="1000" b="1" dirty="0">
              <a:solidFill>
                <a:schemeClr val="tx1"/>
              </a:solidFill>
            </a:endParaRPr>
          </a:p>
        </p:txBody>
      </p:sp>
      <p:sp>
        <p:nvSpPr>
          <p:cNvPr id="91170" name="Text Box 56"/>
          <p:cNvSpPr txBox="1">
            <a:spLocks noChangeArrowheads="1"/>
          </p:cNvSpPr>
          <p:nvPr/>
        </p:nvSpPr>
        <p:spPr bwMode="auto">
          <a:xfrm>
            <a:off x="5211763" y="1135063"/>
            <a:ext cx="473075" cy="246062"/>
          </a:xfrm>
          <a:prstGeom prst="rect">
            <a:avLst/>
          </a:prstGeom>
          <a:noFill/>
          <a:ln w="9525">
            <a:noFill/>
            <a:miter lim="800000"/>
            <a:headEnd/>
            <a:tailEnd/>
          </a:ln>
        </p:spPr>
        <p:txBody>
          <a:bodyPr wrap="none">
            <a:spAutoFit/>
          </a:bodyPr>
          <a:lstStyle/>
          <a:p>
            <a:pPr algn="ctr"/>
            <a:r>
              <a:rPr lang="en-NZ" sz="1000" b="1">
                <a:latin typeface="Century Gothic" pitchFamily="34" charset="0"/>
              </a:rPr>
              <a:t>2010</a:t>
            </a:r>
          </a:p>
        </p:txBody>
      </p:sp>
      <p:sp>
        <p:nvSpPr>
          <p:cNvPr id="91171" name="Text Box 3"/>
          <p:cNvSpPr txBox="1">
            <a:spLocks noChangeArrowheads="1"/>
          </p:cNvSpPr>
          <p:nvPr/>
        </p:nvSpPr>
        <p:spPr bwMode="auto">
          <a:xfrm>
            <a:off x="996950" y="2813050"/>
            <a:ext cx="8099425" cy="2432050"/>
          </a:xfrm>
          <a:prstGeom prst="rect">
            <a:avLst/>
          </a:prstGeom>
          <a:noFill/>
          <a:ln w="9525">
            <a:noFill/>
            <a:miter lim="800000"/>
            <a:headEnd/>
            <a:tailEnd/>
          </a:ln>
        </p:spPr>
        <p:txBody>
          <a:bodyPr>
            <a:spAutoFit/>
          </a:bodyPr>
          <a:lstStyle/>
          <a:p>
            <a:pPr marL="180975" indent="-180975">
              <a:spcBef>
                <a:spcPct val="50000"/>
              </a:spcBef>
              <a:buFont typeface="Wingdings" pitchFamily="2" charset="2"/>
              <a:buNone/>
            </a:pPr>
            <a:r>
              <a:rPr lang="en-NZ" sz="1400">
                <a:solidFill>
                  <a:srgbClr val="009999"/>
                </a:solidFill>
                <a:latin typeface="Century Gothic" pitchFamily="34" charset="0"/>
                <a:cs typeface="Times New Roman" pitchFamily="18" charset="0"/>
              </a:rPr>
              <a:t>Preparedness</a:t>
            </a:r>
          </a:p>
          <a:p>
            <a:pPr marL="180975" indent="-180975">
              <a:spcBef>
                <a:spcPct val="50000"/>
              </a:spcBef>
              <a:buFont typeface="Wingdings" pitchFamily="2" charset="2"/>
              <a:buChar char=""/>
            </a:pPr>
            <a:r>
              <a:rPr lang="en-NZ" sz="1200">
                <a:solidFill>
                  <a:srgbClr val="000000"/>
                </a:solidFill>
                <a:latin typeface="Century Gothic" pitchFamily="34" charset="0"/>
                <a:cs typeface="Times New Roman" pitchFamily="18" charset="0"/>
              </a:rPr>
              <a:t>Seven in ten (71%) Hawkes Bay residents have an emergency plan for their household.</a:t>
            </a:r>
          </a:p>
          <a:p>
            <a:pPr marL="180975" indent="-180975">
              <a:spcBef>
                <a:spcPct val="50000"/>
              </a:spcBef>
              <a:buFont typeface="Wingdings" pitchFamily="2" charset="2"/>
              <a:buChar char=""/>
            </a:pPr>
            <a:r>
              <a:rPr lang="en-NZ" sz="1200">
                <a:solidFill>
                  <a:srgbClr val="000000"/>
                </a:solidFill>
                <a:latin typeface="Century Gothic" pitchFamily="34" charset="0"/>
                <a:cs typeface="Times New Roman" pitchFamily="18" charset="0"/>
              </a:rPr>
              <a:t>Over eight in ten (84%) have an emergency supply of essential items to survive a disaster.</a:t>
            </a:r>
          </a:p>
          <a:p>
            <a:pPr marL="180975" indent="-180975">
              <a:spcBef>
                <a:spcPct val="50000"/>
              </a:spcBef>
              <a:buFont typeface="Wingdings" pitchFamily="2" charset="2"/>
              <a:buChar char=""/>
            </a:pPr>
            <a:r>
              <a:rPr lang="en-NZ" sz="1200">
                <a:solidFill>
                  <a:srgbClr val="000000"/>
                </a:solidFill>
                <a:latin typeface="Century Gothic" pitchFamily="34" charset="0"/>
                <a:cs typeface="Times New Roman" pitchFamily="18" charset="0"/>
              </a:rPr>
              <a:t>Hawkes Bay residents are more likely than average to have taken steps in the past twelve months to prepare for a disaster (76%, cf. 60% national average).</a:t>
            </a:r>
          </a:p>
          <a:p>
            <a:pPr marL="180975" indent="-180975">
              <a:spcBef>
                <a:spcPct val="50000"/>
              </a:spcBef>
              <a:buFont typeface="Wingdings" pitchFamily="2" charset="2"/>
              <a:buChar char=""/>
            </a:pPr>
            <a:r>
              <a:rPr lang="en-NZ" sz="1200">
                <a:latin typeface="Century Gothic" pitchFamily="34" charset="0"/>
                <a:cs typeface="Times New Roman" pitchFamily="18" charset="0"/>
              </a:rPr>
              <a:t>Hawkes Bay residents who have taken steps towards preparing for a disaster in the past twelve months are more likely than average to say that they were prompted to take these steps because of disasters that occurred in New Zealand other than the Christchurch earthquakes (29%, cf. 17% national average).</a:t>
            </a:r>
          </a:p>
          <a:p>
            <a:pPr marL="180975" indent="-180975">
              <a:spcBef>
                <a:spcPct val="50000"/>
              </a:spcBef>
              <a:buFont typeface="Wingdings" pitchFamily="2" charset="2"/>
              <a:buChar char=""/>
            </a:pPr>
            <a:r>
              <a:rPr lang="en-NZ" sz="1200">
                <a:solidFill>
                  <a:srgbClr val="000000"/>
                </a:solidFill>
                <a:latin typeface="Century Gothic" pitchFamily="34" charset="0"/>
                <a:cs typeface="Times New Roman" pitchFamily="18" charset="0"/>
              </a:rPr>
              <a:t>When it comes to getting information on how to prepare for a disaster, Hawkes Bay residents are more likely than average to say they can get this information from the radio (16%, cf. 7% national average). </a:t>
            </a:r>
          </a:p>
        </p:txBody>
      </p:sp>
      <p:sp>
        <p:nvSpPr>
          <p:cNvPr id="41" name="AutoShape 52"/>
          <p:cNvSpPr>
            <a:spLocks noChangeArrowheads="1"/>
          </p:cNvSpPr>
          <p:nvPr/>
        </p:nvSpPr>
        <p:spPr bwMode="auto">
          <a:xfrm>
            <a:off x="5926138" y="1346200"/>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a:t>
            </a:r>
            <a:r>
              <a:rPr lang="en-US" sz="1000" b="1" dirty="0">
                <a:solidFill>
                  <a:schemeClr val="tx1"/>
                </a:solidFill>
              </a:rPr>
              <a:t>16%</a:t>
            </a:r>
            <a:endParaRPr lang="en-US" sz="1000" b="1" dirty="0">
              <a:solidFill>
                <a:schemeClr val="tx1"/>
              </a:solidFill>
            </a:endParaRPr>
          </a:p>
        </p:txBody>
      </p:sp>
      <p:sp>
        <p:nvSpPr>
          <p:cNvPr id="42" name="AutoShape 52"/>
          <p:cNvSpPr>
            <a:spLocks noChangeArrowheads="1"/>
          </p:cNvSpPr>
          <p:nvPr/>
        </p:nvSpPr>
        <p:spPr bwMode="auto">
          <a:xfrm>
            <a:off x="5926138" y="1612900"/>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a:t>
            </a:r>
            <a:r>
              <a:rPr lang="en-US" sz="1000" b="1" dirty="0">
                <a:solidFill>
                  <a:schemeClr val="tx1"/>
                </a:solidFill>
              </a:rPr>
              <a:t>28%</a:t>
            </a:r>
            <a:endParaRPr lang="en-US" sz="1000" b="1" dirty="0">
              <a:solidFill>
                <a:schemeClr val="tx1"/>
              </a:solidFill>
            </a:endParaRPr>
          </a:p>
        </p:txBody>
      </p:sp>
      <p:sp>
        <p:nvSpPr>
          <p:cNvPr id="43" name="AutoShape 52"/>
          <p:cNvSpPr>
            <a:spLocks noChangeArrowheads="1"/>
          </p:cNvSpPr>
          <p:nvPr/>
        </p:nvSpPr>
        <p:spPr bwMode="auto">
          <a:xfrm>
            <a:off x="5926138" y="1878013"/>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a:t>
            </a:r>
            <a:r>
              <a:rPr lang="en-US" sz="1000" b="1" dirty="0">
                <a:solidFill>
                  <a:schemeClr val="tx1"/>
                </a:solidFill>
              </a:rPr>
              <a:t>71%</a:t>
            </a:r>
            <a:endParaRPr lang="en-US" sz="1000" b="1" dirty="0">
              <a:solidFill>
                <a:schemeClr val="tx1"/>
              </a:solidFill>
            </a:endParaRPr>
          </a:p>
        </p:txBody>
      </p:sp>
      <p:sp>
        <p:nvSpPr>
          <p:cNvPr id="44" name="AutoShape 52"/>
          <p:cNvSpPr>
            <a:spLocks noChangeArrowheads="1"/>
          </p:cNvSpPr>
          <p:nvPr/>
        </p:nvSpPr>
        <p:spPr bwMode="auto">
          <a:xfrm>
            <a:off x="5926138" y="2143125"/>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a:t>
            </a:r>
            <a:r>
              <a:rPr lang="en-US" sz="1000" b="1" dirty="0">
                <a:solidFill>
                  <a:schemeClr val="tx1"/>
                </a:solidFill>
              </a:rPr>
              <a:t>84%</a:t>
            </a:r>
            <a:endParaRPr lang="en-US" sz="1000" b="1" dirty="0">
              <a:solidFill>
                <a:schemeClr val="tx1"/>
              </a:solidFill>
            </a:endParaRPr>
          </a:p>
        </p:txBody>
      </p:sp>
      <p:sp>
        <p:nvSpPr>
          <p:cNvPr id="91176" name="Text Box 56"/>
          <p:cNvSpPr txBox="1">
            <a:spLocks noChangeArrowheads="1"/>
          </p:cNvSpPr>
          <p:nvPr/>
        </p:nvSpPr>
        <p:spPr bwMode="auto">
          <a:xfrm>
            <a:off x="5878513" y="1135063"/>
            <a:ext cx="473075" cy="246062"/>
          </a:xfrm>
          <a:prstGeom prst="rect">
            <a:avLst/>
          </a:prstGeom>
          <a:noFill/>
          <a:ln w="9525">
            <a:noFill/>
            <a:miter lim="800000"/>
            <a:headEnd/>
            <a:tailEnd/>
          </a:ln>
        </p:spPr>
        <p:txBody>
          <a:bodyPr wrap="none">
            <a:spAutoFit/>
          </a:bodyPr>
          <a:lstStyle/>
          <a:p>
            <a:pPr algn="ctr"/>
            <a:r>
              <a:rPr lang="en-NZ" sz="1000" b="1">
                <a:latin typeface="Century Gothic" pitchFamily="34" charset="0"/>
              </a:rPr>
              <a:t>2011</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title"/>
          </p:nvPr>
        </p:nvSpPr>
        <p:spPr>
          <a:xfrm>
            <a:off x="1092200" y="128588"/>
            <a:ext cx="8247063" cy="685800"/>
          </a:xfrm>
        </p:spPr>
        <p:txBody>
          <a:bodyPr rtlCol="0">
            <a:normAutofit/>
          </a:bodyPr>
          <a:lstStyle/>
          <a:p>
            <a:pPr fontAlgn="auto">
              <a:spcAft>
                <a:spcPts val="0"/>
              </a:spcAft>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Hawkes Bay </a:t>
            </a:r>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(continued)</a:t>
            </a:r>
            <a:endParaRPr lang="en-GB"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2162" name="Text Box 6"/>
          <p:cNvSpPr txBox="1">
            <a:spLocks noChangeArrowheads="1"/>
          </p:cNvSpPr>
          <p:nvPr/>
        </p:nvSpPr>
        <p:spPr bwMode="auto">
          <a:xfrm>
            <a:off x="898525" y="6632575"/>
            <a:ext cx="1860550" cy="244475"/>
          </a:xfrm>
          <a:prstGeom prst="rect">
            <a:avLst/>
          </a:prstGeom>
          <a:noFill/>
          <a:ln w="9525">
            <a:noFill/>
            <a:miter lim="800000"/>
            <a:headEnd/>
            <a:tailEnd/>
          </a:ln>
        </p:spPr>
        <p:txBody>
          <a:bodyPr>
            <a:spAutoFit/>
          </a:bodyPr>
          <a:lstStyle/>
          <a:p>
            <a:pPr>
              <a:spcBef>
                <a:spcPct val="50000"/>
              </a:spcBef>
            </a:pPr>
            <a:r>
              <a:rPr lang="en-US" sz="1000">
                <a:solidFill>
                  <a:srgbClr val="000000"/>
                </a:solidFill>
                <a:latin typeface="Century Gothic" pitchFamily="34" charset="0"/>
              </a:rPr>
              <a:t>Sample size = 65</a:t>
            </a:r>
            <a:endParaRPr lang="en-GB" sz="1000">
              <a:solidFill>
                <a:srgbClr val="000000"/>
              </a:solidFill>
              <a:latin typeface="Century Gothic" pitchFamily="34" charset="0"/>
            </a:endParaRPr>
          </a:p>
        </p:txBody>
      </p:sp>
      <p:sp>
        <p:nvSpPr>
          <p:cNvPr id="92163" name="Text Box 2"/>
          <p:cNvSpPr txBox="1">
            <a:spLocks noChangeArrowheads="1"/>
          </p:cNvSpPr>
          <p:nvPr/>
        </p:nvSpPr>
        <p:spPr bwMode="auto">
          <a:xfrm>
            <a:off x="965200" y="3127375"/>
            <a:ext cx="8247063" cy="1277938"/>
          </a:xfrm>
          <a:prstGeom prst="rect">
            <a:avLst/>
          </a:prstGeom>
          <a:noFill/>
          <a:ln w="9525">
            <a:noFill/>
            <a:miter lim="800000"/>
            <a:headEnd/>
            <a:tailEnd/>
          </a:ln>
        </p:spPr>
        <p:txBody>
          <a:bodyPr>
            <a:spAutoFit/>
          </a:bodyPr>
          <a:lstStyle/>
          <a:p>
            <a:pPr marL="180975" indent="-180975">
              <a:spcBef>
                <a:spcPct val="50000"/>
              </a:spcBef>
              <a:buFont typeface="Wingdings" pitchFamily="2" charset="2"/>
              <a:buNone/>
            </a:pPr>
            <a:r>
              <a:rPr lang="en-NZ" sz="1400">
                <a:solidFill>
                  <a:srgbClr val="009999"/>
                </a:solidFill>
                <a:latin typeface="Century Gothic" pitchFamily="34" charset="0"/>
                <a:cs typeface="Times New Roman" pitchFamily="18" charset="0"/>
              </a:rPr>
              <a:t>Disaster awareness</a:t>
            </a:r>
          </a:p>
          <a:p>
            <a:pPr marL="180975" indent="-180975">
              <a:spcBef>
                <a:spcPct val="50000"/>
              </a:spcBef>
              <a:buFont typeface="Wingdings" pitchFamily="2" charset="2"/>
              <a:buChar char=""/>
            </a:pPr>
            <a:r>
              <a:rPr lang="en-NZ" sz="1200">
                <a:solidFill>
                  <a:srgbClr val="000000"/>
                </a:solidFill>
                <a:latin typeface="Century Gothic" pitchFamily="34" charset="0"/>
                <a:cs typeface="Times New Roman" pitchFamily="18" charset="0"/>
              </a:rPr>
              <a:t>Hawkes Bay residents are more likely than average to say that a fire is a disaster that could occur in their lifetime (33%, cf. 23% national average). They are less likely to say that a volcanic eruption could occur in their lifetime (29%, cf. 51% national average).</a:t>
            </a:r>
          </a:p>
          <a:p>
            <a:pPr marL="180975" indent="-180975">
              <a:spcBef>
                <a:spcPct val="50000"/>
              </a:spcBef>
              <a:buFont typeface="Wingdings" pitchFamily="2" charset="2"/>
              <a:buChar char=""/>
            </a:pPr>
            <a:endParaRPr lang="en-NZ" sz="1400">
              <a:solidFill>
                <a:srgbClr val="000000"/>
              </a:solidFill>
              <a:latin typeface="Century Gothic" pitchFamily="34" charset="0"/>
              <a:cs typeface="Times New Roman" pitchFamily="18" charset="0"/>
            </a:endParaRPr>
          </a:p>
        </p:txBody>
      </p:sp>
      <p:sp>
        <p:nvSpPr>
          <p:cNvPr id="92164" name="Text Box 7"/>
          <p:cNvSpPr txBox="1">
            <a:spLocks noChangeArrowheads="1"/>
          </p:cNvSpPr>
          <p:nvPr/>
        </p:nvSpPr>
        <p:spPr bwMode="auto">
          <a:xfrm>
            <a:off x="965200" y="1055688"/>
            <a:ext cx="8096250" cy="1693862"/>
          </a:xfrm>
          <a:prstGeom prst="rect">
            <a:avLst/>
          </a:prstGeom>
          <a:noFill/>
          <a:ln w="9525">
            <a:noFill/>
            <a:miter lim="800000"/>
            <a:headEnd/>
            <a:tailEnd/>
          </a:ln>
        </p:spPr>
        <p:txBody>
          <a:bodyPr>
            <a:spAutoFit/>
          </a:bodyPr>
          <a:lstStyle/>
          <a:p>
            <a:pPr marL="180975" indent="-180975">
              <a:spcBef>
                <a:spcPct val="50000"/>
              </a:spcBef>
              <a:buFont typeface="Wingdings" pitchFamily="2" charset="2"/>
              <a:buNone/>
            </a:pPr>
            <a:r>
              <a:rPr lang="en-NZ" sz="1400">
                <a:solidFill>
                  <a:srgbClr val="009999"/>
                </a:solidFill>
                <a:latin typeface="Century Gothic" pitchFamily="34" charset="0"/>
                <a:cs typeface="Times New Roman" pitchFamily="18" charset="0"/>
              </a:rPr>
              <a:t>Advertising and information</a:t>
            </a:r>
          </a:p>
          <a:p>
            <a:pPr marL="180975" indent="-180975">
              <a:spcBef>
                <a:spcPct val="50000"/>
              </a:spcBef>
              <a:buFont typeface="Wingdings" pitchFamily="2" charset="2"/>
              <a:buChar char=""/>
            </a:pPr>
            <a:r>
              <a:rPr lang="en-NZ" sz="1200">
                <a:solidFill>
                  <a:srgbClr val="000000"/>
                </a:solidFill>
                <a:latin typeface="Century Gothic" pitchFamily="34" charset="0"/>
                <a:cs typeface="Times New Roman" pitchFamily="18" charset="0"/>
              </a:rPr>
              <a:t>Around six in ten (62%) Hawkes Bay residents have seen, heard, or read any general advertising about preparing for a disaster.</a:t>
            </a:r>
          </a:p>
          <a:p>
            <a:pPr marL="180975" indent="-180975">
              <a:spcBef>
                <a:spcPct val="50000"/>
              </a:spcBef>
              <a:buFont typeface="Wingdings" pitchFamily="2" charset="2"/>
              <a:buChar char=""/>
            </a:pPr>
            <a:r>
              <a:rPr lang="en-NZ" sz="1200">
                <a:solidFill>
                  <a:srgbClr val="000000"/>
                </a:solidFill>
                <a:latin typeface="Century Gothic" pitchFamily="34" charset="0"/>
                <a:cs typeface="Times New Roman" pitchFamily="18" charset="0"/>
              </a:rPr>
              <a:t>Hawkes Bay residents who have seen or heard advertising about preparing for a disaster are more likely than average to say that they saw ads in the newspaper (51%, cf. 33% national average).</a:t>
            </a:r>
          </a:p>
          <a:p>
            <a:pPr marL="180975" indent="-180975">
              <a:spcBef>
                <a:spcPct val="50000"/>
              </a:spcBef>
              <a:buFont typeface="Wingdings" pitchFamily="2" charset="2"/>
              <a:buChar char=""/>
            </a:pPr>
            <a:r>
              <a:rPr lang="en-NZ" sz="1200">
                <a:solidFill>
                  <a:srgbClr val="000000"/>
                </a:solidFill>
                <a:latin typeface="Century Gothic" pitchFamily="34" charset="0"/>
                <a:cs typeface="Times New Roman" pitchFamily="18" charset="0"/>
              </a:rPr>
              <a:t>Hawkes Bay residents are more likely than average to say that as a result of seeing the Civil Defence advertising they have talked to family and friends (80%, cf. 60% national average).</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ounded Rectangle 60"/>
          <p:cNvSpPr/>
          <p:nvPr/>
        </p:nvSpPr>
        <p:spPr>
          <a:xfrm>
            <a:off x="1179346" y="1067503"/>
            <a:ext cx="5381625" cy="1388901"/>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NZ" dirty="0">
              <a:solidFill>
                <a:schemeClr val="tx1"/>
              </a:solidFill>
            </a:endParaRPr>
          </a:p>
        </p:txBody>
      </p:sp>
      <p:sp>
        <p:nvSpPr>
          <p:cNvPr id="5" name="Rectangle 3"/>
          <p:cNvSpPr>
            <a:spLocks noGrp="1" noChangeArrowheads="1"/>
          </p:cNvSpPr>
          <p:nvPr>
            <p:ph type="title"/>
          </p:nvPr>
        </p:nvSpPr>
        <p:spPr>
          <a:xfrm>
            <a:off x="1092200" y="128588"/>
            <a:ext cx="8247063" cy="685800"/>
          </a:xfrm>
        </p:spPr>
        <p:txBody>
          <a:bodyPr rtlCol="0">
            <a:normAutofit/>
          </a:bodyPr>
          <a:lstStyle/>
          <a:p>
            <a:pPr fontAlgn="auto">
              <a:spcAft>
                <a:spcPts val="0"/>
              </a:spcAft>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Nelson/</a:t>
            </a:r>
            <a:r>
              <a:rPr lang="en-US"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marlborough</a:t>
            </a:r>
            <a:endParaRPr lang="en-GB"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3189" name="Text Box 6"/>
          <p:cNvSpPr txBox="1">
            <a:spLocks noChangeArrowheads="1"/>
          </p:cNvSpPr>
          <p:nvPr/>
        </p:nvSpPr>
        <p:spPr bwMode="auto">
          <a:xfrm>
            <a:off x="898525" y="6632575"/>
            <a:ext cx="1860550" cy="244475"/>
          </a:xfrm>
          <a:prstGeom prst="rect">
            <a:avLst/>
          </a:prstGeom>
          <a:noFill/>
          <a:ln w="9525">
            <a:noFill/>
            <a:miter lim="800000"/>
            <a:headEnd/>
            <a:tailEnd/>
          </a:ln>
        </p:spPr>
        <p:txBody>
          <a:bodyPr>
            <a:spAutoFit/>
          </a:bodyPr>
          <a:lstStyle/>
          <a:p>
            <a:pPr>
              <a:spcBef>
                <a:spcPct val="50000"/>
              </a:spcBef>
            </a:pPr>
            <a:r>
              <a:rPr lang="en-US" sz="1000">
                <a:solidFill>
                  <a:srgbClr val="000000"/>
                </a:solidFill>
                <a:latin typeface="Century Gothic" pitchFamily="34" charset="0"/>
              </a:rPr>
              <a:t>Sample size = 65</a:t>
            </a:r>
            <a:endParaRPr lang="en-GB" sz="1000">
              <a:solidFill>
                <a:srgbClr val="000000"/>
              </a:solidFill>
              <a:latin typeface="Century Gothic" pitchFamily="34" charset="0"/>
            </a:endParaRPr>
          </a:p>
        </p:txBody>
      </p:sp>
      <p:sp>
        <p:nvSpPr>
          <p:cNvPr id="93190" name="Rectangle 48"/>
          <p:cNvSpPr>
            <a:spLocks noChangeArrowheads="1"/>
          </p:cNvSpPr>
          <p:nvPr/>
        </p:nvSpPr>
        <p:spPr bwMode="auto">
          <a:xfrm>
            <a:off x="1441450" y="1317625"/>
            <a:ext cx="1079500" cy="215900"/>
          </a:xfrm>
          <a:prstGeom prst="rect">
            <a:avLst/>
          </a:prstGeom>
          <a:noFill/>
          <a:ln w="9525">
            <a:noFill/>
            <a:miter lim="800000"/>
            <a:headEnd/>
            <a:tailEnd/>
          </a:ln>
        </p:spPr>
        <p:txBody>
          <a:bodyPr wrap="none">
            <a:spAutoFit/>
          </a:bodyPr>
          <a:lstStyle/>
          <a:p>
            <a:pPr algn="r">
              <a:lnSpc>
                <a:spcPct val="80000"/>
              </a:lnSpc>
              <a:spcBef>
                <a:spcPct val="20000"/>
              </a:spcBef>
              <a:buSzPct val="75000"/>
            </a:pPr>
            <a:r>
              <a:rPr lang="en-NZ" sz="1000" b="1">
                <a:latin typeface="Century Gothic" pitchFamily="34" charset="0"/>
              </a:rPr>
              <a:t>Fully prepared</a:t>
            </a:r>
          </a:p>
        </p:txBody>
      </p:sp>
      <p:sp>
        <p:nvSpPr>
          <p:cNvPr id="93191" name="Rectangle 49"/>
          <p:cNvSpPr>
            <a:spLocks noChangeArrowheads="1"/>
          </p:cNvSpPr>
          <p:nvPr/>
        </p:nvSpPr>
        <p:spPr bwMode="auto">
          <a:xfrm>
            <a:off x="1208088" y="1592263"/>
            <a:ext cx="1312862" cy="214312"/>
          </a:xfrm>
          <a:prstGeom prst="rect">
            <a:avLst/>
          </a:prstGeom>
          <a:noFill/>
          <a:ln w="9525">
            <a:noFill/>
            <a:miter lim="800000"/>
            <a:headEnd/>
            <a:tailEnd/>
          </a:ln>
        </p:spPr>
        <p:txBody>
          <a:bodyPr wrap="none">
            <a:spAutoFit/>
          </a:bodyPr>
          <a:lstStyle/>
          <a:p>
            <a:pPr algn="r">
              <a:lnSpc>
                <a:spcPct val="80000"/>
              </a:lnSpc>
              <a:spcBef>
                <a:spcPct val="20000"/>
              </a:spcBef>
              <a:buSzPct val="75000"/>
            </a:pPr>
            <a:r>
              <a:rPr lang="en-NZ" sz="1000" b="1">
                <a:latin typeface="Century Gothic" pitchFamily="34" charset="0"/>
              </a:rPr>
              <a:t>Prepared at home</a:t>
            </a:r>
          </a:p>
        </p:txBody>
      </p:sp>
      <p:sp>
        <p:nvSpPr>
          <p:cNvPr id="93192" name="Text Box 50"/>
          <p:cNvSpPr txBox="1">
            <a:spLocks noChangeArrowheads="1"/>
          </p:cNvSpPr>
          <p:nvPr/>
        </p:nvSpPr>
        <p:spPr bwMode="auto">
          <a:xfrm>
            <a:off x="2397125" y="1073150"/>
            <a:ext cx="896938" cy="246063"/>
          </a:xfrm>
          <a:prstGeom prst="rect">
            <a:avLst/>
          </a:prstGeom>
          <a:noFill/>
          <a:ln w="9525">
            <a:noFill/>
            <a:miter lim="800000"/>
            <a:headEnd/>
            <a:tailEnd/>
          </a:ln>
        </p:spPr>
        <p:txBody>
          <a:bodyPr wrap="none">
            <a:spAutoFit/>
          </a:bodyPr>
          <a:lstStyle/>
          <a:p>
            <a:pPr algn="ctr"/>
            <a:r>
              <a:rPr lang="en-NZ" sz="1000" b="1">
                <a:latin typeface="Century Gothic" pitchFamily="34" charset="0"/>
              </a:rPr>
              <a:t>Benchmark</a:t>
            </a:r>
            <a:endParaRPr lang="en-GB" sz="1000" b="1">
              <a:latin typeface="Century Gothic" pitchFamily="34" charset="0"/>
            </a:endParaRPr>
          </a:p>
        </p:txBody>
      </p:sp>
      <p:sp>
        <p:nvSpPr>
          <p:cNvPr id="93193" name="Text Box 56"/>
          <p:cNvSpPr txBox="1">
            <a:spLocks noChangeArrowheads="1"/>
          </p:cNvSpPr>
          <p:nvPr/>
        </p:nvSpPr>
        <p:spPr bwMode="auto">
          <a:xfrm>
            <a:off x="3270250" y="1073150"/>
            <a:ext cx="473075" cy="246063"/>
          </a:xfrm>
          <a:prstGeom prst="rect">
            <a:avLst/>
          </a:prstGeom>
          <a:noFill/>
          <a:ln w="9525">
            <a:noFill/>
            <a:miter lim="800000"/>
            <a:headEnd/>
            <a:tailEnd/>
          </a:ln>
        </p:spPr>
        <p:txBody>
          <a:bodyPr wrap="none">
            <a:spAutoFit/>
          </a:bodyPr>
          <a:lstStyle/>
          <a:p>
            <a:pPr algn="ctr"/>
            <a:r>
              <a:rPr lang="en-NZ" sz="1000" b="1">
                <a:latin typeface="Century Gothic" pitchFamily="34" charset="0"/>
              </a:rPr>
              <a:t>2007</a:t>
            </a:r>
          </a:p>
        </p:txBody>
      </p:sp>
      <p:sp>
        <p:nvSpPr>
          <p:cNvPr id="93194" name="Text Box 56"/>
          <p:cNvSpPr txBox="1">
            <a:spLocks noChangeArrowheads="1"/>
          </p:cNvSpPr>
          <p:nvPr/>
        </p:nvSpPr>
        <p:spPr bwMode="auto">
          <a:xfrm>
            <a:off x="3932238" y="1073150"/>
            <a:ext cx="473075" cy="246063"/>
          </a:xfrm>
          <a:prstGeom prst="rect">
            <a:avLst/>
          </a:prstGeom>
          <a:noFill/>
          <a:ln w="9525">
            <a:noFill/>
            <a:miter lim="800000"/>
            <a:headEnd/>
            <a:tailEnd/>
          </a:ln>
        </p:spPr>
        <p:txBody>
          <a:bodyPr wrap="none">
            <a:spAutoFit/>
          </a:bodyPr>
          <a:lstStyle/>
          <a:p>
            <a:pPr algn="ctr"/>
            <a:r>
              <a:rPr lang="en-NZ" sz="1000" b="1">
                <a:latin typeface="Century Gothic" pitchFamily="34" charset="0"/>
              </a:rPr>
              <a:t>2008</a:t>
            </a:r>
          </a:p>
        </p:txBody>
      </p:sp>
      <p:sp>
        <p:nvSpPr>
          <p:cNvPr id="93195" name="Text Box 56"/>
          <p:cNvSpPr txBox="1">
            <a:spLocks noChangeArrowheads="1"/>
          </p:cNvSpPr>
          <p:nvPr/>
        </p:nvSpPr>
        <p:spPr bwMode="auto">
          <a:xfrm>
            <a:off x="4592638" y="1073150"/>
            <a:ext cx="473075" cy="246063"/>
          </a:xfrm>
          <a:prstGeom prst="rect">
            <a:avLst/>
          </a:prstGeom>
          <a:noFill/>
          <a:ln w="9525">
            <a:noFill/>
            <a:miter lim="800000"/>
            <a:headEnd/>
            <a:tailEnd/>
          </a:ln>
        </p:spPr>
        <p:txBody>
          <a:bodyPr wrap="none">
            <a:spAutoFit/>
          </a:bodyPr>
          <a:lstStyle/>
          <a:p>
            <a:pPr algn="ctr"/>
            <a:r>
              <a:rPr lang="en-NZ" sz="1000" b="1">
                <a:latin typeface="Century Gothic" pitchFamily="34" charset="0"/>
              </a:rPr>
              <a:t>2009</a:t>
            </a:r>
          </a:p>
        </p:txBody>
      </p:sp>
      <p:sp>
        <p:nvSpPr>
          <p:cNvPr id="93196" name="Rectangle 49"/>
          <p:cNvSpPr>
            <a:spLocks noChangeArrowheads="1"/>
          </p:cNvSpPr>
          <p:nvPr/>
        </p:nvSpPr>
        <p:spPr bwMode="auto">
          <a:xfrm>
            <a:off x="1676400" y="1862138"/>
            <a:ext cx="844550" cy="215900"/>
          </a:xfrm>
          <a:prstGeom prst="rect">
            <a:avLst/>
          </a:prstGeom>
          <a:noFill/>
          <a:ln w="9525">
            <a:noFill/>
            <a:miter lim="800000"/>
            <a:headEnd/>
            <a:tailEnd/>
          </a:ln>
        </p:spPr>
        <p:txBody>
          <a:bodyPr wrap="none">
            <a:spAutoFit/>
          </a:bodyPr>
          <a:lstStyle/>
          <a:p>
            <a:pPr algn="r">
              <a:lnSpc>
                <a:spcPct val="80000"/>
              </a:lnSpc>
              <a:spcBef>
                <a:spcPct val="20000"/>
              </a:spcBef>
              <a:buSzPct val="75000"/>
            </a:pPr>
            <a:r>
              <a:rPr lang="en-NZ" sz="1000" b="1">
                <a:latin typeface="Century Gothic" pitchFamily="34" charset="0"/>
              </a:rPr>
              <a:t>Has a plan</a:t>
            </a:r>
          </a:p>
        </p:txBody>
      </p:sp>
      <p:sp>
        <p:nvSpPr>
          <p:cNvPr id="93197" name="Rectangle 49"/>
          <p:cNvSpPr>
            <a:spLocks noChangeArrowheads="1"/>
          </p:cNvSpPr>
          <p:nvPr/>
        </p:nvSpPr>
        <p:spPr bwMode="auto">
          <a:xfrm>
            <a:off x="1228725" y="2124075"/>
            <a:ext cx="1292225" cy="214313"/>
          </a:xfrm>
          <a:prstGeom prst="rect">
            <a:avLst/>
          </a:prstGeom>
          <a:noFill/>
          <a:ln w="9525">
            <a:noFill/>
            <a:miter lim="800000"/>
            <a:headEnd/>
            <a:tailEnd/>
          </a:ln>
        </p:spPr>
        <p:txBody>
          <a:bodyPr wrap="none">
            <a:spAutoFit/>
          </a:bodyPr>
          <a:lstStyle/>
          <a:p>
            <a:pPr algn="r">
              <a:lnSpc>
                <a:spcPct val="80000"/>
              </a:lnSpc>
              <a:spcBef>
                <a:spcPct val="20000"/>
              </a:spcBef>
              <a:buSzPct val="75000"/>
            </a:pPr>
            <a:r>
              <a:rPr lang="en-NZ" sz="1000" b="1">
                <a:latin typeface="Century Gothic" pitchFamily="34" charset="0"/>
              </a:rPr>
              <a:t>Has survival items</a:t>
            </a:r>
          </a:p>
        </p:txBody>
      </p:sp>
      <p:sp>
        <p:nvSpPr>
          <p:cNvPr id="15" name="AutoShape 52"/>
          <p:cNvSpPr>
            <a:spLocks noChangeArrowheads="1"/>
          </p:cNvSpPr>
          <p:nvPr/>
        </p:nvSpPr>
        <p:spPr bwMode="auto">
          <a:xfrm>
            <a:off x="2660650" y="2122488"/>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88%</a:t>
            </a:r>
          </a:p>
        </p:txBody>
      </p:sp>
      <p:sp>
        <p:nvSpPr>
          <p:cNvPr id="16" name="AutoShape 52"/>
          <p:cNvSpPr>
            <a:spLocks noChangeArrowheads="1"/>
          </p:cNvSpPr>
          <p:nvPr/>
        </p:nvSpPr>
        <p:spPr bwMode="auto">
          <a:xfrm>
            <a:off x="2660650" y="1862138"/>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66%</a:t>
            </a:r>
          </a:p>
        </p:txBody>
      </p:sp>
      <p:sp>
        <p:nvSpPr>
          <p:cNvPr id="17" name="AutoShape 52"/>
          <p:cNvSpPr>
            <a:spLocks noChangeArrowheads="1"/>
          </p:cNvSpPr>
          <p:nvPr/>
        </p:nvSpPr>
        <p:spPr bwMode="auto">
          <a:xfrm>
            <a:off x="3322638" y="2122488"/>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91%</a:t>
            </a:r>
          </a:p>
        </p:txBody>
      </p:sp>
      <p:sp>
        <p:nvSpPr>
          <p:cNvPr id="18" name="AutoShape 52"/>
          <p:cNvSpPr>
            <a:spLocks noChangeArrowheads="1"/>
          </p:cNvSpPr>
          <p:nvPr/>
        </p:nvSpPr>
        <p:spPr bwMode="auto">
          <a:xfrm>
            <a:off x="3322638" y="1852613"/>
            <a:ext cx="369887" cy="233362"/>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48%</a:t>
            </a:r>
          </a:p>
        </p:txBody>
      </p:sp>
      <p:sp>
        <p:nvSpPr>
          <p:cNvPr id="19" name="AutoShape 52"/>
          <p:cNvSpPr>
            <a:spLocks noChangeArrowheads="1"/>
          </p:cNvSpPr>
          <p:nvPr/>
        </p:nvSpPr>
        <p:spPr bwMode="auto">
          <a:xfrm>
            <a:off x="3984625" y="2122488"/>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87%</a:t>
            </a:r>
          </a:p>
        </p:txBody>
      </p:sp>
      <p:sp>
        <p:nvSpPr>
          <p:cNvPr id="20" name="AutoShape 52"/>
          <p:cNvSpPr>
            <a:spLocks noChangeArrowheads="1"/>
          </p:cNvSpPr>
          <p:nvPr/>
        </p:nvSpPr>
        <p:spPr bwMode="auto">
          <a:xfrm>
            <a:off x="3984625" y="1862138"/>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71%</a:t>
            </a:r>
          </a:p>
        </p:txBody>
      </p:sp>
      <p:sp>
        <p:nvSpPr>
          <p:cNvPr id="21" name="AutoShape 52"/>
          <p:cNvSpPr>
            <a:spLocks noChangeArrowheads="1"/>
          </p:cNvSpPr>
          <p:nvPr/>
        </p:nvSpPr>
        <p:spPr bwMode="auto">
          <a:xfrm>
            <a:off x="4643438" y="2122488"/>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91%</a:t>
            </a:r>
          </a:p>
        </p:txBody>
      </p:sp>
      <p:sp>
        <p:nvSpPr>
          <p:cNvPr id="22" name="AutoShape 52"/>
          <p:cNvSpPr>
            <a:spLocks noChangeArrowheads="1"/>
          </p:cNvSpPr>
          <p:nvPr/>
        </p:nvSpPr>
        <p:spPr bwMode="auto">
          <a:xfrm>
            <a:off x="4643438" y="1862138"/>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53%</a:t>
            </a:r>
          </a:p>
        </p:txBody>
      </p:sp>
      <p:sp>
        <p:nvSpPr>
          <p:cNvPr id="93206" name="Rectangle 30"/>
          <p:cNvSpPr>
            <a:spLocks noChangeArrowheads="1"/>
          </p:cNvSpPr>
          <p:nvPr/>
        </p:nvSpPr>
        <p:spPr bwMode="auto">
          <a:xfrm>
            <a:off x="2460625" y="1330325"/>
            <a:ext cx="768350" cy="458788"/>
          </a:xfrm>
          <a:prstGeom prst="rect">
            <a:avLst/>
          </a:prstGeom>
          <a:noFill/>
          <a:ln w="9525">
            <a:noFill/>
            <a:miter lim="800000"/>
            <a:headEnd/>
            <a:tailEnd/>
          </a:ln>
        </p:spPr>
        <p:txBody>
          <a:bodyPr>
            <a:spAutoFit/>
          </a:bodyPr>
          <a:lstStyle/>
          <a:p>
            <a:pPr algn="ctr">
              <a:lnSpc>
                <a:spcPct val="80000"/>
              </a:lnSpc>
              <a:spcBef>
                <a:spcPct val="20000"/>
              </a:spcBef>
              <a:buSzPct val="75000"/>
            </a:pPr>
            <a:r>
              <a:rPr lang="en-NZ" sz="1000" i="1">
                <a:latin typeface="Century Gothic" pitchFamily="34" charset="0"/>
              </a:rPr>
              <a:t>Sample size too small</a:t>
            </a:r>
          </a:p>
        </p:txBody>
      </p:sp>
      <p:sp>
        <p:nvSpPr>
          <p:cNvPr id="93207" name="Rectangle 30"/>
          <p:cNvSpPr>
            <a:spLocks noChangeArrowheads="1"/>
          </p:cNvSpPr>
          <p:nvPr/>
        </p:nvSpPr>
        <p:spPr bwMode="auto">
          <a:xfrm>
            <a:off x="3101975" y="1338263"/>
            <a:ext cx="768350" cy="458787"/>
          </a:xfrm>
          <a:prstGeom prst="rect">
            <a:avLst/>
          </a:prstGeom>
          <a:noFill/>
          <a:ln w="9525">
            <a:noFill/>
            <a:miter lim="800000"/>
            <a:headEnd/>
            <a:tailEnd/>
          </a:ln>
        </p:spPr>
        <p:txBody>
          <a:bodyPr>
            <a:spAutoFit/>
          </a:bodyPr>
          <a:lstStyle/>
          <a:p>
            <a:pPr algn="ctr">
              <a:lnSpc>
                <a:spcPct val="80000"/>
              </a:lnSpc>
              <a:spcBef>
                <a:spcPct val="20000"/>
              </a:spcBef>
              <a:buSzPct val="75000"/>
            </a:pPr>
            <a:r>
              <a:rPr lang="en-NZ" sz="1000" i="1">
                <a:latin typeface="Century Gothic" pitchFamily="34" charset="0"/>
              </a:rPr>
              <a:t>Sample size too small</a:t>
            </a:r>
          </a:p>
        </p:txBody>
      </p:sp>
      <p:sp>
        <p:nvSpPr>
          <p:cNvPr id="93208" name="Rectangle 30"/>
          <p:cNvSpPr>
            <a:spLocks noChangeArrowheads="1"/>
          </p:cNvSpPr>
          <p:nvPr/>
        </p:nvSpPr>
        <p:spPr bwMode="auto">
          <a:xfrm>
            <a:off x="3781425" y="1343025"/>
            <a:ext cx="768350" cy="458788"/>
          </a:xfrm>
          <a:prstGeom prst="rect">
            <a:avLst/>
          </a:prstGeom>
          <a:noFill/>
          <a:ln w="9525">
            <a:noFill/>
            <a:miter lim="800000"/>
            <a:headEnd/>
            <a:tailEnd/>
          </a:ln>
        </p:spPr>
        <p:txBody>
          <a:bodyPr>
            <a:spAutoFit/>
          </a:bodyPr>
          <a:lstStyle/>
          <a:p>
            <a:pPr algn="ctr">
              <a:lnSpc>
                <a:spcPct val="80000"/>
              </a:lnSpc>
              <a:spcBef>
                <a:spcPct val="20000"/>
              </a:spcBef>
              <a:buSzPct val="75000"/>
            </a:pPr>
            <a:r>
              <a:rPr lang="en-NZ" sz="1000" i="1">
                <a:latin typeface="Century Gothic" pitchFamily="34" charset="0"/>
              </a:rPr>
              <a:t>Sample size too small</a:t>
            </a:r>
          </a:p>
        </p:txBody>
      </p:sp>
      <p:sp>
        <p:nvSpPr>
          <p:cNvPr id="93209" name="Rectangle 30"/>
          <p:cNvSpPr>
            <a:spLocks noChangeArrowheads="1"/>
          </p:cNvSpPr>
          <p:nvPr/>
        </p:nvSpPr>
        <p:spPr bwMode="auto">
          <a:xfrm>
            <a:off x="4435475" y="1354138"/>
            <a:ext cx="768350" cy="458787"/>
          </a:xfrm>
          <a:prstGeom prst="rect">
            <a:avLst/>
          </a:prstGeom>
          <a:noFill/>
          <a:ln w="9525">
            <a:noFill/>
            <a:miter lim="800000"/>
            <a:headEnd/>
            <a:tailEnd/>
          </a:ln>
        </p:spPr>
        <p:txBody>
          <a:bodyPr>
            <a:spAutoFit/>
          </a:bodyPr>
          <a:lstStyle/>
          <a:p>
            <a:pPr algn="ctr">
              <a:lnSpc>
                <a:spcPct val="80000"/>
              </a:lnSpc>
              <a:spcBef>
                <a:spcPct val="20000"/>
              </a:spcBef>
              <a:buSzPct val="75000"/>
            </a:pPr>
            <a:r>
              <a:rPr lang="en-NZ" sz="1000" i="1">
                <a:latin typeface="Century Gothic" pitchFamily="34" charset="0"/>
              </a:rPr>
              <a:t>Sample size too small</a:t>
            </a:r>
          </a:p>
        </p:txBody>
      </p:sp>
      <p:sp>
        <p:nvSpPr>
          <p:cNvPr id="93210" name="Text Box 56"/>
          <p:cNvSpPr txBox="1">
            <a:spLocks noChangeArrowheads="1"/>
          </p:cNvSpPr>
          <p:nvPr/>
        </p:nvSpPr>
        <p:spPr bwMode="auto">
          <a:xfrm>
            <a:off x="5249863" y="1073150"/>
            <a:ext cx="473075" cy="246063"/>
          </a:xfrm>
          <a:prstGeom prst="rect">
            <a:avLst/>
          </a:prstGeom>
          <a:noFill/>
          <a:ln w="9525">
            <a:noFill/>
            <a:miter lim="800000"/>
            <a:headEnd/>
            <a:tailEnd/>
          </a:ln>
        </p:spPr>
        <p:txBody>
          <a:bodyPr wrap="none">
            <a:spAutoFit/>
          </a:bodyPr>
          <a:lstStyle/>
          <a:p>
            <a:pPr algn="ctr"/>
            <a:r>
              <a:rPr lang="en-NZ" sz="1000" b="1">
                <a:latin typeface="Century Gothic" pitchFamily="34" charset="0"/>
              </a:rPr>
              <a:t>2010</a:t>
            </a:r>
          </a:p>
        </p:txBody>
      </p:sp>
      <p:sp>
        <p:nvSpPr>
          <p:cNvPr id="28" name="AutoShape 52"/>
          <p:cNvSpPr>
            <a:spLocks noChangeArrowheads="1"/>
          </p:cNvSpPr>
          <p:nvPr/>
        </p:nvSpPr>
        <p:spPr bwMode="auto">
          <a:xfrm>
            <a:off x="5300663" y="1862138"/>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a:t>
            </a:r>
            <a:r>
              <a:rPr lang="en-US" sz="1000" b="1" dirty="0">
                <a:solidFill>
                  <a:schemeClr val="tx1"/>
                </a:solidFill>
              </a:rPr>
              <a:t>43%</a:t>
            </a:r>
            <a:endParaRPr lang="en-US" sz="1000" b="1" dirty="0">
              <a:solidFill>
                <a:schemeClr val="tx1"/>
              </a:solidFill>
            </a:endParaRPr>
          </a:p>
        </p:txBody>
      </p:sp>
      <p:sp>
        <p:nvSpPr>
          <p:cNvPr id="29" name="AutoShape 52"/>
          <p:cNvSpPr>
            <a:spLocks noChangeArrowheads="1"/>
          </p:cNvSpPr>
          <p:nvPr/>
        </p:nvSpPr>
        <p:spPr bwMode="auto">
          <a:xfrm>
            <a:off x="5300663" y="2122488"/>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a:t>
            </a:r>
            <a:r>
              <a:rPr lang="en-US" sz="1000" b="1" dirty="0">
                <a:solidFill>
                  <a:schemeClr val="tx1"/>
                </a:solidFill>
              </a:rPr>
              <a:t>85%</a:t>
            </a:r>
            <a:endParaRPr lang="en-US" sz="1000" b="1" dirty="0">
              <a:solidFill>
                <a:schemeClr val="tx1"/>
              </a:solidFill>
            </a:endParaRPr>
          </a:p>
        </p:txBody>
      </p:sp>
      <p:sp>
        <p:nvSpPr>
          <p:cNvPr id="93213" name="Rectangle 29"/>
          <p:cNvSpPr>
            <a:spLocks noChangeArrowheads="1"/>
          </p:cNvSpPr>
          <p:nvPr/>
        </p:nvSpPr>
        <p:spPr bwMode="auto">
          <a:xfrm>
            <a:off x="5130800" y="1354138"/>
            <a:ext cx="768350" cy="458787"/>
          </a:xfrm>
          <a:prstGeom prst="rect">
            <a:avLst/>
          </a:prstGeom>
          <a:noFill/>
          <a:ln w="9525">
            <a:noFill/>
            <a:miter lim="800000"/>
            <a:headEnd/>
            <a:tailEnd/>
          </a:ln>
        </p:spPr>
        <p:txBody>
          <a:bodyPr>
            <a:spAutoFit/>
          </a:bodyPr>
          <a:lstStyle/>
          <a:p>
            <a:pPr algn="ctr">
              <a:lnSpc>
                <a:spcPct val="80000"/>
              </a:lnSpc>
              <a:spcBef>
                <a:spcPct val="20000"/>
              </a:spcBef>
              <a:buSzPct val="75000"/>
            </a:pPr>
            <a:r>
              <a:rPr lang="en-NZ" sz="1000" i="1">
                <a:latin typeface="Century Gothic" pitchFamily="34" charset="0"/>
              </a:rPr>
              <a:t>Sample size too small</a:t>
            </a:r>
          </a:p>
        </p:txBody>
      </p:sp>
      <p:sp>
        <p:nvSpPr>
          <p:cNvPr id="59" name="Text Box 3"/>
          <p:cNvSpPr txBox="1">
            <a:spLocks noChangeArrowheads="1"/>
          </p:cNvSpPr>
          <p:nvPr/>
        </p:nvSpPr>
        <p:spPr bwMode="auto">
          <a:xfrm>
            <a:off x="1042988" y="2606675"/>
            <a:ext cx="8101012" cy="3170238"/>
          </a:xfrm>
          <a:prstGeom prst="rect">
            <a:avLst/>
          </a:prstGeom>
          <a:noFill/>
          <a:ln w="9525">
            <a:noFill/>
            <a:miter lim="800000"/>
            <a:headEnd/>
            <a:tailEnd/>
          </a:ln>
          <a:effectLst/>
        </p:spPr>
        <p:txBody>
          <a:bodyPr>
            <a:spAutoFit/>
          </a:bodyPr>
          <a:lstStyle/>
          <a:p>
            <a:pPr marL="180975" indent="-180975">
              <a:spcBef>
                <a:spcPct val="50000"/>
              </a:spcBef>
              <a:buFont typeface="Wingdings" pitchFamily="2" charset="2"/>
              <a:buNone/>
              <a:defRPr/>
            </a:pPr>
            <a:r>
              <a:rPr lang="en-NZ" sz="1400" dirty="0">
                <a:solidFill>
                  <a:srgbClr val="009999"/>
                </a:solidFill>
                <a:latin typeface="+mn-lt"/>
                <a:cs typeface="Times New Roman" pitchFamily="18" charset="0"/>
              </a:rPr>
              <a:t>Preparedness</a:t>
            </a:r>
          </a:p>
          <a:p>
            <a:pPr marL="180975" indent="-180975">
              <a:spcBef>
                <a:spcPct val="50000"/>
              </a:spcBef>
              <a:buFont typeface="Wingdings" pitchFamily="2" charset="2"/>
              <a:buChar char=""/>
              <a:defRPr/>
            </a:pPr>
            <a:r>
              <a:rPr lang="en-NZ" sz="1200" dirty="0">
                <a:solidFill>
                  <a:srgbClr val="000000"/>
                </a:solidFill>
                <a:latin typeface="+mn-lt"/>
                <a:cs typeface="+mn-cs"/>
              </a:rPr>
              <a:t>Nelson/Marlborough residents are more likely than average to be fully prepared (37%, cf. 18% national average), and prepared at home (51%, cf. 32% national average).</a:t>
            </a:r>
          </a:p>
          <a:p>
            <a:pPr marL="180975" indent="-180975">
              <a:spcBef>
                <a:spcPct val="50000"/>
              </a:spcBef>
              <a:buFont typeface="Wingdings" pitchFamily="2" charset="2"/>
              <a:buChar char=""/>
              <a:defRPr/>
            </a:pPr>
            <a:r>
              <a:rPr lang="en-NZ" sz="1200" dirty="0">
                <a:solidFill>
                  <a:srgbClr val="000000"/>
                </a:solidFill>
                <a:latin typeface="+mn-lt"/>
                <a:cs typeface="Times New Roman" pitchFamily="18" charset="0"/>
              </a:rPr>
              <a:t>P</a:t>
            </a:r>
            <a:r>
              <a:rPr lang="en-NZ" sz="1200" dirty="0">
                <a:solidFill>
                  <a:srgbClr val="000000"/>
                </a:solidFill>
                <a:latin typeface="+mn-lt"/>
                <a:cs typeface="Times New Roman" pitchFamily="18" charset="0"/>
              </a:rPr>
              <a:t>reparedness </a:t>
            </a:r>
            <a:r>
              <a:rPr lang="en-NZ" sz="1200" dirty="0">
                <a:solidFill>
                  <a:srgbClr val="000000"/>
                </a:solidFill>
                <a:latin typeface="+mn-lt"/>
                <a:cs typeface="Times New Roman" pitchFamily="18" charset="0"/>
              </a:rPr>
              <a:t>levels are </a:t>
            </a:r>
            <a:r>
              <a:rPr lang="en-NZ" sz="1200" dirty="0">
                <a:solidFill>
                  <a:srgbClr val="000000"/>
                </a:solidFill>
                <a:latin typeface="+mn-lt"/>
                <a:cs typeface="Times New Roman" pitchFamily="18" charset="0"/>
              </a:rPr>
              <a:t>significantly higher </a:t>
            </a:r>
            <a:r>
              <a:rPr lang="en-NZ" sz="1200" dirty="0">
                <a:solidFill>
                  <a:srgbClr val="000000"/>
                </a:solidFill>
                <a:latin typeface="+mn-lt"/>
                <a:cs typeface="Times New Roman" pitchFamily="18" charset="0"/>
              </a:rPr>
              <a:t>than average </a:t>
            </a:r>
            <a:r>
              <a:rPr lang="en-NZ" sz="1200" dirty="0">
                <a:solidFill>
                  <a:srgbClr val="000000"/>
                </a:solidFill>
                <a:latin typeface="+mn-lt"/>
                <a:cs typeface="Times New Roman" pitchFamily="18" charset="0"/>
              </a:rPr>
              <a:t>in </a:t>
            </a:r>
            <a:r>
              <a:rPr lang="en-NZ" sz="1200" dirty="0">
                <a:solidFill>
                  <a:srgbClr val="000000"/>
                </a:solidFill>
                <a:latin typeface="+mn-lt"/>
                <a:cs typeface="Times New Roman" pitchFamily="18" charset="0"/>
              </a:rPr>
              <a:t>the </a:t>
            </a:r>
            <a:r>
              <a:rPr lang="en-NZ" sz="1200" dirty="0">
                <a:solidFill>
                  <a:srgbClr val="000000"/>
                </a:solidFill>
                <a:latin typeface="+mn-lt"/>
                <a:cs typeface="Times New Roman" pitchFamily="18" charset="0"/>
              </a:rPr>
              <a:t>following two preparedness diagnostics:</a:t>
            </a:r>
            <a:endParaRPr lang="en-GB" sz="1200" dirty="0">
              <a:solidFill>
                <a:srgbClr val="000000"/>
              </a:solidFill>
              <a:latin typeface="+mn-lt"/>
              <a:cs typeface="+mn-cs"/>
            </a:endParaRPr>
          </a:p>
          <a:p>
            <a:pPr marL="627063" lvl="1" indent="-169863">
              <a:spcBef>
                <a:spcPct val="50000"/>
              </a:spcBef>
              <a:buFont typeface="Wingdings" pitchFamily="2" charset="2"/>
              <a:buChar char=""/>
              <a:defRPr/>
            </a:pPr>
            <a:r>
              <a:rPr lang="en-NZ" sz="1200" dirty="0">
                <a:solidFill>
                  <a:srgbClr val="000000"/>
                </a:solidFill>
                <a:latin typeface="+mn-lt"/>
                <a:cs typeface="Times New Roman" pitchFamily="18" charset="0"/>
              </a:rPr>
              <a:t>You </a:t>
            </a:r>
            <a:r>
              <a:rPr lang="en-NZ" sz="1200" dirty="0">
                <a:solidFill>
                  <a:srgbClr val="000000"/>
                </a:solidFill>
                <a:latin typeface="+mn-lt"/>
                <a:cs typeface="Times New Roman" pitchFamily="18" charset="0"/>
              </a:rPr>
              <a:t>have an emergency survival plan for your household </a:t>
            </a:r>
            <a:r>
              <a:rPr lang="en-NZ" sz="1200" dirty="0">
                <a:solidFill>
                  <a:srgbClr val="000000"/>
                </a:solidFill>
                <a:latin typeface="+mn-lt"/>
                <a:cs typeface="Times New Roman" pitchFamily="18" charset="0"/>
              </a:rPr>
              <a:t>(80%, </a:t>
            </a:r>
            <a:r>
              <a:rPr lang="en-NZ" sz="1200" dirty="0">
                <a:solidFill>
                  <a:srgbClr val="000000"/>
                </a:solidFill>
                <a:latin typeface="+mn-lt"/>
                <a:cs typeface="Times New Roman" pitchFamily="18" charset="0"/>
              </a:rPr>
              <a:t>cf. 63% national average).</a:t>
            </a:r>
          </a:p>
          <a:p>
            <a:pPr marL="638175" lvl="1" indent="-180975">
              <a:spcBef>
                <a:spcPct val="50000"/>
              </a:spcBef>
              <a:buFont typeface="Wingdings" pitchFamily="2" charset="2"/>
              <a:buChar char=""/>
              <a:defRPr/>
            </a:pPr>
            <a:r>
              <a:rPr lang="en-NZ" sz="1200" dirty="0">
                <a:solidFill>
                  <a:srgbClr val="000000"/>
                </a:solidFill>
                <a:latin typeface="+mn-lt"/>
                <a:cs typeface="Times New Roman" pitchFamily="18" charset="0"/>
              </a:rPr>
              <a:t>You </a:t>
            </a:r>
            <a:r>
              <a:rPr lang="en-NZ" sz="1200" dirty="0">
                <a:solidFill>
                  <a:srgbClr val="000000"/>
                </a:solidFill>
                <a:latin typeface="+mn-lt"/>
                <a:cs typeface="Times New Roman" pitchFamily="18" charset="0"/>
              </a:rPr>
              <a:t>regularly update your emergency survival items </a:t>
            </a:r>
            <a:r>
              <a:rPr lang="en-NZ" sz="1200" dirty="0">
                <a:solidFill>
                  <a:srgbClr val="000000"/>
                </a:solidFill>
                <a:latin typeface="+mn-lt"/>
                <a:cs typeface="Times New Roman" pitchFamily="18" charset="0"/>
              </a:rPr>
              <a:t>(71%, </a:t>
            </a:r>
            <a:r>
              <a:rPr lang="en-NZ" sz="1200" dirty="0">
                <a:solidFill>
                  <a:srgbClr val="000000"/>
                </a:solidFill>
                <a:latin typeface="+mn-lt"/>
                <a:cs typeface="Times New Roman" pitchFamily="18" charset="0"/>
              </a:rPr>
              <a:t>cf. 56% national average). </a:t>
            </a:r>
            <a:endParaRPr lang="en-NZ" sz="1200" dirty="0">
              <a:solidFill>
                <a:srgbClr val="000000"/>
              </a:solidFill>
              <a:latin typeface="+mn-lt"/>
              <a:cs typeface="+mn-cs"/>
            </a:endParaRPr>
          </a:p>
          <a:p>
            <a:pPr marL="180975" indent="-180975">
              <a:spcBef>
                <a:spcPct val="50000"/>
              </a:spcBef>
              <a:buFont typeface="Wingdings" pitchFamily="2" charset="2"/>
              <a:buChar char=""/>
              <a:defRPr/>
            </a:pPr>
            <a:r>
              <a:rPr lang="en-NZ" sz="1200" dirty="0">
                <a:solidFill>
                  <a:srgbClr val="000000"/>
                </a:solidFill>
                <a:latin typeface="+mn-lt"/>
                <a:cs typeface="+mn-cs"/>
              </a:rPr>
              <a:t>Nelson/Marlborough residents are more likely than average to say that to prepare for a disaster, households should have an emergency plan that covers away from home (33%, cf. 22% national average) and talk with family and friends (20%, cf. 11% national average).</a:t>
            </a:r>
          </a:p>
          <a:p>
            <a:pPr marL="180975" indent="-180975">
              <a:spcBef>
                <a:spcPct val="50000"/>
              </a:spcBef>
              <a:buFont typeface="Wingdings" pitchFamily="2" charset="2"/>
              <a:buChar char=""/>
              <a:defRPr/>
            </a:pPr>
            <a:r>
              <a:rPr lang="en-NZ" sz="1200" dirty="0">
                <a:solidFill>
                  <a:srgbClr val="000000"/>
                </a:solidFill>
                <a:latin typeface="+mn-lt"/>
                <a:cs typeface="+mn-cs"/>
              </a:rPr>
              <a:t>Nelson/Marlborough residents who have an emergency survival plan for their household are more likely to say that this includes what to do when away from home (71%, cf. 47% of all those with a plan).</a:t>
            </a:r>
          </a:p>
          <a:p>
            <a:pPr marL="180975" indent="-180975">
              <a:spcBef>
                <a:spcPct val="50000"/>
              </a:spcBef>
              <a:buFont typeface="Wingdings" pitchFamily="2" charset="2"/>
              <a:buChar char=""/>
              <a:defRPr/>
            </a:pPr>
            <a:r>
              <a:rPr lang="en-NZ" sz="1200" dirty="0">
                <a:solidFill>
                  <a:srgbClr val="000000"/>
                </a:solidFill>
                <a:latin typeface="+mn-lt"/>
                <a:cs typeface="+mn-cs"/>
              </a:rPr>
              <a:t>Nelson/Marlborough </a:t>
            </a:r>
            <a:r>
              <a:rPr lang="en-NZ" sz="1200" dirty="0">
                <a:solidFill>
                  <a:srgbClr val="000000"/>
                </a:solidFill>
                <a:latin typeface="+mn-lt"/>
                <a:cs typeface="+mn-cs"/>
              </a:rPr>
              <a:t>residents </a:t>
            </a:r>
            <a:r>
              <a:rPr lang="en-NZ" sz="1200" dirty="0">
                <a:solidFill>
                  <a:srgbClr val="000000"/>
                </a:solidFill>
                <a:latin typeface="+mn-lt"/>
                <a:cs typeface="+mn-cs"/>
              </a:rPr>
              <a:t>are more likely than average to say they can get information on how to prepare for a disaster from a local or regional council (48%, cf. 27% national average).</a:t>
            </a:r>
          </a:p>
        </p:txBody>
      </p:sp>
      <p:sp>
        <p:nvSpPr>
          <p:cNvPr id="93215" name="Text Box 56"/>
          <p:cNvSpPr txBox="1">
            <a:spLocks noChangeArrowheads="1"/>
          </p:cNvSpPr>
          <p:nvPr/>
        </p:nvSpPr>
        <p:spPr bwMode="auto">
          <a:xfrm>
            <a:off x="5888038" y="1073150"/>
            <a:ext cx="473075" cy="246063"/>
          </a:xfrm>
          <a:prstGeom prst="rect">
            <a:avLst/>
          </a:prstGeom>
          <a:noFill/>
          <a:ln w="9525">
            <a:noFill/>
            <a:miter lim="800000"/>
            <a:headEnd/>
            <a:tailEnd/>
          </a:ln>
        </p:spPr>
        <p:txBody>
          <a:bodyPr wrap="none">
            <a:spAutoFit/>
          </a:bodyPr>
          <a:lstStyle/>
          <a:p>
            <a:pPr algn="ctr"/>
            <a:r>
              <a:rPr lang="en-NZ" sz="1000" b="1">
                <a:latin typeface="Century Gothic" pitchFamily="34" charset="0"/>
              </a:rPr>
              <a:t>2011</a:t>
            </a:r>
          </a:p>
        </p:txBody>
      </p:sp>
      <p:sp>
        <p:nvSpPr>
          <p:cNvPr id="63" name="AutoShape 52"/>
          <p:cNvSpPr>
            <a:spLocks noChangeArrowheads="1"/>
          </p:cNvSpPr>
          <p:nvPr/>
        </p:nvSpPr>
        <p:spPr bwMode="auto">
          <a:xfrm>
            <a:off x="5932488" y="1862138"/>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a:t>
            </a:r>
            <a:r>
              <a:rPr lang="en-US" sz="1000" b="1" dirty="0">
                <a:solidFill>
                  <a:schemeClr val="tx1"/>
                </a:solidFill>
              </a:rPr>
              <a:t>80%</a:t>
            </a:r>
            <a:endParaRPr lang="en-US" sz="1000" b="1" dirty="0">
              <a:solidFill>
                <a:schemeClr val="tx1"/>
              </a:solidFill>
            </a:endParaRPr>
          </a:p>
        </p:txBody>
      </p:sp>
      <p:sp>
        <p:nvSpPr>
          <p:cNvPr id="64" name="AutoShape 52"/>
          <p:cNvSpPr>
            <a:spLocks noChangeArrowheads="1"/>
          </p:cNvSpPr>
          <p:nvPr/>
        </p:nvSpPr>
        <p:spPr bwMode="auto">
          <a:xfrm>
            <a:off x="5932488" y="2122488"/>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a:t>
            </a:r>
            <a:r>
              <a:rPr lang="en-US" sz="1000" b="1" dirty="0">
                <a:solidFill>
                  <a:schemeClr val="tx1"/>
                </a:solidFill>
              </a:rPr>
              <a:t>91%</a:t>
            </a:r>
            <a:endParaRPr lang="en-US" sz="1000" b="1" dirty="0">
              <a:solidFill>
                <a:schemeClr val="tx1"/>
              </a:solidFill>
            </a:endParaRPr>
          </a:p>
        </p:txBody>
      </p:sp>
      <p:sp>
        <p:nvSpPr>
          <p:cNvPr id="66" name="AutoShape 52"/>
          <p:cNvSpPr>
            <a:spLocks noChangeArrowheads="1"/>
          </p:cNvSpPr>
          <p:nvPr/>
        </p:nvSpPr>
        <p:spPr bwMode="auto">
          <a:xfrm>
            <a:off x="5932488" y="1323975"/>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a:t>
            </a:r>
            <a:r>
              <a:rPr lang="en-US" sz="1000" b="1" dirty="0">
                <a:solidFill>
                  <a:schemeClr val="tx1"/>
                </a:solidFill>
              </a:rPr>
              <a:t>37%</a:t>
            </a:r>
            <a:endParaRPr lang="en-US" sz="1000" b="1" dirty="0">
              <a:solidFill>
                <a:schemeClr val="tx1"/>
              </a:solidFill>
            </a:endParaRPr>
          </a:p>
        </p:txBody>
      </p:sp>
      <p:sp>
        <p:nvSpPr>
          <p:cNvPr id="67" name="AutoShape 52"/>
          <p:cNvSpPr>
            <a:spLocks noChangeArrowheads="1"/>
          </p:cNvSpPr>
          <p:nvPr/>
        </p:nvSpPr>
        <p:spPr bwMode="auto">
          <a:xfrm>
            <a:off x="5932488" y="1590675"/>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a:t>
            </a:r>
            <a:r>
              <a:rPr lang="en-US" sz="1000" b="1" dirty="0">
                <a:solidFill>
                  <a:schemeClr val="tx1"/>
                </a:solidFill>
              </a:rPr>
              <a:t>51%</a:t>
            </a:r>
            <a:endParaRPr lang="en-US" sz="1000" b="1" dirty="0">
              <a:solidFill>
                <a:schemeClr val="tx1"/>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title"/>
          </p:nvPr>
        </p:nvSpPr>
        <p:spPr>
          <a:xfrm>
            <a:off x="1006475" y="128588"/>
            <a:ext cx="8247063" cy="685800"/>
          </a:xfrm>
        </p:spPr>
        <p:txBody>
          <a:bodyPr rtlCol="0">
            <a:normAutofit/>
          </a:bodyPr>
          <a:lstStyle/>
          <a:p>
            <a:pPr fontAlgn="auto">
              <a:spcAft>
                <a:spcPts val="0"/>
              </a:spcAft>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Nelson/</a:t>
            </a:r>
            <a:r>
              <a:rPr lang="en-US"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marlborough</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(continued)</a:t>
            </a:r>
            <a:endParaRPr lang="en-GB"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4210" name="Text Box 6"/>
          <p:cNvSpPr txBox="1">
            <a:spLocks noChangeArrowheads="1"/>
          </p:cNvSpPr>
          <p:nvPr/>
        </p:nvSpPr>
        <p:spPr bwMode="auto">
          <a:xfrm>
            <a:off x="898525" y="6632575"/>
            <a:ext cx="1860550" cy="244475"/>
          </a:xfrm>
          <a:prstGeom prst="rect">
            <a:avLst/>
          </a:prstGeom>
          <a:noFill/>
          <a:ln w="9525">
            <a:noFill/>
            <a:miter lim="800000"/>
            <a:headEnd/>
            <a:tailEnd/>
          </a:ln>
        </p:spPr>
        <p:txBody>
          <a:bodyPr>
            <a:spAutoFit/>
          </a:bodyPr>
          <a:lstStyle/>
          <a:p>
            <a:pPr>
              <a:spcBef>
                <a:spcPct val="50000"/>
              </a:spcBef>
            </a:pPr>
            <a:r>
              <a:rPr lang="en-US" sz="1000">
                <a:solidFill>
                  <a:srgbClr val="000000"/>
                </a:solidFill>
                <a:latin typeface="Century Gothic" pitchFamily="34" charset="0"/>
              </a:rPr>
              <a:t>Sample size = 65</a:t>
            </a:r>
            <a:endParaRPr lang="en-GB" sz="1000">
              <a:solidFill>
                <a:srgbClr val="000000"/>
              </a:solidFill>
              <a:latin typeface="Century Gothic" pitchFamily="34" charset="0"/>
            </a:endParaRPr>
          </a:p>
        </p:txBody>
      </p:sp>
      <p:sp>
        <p:nvSpPr>
          <p:cNvPr id="94211" name="Text Box 6"/>
          <p:cNvSpPr txBox="1">
            <a:spLocks noChangeArrowheads="1"/>
          </p:cNvSpPr>
          <p:nvPr/>
        </p:nvSpPr>
        <p:spPr bwMode="auto">
          <a:xfrm>
            <a:off x="996950" y="3419475"/>
            <a:ext cx="7985125" cy="1600200"/>
          </a:xfrm>
          <a:prstGeom prst="rect">
            <a:avLst/>
          </a:prstGeom>
          <a:noFill/>
          <a:ln w="9525">
            <a:noFill/>
            <a:miter lim="800000"/>
            <a:headEnd/>
            <a:tailEnd/>
          </a:ln>
        </p:spPr>
        <p:txBody>
          <a:bodyPr>
            <a:spAutoFit/>
          </a:bodyPr>
          <a:lstStyle/>
          <a:p>
            <a:pPr marL="180975" indent="-180975">
              <a:spcBef>
                <a:spcPct val="50000"/>
              </a:spcBef>
              <a:buFont typeface="Wingdings" pitchFamily="2" charset="2"/>
              <a:buNone/>
            </a:pPr>
            <a:r>
              <a:rPr lang="en-NZ" sz="1400">
                <a:solidFill>
                  <a:srgbClr val="009999"/>
                </a:solidFill>
                <a:latin typeface="Century Gothic" pitchFamily="34" charset="0"/>
                <a:cs typeface="Times New Roman" pitchFamily="18" charset="0"/>
              </a:rPr>
              <a:t>Disaster awareness</a:t>
            </a:r>
          </a:p>
          <a:p>
            <a:pPr marL="180975" indent="-180975">
              <a:spcBef>
                <a:spcPct val="50000"/>
              </a:spcBef>
              <a:buFont typeface="Wingdings" pitchFamily="2" charset="2"/>
              <a:buChar char=""/>
            </a:pPr>
            <a:r>
              <a:rPr lang="en-NZ" sz="1200">
                <a:solidFill>
                  <a:srgbClr val="000000"/>
                </a:solidFill>
                <a:latin typeface="Century Gothic" pitchFamily="34" charset="0"/>
                <a:cs typeface="Times New Roman" pitchFamily="18" charset="0"/>
              </a:rPr>
              <a:t>Nelson/Marlborough residents are less likely than average to say that a volcanic eruption (35%, cf. 51% national average) or a hurricane, cyclone, or storm (40%, cf. 53% national average) is a disaster that could happen in their lifetime.</a:t>
            </a:r>
          </a:p>
          <a:p>
            <a:pPr marL="180975" indent="-180975">
              <a:spcBef>
                <a:spcPct val="50000"/>
              </a:spcBef>
              <a:buFont typeface="Wingdings" pitchFamily="2" charset="2"/>
              <a:buChar char=""/>
            </a:pPr>
            <a:r>
              <a:rPr lang="en-NZ" sz="1200">
                <a:solidFill>
                  <a:srgbClr val="000000"/>
                </a:solidFill>
                <a:latin typeface="Century Gothic" pitchFamily="34" charset="0"/>
                <a:cs typeface="Times New Roman" pitchFamily="18" charset="0"/>
              </a:rPr>
              <a:t>In the event of an earthquake, Nelson/Marlborough residents are more likely than average to say that people should implement a survival plan (10%, cf. 4% national average) and stay indoors (15, cf. 7% national average).</a:t>
            </a:r>
          </a:p>
        </p:txBody>
      </p:sp>
      <p:sp>
        <p:nvSpPr>
          <p:cNvPr id="94212" name="Text Box 7"/>
          <p:cNvSpPr txBox="1">
            <a:spLocks noChangeArrowheads="1"/>
          </p:cNvSpPr>
          <p:nvPr/>
        </p:nvSpPr>
        <p:spPr bwMode="auto">
          <a:xfrm>
            <a:off x="996950" y="1106488"/>
            <a:ext cx="8080375" cy="2247900"/>
          </a:xfrm>
          <a:prstGeom prst="rect">
            <a:avLst/>
          </a:prstGeom>
          <a:noFill/>
          <a:ln w="9525">
            <a:noFill/>
            <a:miter lim="800000"/>
            <a:headEnd/>
            <a:tailEnd/>
          </a:ln>
        </p:spPr>
        <p:txBody>
          <a:bodyPr>
            <a:spAutoFit/>
          </a:bodyPr>
          <a:lstStyle/>
          <a:p>
            <a:pPr marL="180975" indent="-180975">
              <a:spcBef>
                <a:spcPct val="50000"/>
              </a:spcBef>
              <a:buFont typeface="Wingdings" pitchFamily="2" charset="2"/>
              <a:buNone/>
            </a:pPr>
            <a:r>
              <a:rPr lang="en-NZ" sz="1400">
                <a:solidFill>
                  <a:srgbClr val="009999"/>
                </a:solidFill>
                <a:latin typeface="Century Gothic" pitchFamily="34" charset="0"/>
                <a:cs typeface="Times New Roman" pitchFamily="18" charset="0"/>
              </a:rPr>
              <a:t>Advertising and information</a:t>
            </a:r>
          </a:p>
          <a:p>
            <a:pPr marL="180975" indent="-180975">
              <a:spcBef>
                <a:spcPct val="50000"/>
              </a:spcBef>
              <a:buFont typeface="Wingdings" pitchFamily="2" charset="2"/>
              <a:buChar char=""/>
            </a:pPr>
            <a:r>
              <a:rPr lang="en-NZ" sz="1200">
                <a:solidFill>
                  <a:srgbClr val="000000"/>
                </a:solidFill>
                <a:latin typeface="Century Gothic" pitchFamily="34" charset="0"/>
                <a:cs typeface="Times New Roman" pitchFamily="18" charset="0"/>
              </a:rPr>
              <a:t>Nelson/Marlborough residents are more likely than average to say they have seen general advertising about preparing for a disaster in newspapers (57%, cf. 33% national average) and magazines (10%, cf. 2% national average).</a:t>
            </a:r>
          </a:p>
          <a:p>
            <a:pPr marL="180975" indent="-180975">
              <a:spcBef>
                <a:spcPct val="50000"/>
              </a:spcBef>
              <a:buFont typeface="Wingdings" pitchFamily="2" charset="2"/>
              <a:buChar char=""/>
            </a:pPr>
            <a:r>
              <a:rPr lang="en-NZ" sz="1200">
                <a:solidFill>
                  <a:srgbClr val="000000"/>
                </a:solidFill>
                <a:latin typeface="Century Gothic" pitchFamily="34" charset="0"/>
                <a:cs typeface="Times New Roman" pitchFamily="18" charset="0"/>
              </a:rPr>
              <a:t>Nelson/Marlborough residents who have seen or heard advertising about preparing for a disaster are more likely than average to say that the ads are telling them to be aware of what could happen (23%, cf. 12% national average) and that they might not be where they think they will be (12%, cf. 3% national average).</a:t>
            </a:r>
          </a:p>
          <a:p>
            <a:pPr marL="180975" indent="-180975">
              <a:spcBef>
                <a:spcPct val="50000"/>
              </a:spcBef>
              <a:buFont typeface="Wingdings" pitchFamily="2" charset="2"/>
              <a:buChar char=""/>
            </a:pPr>
            <a:r>
              <a:rPr lang="en-NZ" sz="1200">
                <a:latin typeface="Century Gothic" pitchFamily="34" charset="0"/>
                <a:cs typeface="Times New Roman" pitchFamily="18" charset="0"/>
              </a:rPr>
              <a:t>Nelson/Marlborough residents are more likely than average to say they have seen non-advertising information about disasters in the media/news (unspecific)(7%, cf. 2% national average).</a:t>
            </a:r>
            <a:endParaRPr lang="en-NZ" sz="1200">
              <a:solidFill>
                <a:srgbClr val="000000"/>
              </a:solidFill>
              <a:latin typeface="Century Gothic" pitchFamily="34" charset="0"/>
              <a:cs typeface="Times New Roman" pitchFamily="18"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p:cNvSpPr/>
          <p:nvPr/>
        </p:nvSpPr>
        <p:spPr>
          <a:xfrm>
            <a:off x="1150772" y="1057978"/>
            <a:ext cx="4468978" cy="1388901"/>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NZ" dirty="0"/>
          </a:p>
        </p:txBody>
      </p:sp>
      <p:sp>
        <p:nvSpPr>
          <p:cNvPr id="5" name="Rectangle 3"/>
          <p:cNvSpPr>
            <a:spLocks noGrp="1" noChangeArrowheads="1"/>
          </p:cNvSpPr>
          <p:nvPr>
            <p:ph type="title"/>
          </p:nvPr>
        </p:nvSpPr>
        <p:spPr>
          <a:xfrm>
            <a:off x="1092200" y="128588"/>
            <a:ext cx="8247063" cy="685800"/>
          </a:xfrm>
        </p:spPr>
        <p:txBody>
          <a:bodyPr rtlCol="0">
            <a:normAutofit/>
          </a:bodyPr>
          <a:lstStyle/>
          <a:p>
            <a:pPr fontAlgn="auto">
              <a:spcAft>
                <a:spcPts val="0"/>
              </a:spcAft>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West coast</a:t>
            </a:r>
            <a:endParaRPr lang="en-GB"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5237" name="Text Box 6"/>
          <p:cNvSpPr txBox="1">
            <a:spLocks noChangeArrowheads="1"/>
          </p:cNvSpPr>
          <p:nvPr/>
        </p:nvSpPr>
        <p:spPr bwMode="auto">
          <a:xfrm>
            <a:off x="898525" y="6632575"/>
            <a:ext cx="1860550" cy="244475"/>
          </a:xfrm>
          <a:prstGeom prst="rect">
            <a:avLst/>
          </a:prstGeom>
          <a:noFill/>
          <a:ln w="9525">
            <a:noFill/>
            <a:miter lim="800000"/>
            <a:headEnd/>
            <a:tailEnd/>
          </a:ln>
        </p:spPr>
        <p:txBody>
          <a:bodyPr>
            <a:spAutoFit/>
          </a:bodyPr>
          <a:lstStyle/>
          <a:p>
            <a:pPr>
              <a:spcBef>
                <a:spcPct val="50000"/>
              </a:spcBef>
            </a:pPr>
            <a:r>
              <a:rPr lang="en-US" sz="1000">
                <a:solidFill>
                  <a:srgbClr val="000000"/>
                </a:solidFill>
                <a:latin typeface="Century Gothic" pitchFamily="34" charset="0"/>
              </a:rPr>
              <a:t>Sample size = 66</a:t>
            </a:r>
            <a:endParaRPr lang="en-GB" sz="1000">
              <a:solidFill>
                <a:srgbClr val="000000"/>
              </a:solidFill>
              <a:latin typeface="Century Gothic" pitchFamily="34" charset="0"/>
            </a:endParaRPr>
          </a:p>
        </p:txBody>
      </p:sp>
      <p:sp>
        <p:nvSpPr>
          <p:cNvPr id="95238" name="Rectangle 48"/>
          <p:cNvSpPr>
            <a:spLocks noChangeArrowheads="1"/>
          </p:cNvSpPr>
          <p:nvPr/>
        </p:nvSpPr>
        <p:spPr bwMode="auto">
          <a:xfrm>
            <a:off x="1452563" y="1343025"/>
            <a:ext cx="1079500" cy="215900"/>
          </a:xfrm>
          <a:prstGeom prst="rect">
            <a:avLst/>
          </a:prstGeom>
          <a:noFill/>
          <a:ln w="9525">
            <a:noFill/>
            <a:miter lim="800000"/>
            <a:headEnd/>
            <a:tailEnd/>
          </a:ln>
        </p:spPr>
        <p:txBody>
          <a:bodyPr wrap="none">
            <a:spAutoFit/>
          </a:bodyPr>
          <a:lstStyle/>
          <a:p>
            <a:pPr algn="r">
              <a:lnSpc>
                <a:spcPct val="80000"/>
              </a:lnSpc>
              <a:spcBef>
                <a:spcPct val="20000"/>
              </a:spcBef>
              <a:buSzPct val="75000"/>
            </a:pPr>
            <a:r>
              <a:rPr lang="en-NZ" sz="1000" b="1">
                <a:latin typeface="Century Gothic" pitchFamily="34" charset="0"/>
              </a:rPr>
              <a:t>Fully prepared</a:t>
            </a:r>
          </a:p>
        </p:txBody>
      </p:sp>
      <p:sp>
        <p:nvSpPr>
          <p:cNvPr id="95239" name="Rectangle 49"/>
          <p:cNvSpPr>
            <a:spLocks noChangeArrowheads="1"/>
          </p:cNvSpPr>
          <p:nvPr/>
        </p:nvSpPr>
        <p:spPr bwMode="auto">
          <a:xfrm>
            <a:off x="1217613" y="1571625"/>
            <a:ext cx="1314450" cy="215900"/>
          </a:xfrm>
          <a:prstGeom prst="rect">
            <a:avLst/>
          </a:prstGeom>
          <a:noFill/>
          <a:ln w="9525">
            <a:noFill/>
            <a:miter lim="800000"/>
            <a:headEnd/>
            <a:tailEnd/>
          </a:ln>
        </p:spPr>
        <p:txBody>
          <a:bodyPr wrap="none">
            <a:spAutoFit/>
          </a:bodyPr>
          <a:lstStyle/>
          <a:p>
            <a:pPr algn="r">
              <a:lnSpc>
                <a:spcPct val="80000"/>
              </a:lnSpc>
              <a:spcBef>
                <a:spcPct val="20000"/>
              </a:spcBef>
              <a:buSzPct val="75000"/>
            </a:pPr>
            <a:r>
              <a:rPr lang="en-NZ" sz="1000" b="1">
                <a:latin typeface="Century Gothic" pitchFamily="34" charset="0"/>
              </a:rPr>
              <a:t>Prepared at home</a:t>
            </a:r>
          </a:p>
        </p:txBody>
      </p:sp>
      <p:sp>
        <p:nvSpPr>
          <p:cNvPr id="95240" name="Rectangle 49"/>
          <p:cNvSpPr>
            <a:spLocks noChangeArrowheads="1"/>
          </p:cNvSpPr>
          <p:nvPr/>
        </p:nvSpPr>
        <p:spPr bwMode="auto">
          <a:xfrm>
            <a:off x="1685925" y="1817688"/>
            <a:ext cx="846138" cy="215900"/>
          </a:xfrm>
          <a:prstGeom prst="rect">
            <a:avLst/>
          </a:prstGeom>
          <a:noFill/>
          <a:ln w="9525">
            <a:noFill/>
            <a:miter lim="800000"/>
            <a:headEnd/>
            <a:tailEnd/>
          </a:ln>
        </p:spPr>
        <p:txBody>
          <a:bodyPr wrap="none">
            <a:spAutoFit/>
          </a:bodyPr>
          <a:lstStyle/>
          <a:p>
            <a:pPr algn="r">
              <a:lnSpc>
                <a:spcPct val="80000"/>
              </a:lnSpc>
              <a:spcBef>
                <a:spcPct val="20000"/>
              </a:spcBef>
              <a:buSzPct val="75000"/>
            </a:pPr>
            <a:r>
              <a:rPr lang="en-NZ" sz="1000" b="1">
                <a:latin typeface="Century Gothic" pitchFamily="34" charset="0"/>
              </a:rPr>
              <a:t>Has a plan</a:t>
            </a:r>
          </a:p>
        </p:txBody>
      </p:sp>
      <p:sp>
        <p:nvSpPr>
          <p:cNvPr id="95241" name="Rectangle 49"/>
          <p:cNvSpPr>
            <a:spLocks noChangeArrowheads="1"/>
          </p:cNvSpPr>
          <p:nvPr/>
        </p:nvSpPr>
        <p:spPr bwMode="auto">
          <a:xfrm>
            <a:off x="1239838" y="2081213"/>
            <a:ext cx="1292225" cy="214312"/>
          </a:xfrm>
          <a:prstGeom prst="rect">
            <a:avLst/>
          </a:prstGeom>
          <a:noFill/>
          <a:ln w="9525">
            <a:noFill/>
            <a:miter lim="800000"/>
            <a:headEnd/>
            <a:tailEnd/>
          </a:ln>
        </p:spPr>
        <p:txBody>
          <a:bodyPr wrap="none">
            <a:spAutoFit/>
          </a:bodyPr>
          <a:lstStyle/>
          <a:p>
            <a:pPr algn="r">
              <a:lnSpc>
                <a:spcPct val="80000"/>
              </a:lnSpc>
              <a:spcBef>
                <a:spcPct val="20000"/>
              </a:spcBef>
              <a:buSzPct val="75000"/>
            </a:pPr>
            <a:r>
              <a:rPr lang="en-NZ" sz="1000" b="1">
                <a:latin typeface="Century Gothic" pitchFamily="34" charset="0"/>
              </a:rPr>
              <a:t>Has survival items</a:t>
            </a:r>
          </a:p>
        </p:txBody>
      </p:sp>
      <p:sp>
        <p:nvSpPr>
          <p:cNvPr id="31" name="AutoShape 52"/>
          <p:cNvSpPr>
            <a:spLocks noChangeArrowheads="1"/>
          </p:cNvSpPr>
          <p:nvPr/>
        </p:nvSpPr>
        <p:spPr bwMode="auto">
          <a:xfrm>
            <a:off x="2587625" y="1824038"/>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a:t>
            </a:r>
            <a:r>
              <a:rPr lang="en-US" sz="1000" b="1" dirty="0">
                <a:solidFill>
                  <a:schemeClr val="tx1"/>
                </a:solidFill>
              </a:rPr>
              <a:t>79%</a:t>
            </a:r>
            <a:endParaRPr lang="en-US" sz="1000" b="1" dirty="0">
              <a:solidFill>
                <a:schemeClr val="tx1"/>
              </a:solidFill>
            </a:endParaRPr>
          </a:p>
        </p:txBody>
      </p:sp>
      <p:sp>
        <p:nvSpPr>
          <p:cNvPr id="32" name="AutoShape 52"/>
          <p:cNvSpPr>
            <a:spLocks noChangeArrowheads="1"/>
          </p:cNvSpPr>
          <p:nvPr/>
        </p:nvSpPr>
        <p:spPr bwMode="auto">
          <a:xfrm>
            <a:off x="2587625" y="2084388"/>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a:t>
            </a:r>
            <a:r>
              <a:rPr lang="en-US" sz="1000" b="1" dirty="0">
                <a:solidFill>
                  <a:schemeClr val="tx1"/>
                </a:solidFill>
              </a:rPr>
              <a:t>93%</a:t>
            </a:r>
            <a:endParaRPr lang="en-US" sz="1000" b="1" dirty="0">
              <a:solidFill>
                <a:schemeClr val="tx1"/>
              </a:solidFill>
            </a:endParaRPr>
          </a:p>
        </p:txBody>
      </p:sp>
      <p:sp>
        <p:nvSpPr>
          <p:cNvPr id="95244" name="Text Box 56"/>
          <p:cNvSpPr txBox="1">
            <a:spLocks noChangeArrowheads="1"/>
          </p:cNvSpPr>
          <p:nvPr/>
        </p:nvSpPr>
        <p:spPr bwMode="auto">
          <a:xfrm>
            <a:off x="2532063" y="1096963"/>
            <a:ext cx="473075" cy="246062"/>
          </a:xfrm>
          <a:prstGeom prst="rect">
            <a:avLst/>
          </a:prstGeom>
          <a:noFill/>
          <a:ln w="9525">
            <a:noFill/>
            <a:miter lim="800000"/>
            <a:headEnd/>
            <a:tailEnd/>
          </a:ln>
        </p:spPr>
        <p:txBody>
          <a:bodyPr wrap="none">
            <a:spAutoFit/>
          </a:bodyPr>
          <a:lstStyle/>
          <a:p>
            <a:pPr algn="ctr"/>
            <a:r>
              <a:rPr lang="en-NZ" sz="1000" b="1">
                <a:latin typeface="Century Gothic" pitchFamily="34" charset="0"/>
              </a:rPr>
              <a:t>2011</a:t>
            </a:r>
          </a:p>
        </p:txBody>
      </p:sp>
      <p:sp>
        <p:nvSpPr>
          <p:cNvPr id="35" name="AutoShape 52"/>
          <p:cNvSpPr>
            <a:spLocks noChangeArrowheads="1"/>
          </p:cNvSpPr>
          <p:nvPr/>
        </p:nvSpPr>
        <p:spPr bwMode="auto">
          <a:xfrm>
            <a:off x="2587625" y="1316038"/>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a:t>
            </a:r>
            <a:r>
              <a:rPr lang="en-US" sz="1000" b="1" dirty="0">
                <a:solidFill>
                  <a:schemeClr val="tx1"/>
                </a:solidFill>
              </a:rPr>
              <a:t>24%</a:t>
            </a:r>
            <a:endParaRPr lang="en-US" sz="1000" b="1" dirty="0">
              <a:solidFill>
                <a:schemeClr val="tx1"/>
              </a:solidFill>
            </a:endParaRPr>
          </a:p>
        </p:txBody>
      </p:sp>
      <p:sp>
        <p:nvSpPr>
          <p:cNvPr id="36" name="AutoShape 52"/>
          <p:cNvSpPr>
            <a:spLocks noChangeArrowheads="1"/>
          </p:cNvSpPr>
          <p:nvPr/>
        </p:nvSpPr>
        <p:spPr bwMode="auto">
          <a:xfrm>
            <a:off x="2587625" y="1566863"/>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a:t>
            </a:r>
            <a:r>
              <a:rPr lang="en-US" sz="1000" b="1" dirty="0">
                <a:solidFill>
                  <a:schemeClr val="tx1"/>
                </a:solidFill>
              </a:rPr>
              <a:t>53%</a:t>
            </a:r>
            <a:endParaRPr lang="en-US" sz="1000" b="1" dirty="0">
              <a:solidFill>
                <a:schemeClr val="tx1"/>
              </a:solidFill>
            </a:endParaRPr>
          </a:p>
        </p:txBody>
      </p:sp>
      <p:sp>
        <p:nvSpPr>
          <p:cNvPr id="95247" name="Text Box 4"/>
          <p:cNvSpPr txBox="1">
            <a:spLocks noChangeArrowheads="1"/>
          </p:cNvSpPr>
          <p:nvPr/>
        </p:nvSpPr>
        <p:spPr bwMode="auto">
          <a:xfrm>
            <a:off x="977900" y="2566988"/>
            <a:ext cx="8166100" cy="4094162"/>
          </a:xfrm>
          <a:prstGeom prst="rect">
            <a:avLst/>
          </a:prstGeom>
          <a:noFill/>
          <a:ln w="9525">
            <a:noFill/>
            <a:miter lim="800000"/>
            <a:headEnd/>
            <a:tailEnd/>
          </a:ln>
        </p:spPr>
        <p:txBody>
          <a:bodyPr>
            <a:spAutoFit/>
          </a:bodyPr>
          <a:lstStyle/>
          <a:p>
            <a:pPr marL="180975" indent="-180975">
              <a:spcBef>
                <a:spcPct val="50000"/>
              </a:spcBef>
              <a:buFont typeface="Wingdings" pitchFamily="2" charset="2"/>
              <a:buNone/>
            </a:pPr>
            <a:r>
              <a:rPr lang="en-NZ" sz="1400">
                <a:solidFill>
                  <a:srgbClr val="009999"/>
                </a:solidFill>
                <a:latin typeface="Century Gothic" pitchFamily="34" charset="0"/>
                <a:cs typeface="Times New Roman" pitchFamily="18" charset="0"/>
              </a:rPr>
              <a:t>Preparedness</a:t>
            </a:r>
          </a:p>
          <a:p>
            <a:pPr marL="180975" indent="-180975">
              <a:spcBef>
                <a:spcPct val="50000"/>
              </a:spcBef>
              <a:buFont typeface="Wingdings" pitchFamily="2" charset="2"/>
              <a:buChar char=""/>
            </a:pPr>
            <a:r>
              <a:rPr lang="en-NZ" sz="1200">
                <a:solidFill>
                  <a:srgbClr val="000000"/>
                </a:solidFill>
                <a:latin typeface="Century Gothic" pitchFamily="34" charset="0"/>
                <a:cs typeface="Times New Roman" pitchFamily="18" charset="0"/>
              </a:rPr>
              <a:t>Residents from the West Coast are more likely than average to be prepared at home (53%, cf. 32% national average).</a:t>
            </a:r>
          </a:p>
          <a:p>
            <a:pPr marL="180975" indent="-180975">
              <a:spcBef>
                <a:spcPct val="50000"/>
              </a:spcBef>
              <a:buFont typeface="Wingdings" pitchFamily="2" charset="2"/>
              <a:buChar char=""/>
            </a:pPr>
            <a:r>
              <a:rPr lang="en-NZ" sz="1200">
                <a:solidFill>
                  <a:srgbClr val="000000"/>
                </a:solidFill>
                <a:latin typeface="Century Gothic" pitchFamily="34" charset="0"/>
                <a:cs typeface="Times New Roman" pitchFamily="18" charset="0"/>
              </a:rPr>
              <a:t>Preparedness levels in the West Coast are significantly higher than average in the following preparedness diagnostics:</a:t>
            </a:r>
            <a:endParaRPr lang="en-GB" sz="1200">
              <a:solidFill>
                <a:srgbClr val="000000"/>
              </a:solidFill>
              <a:latin typeface="Century Gothic" pitchFamily="34" charset="0"/>
            </a:endParaRPr>
          </a:p>
          <a:p>
            <a:pPr marL="627063" lvl="1" indent="-169863">
              <a:spcBef>
                <a:spcPct val="50000"/>
              </a:spcBef>
              <a:buFont typeface="Wingdings" pitchFamily="2" charset="2"/>
              <a:buChar char=""/>
            </a:pPr>
            <a:r>
              <a:rPr lang="en-NZ" sz="1200">
                <a:solidFill>
                  <a:srgbClr val="000000"/>
                </a:solidFill>
                <a:latin typeface="Century Gothic" pitchFamily="34" charset="0"/>
                <a:cs typeface="Times New Roman" pitchFamily="18" charset="0"/>
              </a:rPr>
              <a:t>You have a good understanding of the types of disasters that could occur in New Zealand, and the chances of them occurring (96%, cf. 82% national average)</a:t>
            </a:r>
          </a:p>
          <a:p>
            <a:pPr marL="627063" lvl="1" indent="-169863">
              <a:spcBef>
                <a:spcPct val="50000"/>
              </a:spcBef>
              <a:buFont typeface="Wingdings" pitchFamily="2" charset="2"/>
              <a:buChar char=""/>
            </a:pPr>
            <a:r>
              <a:rPr lang="en-NZ" sz="1200">
                <a:solidFill>
                  <a:srgbClr val="000000"/>
                </a:solidFill>
                <a:latin typeface="Century Gothic" pitchFamily="34" charset="0"/>
                <a:cs typeface="Times New Roman" pitchFamily="18" charset="0"/>
              </a:rPr>
              <a:t>You have a good understanding of what the effects would be if a disaster struck in your area (96%, cf. 84% national average)</a:t>
            </a:r>
          </a:p>
          <a:p>
            <a:pPr marL="627063" lvl="1" indent="-169863">
              <a:spcBef>
                <a:spcPct val="50000"/>
              </a:spcBef>
              <a:buFont typeface="Wingdings" pitchFamily="2" charset="2"/>
              <a:buChar char=""/>
            </a:pPr>
            <a:r>
              <a:rPr lang="en-NZ" sz="1200">
                <a:solidFill>
                  <a:srgbClr val="000000"/>
                </a:solidFill>
                <a:latin typeface="Century Gothic" pitchFamily="34" charset="0"/>
                <a:cs typeface="Times New Roman" pitchFamily="18" charset="0"/>
              </a:rPr>
              <a:t>You are familiar with the Civil Defence information in the Yellow Pages (80%, cf. 67% national average)</a:t>
            </a:r>
          </a:p>
          <a:p>
            <a:pPr marL="627063" lvl="1" indent="-169863">
              <a:spcBef>
                <a:spcPct val="50000"/>
              </a:spcBef>
              <a:buFont typeface="Wingdings" pitchFamily="2" charset="2"/>
              <a:buChar char=""/>
            </a:pPr>
            <a:r>
              <a:rPr lang="en-NZ" sz="1200">
                <a:solidFill>
                  <a:srgbClr val="000000"/>
                </a:solidFill>
                <a:latin typeface="Century Gothic" pitchFamily="34" charset="0"/>
                <a:cs typeface="Times New Roman" pitchFamily="18" charset="0"/>
              </a:rPr>
              <a:t>You have an emergency survival plan for your household (79%, cf. 63% national average)</a:t>
            </a:r>
          </a:p>
          <a:p>
            <a:pPr marL="627063" lvl="1" indent="-169863">
              <a:spcBef>
                <a:spcPct val="50000"/>
              </a:spcBef>
              <a:buFont typeface="Wingdings" pitchFamily="2" charset="2"/>
              <a:buChar char=""/>
            </a:pPr>
            <a:r>
              <a:rPr lang="en-NZ" sz="1200">
                <a:solidFill>
                  <a:srgbClr val="000000"/>
                </a:solidFill>
                <a:latin typeface="Century Gothic" pitchFamily="34" charset="0"/>
                <a:cs typeface="Times New Roman" pitchFamily="18" charset="0"/>
              </a:rPr>
              <a:t>You have stored at least 3 litres of water per person for 3 days for each member in your household (71%, cf. 53% national average)</a:t>
            </a:r>
          </a:p>
          <a:p>
            <a:pPr marL="627063" lvl="1" indent="-169863">
              <a:spcBef>
                <a:spcPct val="50000"/>
              </a:spcBef>
              <a:buFont typeface="Wingdings" pitchFamily="2" charset="2"/>
              <a:buChar char=""/>
            </a:pPr>
            <a:r>
              <a:rPr lang="en-NZ" sz="1200">
                <a:solidFill>
                  <a:srgbClr val="000000"/>
                </a:solidFill>
                <a:latin typeface="Century Gothic" pitchFamily="34" charset="0"/>
                <a:cs typeface="Times New Roman" pitchFamily="18" charset="0"/>
              </a:rPr>
              <a:t>You have the necessary emergency items needed to survive a disaster (93%, cf. 84% national average)</a:t>
            </a:r>
          </a:p>
          <a:p>
            <a:pPr marL="627063" lvl="1" indent="-169863">
              <a:spcBef>
                <a:spcPct val="50000"/>
              </a:spcBef>
              <a:buFont typeface="Wingdings" pitchFamily="2" charset="2"/>
              <a:buChar char=""/>
            </a:pPr>
            <a:r>
              <a:rPr lang="en-NZ" sz="1200">
                <a:solidFill>
                  <a:srgbClr val="000000"/>
                </a:solidFill>
                <a:latin typeface="Century Gothic" pitchFamily="34" charset="0"/>
                <a:cs typeface="Times New Roman" pitchFamily="18" charset="0"/>
              </a:rPr>
              <a:t>You regularly update your emergency survival items (83%, cf. 56% national average).</a:t>
            </a:r>
          </a:p>
        </p:txBody>
      </p:sp>
      <p:sp>
        <p:nvSpPr>
          <p:cNvPr id="2" name="TextBox 1"/>
          <p:cNvSpPr txBox="1"/>
          <p:nvPr/>
        </p:nvSpPr>
        <p:spPr>
          <a:xfrm>
            <a:off x="3190875" y="1273175"/>
            <a:ext cx="2219325" cy="969963"/>
          </a:xfrm>
          <a:prstGeom prst="rect">
            <a:avLst/>
          </a:prstGeom>
          <a:noFill/>
        </p:spPr>
        <p:txBody>
          <a:bodyPr>
            <a:spAutoFit/>
          </a:bodyPr>
          <a:lstStyle/>
          <a:p>
            <a:pPr fontAlgn="auto">
              <a:spcBef>
                <a:spcPts val="0"/>
              </a:spcBef>
              <a:spcAft>
                <a:spcPts val="0"/>
              </a:spcAft>
              <a:defRPr/>
            </a:pPr>
            <a:r>
              <a:rPr lang="en-NZ" sz="950" i="1" dirty="0">
                <a:latin typeface="+mn-lt"/>
                <a:cs typeface="+mn-cs"/>
              </a:rPr>
              <a:t>*Note, there are no comparative figures provided as this year the West Coast was analysed as a separate region, while in previous years it was combined with Canterbury. </a:t>
            </a:r>
            <a:endParaRPr lang="en-NZ" sz="950" i="1" dirty="0">
              <a:latin typeface="+mn-lt"/>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38225" y="42863"/>
            <a:ext cx="6248400" cy="849312"/>
          </a:xfrm>
          <a:prstGeom prst="rect">
            <a:avLst/>
          </a:prstGeom>
          <a:ln>
            <a:noFill/>
          </a:ln>
        </p:spPr>
        <p:txBody>
          <a:bodyPr anchor="ctr">
            <a:normAutofit/>
          </a:bodyPr>
          <a:lstStyle/>
          <a:p>
            <a:pPr fontAlgn="auto">
              <a:spcAft>
                <a:spcPts val="0"/>
              </a:spcAft>
              <a:defRPr/>
            </a:pPr>
            <a:r>
              <a:rPr lang="en-US" sz="2800" b="1">
                <a:solidFill>
                  <a:schemeClr val="accent1"/>
                </a:solidFill>
                <a:latin typeface="Century Gothic" pitchFamily="34" charset="0"/>
                <a:ea typeface="+mj-ea"/>
                <a:cs typeface="+mj-cs"/>
              </a:rPr>
              <a:t>Executive summary (continued)</a:t>
            </a:r>
            <a:endParaRPr lang="en-NZ" sz="2800" b="1" dirty="0">
              <a:solidFill>
                <a:schemeClr val="accent1"/>
              </a:solidFill>
              <a:latin typeface="Century Gothic" pitchFamily="34" charset="0"/>
              <a:ea typeface="+mj-ea"/>
              <a:cs typeface="+mj-cs"/>
            </a:endParaRPr>
          </a:p>
        </p:txBody>
      </p:sp>
      <p:sp>
        <p:nvSpPr>
          <p:cNvPr id="19458" name="TextBox 6"/>
          <p:cNvSpPr txBox="1">
            <a:spLocks noChangeArrowheads="1"/>
          </p:cNvSpPr>
          <p:nvPr/>
        </p:nvSpPr>
        <p:spPr bwMode="auto">
          <a:xfrm>
            <a:off x="1031875" y="1308100"/>
            <a:ext cx="7675563" cy="1554163"/>
          </a:xfrm>
          <a:prstGeom prst="rect">
            <a:avLst/>
          </a:prstGeom>
          <a:noFill/>
          <a:ln w="9525">
            <a:noFill/>
            <a:miter lim="800000"/>
            <a:headEnd/>
            <a:tailEnd/>
          </a:ln>
        </p:spPr>
        <p:txBody>
          <a:bodyPr>
            <a:spAutoFit/>
          </a:bodyPr>
          <a:lstStyle/>
          <a:p>
            <a:pPr marL="361950" indent="-361950">
              <a:lnSpc>
                <a:spcPct val="150000"/>
              </a:lnSpc>
              <a:spcAft>
                <a:spcPts val="600"/>
              </a:spcAft>
              <a:buFont typeface="Wingdings" pitchFamily="2" charset="2"/>
              <a:buChar char="§"/>
            </a:pPr>
            <a:r>
              <a:rPr lang="en-NZ" sz="1200">
                <a:latin typeface="Century Gothic" pitchFamily="34" charset="0"/>
              </a:rPr>
              <a:t>The tag line ‘Get Ready, Get Thru’ is becoming increasingly familiar to people. Awareness of the tag line has increased from 41% in 2009, to 47% in 2010, to 49% this year.</a:t>
            </a:r>
          </a:p>
          <a:p>
            <a:pPr marL="361950" indent="-361950">
              <a:lnSpc>
                <a:spcPct val="150000"/>
              </a:lnSpc>
              <a:spcAft>
                <a:spcPts val="600"/>
              </a:spcAft>
              <a:buFont typeface="Wingdings" pitchFamily="2" charset="2"/>
              <a:buChar char="§"/>
            </a:pPr>
            <a:r>
              <a:rPr lang="en-NZ" sz="1200">
                <a:latin typeface="Century Gothic" pitchFamily="34" charset="0"/>
              </a:rPr>
              <a:t>Awareness of the Get Thru website is at 40%, compared to 38% in 2010. When asked where to find information before a disaster, people are more likely to say unprompted that they can get information from a Civil Defence website (up from 37% in 2010 to 44% this year).</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title"/>
          </p:nvPr>
        </p:nvSpPr>
        <p:spPr>
          <a:xfrm>
            <a:off x="1092200" y="128588"/>
            <a:ext cx="8247063" cy="685800"/>
          </a:xfrm>
        </p:spPr>
        <p:txBody>
          <a:bodyPr rtlCol="0">
            <a:normAutofit/>
          </a:bodyPr>
          <a:lstStyle/>
          <a:p>
            <a:pPr fontAlgn="auto">
              <a:spcAft>
                <a:spcPts val="0"/>
              </a:spcAft>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West coast </a:t>
            </a:r>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(continued)</a:t>
            </a:r>
            <a:endParaRPr lang="en-GB"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6258" name="Text Box 6"/>
          <p:cNvSpPr txBox="1">
            <a:spLocks noChangeArrowheads="1"/>
          </p:cNvSpPr>
          <p:nvPr/>
        </p:nvSpPr>
        <p:spPr bwMode="auto">
          <a:xfrm>
            <a:off x="898525" y="6632575"/>
            <a:ext cx="1860550" cy="244475"/>
          </a:xfrm>
          <a:prstGeom prst="rect">
            <a:avLst/>
          </a:prstGeom>
          <a:noFill/>
          <a:ln w="9525">
            <a:noFill/>
            <a:miter lim="800000"/>
            <a:headEnd/>
            <a:tailEnd/>
          </a:ln>
        </p:spPr>
        <p:txBody>
          <a:bodyPr>
            <a:spAutoFit/>
          </a:bodyPr>
          <a:lstStyle/>
          <a:p>
            <a:pPr>
              <a:spcBef>
                <a:spcPct val="50000"/>
              </a:spcBef>
            </a:pPr>
            <a:r>
              <a:rPr lang="en-US" sz="1000">
                <a:solidFill>
                  <a:srgbClr val="000000"/>
                </a:solidFill>
                <a:latin typeface="Century Gothic" pitchFamily="34" charset="0"/>
              </a:rPr>
              <a:t>Sample size = 66</a:t>
            </a:r>
            <a:endParaRPr lang="en-GB" sz="1000">
              <a:solidFill>
                <a:srgbClr val="000000"/>
              </a:solidFill>
              <a:latin typeface="Century Gothic" pitchFamily="34" charset="0"/>
            </a:endParaRPr>
          </a:p>
        </p:txBody>
      </p:sp>
      <p:sp>
        <p:nvSpPr>
          <p:cNvPr id="96259" name="Text Box 3"/>
          <p:cNvSpPr txBox="1">
            <a:spLocks noChangeArrowheads="1"/>
          </p:cNvSpPr>
          <p:nvPr/>
        </p:nvSpPr>
        <p:spPr bwMode="auto">
          <a:xfrm>
            <a:off x="955675" y="4292600"/>
            <a:ext cx="8175625" cy="1692275"/>
          </a:xfrm>
          <a:prstGeom prst="rect">
            <a:avLst/>
          </a:prstGeom>
          <a:noFill/>
          <a:ln w="9525">
            <a:noFill/>
            <a:miter lim="800000"/>
            <a:headEnd/>
            <a:tailEnd/>
          </a:ln>
        </p:spPr>
        <p:txBody>
          <a:bodyPr>
            <a:spAutoFit/>
          </a:bodyPr>
          <a:lstStyle/>
          <a:p>
            <a:pPr marL="180975" indent="-180975">
              <a:spcBef>
                <a:spcPct val="50000"/>
              </a:spcBef>
              <a:buFont typeface="Wingdings" pitchFamily="2" charset="2"/>
              <a:buNone/>
            </a:pPr>
            <a:r>
              <a:rPr lang="en-NZ" sz="1400">
                <a:solidFill>
                  <a:srgbClr val="009999"/>
                </a:solidFill>
                <a:latin typeface="Century Gothic" pitchFamily="34" charset="0"/>
                <a:cs typeface="Times New Roman" pitchFamily="18" charset="0"/>
              </a:rPr>
              <a:t>Advertising and information</a:t>
            </a:r>
          </a:p>
          <a:p>
            <a:pPr marL="180975" indent="-180975">
              <a:spcBef>
                <a:spcPct val="50000"/>
              </a:spcBef>
              <a:buFont typeface="Wingdings" pitchFamily="2" charset="2"/>
              <a:buChar char=""/>
            </a:pPr>
            <a:r>
              <a:rPr lang="en-NZ" sz="1200">
                <a:solidFill>
                  <a:srgbClr val="000000"/>
                </a:solidFill>
                <a:latin typeface="Century Gothic" pitchFamily="34" charset="0"/>
                <a:cs typeface="Times New Roman" pitchFamily="18" charset="0"/>
              </a:rPr>
              <a:t>West Coast residents are more likely than average to have seen advertising about preparing for a disaster in the newspapers (49%, cf. 33% national average).</a:t>
            </a:r>
          </a:p>
          <a:p>
            <a:pPr marL="180975" indent="-180975">
              <a:spcBef>
                <a:spcPct val="50000"/>
              </a:spcBef>
              <a:buFont typeface="Wingdings" pitchFamily="2" charset="2"/>
              <a:buChar char=""/>
            </a:pPr>
            <a:r>
              <a:rPr lang="en-NZ" sz="1200">
                <a:latin typeface="Century Gothic" pitchFamily="34" charset="0"/>
                <a:cs typeface="Times New Roman" pitchFamily="18" charset="0"/>
              </a:rPr>
              <a:t>After seeing the Civil Defence TV ads, West Coast residents are more likely than average to have visited the Get Ready Get Thru website (27%, cf. 14% national average).</a:t>
            </a:r>
          </a:p>
          <a:p>
            <a:pPr marL="180975" indent="-180975">
              <a:spcBef>
                <a:spcPct val="50000"/>
              </a:spcBef>
              <a:buFont typeface="Wingdings" pitchFamily="2" charset="2"/>
              <a:buChar char=""/>
            </a:pPr>
            <a:r>
              <a:rPr lang="en-NZ" sz="1200">
                <a:latin typeface="Century Gothic" pitchFamily="34" charset="0"/>
                <a:cs typeface="Times New Roman" pitchFamily="18" charset="0"/>
              </a:rPr>
              <a:t>West Coast residents are more likely than average to have heard of the ‘Get Ready Get Thru’ tagline (66%, cf. 49% national average).</a:t>
            </a:r>
            <a:endParaRPr lang="en-GB" sz="1200">
              <a:latin typeface="Century Gothic" pitchFamily="34" charset="0"/>
              <a:cs typeface="Times New Roman" pitchFamily="18" charset="0"/>
            </a:endParaRPr>
          </a:p>
        </p:txBody>
      </p:sp>
      <p:sp>
        <p:nvSpPr>
          <p:cNvPr id="96260" name="Text Box 4"/>
          <p:cNvSpPr txBox="1">
            <a:spLocks noChangeArrowheads="1"/>
          </p:cNvSpPr>
          <p:nvPr/>
        </p:nvSpPr>
        <p:spPr bwMode="auto">
          <a:xfrm>
            <a:off x="955675" y="1228725"/>
            <a:ext cx="8166100" cy="2984500"/>
          </a:xfrm>
          <a:prstGeom prst="rect">
            <a:avLst/>
          </a:prstGeom>
          <a:noFill/>
          <a:ln w="9525">
            <a:noFill/>
            <a:miter lim="800000"/>
            <a:headEnd/>
            <a:tailEnd/>
          </a:ln>
        </p:spPr>
        <p:txBody>
          <a:bodyPr>
            <a:spAutoFit/>
          </a:bodyPr>
          <a:lstStyle/>
          <a:p>
            <a:pPr marL="180975" indent="-180975">
              <a:spcBef>
                <a:spcPct val="50000"/>
              </a:spcBef>
              <a:buFont typeface="Wingdings" pitchFamily="2" charset="2"/>
              <a:buNone/>
            </a:pPr>
            <a:r>
              <a:rPr lang="en-NZ" sz="1400">
                <a:solidFill>
                  <a:srgbClr val="009999"/>
                </a:solidFill>
                <a:latin typeface="Century Gothic" pitchFamily="34" charset="0"/>
                <a:cs typeface="Times New Roman" pitchFamily="18" charset="0"/>
              </a:rPr>
              <a:t>Preparedness </a:t>
            </a:r>
            <a:r>
              <a:rPr lang="en-NZ" sz="1100">
                <a:solidFill>
                  <a:srgbClr val="009999"/>
                </a:solidFill>
                <a:latin typeface="Century Gothic" pitchFamily="34" charset="0"/>
                <a:cs typeface="Times New Roman" pitchFamily="18" charset="0"/>
              </a:rPr>
              <a:t>(continued)</a:t>
            </a:r>
          </a:p>
          <a:p>
            <a:pPr marL="180975" indent="-180975">
              <a:spcBef>
                <a:spcPct val="50000"/>
              </a:spcBef>
              <a:buFont typeface="Wingdings" pitchFamily="2" charset="2"/>
              <a:buChar char=""/>
            </a:pPr>
            <a:r>
              <a:rPr lang="en-NZ" sz="1200">
                <a:solidFill>
                  <a:srgbClr val="000000"/>
                </a:solidFill>
                <a:latin typeface="Century Gothic" pitchFamily="34" charset="0"/>
                <a:cs typeface="Times New Roman" pitchFamily="18" charset="0"/>
              </a:rPr>
              <a:t>West Coast residents are more likely than average to say that being prepared for a disaster is very important (81%, cf. 63% national average).</a:t>
            </a:r>
          </a:p>
          <a:p>
            <a:pPr marL="180975" indent="-180975">
              <a:spcBef>
                <a:spcPct val="50000"/>
              </a:spcBef>
              <a:buFont typeface="Wingdings" pitchFamily="2" charset="2"/>
              <a:buChar char=""/>
            </a:pPr>
            <a:r>
              <a:rPr lang="en-NZ" sz="1200">
                <a:solidFill>
                  <a:srgbClr val="000000"/>
                </a:solidFill>
                <a:latin typeface="Century Gothic" pitchFamily="34" charset="0"/>
                <a:cs typeface="Times New Roman" pitchFamily="18" charset="0"/>
              </a:rPr>
              <a:t>They are also more likely to say that they are quite well or very well prepared for a disaster (84%, cf. 60% national average).</a:t>
            </a:r>
          </a:p>
          <a:p>
            <a:pPr marL="180975" indent="-180975">
              <a:spcBef>
                <a:spcPct val="50000"/>
              </a:spcBef>
              <a:buFont typeface="Wingdings" pitchFamily="2" charset="2"/>
              <a:buChar char=""/>
            </a:pPr>
            <a:r>
              <a:rPr lang="en-NZ" sz="1200">
                <a:solidFill>
                  <a:srgbClr val="000000"/>
                </a:solidFill>
                <a:latin typeface="Century Gothic" pitchFamily="34" charset="0"/>
                <a:cs typeface="Times New Roman" pitchFamily="18" charset="0"/>
              </a:rPr>
              <a:t>West Coast residents are more likely than average to say that to prepare for a disaster, households should maintain food and water supplies (73%, cf. 58% national average) and have an emergency supply of essential items (92%, cf. 77% national average).</a:t>
            </a:r>
          </a:p>
          <a:p>
            <a:pPr marL="180975" indent="-180975">
              <a:spcBef>
                <a:spcPct val="50000"/>
              </a:spcBef>
              <a:buFont typeface="Wingdings" pitchFamily="2" charset="2"/>
              <a:buChar char=""/>
            </a:pPr>
            <a:r>
              <a:rPr lang="en-NZ" sz="1200">
                <a:solidFill>
                  <a:srgbClr val="000000"/>
                </a:solidFill>
                <a:latin typeface="Century Gothic" pitchFamily="34" charset="0"/>
                <a:cs typeface="Times New Roman" pitchFamily="18" charset="0"/>
              </a:rPr>
              <a:t>A higher than average proportion of West Coast residents have taken steps to prepare for a disaster in the past twelve months (78%, cf. 60% national average).</a:t>
            </a:r>
          </a:p>
          <a:p>
            <a:pPr marL="180975" indent="-180975">
              <a:spcBef>
                <a:spcPct val="50000"/>
              </a:spcBef>
              <a:buFont typeface="Wingdings" pitchFamily="2" charset="2"/>
              <a:buChar char=""/>
            </a:pPr>
            <a:r>
              <a:rPr lang="en-NZ" sz="1200">
                <a:solidFill>
                  <a:srgbClr val="000000"/>
                </a:solidFill>
                <a:latin typeface="Century Gothic" pitchFamily="34" charset="0"/>
                <a:cs typeface="Times New Roman" pitchFamily="18" charset="0"/>
              </a:rPr>
              <a:t>Of those who were prompted to prepare due to the Christchurch earthquakes, a higher than average proportion of West Coast residents say that they were prompted to check/update emergency supplies as a result (55%, cf. 25% national average).</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title"/>
          </p:nvPr>
        </p:nvSpPr>
        <p:spPr>
          <a:xfrm>
            <a:off x="1092200" y="128588"/>
            <a:ext cx="8247063" cy="685800"/>
          </a:xfrm>
        </p:spPr>
        <p:txBody>
          <a:bodyPr rtlCol="0">
            <a:normAutofit/>
          </a:bodyPr>
          <a:lstStyle/>
          <a:p>
            <a:pPr fontAlgn="auto">
              <a:spcAft>
                <a:spcPts val="0"/>
              </a:spcAft>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West coast </a:t>
            </a:r>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(continued)</a:t>
            </a:r>
            <a:endParaRPr lang="en-GB"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7282" name="Text Box 6"/>
          <p:cNvSpPr txBox="1">
            <a:spLocks noChangeArrowheads="1"/>
          </p:cNvSpPr>
          <p:nvPr/>
        </p:nvSpPr>
        <p:spPr bwMode="auto">
          <a:xfrm>
            <a:off x="898525" y="6632575"/>
            <a:ext cx="1860550" cy="244475"/>
          </a:xfrm>
          <a:prstGeom prst="rect">
            <a:avLst/>
          </a:prstGeom>
          <a:noFill/>
          <a:ln w="9525">
            <a:noFill/>
            <a:miter lim="800000"/>
            <a:headEnd/>
            <a:tailEnd/>
          </a:ln>
        </p:spPr>
        <p:txBody>
          <a:bodyPr>
            <a:spAutoFit/>
          </a:bodyPr>
          <a:lstStyle/>
          <a:p>
            <a:pPr>
              <a:spcBef>
                <a:spcPct val="50000"/>
              </a:spcBef>
            </a:pPr>
            <a:r>
              <a:rPr lang="en-US" sz="1000">
                <a:solidFill>
                  <a:srgbClr val="000000"/>
                </a:solidFill>
                <a:latin typeface="Century Gothic" pitchFamily="34" charset="0"/>
              </a:rPr>
              <a:t>Sample size = 66</a:t>
            </a:r>
            <a:endParaRPr lang="en-GB" sz="1000">
              <a:solidFill>
                <a:srgbClr val="000000"/>
              </a:solidFill>
              <a:latin typeface="Century Gothic" pitchFamily="34" charset="0"/>
            </a:endParaRPr>
          </a:p>
        </p:txBody>
      </p:sp>
      <p:sp>
        <p:nvSpPr>
          <p:cNvPr id="97283" name="Text Box 4"/>
          <p:cNvSpPr txBox="1">
            <a:spLocks noChangeArrowheads="1"/>
          </p:cNvSpPr>
          <p:nvPr/>
        </p:nvSpPr>
        <p:spPr bwMode="auto">
          <a:xfrm>
            <a:off x="996950" y="987425"/>
            <a:ext cx="8166100" cy="2522538"/>
          </a:xfrm>
          <a:prstGeom prst="rect">
            <a:avLst/>
          </a:prstGeom>
          <a:noFill/>
          <a:ln w="9525">
            <a:noFill/>
            <a:miter lim="800000"/>
            <a:headEnd/>
            <a:tailEnd/>
          </a:ln>
        </p:spPr>
        <p:txBody>
          <a:bodyPr>
            <a:spAutoFit/>
          </a:bodyPr>
          <a:lstStyle/>
          <a:p>
            <a:pPr marL="180975" indent="-180975">
              <a:spcBef>
                <a:spcPct val="50000"/>
              </a:spcBef>
              <a:buFont typeface="Wingdings" pitchFamily="2" charset="2"/>
              <a:buNone/>
            </a:pPr>
            <a:r>
              <a:rPr lang="en-NZ" sz="1400">
                <a:solidFill>
                  <a:srgbClr val="009999"/>
                </a:solidFill>
                <a:latin typeface="Century Gothic" pitchFamily="34" charset="0"/>
                <a:cs typeface="Times New Roman" pitchFamily="18" charset="0"/>
              </a:rPr>
              <a:t>Disaster Awareness</a:t>
            </a:r>
          </a:p>
          <a:p>
            <a:pPr marL="180975" indent="-180975">
              <a:spcBef>
                <a:spcPct val="50000"/>
              </a:spcBef>
              <a:buFont typeface="Wingdings" pitchFamily="2" charset="2"/>
              <a:buChar char=""/>
            </a:pPr>
            <a:r>
              <a:rPr lang="en-NZ" sz="1200">
                <a:solidFill>
                  <a:srgbClr val="000000"/>
                </a:solidFill>
                <a:latin typeface="Century Gothic" pitchFamily="34" charset="0"/>
                <a:cs typeface="Times New Roman" pitchFamily="18" charset="0"/>
              </a:rPr>
              <a:t>Residents from the West Coast are less likely than average to say that a volcanic eruption is a disaster that could occur in New Zealand in their lifetime (35%, cf. 51% national average). </a:t>
            </a:r>
          </a:p>
          <a:p>
            <a:pPr marL="180975" indent="-180975">
              <a:spcBef>
                <a:spcPct val="50000"/>
              </a:spcBef>
              <a:buFont typeface="Wingdings" pitchFamily="2" charset="2"/>
              <a:buChar char=""/>
            </a:pPr>
            <a:r>
              <a:rPr lang="en-NZ" sz="1200">
                <a:solidFill>
                  <a:srgbClr val="000000"/>
                </a:solidFill>
                <a:latin typeface="Century Gothic" pitchFamily="34" charset="0"/>
                <a:cs typeface="Times New Roman" pitchFamily="18" charset="0"/>
              </a:rPr>
              <a:t>In terms of services that could be disrupted following a disaster, West Coast residents are more likely than average to say that mobile phone services (86%, cf. 73% national average) and access to medical and health services (98%, cf. 88% national average) could be disrupted.</a:t>
            </a:r>
          </a:p>
          <a:p>
            <a:pPr marL="180975" indent="-180975">
              <a:spcBef>
                <a:spcPct val="50000"/>
              </a:spcBef>
              <a:buFont typeface="Wingdings" pitchFamily="2" charset="2"/>
              <a:buChar char=""/>
            </a:pPr>
            <a:r>
              <a:rPr lang="en-NZ" sz="1200">
                <a:solidFill>
                  <a:srgbClr val="000000"/>
                </a:solidFill>
                <a:latin typeface="Century Gothic" pitchFamily="34" charset="0"/>
                <a:cs typeface="Times New Roman" pitchFamily="18" charset="0"/>
              </a:rPr>
              <a:t>In the event of a tsunami, West Coast residents are more likely than average to say that people should prepare to be evacuated/take important personal items (29%, cf. 16% national average).</a:t>
            </a:r>
          </a:p>
          <a:p>
            <a:pPr marL="180975" indent="-180975">
              <a:spcBef>
                <a:spcPct val="50000"/>
              </a:spcBef>
              <a:buFont typeface="Wingdings" pitchFamily="2" charset="2"/>
              <a:buChar char=""/>
            </a:pPr>
            <a:r>
              <a:rPr lang="en-NZ" sz="1200">
                <a:solidFill>
                  <a:srgbClr val="000000"/>
                </a:solidFill>
                <a:latin typeface="Century Gothic" pitchFamily="34" charset="0"/>
                <a:cs typeface="Times New Roman" pitchFamily="18" charset="0"/>
              </a:rPr>
              <a:t>In the event of an earthquake, West Coast residents are more likely than average to say that people should alert or check on family/friends and neighbours (65%, cf. 49% national average), and prepare to be evacuated/take important personal items (18%, cf. 6% national average).</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ounded Rectangle 39"/>
          <p:cNvSpPr/>
          <p:nvPr/>
        </p:nvSpPr>
        <p:spPr>
          <a:xfrm>
            <a:off x="1117636" y="916503"/>
            <a:ext cx="5381625" cy="1388901"/>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NZ" dirty="0"/>
          </a:p>
        </p:txBody>
      </p:sp>
      <p:sp>
        <p:nvSpPr>
          <p:cNvPr id="5" name="Rectangle 3"/>
          <p:cNvSpPr>
            <a:spLocks noGrp="1" noChangeArrowheads="1"/>
          </p:cNvSpPr>
          <p:nvPr>
            <p:ph type="title"/>
          </p:nvPr>
        </p:nvSpPr>
        <p:spPr>
          <a:xfrm>
            <a:off x="1092200" y="128588"/>
            <a:ext cx="8247063" cy="685800"/>
          </a:xfrm>
        </p:spPr>
        <p:txBody>
          <a:bodyPr rtlCol="0">
            <a:normAutofit/>
          </a:bodyPr>
          <a:lstStyle/>
          <a:p>
            <a:pPr fontAlgn="auto">
              <a:spcAft>
                <a:spcPts val="0"/>
              </a:spcAft>
              <a:defRPr/>
            </a:pPr>
            <a:r>
              <a:rPr lang="en-US"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Otago</a:t>
            </a:r>
            <a:endParaRPr lang="en-GB"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8309" name="Rectangle 48"/>
          <p:cNvSpPr>
            <a:spLocks noChangeArrowheads="1"/>
          </p:cNvSpPr>
          <p:nvPr/>
        </p:nvSpPr>
        <p:spPr bwMode="auto">
          <a:xfrm>
            <a:off x="1427163" y="1163638"/>
            <a:ext cx="1079500" cy="214312"/>
          </a:xfrm>
          <a:prstGeom prst="rect">
            <a:avLst/>
          </a:prstGeom>
          <a:noFill/>
          <a:ln w="9525">
            <a:noFill/>
            <a:miter lim="800000"/>
            <a:headEnd/>
            <a:tailEnd/>
          </a:ln>
        </p:spPr>
        <p:txBody>
          <a:bodyPr wrap="none">
            <a:spAutoFit/>
          </a:bodyPr>
          <a:lstStyle/>
          <a:p>
            <a:pPr algn="r">
              <a:lnSpc>
                <a:spcPct val="80000"/>
              </a:lnSpc>
              <a:spcBef>
                <a:spcPct val="20000"/>
              </a:spcBef>
              <a:buSzPct val="75000"/>
            </a:pPr>
            <a:r>
              <a:rPr lang="en-NZ" sz="1000" b="1">
                <a:latin typeface="Century Gothic" pitchFamily="34" charset="0"/>
              </a:rPr>
              <a:t>Fully prepared</a:t>
            </a:r>
          </a:p>
        </p:txBody>
      </p:sp>
      <p:sp>
        <p:nvSpPr>
          <p:cNvPr id="98310" name="Rectangle 49"/>
          <p:cNvSpPr>
            <a:spLocks noChangeArrowheads="1"/>
          </p:cNvSpPr>
          <p:nvPr/>
        </p:nvSpPr>
        <p:spPr bwMode="auto">
          <a:xfrm>
            <a:off x="1192213" y="1417638"/>
            <a:ext cx="1314450" cy="215900"/>
          </a:xfrm>
          <a:prstGeom prst="rect">
            <a:avLst/>
          </a:prstGeom>
          <a:noFill/>
          <a:ln w="9525">
            <a:noFill/>
            <a:miter lim="800000"/>
            <a:headEnd/>
            <a:tailEnd/>
          </a:ln>
        </p:spPr>
        <p:txBody>
          <a:bodyPr wrap="none">
            <a:spAutoFit/>
          </a:bodyPr>
          <a:lstStyle/>
          <a:p>
            <a:pPr algn="r">
              <a:lnSpc>
                <a:spcPct val="80000"/>
              </a:lnSpc>
              <a:spcBef>
                <a:spcPct val="20000"/>
              </a:spcBef>
              <a:buSzPct val="75000"/>
            </a:pPr>
            <a:r>
              <a:rPr lang="en-NZ" sz="1000" b="1">
                <a:latin typeface="Century Gothic" pitchFamily="34" charset="0"/>
              </a:rPr>
              <a:t>Prepared at home</a:t>
            </a:r>
          </a:p>
        </p:txBody>
      </p:sp>
      <p:sp>
        <p:nvSpPr>
          <p:cNvPr id="98311" name="Text Box 50"/>
          <p:cNvSpPr txBox="1">
            <a:spLocks noChangeArrowheads="1"/>
          </p:cNvSpPr>
          <p:nvPr/>
        </p:nvSpPr>
        <p:spPr bwMode="auto">
          <a:xfrm>
            <a:off x="2373313" y="915988"/>
            <a:ext cx="896937" cy="246062"/>
          </a:xfrm>
          <a:prstGeom prst="rect">
            <a:avLst/>
          </a:prstGeom>
          <a:noFill/>
          <a:ln w="9525">
            <a:noFill/>
            <a:miter lim="800000"/>
            <a:headEnd/>
            <a:tailEnd/>
          </a:ln>
        </p:spPr>
        <p:txBody>
          <a:bodyPr wrap="none">
            <a:spAutoFit/>
          </a:bodyPr>
          <a:lstStyle/>
          <a:p>
            <a:pPr algn="ctr"/>
            <a:r>
              <a:rPr lang="en-NZ" sz="1000" b="1">
                <a:latin typeface="Century Gothic" pitchFamily="34" charset="0"/>
              </a:rPr>
              <a:t>Benchmark</a:t>
            </a:r>
            <a:endParaRPr lang="en-GB" sz="1000" b="1">
              <a:latin typeface="Century Gothic" pitchFamily="34" charset="0"/>
            </a:endParaRPr>
          </a:p>
        </p:txBody>
      </p:sp>
      <p:sp>
        <p:nvSpPr>
          <p:cNvPr id="98312" name="Text Box 56"/>
          <p:cNvSpPr txBox="1">
            <a:spLocks noChangeArrowheads="1"/>
          </p:cNvSpPr>
          <p:nvPr/>
        </p:nvSpPr>
        <p:spPr bwMode="auto">
          <a:xfrm>
            <a:off x="3254375" y="915988"/>
            <a:ext cx="473075" cy="246062"/>
          </a:xfrm>
          <a:prstGeom prst="rect">
            <a:avLst/>
          </a:prstGeom>
          <a:noFill/>
          <a:ln w="9525">
            <a:noFill/>
            <a:miter lim="800000"/>
            <a:headEnd/>
            <a:tailEnd/>
          </a:ln>
        </p:spPr>
        <p:txBody>
          <a:bodyPr wrap="none">
            <a:spAutoFit/>
          </a:bodyPr>
          <a:lstStyle/>
          <a:p>
            <a:pPr algn="ctr"/>
            <a:r>
              <a:rPr lang="en-NZ" sz="1000" b="1">
                <a:latin typeface="Century Gothic" pitchFamily="34" charset="0"/>
              </a:rPr>
              <a:t>2007</a:t>
            </a:r>
          </a:p>
        </p:txBody>
      </p:sp>
      <p:sp>
        <p:nvSpPr>
          <p:cNvPr id="98313" name="Text Box 56"/>
          <p:cNvSpPr txBox="1">
            <a:spLocks noChangeArrowheads="1"/>
          </p:cNvSpPr>
          <p:nvPr/>
        </p:nvSpPr>
        <p:spPr bwMode="auto">
          <a:xfrm>
            <a:off x="3887788" y="915988"/>
            <a:ext cx="473075" cy="246062"/>
          </a:xfrm>
          <a:prstGeom prst="rect">
            <a:avLst/>
          </a:prstGeom>
          <a:noFill/>
          <a:ln w="9525">
            <a:noFill/>
            <a:miter lim="800000"/>
            <a:headEnd/>
            <a:tailEnd/>
          </a:ln>
        </p:spPr>
        <p:txBody>
          <a:bodyPr wrap="none">
            <a:spAutoFit/>
          </a:bodyPr>
          <a:lstStyle/>
          <a:p>
            <a:pPr algn="ctr"/>
            <a:r>
              <a:rPr lang="en-NZ" sz="1000" b="1">
                <a:latin typeface="Century Gothic" pitchFamily="34" charset="0"/>
              </a:rPr>
              <a:t>2008</a:t>
            </a:r>
          </a:p>
        </p:txBody>
      </p:sp>
      <p:sp>
        <p:nvSpPr>
          <p:cNvPr id="98314" name="Text Box 56"/>
          <p:cNvSpPr txBox="1">
            <a:spLocks noChangeArrowheads="1"/>
          </p:cNvSpPr>
          <p:nvPr/>
        </p:nvSpPr>
        <p:spPr bwMode="auto">
          <a:xfrm>
            <a:off x="4522788" y="915988"/>
            <a:ext cx="473075" cy="246062"/>
          </a:xfrm>
          <a:prstGeom prst="rect">
            <a:avLst/>
          </a:prstGeom>
          <a:noFill/>
          <a:ln w="9525">
            <a:noFill/>
            <a:miter lim="800000"/>
            <a:headEnd/>
            <a:tailEnd/>
          </a:ln>
        </p:spPr>
        <p:txBody>
          <a:bodyPr wrap="none">
            <a:spAutoFit/>
          </a:bodyPr>
          <a:lstStyle/>
          <a:p>
            <a:pPr algn="ctr"/>
            <a:r>
              <a:rPr lang="en-NZ" sz="1000" b="1">
                <a:latin typeface="Century Gothic" pitchFamily="34" charset="0"/>
              </a:rPr>
              <a:t>2009</a:t>
            </a:r>
          </a:p>
        </p:txBody>
      </p:sp>
      <p:sp>
        <p:nvSpPr>
          <p:cNvPr id="98315" name="Rectangle 49"/>
          <p:cNvSpPr>
            <a:spLocks noChangeArrowheads="1"/>
          </p:cNvSpPr>
          <p:nvPr/>
        </p:nvSpPr>
        <p:spPr bwMode="auto">
          <a:xfrm>
            <a:off x="1660525" y="1671638"/>
            <a:ext cx="846138" cy="215900"/>
          </a:xfrm>
          <a:prstGeom prst="rect">
            <a:avLst/>
          </a:prstGeom>
          <a:noFill/>
          <a:ln w="9525">
            <a:noFill/>
            <a:miter lim="800000"/>
            <a:headEnd/>
            <a:tailEnd/>
          </a:ln>
        </p:spPr>
        <p:txBody>
          <a:bodyPr wrap="none">
            <a:spAutoFit/>
          </a:bodyPr>
          <a:lstStyle/>
          <a:p>
            <a:pPr algn="r">
              <a:lnSpc>
                <a:spcPct val="80000"/>
              </a:lnSpc>
              <a:spcBef>
                <a:spcPct val="20000"/>
              </a:spcBef>
              <a:buSzPct val="75000"/>
            </a:pPr>
            <a:r>
              <a:rPr lang="en-NZ" sz="1000" b="1">
                <a:latin typeface="Century Gothic" pitchFamily="34" charset="0"/>
              </a:rPr>
              <a:t>Has a plan</a:t>
            </a:r>
          </a:p>
        </p:txBody>
      </p:sp>
      <p:sp>
        <p:nvSpPr>
          <p:cNvPr id="98316" name="Rectangle 49"/>
          <p:cNvSpPr>
            <a:spLocks noChangeArrowheads="1"/>
          </p:cNvSpPr>
          <p:nvPr/>
        </p:nvSpPr>
        <p:spPr bwMode="auto">
          <a:xfrm>
            <a:off x="1214438" y="1927225"/>
            <a:ext cx="1292225" cy="214313"/>
          </a:xfrm>
          <a:prstGeom prst="rect">
            <a:avLst/>
          </a:prstGeom>
          <a:noFill/>
          <a:ln w="9525">
            <a:noFill/>
            <a:miter lim="800000"/>
            <a:headEnd/>
            <a:tailEnd/>
          </a:ln>
        </p:spPr>
        <p:txBody>
          <a:bodyPr wrap="none">
            <a:spAutoFit/>
          </a:bodyPr>
          <a:lstStyle/>
          <a:p>
            <a:pPr algn="r">
              <a:lnSpc>
                <a:spcPct val="80000"/>
              </a:lnSpc>
              <a:spcBef>
                <a:spcPct val="20000"/>
              </a:spcBef>
              <a:buSzPct val="75000"/>
            </a:pPr>
            <a:r>
              <a:rPr lang="en-NZ" sz="1000" b="1">
                <a:latin typeface="Century Gothic" pitchFamily="34" charset="0"/>
              </a:rPr>
              <a:t>Has survival items</a:t>
            </a:r>
          </a:p>
        </p:txBody>
      </p:sp>
      <p:sp>
        <p:nvSpPr>
          <p:cNvPr id="16" name="AutoShape 52"/>
          <p:cNvSpPr>
            <a:spLocks noChangeArrowheads="1"/>
          </p:cNvSpPr>
          <p:nvPr/>
        </p:nvSpPr>
        <p:spPr bwMode="auto">
          <a:xfrm>
            <a:off x="2636838" y="1925638"/>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94%</a:t>
            </a:r>
          </a:p>
        </p:txBody>
      </p:sp>
      <p:sp>
        <p:nvSpPr>
          <p:cNvPr id="17" name="AutoShape 52"/>
          <p:cNvSpPr>
            <a:spLocks noChangeArrowheads="1"/>
          </p:cNvSpPr>
          <p:nvPr/>
        </p:nvSpPr>
        <p:spPr bwMode="auto">
          <a:xfrm>
            <a:off x="2636838" y="1139825"/>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5%</a:t>
            </a:r>
          </a:p>
        </p:txBody>
      </p:sp>
      <p:sp>
        <p:nvSpPr>
          <p:cNvPr id="18" name="AutoShape 52"/>
          <p:cNvSpPr>
            <a:spLocks noChangeArrowheads="1"/>
          </p:cNvSpPr>
          <p:nvPr/>
        </p:nvSpPr>
        <p:spPr bwMode="auto">
          <a:xfrm>
            <a:off x="2636838" y="1401763"/>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15%</a:t>
            </a:r>
          </a:p>
        </p:txBody>
      </p:sp>
      <p:sp>
        <p:nvSpPr>
          <p:cNvPr id="19" name="AutoShape 52"/>
          <p:cNvSpPr>
            <a:spLocks noChangeArrowheads="1"/>
          </p:cNvSpPr>
          <p:nvPr/>
        </p:nvSpPr>
        <p:spPr bwMode="auto">
          <a:xfrm>
            <a:off x="2636838" y="1663700"/>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53%</a:t>
            </a:r>
          </a:p>
        </p:txBody>
      </p:sp>
      <p:sp>
        <p:nvSpPr>
          <p:cNvPr id="20" name="AutoShape 52"/>
          <p:cNvSpPr>
            <a:spLocks noChangeArrowheads="1"/>
          </p:cNvSpPr>
          <p:nvPr/>
        </p:nvSpPr>
        <p:spPr bwMode="auto">
          <a:xfrm>
            <a:off x="3306763" y="1917700"/>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86%</a:t>
            </a:r>
          </a:p>
        </p:txBody>
      </p:sp>
      <p:sp>
        <p:nvSpPr>
          <p:cNvPr id="21" name="AutoShape 52"/>
          <p:cNvSpPr>
            <a:spLocks noChangeArrowheads="1"/>
          </p:cNvSpPr>
          <p:nvPr/>
        </p:nvSpPr>
        <p:spPr bwMode="auto">
          <a:xfrm>
            <a:off x="3306763" y="1141413"/>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17%</a:t>
            </a:r>
          </a:p>
        </p:txBody>
      </p:sp>
      <p:sp>
        <p:nvSpPr>
          <p:cNvPr id="22" name="AutoShape 52"/>
          <p:cNvSpPr>
            <a:spLocks noChangeArrowheads="1"/>
          </p:cNvSpPr>
          <p:nvPr/>
        </p:nvSpPr>
        <p:spPr bwMode="auto">
          <a:xfrm>
            <a:off x="3306763" y="1400175"/>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a:solidFill>
                  <a:schemeClr val="tx1"/>
                </a:solidFill>
              </a:rPr>
              <a:t> 32%</a:t>
            </a:r>
          </a:p>
        </p:txBody>
      </p:sp>
      <p:sp>
        <p:nvSpPr>
          <p:cNvPr id="23" name="AutoShape 52"/>
          <p:cNvSpPr>
            <a:spLocks noChangeArrowheads="1"/>
          </p:cNvSpPr>
          <p:nvPr/>
        </p:nvSpPr>
        <p:spPr bwMode="auto">
          <a:xfrm>
            <a:off x="3306763" y="1658938"/>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44%</a:t>
            </a:r>
          </a:p>
        </p:txBody>
      </p:sp>
      <p:sp>
        <p:nvSpPr>
          <p:cNvPr id="24" name="AutoShape 52"/>
          <p:cNvSpPr>
            <a:spLocks noChangeArrowheads="1"/>
          </p:cNvSpPr>
          <p:nvPr/>
        </p:nvSpPr>
        <p:spPr bwMode="auto">
          <a:xfrm>
            <a:off x="3938588" y="1927225"/>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82%</a:t>
            </a:r>
          </a:p>
        </p:txBody>
      </p:sp>
      <p:sp>
        <p:nvSpPr>
          <p:cNvPr id="25" name="AutoShape 52"/>
          <p:cNvSpPr>
            <a:spLocks noChangeArrowheads="1"/>
          </p:cNvSpPr>
          <p:nvPr/>
        </p:nvSpPr>
        <p:spPr bwMode="auto">
          <a:xfrm>
            <a:off x="3938588" y="1152525"/>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4%</a:t>
            </a:r>
          </a:p>
        </p:txBody>
      </p:sp>
      <p:sp>
        <p:nvSpPr>
          <p:cNvPr id="26" name="AutoShape 52"/>
          <p:cNvSpPr>
            <a:spLocks noChangeArrowheads="1"/>
          </p:cNvSpPr>
          <p:nvPr/>
        </p:nvSpPr>
        <p:spPr bwMode="auto">
          <a:xfrm>
            <a:off x="3938588" y="1411288"/>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18%</a:t>
            </a:r>
          </a:p>
        </p:txBody>
      </p:sp>
      <p:sp>
        <p:nvSpPr>
          <p:cNvPr id="27" name="AutoShape 52"/>
          <p:cNvSpPr>
            <a:spLocks noChangeArrowheads="1"/>
          </p:cNvSpPr>
          <p:nvPr/>
        </p:nvSpPr>
        <p:spPr bwMode="auto">
          <a:xfrm>
            <a:off x="3938588" y="1670050"/>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43%</a:t>
            </a:r>
          </a:p>
        </p:txBody>
      </p:sp>
      <p:sp>
        <p:nvSpPr>
          <p:cNvPr id="28" name="AutoShape 52"/>
          <p:cNvSpPr>
            <a:spLocks noChangeArrowheads="1"/>
          </p:cNvSpPr>
          <p:nvPr/>
        </p:nvSpPr>
        <p:spPr bwMode="auto">
          <a:xfrm>
            <a:off x="4573588" y="1938338"/>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89%</a:t>
            </a:r>
          </a:p>
        </p:txBody>
      </p:sp>
      <p:sp>
        <p:nvSpPr>
          <p:cNvPr id="29" name="AutoShape 52"/>
          <p:cNvSpPr>
            <a:spLocks noChangeArrowheads="1"/>
          </p:cNvSpPr>
          <p:nvPr/>
        </p:nvSpPr>
        <p:spPr bwMode="auto">
          <a:xfrm>
            <a:off x="4573588" y="1152525"/>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3%</a:t>
            </a:r>
          </a:p>
        </p:txBody>
      </p:sp>
      <p:sp>
        <p:nvSpPr>
          <p:cNvPr id="30" name="AutoShape 52"/>
          <p:cNvSpPr>
            <a:spLocks noChangeArrowheads="1"/>
          </p:cNvSpPr>
          <p:nvPr/>
        </p:nvSpPr>
        <p:spPr bwMode="auto">
          <a:xfrm>
            <a:off x="4573588" y="1414463"/>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14%</a:t>
            </a:r>
          </a:p>
        </p:txBody>
      </p:sp>
      <p:sp>
        <p:nvSpPr>
          <p:cNvPr id="31" name="AutoShape 52"/>
          <p:cNvSpPr>
            <a:spLocks noChangeArrowheads="1"/>
          </p:cNvSpPr>
          <p:nvPr/>
        </p:nvSpPr>
        <p:spPr bwMode="auto">
          <a:xfrm>
            <a:off x="4573588" y="1676400"/>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60%</a:t>
            </a:r>
            <a:r>
              <a:rPr lang="en-US" sz="800" dirty="0">
                <a:solidFill>
                  <a:schemeClr val="tx1"/>
                </a:solidFill>
              </a:rPr>
              <a:t>*</a:t>
            </a:r>
          </a:p>
        </p:txBody>
      </p:sp>
      <p:sp>
        <p:nvSpPr>
          <p:cNvPr id="32" name="AutoShape 52"/>
          <p:cNvSpPr>
            <a:spLocks noChangeArrowheads="1"/>
          </p:cNvSpPr>
          <p:nvPr/>
        </p:nvSpPr>
        <p:spPr bwMode="auto">
          <a:xfrm>
            <a:off x="5219700" y="1155700"/>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a:t>
            </a:r>
            <a:r>
              <a:rPr lang="en-US" sz="1000" b="1" dirty="0">
                <a:solidFill>
                  <a:schemeClr val="tx1"/>
                </a:solidFill>
              </a:rPr>
              <a:t>8%</a:t>
            </a:r>
            <a:endParaRPr lang="en-US" sz="1000" b="1" dirty="0">
              <a:solidFill>
                <a:schemeClr val="tx1"/>
              </a:solidFill>
            </a:endParaRPr>
          </a:p>
        </p:txBody>
      </p:sp>
      <p:sp>
        <p:nvSpPr>
          <p:cNvPr id="33" name="AutoShape 52"/>
          <p:cNvSpPr>
            <a:spLocks noChangeArrowheads="1"/>
          </p:cNvSpPr>
          <p:nvPr/>
        </p:nvSpPr>
        <p:spPr bwMode="auto">
          <a:xfrm>
            <a:off x="5219700" y="1414463"/>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a:t>
            </a:r>
            <a:r>
              <a:rPr lang="en-US" sz="1000" b="1" dirty="0">
                <a:solidFill>
                  <a:schemeClr val="tx1"/>
                </a:solidFill>
              </a:rPr>
              <a:t>29%</a:t>
            </a:r>
            <a:endParaRPr lang="en-US" sz="1000" b="1" dirty="0">
              <a:solidFill>
                <a:schemeClr val="tx1"/>
              </a:solidFill>
            </a:endParaRPr>
          </a:p>
        </p:txBody>
      </p:sp>
      <p:sp>
        <p:nvSpPr>
          <p:cNvPr id="34" name="AutoShape 52"/>
          <p:cNvSpPr>
            <a:spLocks noChangeArrowheads="1"/>
          </p:cNvSpPr>
          <p:nvPr/>
        </p:nvSpPr>
        <p:spPr bwMode="auto">
          <a:xfrm>
            <a:off x="5219700" y="1673225"/>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a:t>
            </a:r>
            <a:r>
              <a:rPr lang="en-US" sz="1000" b="1" dirty="0">
                <a:solidFill>
                  <a:schemeClr val="tx1"/>
                </a:solidFill>
              </a:rPr>
              <a:t>59%</a:t>
            </a:r>
            <a:endParaRPr lang="en-US" sz="1000" b="1" dirty="0">
              <a:solidFill>
                <a:schemeClr val="tx1"/>
              </a:solidFill>
            </a:endParaRPr>
          </a:p>
        </p:txBody>
      </p:sp>
      <p:sp>
        <p:nvSpPr>
          <p:cNvPr id="35" name="AutoShape 52"/>
          <p:cNvSpPr>
            <a:spLocks noChangeArrowheads="1"/>
          </p:cNvSpPr>
          <p:nvPr/>
        </p:nvSpPr>
        <p:spPr bwMode="auto">
          <a:xfrm>
            <a:off x="5219700" y="1931988"/>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a:t>
            </a:r>
            <a:r>
              <a:rPr lang="en-US" sz="1000" b="1" dirty="0">
                <a:solidFill>
                  <a:schemeClr val="tx1"/>
                </a:solidFill>
              </a:rPr>
              <a:t>88%</a:t>
            </a:r>
            <a:endParaRPr lang="en-US" sz="1000" b="1" dirty="0">
              <a:solidFill>
                <a:schemeClr val="tx1"/>
              </a:solidFill>
            </a:endParaRPr>
          </a:p>
        </p:txBody>
      </p:sp>
      <p:sp>
        <p:nvSpPr>
          <p:cNvPr id="98337" name="Text Box 56"/>
          <p:cNvSpPr txBox="1">
            <a:spLocks noChangeArrowheads="1"/>
          </p:cNvSpPr>
          <p:nvPr/>
        </p:nvSpPr>
        <p:spPr bwMode="auto">
          <a:xfrm>
            <a:off x="5167313" y="915988"/>
            <a:ext cx="473075" cy="246062"/>
          </a:xfrm>
          <a:prstGeom prst="rect">
            <a:avLst/>
          </a:prstGeom>
          <a:noFill/>
          <a:ln w="9525">
            <a:noFill/>
            <a:miter lim="800000"/>
            <a:headEnd/>
            <a:tailEnd/>
          </a:ln>
        </p:spPr>
        <p:txBody>
          <a:bodyPr wrap="none">
            <a:spAutoFit/>
          </a:bodyPr>
          <a:lstStyle/>
          <a:p>
            <a:pPr algn="ctr"/>
            <a:r>
              <a:rPr lang="en-NZ" sz="1000" b="1">
                <a:latin typeface="Century Gothic" pitchFamily="34" charset="0"/>
              </a:rPr>
              <a:t>2010</a:t>
            </a:r>
          </a:p>
        </p:txBody>
      </p:sp>
      <p:sp>
        <p:nvSpPr>
          <p:cNvPr id="98338" name="Text Box 4"/>
          <p:cNvSpPr txBox="1">
            <a:spLocks noChangeArrowheads="1"/>
          </p:cNvSpPr>
          <p:nvPr/>
        </p:nvSpPr>
        <p:spPr bwMode="auto">
          <a:xfrm>
            <a:off x="968375" y="2632075"/>
            <a:ext cx="8159750" cy="2154238"/>
          </a:xfrm>
          <a:prstGeom prst="rect">
            <a:avLst/>
          </a:prstGeom>
          <a:noFill/>
          <a:ln w="9525">
            <a:noFill/>
            <a:miter lim="800000"/>
            <a:headEnd/>
            <a:tailEnd/>
          </a:ln>
        </p:spPr>
        <p:txBody>
          <a:bodyPr>
            <a:spAutoFit/>
          </a:bodyPr>
          <a:lstStyle/>
          <a:p>
            <a:pPr marL="180975" indent="-180975">
              <a:spcBef>
                <a:spcPct val="50000"/>
              </a:spcBef>
              <a:buFont typeface="Wingdings" pitchFamily="2" charset="2"/>
              <a:buNone/>
            </a:pPr>
            <a:r>
              <a:rPr lang="en-NZ" sz="1400">
                <a:solidFill>
                  <a:srgbClr val="009999"/>
                </a:solidFill>
                <a:latin typeface="Century Gothic" pitchFamily="34" charset="0"/>
                <a:cs typeface="Times New Roman" pitchFamily="18" charset="0"/>
              </a:rPr>
              <a:t>Preparedness</a:t>
            </a:r>
          </a:p>
          <a:p>
            <a:pPr marL="180975" indent="-180975">
              <a:spcBef>
                <a:spcPct val="50000"/>
              </a:spcBef>
              <a:buFont typeface="Wingdings" pitchFamily="2" charset="2"/>
              <a:buChar char=""/>
            </a:pPr>
            <a:r>
              <a:rPr lang="en-NZ" sz="1200">
                <a:solidFill>
                  <a:srgbClr val="000000"/>
                </a:solidFill>
                <a:latin typeface="Century Gothic" pitchFamily="34" charset="0"/>
                <a:cs typeface="Times New Roman" pitchFamily="18" charset="0"/>
              </a:rPr>
              <a:t>Compared to last year, more Otago residents are fully prepared for a disaster (up from 8% to 23% this year). </a:t>
            </a:r>
          </a:p>
          <a:p>
            <a:pPr marL="180975" indent="-180975">
              <a:spcBef>
                <a:spcPct val="50000"/>
              </a:spcBef>
              <a:buFont typeface="Wingdings" pitchFamily="2" charset="2"/>
              <a:buChar char=""/>
            </a:pPr>
            <a:r>
              <a:rPr lang="en-NZ" sz="1200">
                <a:solidFill>
                  <a:srgbClr val="000000"/>
                </a:solidFill>
                <a:latin typeface="Century Gothic" pitchFamily="34" charset="0"/>
                <a:cs typeface="Times New Roman" pitchFamily="18" charset="0"/>
              </a:rPr>
              <a:t>A greater than average proportion of Otago residents are familiar with the Civil Defence information in the Yellow Pages (82%, cf. 67% national average).</a:t>
            </a:r>
          </a:p>
          <a:p>
            <a:pPr marL="180975" indent="-180975">
              <a:spcBef>
                <a:spcPct val="50000"/>
              </a:spcBef>
              <a:buFont typeface="Wingdings" pitchFamily="2" charset="2"/>
              <a:buChar char=""/>
            </a:pPr>
            <a:r>
              <a:rPr lang="en-NZ" sz="1200">
                <a:solidFill>
                  <a:srgbClr val="000000"/>
                </a:solidFill>
                <a:latin typeface="Century Gothic" pitchFamily="34" charset="0"/>
                <a:cs typeface="Times New Roman" pitchFamily="18" charset="0"/>
              </a:rPr>
              <a:t>Otago residents are more likely than average to say that cost is a barrier to being prepared (36%, cf. 16% national average).</a:t>
            </a:r>
          </a:p>
          <a:p>
            <a:pPr marL="180975" indent="-180975">
              <a:spcBef>
                <a:spcPct val="50000"/>
              </a:spcBef>
              <a:buFont typeface="Wingdings" pitchFamily="2" charset="2"/>
              <a:buChar char=""/>
            </a:pPr>
            <a:r>
              <a:rPr lang="en-US" sz="1200">
                <a:solidFill>
                  <a:srgbClr val="000000"/>
                </a:solidFill>
                <a:latin typeface="Century Gothic" pitchFamily="34" charset="0"/>
                <a:cs typeface="Times New Roman" pitchFamily="18" charset="0"/>
              </a:rPr>
              <a:t>Otago residents are less likely than average to say it is very important to be prepared for a disaster (49%, cf. 63% national average).</a:t>
            </a:r>
            <a:endParaRPr lang="en-NZ" sz="1200">
              <a:solidFill>
                <a:srgbClr val="000000"/>
              </a:solidFill>
              <a:latin typeface="Century Gothic" pitchFamily="34" charset="0"/>
              <a:cs typeface="Times New Roman" pitchFamily="18" charset="0"/>
            </a:endParaRPr>
          </a:p>
        </p:txBody>
      </p:sp>
      <p:sp>
        <p:nvSpPr>
          <p:cNvPr id="98339" name="Text Box 6"/>
          <p:cNvSpPr txBox="1">
            <a:spLocks noChangeArrowheads="1"/>
          </p:cNvSpPr>
          <p:nvPr/>
        </p:nvSpPr>
        <p:spPr bwMode="auto">
          <a:xfrm>
            <a:off x="898525" y="6632575"/>
            <a:ext cx="1860550" cy="244475"/>
          </a:xfrm>
          <a:prstGeom prst="rect">
            <a:avLst/>
          </a:prstGeom>
          <a:noFill/>
          <a:ln w="9525">
            <a:noFill/>
            <a:miter lim="800000"/>
            <a:headEnd/>
            <a:tailEnd/>
          </a:ln>
        </p:spPr>
        <p:txBody>
          <a:bodyPr>
            <a:spAutoFit/>
          </a:bodyPr>
          <a:lstStyle/>
          <a:p>
            <a:pPr>
              <a:spcBef>
                <a:spcPct val="50000"/>
              </a:spcBef>
            </a:pPr>
            <a:r>
              <a:rPr lang="en-US" sz="1000">
                <a:solidFill>
                  <a:srgbClr val="000000"/>
                </a:solidFill>
                <a:latin typeface="Century Gothic" pitchFamily="34" charset="0"/>
              </a:rPr>
              <a:t>Sample size = 65</a:t>
            </a:r>
            <a:endParaRPr lang="en-GB" sz="1000">
              <a:solidFill>
                <a:srgbClr val="000000"/>
              </a:solidFill>
              <a:latin typeface="Century Gothic" pitchFamily="34" charset="0"/>
            </a:endParaRPr>
          </a:p>
        </p:txBody>
      </p:sp>
      <p:sp>
        <p:nvSpPr>
          <p:cNvPr id="41" name="AutoShape 52"/>
          <p:cNvSpPr>
            <a:spLocks noChangeArrowheads="1"/>
          </p:cNvSpPr>
          <p:nvPr/>
        </p:nvSpPr>
        <p:spPr bwMode="auto">
          <a:xfrm>
            <a:off x="5875338" y="1154113"/>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a:t>
            </a:r>
            <a:r>
              <a:rPr lang="en-US" sz="1000" b="1" dirty="0">
                <a:solidFill>
                  <a:schemeClr val="tx1"/>
                </a:solidFill>
              </a:rPr>
              <a:t>23%</a:t>
            </a:r>
            <a:endParaRPr lang="en-US" sz="1000" b="1" dirty="0">
              <a:solidFill>
                <a:schemeClr val="tx1"/>
              </a:solidFill>
            </a:endParaRPr>
          </a:p>
        </p:txBody>
      </p:sp>
      <p:sp>
        <p:nvSpPr>
          <p:cNvPr id="42" name="AutoShape 52"/>
          <p:cNvSpPr>
            <a:spLocks noChangeArrowheads="1"/>
          </p:cNvSpPr>
          <p:nvPr/>
        </p:nvSpPr>
        <p:spPr bwMode="auto">
          <a:xfrm>
            <a:off x="5875338" y="1412875"/>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a:t>
            </a:r>
            <a:r>
              <a:rPr lang="en-US" sz="1000" b="1" dirty="0">
                <a:solidFill>
                  <a:schemeClr val="tx1"/>
                </a:solidFill>
              </a:rPr>
              <a:t>37%</a:t>
            </a:r>
            <a:endParaRPr lang="en-US" sz="1000" b="1" dirty="0">
              <a:solidFill>
                <a:schemeClr val="tx1"/>
              </a:solidFill>
            </a:endParaRPr>
          </a:p>
        </p:txBody>
      </p:sp>
      <p:sp>
        <p:nvSpPr>
          <p:cNvPr id="43" name="AutoShape 52"/>
          <p:cNvSpPr>
            <a:spLocks noChangeArrowheads="1"/>
          </p:cNvSpPr>
          <p:nvPr/>
        </p:nvSpPr>
        <p:spPr bwMode="auto">
          <a:xfrm>
            <a:off x="5875338" y="1671638"/>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a:t>
            </a:r>
            <a:r>
              <a:rPr lang="en-US" sz="1000" b="1" dirty="0">
                <a:solidFill>
                  <a:schemeClr val="tx1"/>
                </a:solidFill>
              </a:rPr>
              <a:t>71%</a:t>
            </a:r>
            <a:endParaRPr lang="en-US" sz="1000" b="1" dirty="0">
              <a:solidFill>
                <a:schemeClr val="tx1"/>
              </a:solidFill>
            </a:endParaRPr>
          </a:p>
        </p:txBody>
      </p:sp>
      <p:sp>
        <p:nvSpPr>
          <p:cNvPr id="44" name="AutoShape 52"/>
          <p:cNvSpPr>
            <a:spLocks noChangeArrowheads="1"/>
          </p:cNvSpPr>
          <p:nvPr/>
        </p:nvSpPr>
        <p:spPr bwMode="auto">
          <a:xfrm>
            <a:off x="5875338" y="1930400"/>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a:t>
            </a:r>
            <a:r>
              <a:rPr lang="en-US" sz="1000" b="1" dirty="0">
                <a:solidFill>
                  <a:schemeClr val="tx1"/>
                </a:solidFill>
              </a:rPr>
              <a:t>85%</a:t>
            </a:r>
            <a:endParaRPr lang="en-US" sz="1000" b="1" dirty="0">
              <a:solidFill>
                <a:schemeClr val="tx1"/>
              </a:solidFill>
            </a:endParaRPr>
          </a:p>
        </p:txBody>
      </p:sp>
      <p:sp>
        <p:nvSpPr>
          <p:cNvPr id="98344" name="Text Box 56"/>
          <p:cNvSpPr txBox="1">
            <a:spLocks noChangeArrowheads="1"/>
          </p:cNvSpPr>
          <p:nvPr/>
        </p:nvSpPr>
        <p:spPr bwMode="auto">
          <a:xfrm>
            <a:off x="5824538" y="915988"/>
            <a:ext cx="473075" cy="246062"/>
          </a:xfrm>
          <a:prstGeom prst="rect">
            <a:avLst/>
          </a:prstGeom>
          <a:noFill/>
          <a:ln w="9525">
            <a:noFill/>
            <a:miter lim="800000"/>
            <a:headEnd/>
            <a:tailEnd/>
          </a:ln>
        </p:spPr>
        <p:txBody>
          <a:bodyPr wrap="none">
            <a:spAutoFit/>
          </a:bodyPr>
          <a:lstStyle/>
          <a:p>
            <a:pPr algn="ctr"/>
            <a:r>
              <a:rPr lang="en-NZ" sz="1000" b="1">
                <a:latin typeface="Century Gothic" pitchFamily="34" charset="0"/>
              </a:rPr>
              <a:t>2011</a:t>
            </a:r>
          </a:p>
        </p:txBody>
      </p:sp>
      <p:sp>
        <p:nvSpPr>
          <p:cNvPr id="98345" name="Rectangle 6"/>
          <p:cNvSpPr>
            <a:spLocks noChangeArrowheads="1"/>
          </p:cNvSpPr>
          <p:nvPr/>
        </p:nvSpPr>
        <p:spPr bwMode="auto">
          <a:xfrm>
            <a:off x="984250" y="5008563"/>
            <a:ext cx="8131175" cy="1046162"/>
          </a:xfrm>
          <a:prstGeom prst="rect">
            <a:avLst/>
          </a:prstGeom>
          <a:noFill/>
          <a:ln w="9525">
            <a:noFill/>
            <a:miter lim="800000"/>
            <a:headEnd/>
            <a:tailEnd/>
          </a:ln>
        </p:spPr>
        <p:txBody>
          <a:bodyPr>
            <a:spAutoFit/>
          </a:bodyPr>
          <a:lstStyle/>
          <a:p>
            <a:pPr marL="180975" indent="-180975">
              <a:spcBef>
                <a:spcPct val="50000"/>
              </a:spcBef>
              <a:buFont typeface="Wingdings" pitchFamily="2" charset="2"/>
              <a:buNone/>
            </a:pPr>
            <a:r>
              <a:rPr lang="en-NZ" sz="1400">
                <a:solidFill>
                  <a:srgbClr val="009999"/>
                </a:solidFill>
                <a:latin typeface="Century Gothic" pitchFamily="34" charset="0"/>
                <a:cs typeface="Times New Roman" pitchFamily="18" charset="0"/>
              </a:rPr>
              <a:t>Advertising and information</a:t>
            </a:r>
          </a:p>
          <a:p>
            <a:pPr marL="180975" indent="-180975">
              <a:spcBef>
                <a:spcPct val="50000"/>
              </a:spcBef>
              <a:buFont typeface="Wingdings" pitchFamily="2" charset="2"/>
              <a:buChar char=""/>
            </a:pPr>
            <a:r>
              <a:rPr lang="en-US" sz="1200">
                <a:solidFill>
                  <a:srgbClr val="000000"/>
                </a:solidFill>
                <a:latin typeface="Century Gothic" pitchFamily="34" charset="0"/>
                <a:cs typeface="Times New Roman" pitchFamily="18" charset="0"/>
              </a:rPr>
              <a:t>Two thirds (66%) of Otago residents have seen, heard or read any general advertising about preparing for a disaster.</a:t>
            </a:r>
          </a:p>
          <a:p>
            <a:pPr marL="180975" indent="-180975">
              <a:spcBef>
                <a:spcPct val="50000"/>
              </a:spcBef>
              <a:buFont typeface="Wingdings" pitchFamily="2" charset="2"/>
              <a:buChar char=""/>
            </a:pPr>
            <a:r>
              <a:rPr lang="en-US" sz="1200">
                <a:solidFill>
                  <a:srgbClr val="000000"/>
                </a:solidFill>
                <a:latin typeface="Century Gothic" pitchFamily="34" charset="0"/>
                <a:cs typeface="Times New Roman" pitchFamily="18" charset="0"/>
              </a:rPr>
              <a:t>Over seven in ten (72%) Otago residents have seen the Civil Defence television advertising.</a:t>
            </a:r>
            <a:endParaRPr lang="en-GB" sz="1200">
              <a:solidFill>
                <a:srgbClr val="000000"/>
              </a:solidFill>
              <a:latin typeface="Century Gothic" pitchFamily="34" charset="0"/>
              <a:cs typeface="Times New Roman" pitchFamily="18"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5680" y="91164"/>
            <a:ext cx="6247701" cy="850106"/>
          </a:xfrm>
        </p:spPr>
        <p:txBody>
          <a:bodyPr rtlCol="0">
            <a:normAutofit/>
          </a:bodyPr>
          <a:lstStyle/>
          <a:p>
            <a:pPr fontAlgn="auto">
              <a:spcAft>
                <a:spcPts val="0"/>
              </a:spcAft>
              <a:defRPr/>
            </a:pPr>
            <a:r>
              <a:rPr lang="en-US"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Otago</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(continued)</a:t>
            </a:r>
            <a:endParaRPr lang="en-NZ" sz="2000" dirty="0"/>
          </a:p>
        </p:txBody>
      </p:sp>
      <p:sp>
        <p:nvSpPr>
          <p:cNvPr id="99330" name="Rectangle 6"/>
          <p:cNvSpPr>
            <a:spLocks noChangeArrowheads="1"/>
          </p:cNvSpPr>
          <p:nvPr/>
        </p:nvSpPr>
        <p:spPr bwMode="auto">
          <a:xfrm>
            <a:off x="1087438" y="1100138"/>
            <a:ext cx="7961312" cy="2892425"/>
          </a:xfrm>
          <a:prstGeom prst="rect">
            <a:avLst/>
          </a:prstGeom>
          <a:noFill/>
          <a:ln w="9525">
            <a:noFill/>
            <a:miter lim="800000"/>
            <a:headEnd/>
            <a:tailEnd/>
          </a:ln>
        </p:spPr>
        <p:txBody>
          <a:bodyPr>
            <a:spAutoFit/>
          </a:bodyPr>
          <a:lstStyle/>
          <a:p>
            <a:pPr marL="180975" indent="-180975">
              <a:spcBef>
                <a:spcPct val="50000"/>
              </a:spcBef>
              <a:buFont typeface="Wingdings" pitchFamily="2" charset="2"/>
              <a:buNone/>
            </a:pPr>
            <a:r>
              <a:rPr lang="en-NZ" sz="1400">
                <a:solidFill>
                  <a:srgbClr val="009999"/>
                </a:solidFill>
                <a:latin typeface="Century Gothic" pitchFamily="34" charset="0"/>
                <a:cs typeface="Times New Roman" pitchFamily="18" charset="0"/>
              </a:rPr>
              <a:t>Disaster awareness</a:t>
            </a:r>
          </a:p>
          <a:p>
            <a:pPr marL="180975" indent="-180975">
              <a:spcBef>
                <a:spcPct val="50000"/>
              </a:spcBef>
              <a:buFont typeface="Wingdings" pitchFamily="2" charset="2"/>
              <a:buChar char=""/>
            </a:pPr>
            <a:r>
              <a:rPr lang="en-US" sz="1200">
                <a:solidFill>
                  <a:srgbClr val="000000"/>
                </a:solidFill>
                <a:latin typeface="Century Gothic" pitchFamily="34" charset="0"/>
                <a:cs typeface="Times New Roman" pitchFamily="18" charset="0"/>
              </a:rPr>
              <a:t>Otago residents are more likely than average to strongly disagree that in a disaster there will be someone there to help (19%, 10% national average), and that there will always be adequate warning before disaster strikes (61%, cf. 41% national average). They are more likely to disagree that emergency services will be there to help (31%, cf. 23% national average).</a:t>
            </a:r>
            <a:endParaRPr lang="en-NZ" sz="1200">
              <a:solidFill>
                <a:srgbClr val="000000"/>
              </a:solidFill>
              <a:latin typeface="Century Gothic" pitchFamily="34" charset="0"/>
              <a:cs typeface="Times New Roman" pitchFamily="18" charset="0"/>
            </a:endParaRPr>
          </a:p>
          <a:p>
            <a:pPr marL="180975" indent="-180975">
              <a:spcBef>
                <a:spcPct val="50000"/>
              </a:spcBef>
              <a:buFont typeface="Wingdings" pitchFamily="2" charset="2"/>
              <a:buChar char=""/>
            </a:pPr>
            <a:r>
              <a:rPr lang="en-NZ" sz="1200">
                <a:solidFill>
                  <a:srgbClr val="000000"/>
                </a:solidFill>
                <a:latin typeface="Century Gothic" pitchFamily="34" charset="0"/>
                <a:cs typeface="Times New Roman" pitchFamily="18" charset="0"/>
              </a:rPr>
              <a:t>Otago residents are less likely than average to say that a hurricane, cyclone, or storm (33%, cf. 53% national average) or a fire will occur in New Zealand during their lifetime (11%, cf. 23% national average). They are more likely to say that a snow storm will occur in New Zealand during their lifetime (6%, cf. 1% national average).</a:t>
            </a:r>
          </a:p>
          <a:p>
            <a:pPr marL="180975" indent="-180975">
              <a:spcBef>
                <a:spcPct val="50000"/>
              </a:spcBef>
              <a:buFont typeface="Wingdings" pitchFamily="2" charset="2"/>
              <a:buChar char=""/>
            </a:pPr>
            <a:r>
              <a:rPr lang="en-US" sz="1200">
                <a:solidFill>
                  <a:srgbClr val="000000"/>
                </a:solidFill>
                <a:latin typeface="Century Gothic" pitchFamily="34" charset="0"/>
                <a:cs typeface="Times New Roman" pitchFamily="18" charset="0"/>
              </a:rPr>
              <a:t>Otago residents are less likely than average to agree the army will be there to help following a disaster (50%, cf. 63% national average)</a:t>
            </a:r>
          </a:p>
          <a:p>
            <a:pPr marL="180975" indent="-180975">
              <a:spcBef>
                <a:spcPct val="50000"/>
              </a:spcBef>
              <a:buFont typeface="Wingdings" pitchFamily="2" charset="2"/>
              <a:buChar char=""/>
            </a:pPr>
            <a:r>
              <a:rPr lang="en-US" sz="1200">
                <a:solidFill>
                  <a:srgbClr val="000000"/>
                </a:solidFill>
                <a:latin typeface="Century Gothic" pitchFamily="34" charset="0"/>
                <a:cs typeface="Times New Roman" pitchFamily="18" charset="0"/>
              </a:rPr>
              <a:t>Otago residents are less likely than average to agree that gas services could be disrupted following a disaster (65%, cf. 78% national average).</a:t>
            </a:r>
            <a:endParaRPr lang="en-NZ" sz="1200">
              <a:solidFill>
                <a:srgbClr val="000000"/>
              </a:solidFill>
              <a:latin typeface="Century Gothic" pitchFamily="34" charset="0"/>
              <a:cs typeface="Times New Roman" pitchFamily="18"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a:xfrm>
            <a:off x="1112671" y="810328"/>
            <a:ext cx="5381625" cy="1388901"/>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NZ" dirty="0"/>
          </a:p>
        </p:txBody>
      </p:sp>
      <p:sp>
        <p:nvSpPr>
          <p:cNvPr id="5" name="Rectangle 3"/>
          <p:cNvSpPr>
            <a:spLocks noGrp="1" noChangeArrowheads="1"/>
          </p:cNvSpPr>
          <p:nvPr>
            <p:ph type="title"/>
          </p:nvPr>
        </p:nvSpPr>
        <p:spPr>
          <a:xfrm>
            <a:off x="1092200" y="128588"/>
            <a:ext cx="8247063" cy="685800"/>
          </a:xfrm>
        </p:spPr>
        <p:txBody>
          <a:bodyPr rtlCol="0">
            <a:normAutofit/>
          </a:bodyPr>
          <a:lstStyle/>
          <a:p>
            <a:pPr fontAlgn="auto">
              <a:spcAft>
                <a:spcPts val="0"/>
              </a:spcAft>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Southland</a:t>
            </a:r>
            <a:endParaRPr lang="en-GB"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00357" name="Text Box 6"/>
          <p:cNvSpPr txBox="1">
            <a:spLocks noChangeArrowheads="1"/>
          </p:cNvSpPr>
          <p:nvPr/>
        </p:nvSpPr>
        <p:spPr bwMode="auto">
          <a:xfrm>
            <a:off x="898525" y="6604000"/>
            <a:ext cx="1860550" cy="244475"/>
          </a:xfrm>
          <a:prstGeom prst="rect">
            <a:avLst/>
          </a:prstGeom>
          <a:noFill/>
          <a:ln w="9525">
            <a:noFill/>
            <a:miter lim="800000"/>
            <a:headEnd/>
            <a:tailEnd/>
          </a:ln>
        </p:spPr>
        <p:txBody>
          <a:bodyPr>
            <a:spAutoFit/>
          </a:bodyPr>
          <a:lstStyle/>
          <a:p>
            <a:pPr>
              <a:spcBef>
                <a:spcPct val="50000"/>
              </a:spcBef>
            </a:pPr>
            <a:r>
              <a:rPr lang="en-US" sz="1000">
                <a:solidFill>
                  <a:srgbClr val="000000"/>
                </a:solidFill>
                <a:latin typeface="Century Gothic" pitchFamily="34" charset="0"/>
              </a:rPr>
              <a:t>Sample size = 65</a:t>
            </a:r>
            <a:endParaRPr lang="en-GB" sz="1000">
              <a:solidFill>
                <a:srgbClr val="000000"/>
              </a:solidFill>
              <a:latin typeface="Century Gothic" pitchFamily="34" charset="0"/>
            </a:endParaRPr>
          </a:p>
        </p:txBody>
      </p:sp>
      <p:sp>
        <p:nvSpPr>
          <p:cNvPr id="100358" name="Rectangle 48"/>
          <p:cNvSpPr>
            <a:spLocks noChangeArrowheads="1"/>
          </p:cNvSpPr>
          <p:nvPr/>
        </p:nvSpPr>
        <p:spPr bwMode="auto">
          <a:xfrm>
            <a:off x="1447800" y="1092200"/>
            <a:ext cx="1077913" cy="215900"/>
          </a:xfrm>
          <a:prstGeom prst="rect">
            <a:avLst/>
          </a:prstGeom>
          <a:noFill/>
          <a:ln w="9525">
            <a:noFill/>
            <a:miter lim="800000"/>
            <a:headEnd/>
            <a:tailEnd/>
          </a:ln>
        </p:spPr>
        <p:txBody>
          <a:bodyPr wrap="none">
            <a:spAutoFit/>
          </a:bodyPr>
          <a:lstStyle/>
          <a:p>
            <a:pPr algn="r">
              <a:lnSpc>
                <a:spcPct val="80000"/>
              </a:lnSpc>
              <a:spcBef>
                <a:spcPct val="20000"/>
              </a:spcBef>
              <a:buSzPct val="75000"/>
            </a:pPr>
            <a:r>
              <a:rPr lang="en-NZ" sz="1000" b="1">
                <a:latin typeface="Century Gothic" pitchFamily="34" charset="0"/>
              </a:rPr>
              <a:t>Fully prepared</a:t>
            </a:r>
          </a:p>
        </p:txBody>
      </p:sp>
      <p:sp>
        <p:nvSpPr>
          <p:cNvPr id="100359" name="Rectangle 49"/>
          <p:cNvSpPr>
            <a:spLocks noChangeArrowheads="1"/>
          </p:cNvSpPr>
          <p:nvPr/>
        </p:nvSpPr>
        <p:spPr bwMode="auto">
          <a:xfrm>
            <a:off x="1212850" y="1339850"/>
            <a:ext cx="1312863" cy="214313"/>
          </a:xfrm>
          <a:prstGeom prst="rect">
            <a:avLst/>
          </a:prstGeom>
          <a:noFill/>
          <a:ln w="9525">
            <a:noFill/>
            <a:miter lim="800000"/>
            <a:headEnd/>
            <a:tailEnd/>
          </a:ln>
        </p:spPr>
        <p:txBody>
          <a:bodyPr wrap="none">
            <a:spAutoFit/>
          </a:bodyPr>
          <a:lstStyle/>
          <a:p>
            <a:pPr algn="r">
              <a:lnSpc>
                <a:spcPct val="80000"/>
              </a:lnSpc>
              <a:spcBef>
                <a:spcPct val="20000"/>
              </a:spcBef>
              <a:buSzPct val="75000"/>
            </a:pPr>
            <a:r>
              <a:rPr lang="en-NZ" sz="1000" b="1">
                <a:latin typeface="Century Gothic" pitchFamily="34" charset="0"/>
              </a:rPr>
              <a:t>Prepared at home</a:t>
            </a:r>
          </a:p>
        </p:txBody>
      </p:sp>
      <p:sp>
        <p:nvSpPr>
          <p:cNvPr id="100360" name="Text Box 50"/>
          <p:cNvSpPr txBox="1">
            <a:spLocks noChangeArrowheads="1"/>
          </p:cNvSpPr>
          <p:nvPr/>
        </p:nvSpPr>
        <p:spPr bwMode="auto">
          <a:xfrm>
            <a:off x="2379663" y="857250"/>
            <a:ext cx="896937" cy="246063"/>
          </a:xfrm>
          <a:prstGeom prst="rect">
            <a:avLst/>
          </a:prstGeom>
          <a:noFill/>
          <a:ln w="9525">
            <a:noFill/>
            <a:miter lim="800000"/>
            <a:headEnd/>
            <a:tailEnd/>
          </a:ln>
        </p:spPr>
        <p:txBody>
          <a:bodyPr wrap="none">
            <a:spAutoFit/>
          </a:bodyPr>
          <a:lstStyle/>
          <a:p>
            <a:pPr algn="ctr"/>
            <a:r>
              <a:rPr lang="en-NZ" sz="1000" b="1">
                <a:latin typeface="Century Gothic" pitchFamily="34" charset="0"/>
              </a:rPr>
              <a:t>Benchmark</a:t>
            </a:r>
            <a:endParaRPr lang="en-GB" sz="1000" b="1">
              <a:latin typeface="Century Gothic" pitchFamily="34" charset="0"/>
            </a:endParaRPr>
          </a:p>
        </p:txBody>
      </p:sp>
      <p:sp>
        <p:nvSpPr>
          <p:cNvPr id="100361" name="Text Box 56"/>
          <p:cNvSpPr txBox="1">
            <a:spLocks noChangeArrowheads="1"/>
          </p:cNvSpPr>
          <p:nvPr/>
        </p:nvSpPr>
        <p:spPr bwMode="auto">
          <a:xfrm>
            <a:off x="3248025" y="857250"/>
            <a:ext cx="473075" cy="246063"/>
          </a:xfrm>
          <a:prstGeom prst="rect">
            <a:avLst/>
          </a:prstGeom>
          <a:noFill/>
          <a:ln w="9525">
            <a:noFill/>
            <a:miter lim="800000"/>
            <a:headEnd/>
            <a:tailEnd/>
          </a:ln>
        </p:spPr>
        <p:txBody>
          <a:bodyPr wrap="none">
            <a:spAutoFit/>
          </a:bodyPr>
          <a:lstStyle/>
          <a:p>
            <a:pPr algn="ctr"/>
            <a:r>
              <a:rPr lang="en-NZ" sz="1000" b="1">
                <a:latin typeface="Century Gothic" pitchFamily="34" charset="0"/>
              </a:rPr>
              <a:t>2007</a:t>
            </a:r>
          </a:p>
        </p:txBody>
      </p:sp>
      <p:sp>
        <p:nvSpPr>
          <p:cNvPr id="100362" name="Text Box 56"/>
          <p:cNvSpPr txBox="1">
            <a:spLocks noChangeArrowheads="1"/>
          </p:cNvSpPr>
          <p:nvPr/>
        </p:nvSpPr>
        <p:spPr bwMode="auto">
          <a:xfrm>
            <a:off x="3889375" y="857250"/>
            <a:ext cx="473075" cy="246063"/>
          </a:xfrm>
          <a:prstGeom prst="rect">
            <a:avLst/>
          </a:prstGeom>
          <a:noFill/>
          <a:ln w="9525">
            <a:noFill/>
            <a:miter lim="800000"/>
            <a:headEnd/>
            <a:tailEnd/>
          </a:ln>
        </p:spPr>
        <p:txBody>
          <a:bodyPr wrap="none">
            <a:spAutoFit/>
          </a:bodyPr>
          <a:lstStyle/>
          <a:p>
            <a:pPr algn="ctr"/>
            <a:r>
              <a:rPr lang="en-NZ" sz="1000" b="1">
                <a:latin typeface="Century Gothic" pitchFamily="34" charset="0"/>
              </a:rPr>
              <a:t>2008</a:t>
            </a:r>
          </a:p>
        </p:txBody>
      </p:sp>
      <p:sp>
        <p:nvSpPr>
          <p:cNvPr id="100363" name="Text Box 56"/>
          <p:cNvSpPr txBox="1">
            <a:spLocks noChangeArrowheads="1"/>
          </p:cNvSpPr>
          <p:nvPr/>
        </p:nvSpPr>
        <p:spPr bwMode="auto">
          <a:xfrm>
            <a:off x="4545013" y="857250"/>
            <a:ext cx="473075" cy="246063"/>
          </a:xfrm>
          <a:prstGeom prst="rect">
            <a:avLst/>
          </a:prstGeom>
          <a:noFill/>
          <a:ln w="9525">
            <a:noFill/>
            <a:miter lim="800000"/>
            <a:headEnd/>
            <a:tailEnd/>
          </a:ln>
        </p:spPr>
        <p:txBody>
          <a:bodyPr wrap="none">
            <a:spAutoFit/>
          </a:bodyPr>
          <a:lstStyle/>
          <a:p>
            <a:pPr algn="ctr"/>
            <a:r>
              <a:rPr lang="en-NZ" sz="1000" b="1">
                <a:latin typeface="Century Gothic" pitchFamily="34" charset="0"/>
              </a:rPr>
              <a:t>2009</a:t>
            </a:r>
          </a:p>
        </p:txBody>
      </p:sp>
      <p:sp>
        <p:nvSpPr>
          <p:cNvPr id="100364" name="Rectangle 49"/>
          <p:cNvSpPr>
            <a:spLocks noChangeArrowheads="1"/>
          </p:cNvSpPr>
          <p:nvPr/>
        </p:nvSpPr>
        <p:spPr bwMode="auto">
          <a:xfrm>
            <a:off x="1681163" y="1597025"/>
            <a:ext cx="844550" cy="214313"/>
          </a:xfrm>
          <a:prstGeom prst="rect">
            <a:avLst/>
          </a:prstGeom>
          <a:noFill/>
          <a:ln w="9525">
            <a:noFill/>
            <a:miter lim="800000"/>
            <a:headEnd/>
            <a:tailEnd/>
          </a:ln>
        </p:spPr>
        <p:txBody>
          <a:bodyPr wrap="none">
            <a:spAutoFit/>
          </a:bodyPr>
          <a:lstStyle/>
          <a:p>
            <a:pPr algn="r">
              <a:lnSpc>
                <a:spcPct val="80000"/>
              </a:lnSpc>
              <a:spcBef>
                <a:spcPct val="20000"/>
              </a:spcBef>
              <a:buSzPct val="75000"/>
            </a:pPr>
            <a:r>
              <a:rPr lang="en-NZ" sz="1000" b="1">
                <a:latin typeface="Century Gothic" pitchFamily="34" charset="0"/>
              </a:rPr>
              <a:t>Has a plan</a:t>
            </a:r>
          </a:p>
        </p:txBody>
      </p:sp>
      <p:sp>
        <p:nvSpPr>
          <p:cNvPr id="100365" name="Rectangle 49"/>
          <p:cNvSpPr>
            <a:spLocks noChangeArrowheads="1"/>
          </p:cNvSpPr>
          <p:nvPr/>
        </p:nvSpPr>
        <p:spPr bwMode="auto">
          <a:xfrm>
            <a:off x="1233488" y="1857375"/>
            <a:ext cx="1292225" cy="214313"/>
          </a:xfrm>
          <a:prstGeom prst="rect">
            <a:avLst/>
          </a:prstGeom>
          <a:noFill/>
          <a:ln w="9525">
            <a:noFill/>
            <a:miter lim="800000"/>
            <a:headEnd/>
            <a:tailEnd/>
          </a:ln>
        </p:spPr>
        <p:txBody>
          <a:bodyPr wrap="none">
            <a:spAutoFit/>
          </a:bodyPr>
          <a:lstStyle/>
          <a:p>
            <a:pPr algn="r">
              <a:lnSpc>
                <a:spcPct val="80000"/>
              </a:lnSpc>
              <a:spcBef>
                <a:spcPct val="20000"/>
              </a:spcBef>
              <a:buSzPct val="75000"/>
            </a:pPr>
            <a:r>
              <a:rPr lang="en-NZ" sz="1000" b="1">
                <a:latin typeface="Century Gothic" pitchFamily="34" charset="0"/>
              </a:rPr>
              <a:t>Has survival items</a:t>
            </a:r>
          </a:p>
        </p:txBody>
      </p:sp>
      <p:sp>
        <p:nvSpPr>
          <p:cNvPr id="15" name="AutoShape 52"/>
          <p:cNvSpPr>
            <a:spLocks noChangeArrowheads="1"/>
          </p:cNvSpPr>
          <p:nvPr/>
        </p:nvSpPr>
        <p:spPr bwMode="auto">
          <a:xfrm>
            <a:off x="2643188" y="1855788"/>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77%</a:t>
            </a:r>
          </a:p>
        </p:txBody>
      </p:sp>
      <p:sp>
        <p:nvSpPr>
          <p:cNvPr id="16" name="AutoShape 52"/>
          <p:cNvSpPr>
            <a:spLocks noChangeArrowheads="1"/>
          </p:cNvSpPr>
          <p:nvPr/>
        </p:nvSpPr>
        <p:spPr bwMode="auto">
          <a:xfrm>
            <a:off x="2643188" y="1595438"/>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55%</a:t>
            </a:r>
          </a:p>
        </p:txBody>
      </p:sp>
      <p:sp>
        <p:nvSpPr>
          <p:cNvPr id="17" name="AutoShape 52"/>
          <p:cNvSpPr>
            <a:spLocks noChangeArrowheads="1"/>
          </p:cNvSpPr>
          <p:nvPr/>
        </p:nvSpPr>
        <p:spPr bwMode="auto">
          <a:xfrm>
            <a:off x="3295650" y="1855788"/>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87%</a:t>
            </a:r>
          </a:p>
        </p:txBody>
      </p:sp>
      <p:sp>
        <p:nvSpPr>
          <p:cNvPr id="18" name="AutoShape 52"/>
          <p:cNvSpPr>
            <a:spLocks noChangeArrowheads="1"/>
          </p:cNvSpPr>
          <p:nvPr/>
        </p:nvSpPr>
        <p:spPr bwMode="auto">
          <a:xfrm>
            <a:off x="3295650" y="1595438"/>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52%</a:t>
            </a:r>
          </a:p>
        </p:txBody>
      </p:sp>
      <p:sp>
        <p:nvSpPr>
          <p:cNvPr id="19" name="AutoShape 52"/>
          <p:cNvSpPr>
            <a:spLocks noChangeArrowheads="1"/>
          </p:cNvSpPr>
          <p:nvPr/>
        </p:nvSpPr>
        <p:spPr bwMode="auto">
          <a:xfrm>
            <a:off x="3946525" y="1855788"/>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86%</a:t>
            </a:r>
          </a:p>
        </p:txBody>
      </p:sp>
      <p:sp>
        <p:nvSpPr>
          <p:cNvPr id="20" name="AutoShape 52"/>
          <p:cNvSpPr>
            <a:spLocks noChangeArrowheads="1"/>
          </p:cNvSpPr>
          <p:nvPr/>
        </p:nvSpPr>
        <p:spPr bwMode="auto">
          <a:xfrm>
            <a:off x="3946525" y="1595438"/>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72%</a:t>
            </a:r>
          </a:p>
        </p:txBody>
      </p:sp>
      <p:sp>
        <p:nvSpPr>
          <p:cNvPr id="21" name="AutoShape 52"/>
          <p:cNvSpPr>
            <a:spLocks noChangeArrowheads="1"/>
          </p:cNvSpPr>
          <p:nvPr/>
        </p:nvSpPr>
        <p:spPr bwMode="auto">
          <a:xfrm>
            <a:off x="4597400" y="1855788"/>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90%</a:t>
            </a:r>
          </a:p>
        </p:txBody>
      </p:sp>
      <p:sp>
        <p:nvSpPr>
          <p:cNvPr id="22" name="AutoShape 52"/>
          <p:cNvSpPr>
            <a:spLocks noChangeArrowheads="1"/>
          </p:cNvSpPr>
          <p:nvPr/>
        </p:nvSpPr>
        <p:spPr bwMode="auto">
          <a:xfrm>
            <a:off x="4597400" y="1595438"/>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50%</a:t>
            </a:r>
          </a:p>
        </p:txBody>
      </p:sp>
      <p:sp>
        <p:nvSpPr>
          <p:cNvPr id="100374" name="Rectangle 30"/>
          <p:cNvSpPr>
            <a:spLocks noChangeArrowheads="1"/>
          </p:cNvSpPr>
          <p:nvPr/>
        </p:nvSpPr>
        <p:spPr bwMode="auto">
          <a:xfrm>
            <a:off x="2444750" y="1111250"/>
            <a:ext cx="768350" cy="458788"/>
          </a:xfrm>
          <a:prstGeom prst="rect">
            <a:avLst/>
          </a:prstGeom>
          <a:noFill/>
          <a:ln w="9525">
            <a:noFill/>
            <a:miter lim="800000"/>
            <a:headEnd/>
            <a:tailEnd/>
          </a:ln>
        </p:spPr>
        <p:txBody>
          <a:bodyPr>
            <a:spAutoFit/>
          </a:bodyPr>
          <a:lstStyle/>
          <a:p>
            <a:pPr algn="ctr">
              <a:lnSpc>
                <a:spcPct val="80000"/>
              </a:lnSpc>
              <a:spcBef>
                <a:spcPct val="20000"/>
              </a:spcBef>
              <a:buSzPct val="75000"/>
            </a:pPr>
            <a:r>
              <a:rPr lang="en-NZ" sz="1000" i="1">
                <a:latin typeface="Century Gothic" pitchFamily="34" charset="0"/>
              </a:rPr>
              <a:t>Sample size too small</a:t>
            </a:r>
          </a:p>
        </p:txBody>
      </p:sp>
      <p:sp>
        <p:nvSpPr>
          <p:cNvPr id="100375" name="Rectangle 30"/>
          <p:cNvSpPr>
            <a:spLocks noChangeArrowheads="1"/>
          </p:cNvSpPr>
          <p:nvPr/>
        </p:nvSpPr>
        <p:spPr bwMode="auto">
          <a:xfrm>
            <a:off x="3105150" y="1111250"/>
            <a:ext cx="768350" cy="458788"/>
          </a:xfrm>
          <a:prstGeom prst="rect">
            <a:avLst/>
          </a:prstGeom>
          <a:noFill/>
          <a:ln w="9525">
            <a:noFill/>
            <a:miter lim="800000"/>
            <a:headEnd/>
            <a:tailEnd/>
          </a:ln>
        </p:spPr>
        <p:txBody>
          <a:bodyPr>
            <a:spAutoFit/>
          </a:bodyPr>
          <a:lstStyle/>
          <a:p>
            <a:pPr algn="ctr">
              <a:lnSpc>
                <a:spcPct val="80000"/>
              </a:lnSpc>
              <a:spcBef>
                <a:spcPct val="20000"/>
              </a:spcBef>
              <a:buSzPct val="75000"/>
            </a:pPr>
            <a:r>
              <a:rPr lang="en-NZ" sz="1000" i="1">
                <a:latin typeface="Century Gothic" pitchFamily="34" charset="0"/>
              </a:rPr>
              <a:t>Sample size too small</a:t>
            </a:r>
          </a:p>
        </p:txBody>
      </p:sp>
      <p:sp>
        <p:nvSpPr>
          <p:cNvPr id="100376" name="Rectangle 30"/>
          <p:cNvSpPr>
            <a:spLocks noChangeArrowheads="1"/>
          </p:cNvSpPr>
          <p:nvPr/>
        </p:nvSpPr>
        <p:spPr bwMode="auto">
          <a:xfrm>
            <a:off x="3767138" y="1111250"/>
            <a:ext cx="768350" cy="458788"/>
          </a:xfrm>
          <a:prstGeom prst="rect">
            <a:avLst/>
          </a:prstGeom>
          <a:noFill/>
          <a:ln w="9525">
            <a:noFill/>
            <a:miter lim="800000"/>
            <a:headEnd/>
            <a:tailEnd/>
          </a:ln>
        </p:spPr>
        <p:txBody>
          <a:bodyPr>
            <a:spAutoFit/>
          </a:bodyPr>
          <a:lstStyle/>
          <a:p>
            <a:pPr algn="ctr">
              <a:lnSpc>
                <a:spcPct val="80000"/>
              </a:lnSpc>
              <a:spcBef>
                <a:spcPct val="20000"/>
              </a:spcBef>
              <a:buSzPct val="75000"/>
            </a:pPr>
            <a:r>
              <a:rPr lang="en-NZ" sz="1000" i="1">
                <a:latin typeface="Century Gothic" pitchFamily="34" charset="0"/>
              </a:rPr>
              <a:t>Sample size too small</a:t>
            </a:r>
          </a:p>
        </p:txBody>
      </p:sp>
      <p:sp>
        <p:nvSpPr>
          <p:cNvPr id="100377" name="Rectangle 30"/>
          <p:cNvSpPr>
            <a:spLocks noChangeArrowheads="1"/>
          </p:cNvSpPr>
          <p:nvPr/>
        </p:nvSpPr>
        <p:spPr bwMode="auto">
          <a:xfrm>
            <a:off x="4406900" y="1111250"/>
            <a:ext cx="768350" cy="458788"/>
          </a:xfrm>
          <a:prstGeom prst="rect">
            <a:avLst/>
          </a:prstGeom>
          <a:noFill/>
          <a:ln w="9525">
            <a:noFill/>
            <a:miter lim="800000"/>
            <a:headEnd/>
            <a:tailEnd/>
          </a:ln>
        </p:spPr>
        <p:txBody>
          <a:bodyPr>
            <a:spAutoFit/>
          </a:bodyPr>
          <a:lstStyle/>
          <a:p>
            <a:pPr algn="ctr">
              <a:lnSpc>
                <a:spcPct val="80000"/>
              </a:lnSpc>
              <a:spcBef>
                <a:spcPct val="20000"/>
              </a:spcBef>
              <a:buSzPct val="75000"/>
            </a:pPr>
            <a:r>
              <a:rPr lang="en-NZ" sz="1000" i="1">
                <a:latin typeface="Century Gothic" pitchFamily="34" charset="0"/>
              </a:rPr>
              <a:t>Sample size too small</a:t>
            </a:r>
          </a:p>
        </p:txBody>
      </p:sp>
      <p:sp>
        <p:nvSpPr>
          <p:cNvPr id="27" name="AutoShape 52"/>
          <p:cNvSpPr>
            <a:spLocks noChangeArrowheads="1"/>
          </p:cNvSpPr>
          <p:nvPr/>
        </p:nvSpPr>
        <p:spPr bwMode="auto">
          <a:xfrm>
            <a:off x="5249863" y="1595438"/>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a:t>
            </a:r>
            <a:r>
              <a:rPr lang="en-US" sz="1000" b="1" dirty="0">
                <a:solidFill>
                  <a:schemeClr val="tx1"/>
                </a:solidFill>
              </a:rPr>
              <a:t>62%</a:t>
            </a:r>
            <a:endParaRPr lang="en-US" sz="1000" b="1" dirty="0">
              <a:solidFill>
                <a:schemeClr val="tx1"/>
              </a:solidFill>
            </a:endParaRPr>
          </a:p>
        </p:txBody>
      </p:sp>
      <p:sp>
        <p:nvSpPr>
          <p:cNvPr id="28" name="AutoShape 52"/>
          <p:cNvSpPr>
            <a:spLocks noChangeArrowheads="1"/>
          </p:cNvSpPr>
          <p:nvPr/>
        </p:nvSpPr>
        <p:spPr bwMode="auto">
          <a:xfrm>
            <a:off x="5249863" y="1855788"/>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a:t>
            </a:r>
            <a:r>
              <a:rPr lang="en-US" sz="1000" b="1" dirty="0">
                <a:solidFill>
                  <a:schemeClr val="tx1"/>
                </a:solidFill>
              </a:rPr>
              <a:t>77%</a:t>
            </a:r>
            <a:endParaRPr lang="en-US" sz="1000" b="1" dirty="0">
              <a:solidFill>
                <a:schemeClr val="tx1"/>
              </a:solidFill>
            </a:endParaRPr>
          </a:p>
        </p:txBody>
      </p:sp>
      <p:sp>
        <p:nvSpPr>
          <p:cNvPr id="100380" name="Text Box 56"/>
          <p:cNvSpPr txBox="1">
            <a:spLocks noChangeArrowheads="1"/>
          </p:cNvSpPr>
          <p:nvPr/>
        </p:nvSpPr>
        <p:spPr bwMode="auto">
          <a:xfrm>
            <a:off x="5202238" y="857250"/>
            <a:ext cx="473075" cy="246063"/>
          </a:xfrm>
          <a:prstGeom prst="rect">
            <a:avLst/>
          </a:prstGeom>
          <a:noFill/>
          <a:ln w="9525">
            <a:noFill/>
            <a:miter lim="800000"/>
            <a:headEnd/>
            <a:tailEnd/>
          </a:ln>
        </p:spPr>
        <p:txBody>
          <a:bodyPr wrap="none">
            <a:spAutoFit/>
          </a:bodyPr>
          <a:lstStyle/>
          <a:p>
            <a:pPr algn="ctr"/>
            <a:r>
              <a:rPr lang="en-NZ" sz="1000" b="1">
                <a:latin typeface="Century Gothic" pitchFamily="34" charset="0"/>
              </a:rPr>
              <a:t>2010</a:t>
            </a:r>
          </a:p>
        </p:txBody>
      </p:sp>
      <p:sp>
        <p:nvSpPr>
          <p:cNvPr id="100381" name="Rectangle 29"/>
          <p:cNvSpPr>
            <a:spLocks noChangeArrowheads="1"/>
          </p:cNvSpPr>
          <p:nvPr/>
        </p:nvSpPr>
        <p:spPr bwMode="auto">
          <a:xfrm>
            <a:off x="5064125" y="1111250"/>
            <a:ext cx="768350" cy="458788"/>
          </a:xfrm>
          <a:prstGeom prst="rect">
            <a:avLst/>
          </a:prstGeom>
          <a:noFill/>
          <a:ln w="9525">
            <a:noFill/>
            <a:miter lim="800000"/>
            <a:headEnd/>
            <a:tailEnd/>
          </a:ln>
        </p:spPr>
        <p:txBody>
          <a:bodyPr>
            <a:spAutoFit/>
          </a:bodyPr>
          <a:lstStyle/>
          <a:p>
            <a:pPr algn="ctr">
              <a:lnSpc>
                <a:spcPct val="80000"/>
              </a:lnSpc>
              <a:spcBef>
                <a:spcPct val="20000"/>
              </a:spcBef>
              <a:buSzPct val="75000"/>
            </a:pPr>
            <a:r>
              <a:rPr lang="en-NZ" sz="1000" i="1">
                <a:latin typeface="Century Gothic" pitchFamily="34" charset="0"/>
              </a:rPr>
              <a:t>Sample size too small</a:t>
            </a:r>
          </a:p>
        </p:txBody>
      </p:sp>
      <p:sp>
        <p:nvSpPr>
          <p:cNvPr id="32" name="AutoShape 52"/>
          <p:cNvSpPr>
            <a:spLocks noChangeArrowheads="1"/>
          </p:cNvSpPr>
          <p:nvPr/>
        </p:nvSpPr>
        <p:spPr bwMode="auto">
          <a:xfrm>
            <a:off x="5900738" y="1595438"/>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a:t>
            </a:r>
            <a:r>
              <a:rPr lang="en-US" sz="1000" b="1" dirty="0">
                <a:solidFill>
                  <a:schemeClr val="tx1"/>
                </a:solidFill>
              </a:rPr>
              <a:t>71%</a:t>
            </a:r>
            <a:endParaRPr lang="en-US" sz="1000" b="1" dirty="0">
              <a:solidFill>
                <a:schemeClr val="tx1"/>
              </a:solidFill>
            </a:endParaRPr>
          </a:p>
        </p:txBody>
      </p:sp>
      <p:sp>
        <p:nvSpPr>
          <p:cNvPr id="33" name="AutoShape 52"/>
          <p:cNvSpPr>
            <a:spLocks noChangeArrowheads="1"/>
          </p:cNvSpPr>
          <p:nvPr/>
        </p:nvSpPr>
        <p:spPr bwMode="auto">
          <a:xfrm>
            <a:off x="5900738" y="1855788"/>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a:t>
            </a:r>
            <a:r>
              <a:rPr lang="en-US" sz="1000" b="1" dirty="0">
                <a:solidFill>
                  <a:schemeClr val="tx1"/>
                </a:solidFill>
              </a:rPr>
              <a:t>91%</a:t>
            </a:r>
            <a:endParaRPr lang="en-US" sz="1000" b="1" dirty="0">
              <a:solidFill>
                <a:schemeClr val="tx1"/>
              </a:solidFill>
            </a:endParaRPr>
          </a:p>
        </p:txBody>
      </p:sp>
      <p:sp>
        <p:nvSpPr>
          <p:cNvPr id="100384" name="Text Box 56"/>
          <p:cNvSpPr txBox="1">
            <a:spLocks noChangeArrowheads="1"/>
          </p:cNvSpPr>
          <p:nvPr/>
        </p:nvSpPr>
        <p:spPr bwMode="auto">
          <a:xfrm>
            <a:off x="5849938" y="857250"/>
            <a:ext cx="473075" cy="246063"/>
          </a:xfrm>
          <a:prstGeom prst="rect">
            <a:avLst/>
          </a:prstGeom>
          <a:noFill/>
          <a:ln w="9525">
            <a:noFill/>
            <a:miter lim="800000"/>
            <a:headEnd/>
            <a:tailEnd/>
          </a:ln>
        </p:spPr>
        <p:txBody>
          <a:bodyPr wrap="none">
            <a:spAutoFit/>
          </a:bodyPr>
          <a:lstStyle/>
          <a:p>
            <a:pPr algn="ctr"/>
            <a:r>
              <a:rPr lang="en-NZ" sz="1000" b="1">
                <a:latin typeface="Century Gothic" pitchFamily="34" charset="0"/>
              </a:rPr>
              <a:t>2011</a:t>
            </a:r>
          </a:p>
        </p:txBody>
      </p:sp>
      <p:sp>
        <p:nvSpPr>
          <p:cNvPr id="35" name="AutoShape 52"/>
          <p:cNvSpPr>
            <a:spLocks noChangeArrowheads="1"/>
          </p:cNvSpPr>
          <p:nvPr/>
        </p:nvSpPr>
        <p:spPr bwMode="auto">
          <a:xfrm>
            <a:off x="5900738" y="1074738"/>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a:t>
            </a:r>
            <a:r>
              <a:rPr lang="en-US" sz="1000" b="1" dirty="0">
                <a:solidFill>
                  <a:schemeClr val="tx1"/>
                </a:solidFill>
              </a:rPr>
              <a:t>20%</a:t>
            </a:r>
            <a:endParaRPr lang="en-US" sz="1000" b="1" dirty="0">
              <a:solidFill>
                <a:schemeClr val="tx1"/>
              </a:solidFill>
            </a:endParaRPr>
          </a:p>
        </p:txBody>
      </p:sp>
      <p:sp>
        <p:nvSpPr>
          <p:cNvPr id="36" name="AutoShape 52"/>
          <p:cNvSpPr>
            <a:spLocks noChangeArrowheads="1"/>
          </p:cNvSpPr>
          <p:nvPr/>
        </p:nvSpPr>
        <p:spPr bwMode="auto">
          <a:xfrm>
            <a:off x="5900738" y="1338263"/>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US" sz="1000" b="1" dirty="0">
                <a:solidFill>
                  <a:schemeClr val="tx1"/>
                </a:solidFill>
              </a:rPr>
              <a:t> </a:t>
            </a:r>
            <a:r>
              <a:rPr lang="en-US" sz="1000" b="1" dirty="0">
                <a:solidFill>
                  <a:schemeClr val="tx1"/>
                </a:solidFill>
              </a:rPr>
              <a:t>38%</a:t>
            </a:r>
            <a:endParaRPr lang="en-US" sz="1000" b="1" dirty="0">
              <a:solidFill>
                <a:schemeClr val="tx1"/>
              </a:solidFill>
            </a:endParaRPr>
          </a:p>
        </p:txBody>
      </p:sp>
      <p:sp>
        <p:nvSpPr>
          <p:cNvPr id="100387" name="Text Box 3"/>
          <p:cNvSpPr txBox="1">
            <a:spLocks noChangeArrowheads="1"/>
          </p:cNvSpPr>
          <p:nvPr/>
        </p:nvSpPr>
        <p:spPr bwMode="auto">
          <a:xfrm>
            <a:off x="927100" y="4406900"/>
            <a:ext cx="8145463" cy="1876425"/>
          </a:xfrm>
          <a:prstGeom prst="rect">
            <a:avLst/>
          </a:prstGeom>
          <a:noFill/>
          <a:ln w="9525">
            <a:noFill/>
            <a:miter lim="800000"/>
            <a:headEnd/>
            <a:tailEnd/>
          </a:ln>
        </p:spPr>
        <p:txBody>
          <a:bodyPr>
            <a:spAutoFit/>
          </a:bodyPr>
          <a:lstStyle/>
          <a:p>
            <a:pPr marL="180975" indent="-180975">
              <a:spcBef>
                <a:spcPct val="50000"/>
              </a:spcBef>
              <a:buFont typeface="Wingdings" pitchFamily="2" charset="2"/>
              <a:buNone/>
            </a:pPr>
            <a:r>
              <a:rPr lang="en-NZ" sz="1400">
                <a:solidFill>
                  <a:srgbClr val="009999"/>
                </a:solidFill>
                <a:latin typeface="Century Gothic" pitchFamily="34" charset="0"/>
                <a:cs typeface="Times New Roman" pitchFamily="18" charset="0"/>
              </a:rPr>
              <a:t>Advertising and information</a:t>
            </a:r>
          </a:p>
          <a:p>
            <a:pPr marL="180975" indent="-180975">
              <a:spcBef>
                <a:spcPct val="50000"/>
              </a:spcBef>
              <a:buFont typeface="Wingdings" pitchFamily="2" charset="2"/>
              <a:buChar char=""/>
            </a:pPr>
            <a:r>
              <a:rPr lang="en-NZ" sz="1200">
                <a:latin typeface="Century Gothic" pitchFamily="34" charset="0"/>
                <a:cs typeface="Times New Roman" pitchFamily="18" charset="0"/>
              </a:rPr>
              <a:t>Two thirds (67%) of Southland residents have seen, heard, or read any general information about preparing for a disaster.</a:t>
            </a:r>
          </a:p>
          <a:p>
            <a:pPr marL="180975" indent="-180975">
              <a:spcBef>
                <a:spcPct val="50000"/>
              </a:spcBef>
              <a:buFont typeface="Wingdings" pitchFamily="2" charset="2"/>
              <a:buChar char=""/>
            </a:pPr>
            <a:r>
              <a:rPr lang="en-NZ" sz="1200">
                <a:latin typeface="Century Gothic" pitchFamily="34" charset="0"/>
                <a:cs typeface="Times New Roman" pitchFamily="18" charset="0"/>
              </a:rPr>
              <a:t>Southland residents are less likely than average to have thought about preparing for a disaster (46%, cf. 62% national average), or talked to family and friends (43%, cf. 60% national average) as a result of seeing the Civil Defence TV advertising.</a:t>
            </a:r>
          </a:p>
          <a:p>
            <a:pPr marL="180975" indent="-180975">
              <a:spcBef>
                <a:spcPct val="50000"/>
              </a:spcBef>
              <a:buFont typeface="Wingdings" pitchFamily="2" charset="2"/>
              <a:buChar char=""/>
            </a:pPr>
            <a:r>
              <a:rPr lang="en-NZ" sz="1200">
                <a:latin typeface="Century Gothic" pitchFamily="34" charset="0"/>
                <a:cs typeface="Times New Roman" pitchFamily="18" charset="0"/>
              </a:rPr>
              <a:t>Southland residents are more likely than average to say they have heard non-advertising information about disasters through the radio (33%, cf. 21% national average).</a:t>
            </a:r>
            <a:endParaRPr lang="en-GB" sz="1200">
              <a:latin typeface="Century Gothic" pitchFamily="34" charset="0"/>
              <a:cs typeface="Times New Roman" pitchFamily="18" charset="0"/>
            </a:endParaRPr>
          </a:p>
        </p:txBody>
      </p:sp>
      <p:sp>
        <p:nvSpPr>
          <p:cNvPr id="100388" name="Text Box 4"/>
          <p:cNvSpPr txBox="1">
            <a:spLocks noChangeArrowheads="1"/>
          </p:cNvSpPr>
          <p:nvPr/>
        </p:nvSpPr>
        <p:spPr bwMode="auto">
          <a:xfrm>
            <a:off x="936625" y="2454275"/>
            <a:ext cx="8128000" cy="1692275"/>
          </a:xfrm>
          <a:prstGeom prst="rect">
            <a:avLst/>
          </a:prstGeom>
          <a:noFill/>
          <a:ln w="9525">
            <a:noFill/>
            <a:miter lim="800000"/>
            <a:headEnd/>
            <a:tailEnd/>
          </a:ln>
        </p:spPr>
        <p:txBody>
          <a:bodyPr>
            <a:spAutoFit/>
          </a:bodyPr>
          <a:lstStyle/>
          <a:p>
            <a:pPr marL="180975" indent="-180975">
              <a:spcBef>
                <a:spcPct val="50000"/>
              </a:spcBef>
              <a:buFont typeface="Wingdings" pitchFamily="2" charset="2"/>
              <a:buNone/>
            </a:pPr>
            <a:r>
              <a:rPr lang="en-NZ" sz="1400">
                <a:solidFill>
                  <a:srgbClr val="009999"/>
                </a:solidFill>
                <a:latin typeface="Century Gothic" pitchFamily="34" charset="0"/>
                <a:cs typeface="Times New Roman" pitchFamily="18" charset="0"/>
              </a:rPr>
              <a:t>Preparedness</a:t>
            </a:r>
          </a:p>
          <a:p>
            <a:pPr marL="180975" indent="-180975">
              <a:spcBef>
                <a:spcPct val="50000"/>
              </a:spcBef>
              <a:buFont typeface="Wingdings" pitchFamily="2" charset="2"/>
              <a:buChar char=""/>
            </a:pPr>
            <a:r>
              <a:rPr lang="en-NZ" sz="1200">
                <a:solidFill>
                  <a:srgbClr val="000000"/>
                </a:solidFill>
                <a:latin typeface="Century Gothic" pitchFamily="34" charset="0"/>
                <a:cs typeface="Times New Roman" pitchFamily="18" charset="0"/>
              </a:rPr>
              <a:t>One in five (20%) Southland residents are fully prepared for a disaster.</a:t>
            </a:r>
          </a:p>
          <a:p>
            <a:pPr marL="180975" indent="-180975">
              <a:spcBef>
                <a:spcPct val="50000"/>
              </a:spcBef>
              <a:buFont typeface="Wingdings" pitchFamily="2" charset="2"/>
              <a:buChar char=""/>
            </a:pPr>
            <a:r>
              <a:rPr lang="en-NZ" sz="1200">
                <a:solidFill>
                  <a:srgbClr val="000000"/>
                </a:solidFill>
                <a:latin typeface="Century Gothic" pitchFamily="34" charset="0"/>
                <a:cs typeface="Times New Roman" pitchFamily="18" charset="0"/>
              </a:rPr>
              <a:t>Over nine in ten (91%) Southland residents have an emergency supply of essential items.</a:t>
            </a:r>
          </a:p>
          <a:p>
            <a:pPr marL="180975" indent="-180975">
              <a:spcBef>
                <a:spcPct val="50000"/>
              </a:spcBef>
              <a:buFont typeface="Wingdings" pitchFamily="2" charset="2"/>
              <a:buChar char=""/>
            </a:pPr>
            <a:r>
              <a:rPr lang="en-NZ" sz="1200">
                <a:solidFill>
                  <a:srgbClr val="000000"/>
                </a:solidFill>
                <a:latin typeface="Century Gothic" pitchFamily="34" charset="0"/>
                <a:cs typeface="Times New Roman" pitchFamily="18" charset="0"/>
              </a:rPr>
              <a:t>Southland residents who have taken steps to prepared for a disaster are more likely than average to say it was the Christchurch earthquakes that prompted them (82%, cf. 65% national average). Southland residents are less likely than average to say that overseas disasters prompted them to prepare for a disaster </a:t>
            </a:r>
            <a:r>
              <a:rPr lang="en-NZ" sz="1200">
                <a:latin typeface="Century Gothic" pitchFamily="34" charset="0"/>
                <a:cs typeface="Times New Roman" pitchFamily="18" charset="0"/>
              </a:rPr>
              <a:t>(7%, cf. 24% national average). </a:t>
            </a:r>
            <a:endParaRPr lang="en-NZ" sz="1200">
              <a:solidFill>
                <a:srgbClr val="000000"/>
              </a:solidFill>
              <a:latin typeface="Century Gothic" pitchFamily="34" charset="0"/>
              <a:cs typeface="Times New Roman" pitchFamily="18"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title"/>
          </p:nvPr>
        </p:nvSpPr>
        <p:spPr>
          <a:xfrm>
            <a:off x="1092200" y="128588"/>
            <a:ext cx="8247063" cy="685800"/>
          </a:xfrm>
        </p:spPr>
        <p:txBody>
          <a:bodyPr rtlCol="0">
            <a:normAutofit/>
          </a:bodyPr>
          <a:lstStyle/>
          <a:p>
            <a:pPr fontAlgn="auto">
              <a:spcAft>
                <a:spcPts val="0"/>
              </a:spcAft>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Southland </a:t>
            </a:r>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(continued)</a:t>
            </a:r>
            <a:endParaRPr lang="en-GB"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01378" name="Text Box 6"/>
          <p:cNvSpPr txBox="1">
            <a:spLocks noChangeArrowheads="1"/>
          </p:cNvSpPr>
          <p:nvPr/>
        </p:nvSpPr>
        <p:spPr bwMode="auto">
          <a:xfrm>
            <a:off x="898525" y="6632575"/>
            <a:ext cx="1860550" cy="244475"/>
          </a:xfrm>
          <a:prstGeom prst="rect">
            <a:avLst/>
          </a:prstGeom>
          <a:noFill/>
          <a:ln w="9525">
            <a:noFill/>
            <a:miter lim="800000"/>
            <a:headEnd/>
            <a:tailEnd/>
          </a:ln>
        </p:spPr>
        <p:txBody>
          <a:bodyPr>
            <a:spAutoFit/>
          </a:bodyPr>
          <a:lstStyle/>
          <a:p>
            <a:pPr>
              <a:spcBef>
                <a:spcPct val="50000"/>
              </a:spcBef>
            </a:pPr>
            <a:r>
              <a:rPr lang="en-US" sz="1000">
                <a:solidFill>
                  <a:srgbClr val="000000"/>
                </a:solidFill>
                <a:latin typeface="Century Gothic" pitchFamily="34" charset="0"/>
              </a:rPr>
              <a:t>Sample size = 66</a:t>
            </a:r>
            <a:endParaRPr lang="en-GB" sz="1000">
              <a:solidFill>
                <a:srgbClr val="000000"/>
              </a:solidFill>
              <a:latin typeface="Century Gothic" pitchFamily="34" charset="0"/>
            </a:endParaRPr>
          </a:p>
        </p:txBody>
      </p:sp>
      <p:sp>
        <p:nvSpPr>
          <p:cNvPr id="101379" name="Text Box 4"/>
          <p:cNvSpPr txBox="1">
            <a:spLocks noChangeArrowheads="1"/>
          </p:cNvSpPr>
          <p:nvPr/>
        </p:nvSpPr>
        <p:spPr bwMode="auto">
          <a:xfrm>
            <a:off x="996950" y="987425"/>
            <a:ext cx="8029575" cy="2246313"/>
          </a:xfrm>
          <a:prstGeom prst="rect">
            <a:avLst/>
          </a:prstGeom>
          <a:noFill/>
          <a:ln w="9525">
            <a:noFill/>
            <a:miter lim="800000"/>
            <a:headEnd/>
            <a:tailEnd/>
          </a:ln>
        </p:spPr>
        <p:txBody>
          <a:bodyPr>
            <a:spAutoFit/>
          </a:bodyPr>
          <a:lstStyle/>
          <a:p>
            <a:pPr marL="180975" indent="-180975">
              <a:spcBef>
                <a:spcPct val="50000"/>
              </a:spcBef>
            </a:pPr>
            <a:r>
              <a:rPr lang="en-NZ" sz="1400">
                <a:solidFill>
                  <a:srgbClr val="009999"/>
                </a:solidFill>
                <a:latin typeface="Century Gothic" pitchFamily="34" charset="0"/>
                <a:cs typeface="Times New Roman" pitchFamily="18" charset="0"/>
              </a:rPr>
              <a:t>Disaster awareness</a:t>
            </a:r>
            <a:endParaRPr lang="en-NZ" sz="1200">
              <a:solidFill>
                <a:srgbClr val="000000"/>
              </a:solidFill>
              <a:latin typeface="Century Gothic" pitchFamily="34" charset="0"/>
              <a:cs typeface="Times New Roman" pitchFamily="18" charset="0"/>
            </a:endParaRPr>
          </a:p>
          <a:p>
            <a:pPr marL="180975" indent="-180975">
              <a:spcBef>
                <a:spcPct val="50000"/>
              </a:spcBef>
              <a:buFont typeface="Wingdings" pitchFamily="2" charset="2"/>
              <a:buChar char=""/>
            </a:pPr>
            <a:r>
              <a:rPr lang="en-US" sz="1200">
                <a:solidFill>
                  <a:srgbClr val="000000"/>
                </a:solidFill>
                <a:latin typeface="Century Gothic" pitchFamily="34" charset="0"/>
                <a:cs typeface="Times New Roman" pitchFamily="18" charset="0"/>
              </a:rPr>
              <a:t>Southland residents are more likely than average to strongly disagree that there will be someone there to help following a disaster (20%, cf. 10% national average) and that there will always be adequate warning before disaster strikes (56%, cf. 41% national average).</a:t>
            </a:r>
            <a:endParaRPr lang="en-NZ" sz="1200">
              <a:solidFill>
                <a:srgbClr val="000000"/>
              </a:solidFill>
              <a:latin typeface="Century Gothic" pitchFamily="34" charset="0"/>
              <a:cs typeface="Times New Roman" pitchFamily="18" charset="0"/>
            </a:endParaRPr>
          </a:p>
          <a:p>
            <a:pPr marL="180975" indent="-180975">
              <a:spcBef>
                <a:spcPct val="50000"/>
              </a:spcBef>
              <a:buFont typeface="Wingdings" pitchFamily="2" charset="2"/>
              <a:buChar char=""/>
            </a:pPr>
            <a:r>
              <a:rPr lang="en-NZ" sz="1200">
                <a:solidFill>
                  <a:srgbClr val="000000"/>
                </a:solidFill>
                <a:latin typeface="Century Gothic" pitchFamily="34" charset="0"/>
                <a:cs typeface="Times New Roman" pitchFamily="18" charset="0"/>
              </a:rPr>
              <a:t>Southland residents are less likely to say that a hurricane, cyclone, or storm (34%, cf. 53% national average), a tsunami (58%, cf. 70% national average), or a volcanic eruption (27%, cf. 51% national average) is a disaster that could occur in their lifetime.</a:t>
            </a:r>
          </a:p>
          <a:p>
            <a:pPr marL="180975" indent="-180975">
              <a:spcBef>
                <a:spcPct val="50000"/>
              </a:spcBef>
              <a:buFont typeface="Wingdings" pitchFamily="2" charset="2"/>
              <a:buChar char=""/>
            </a:pPr>
            <a:r>
              <a:rPr lang="en-NZ" sz="1200">
                <a:solidFill>
                  <a:srgbClr val="000000"/>
                </a:solidFill>
                <a:latin typeface="Century Gothic" pitchFamily="34" charset="0"/>
                <a:cs typeface="Times New Roman" pitchFamily="18" charset="0"/>
              </a:rPr>
              <a:t>In the event of an earthquake, Southland residents are more likely than average to say that you should alert/check on family and friends (76%, cf. 49% national average), and listen to the radio for further information (21%, cf. 8% national average).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708400" y="985520"/>
            <a:ext cx="5293360" cy="5181600"/>
          </a:xfrm>
          <a:effectLst/>
        </p:spPr>
        <p:txBody>
          <a:bodyPr rtlCol="0">
            <a:noAutofit/>
          </a:bodyPr>
          <a:lstStyle/>
          <a:p>
            <a:pPr fontAlgn="auto">
              <a:spcAft>
                <a:spcPts val="0"/>
              </a:spcAft>
              <a:defRPr/>
            </a:pP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Events and situations that may have influenced awareness of, and preparedness for, disasters in 2011</a:t>
            </a:r>
            <a:endParaRPr lang="en-NZ"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5">
      <a:dk1>
        <a:srgbClr val="000000"/>
      </a:dk1>
      <a:lt1>
        <a:sysClr val="window" lastClr="FFFFFF"/>
      </a:lt1>
      <a:dk2>
        <a:srgbClr val="000000"/>
      </a:dk2>
      <a:lt2>
        <a:srgbClr val="FFFFFF"/>
      </a:lt2>
      <a:accent1>
        <a:srgbClr val="958B0D"/>
      </a:accent1>
      <a:accent2>
        <a:srgbClr val="FFF12D"/>
      </a:accent2>
      <a:accent3>
        <a:srgbClr val="FFFBC5"/>
      </a:accent3>
      <a:accent4>
        <a:srgbClr val="9AC1EA"/>
      </a:accent4>
      <a:accent5>
        <a:srgbClr val="4D94DC"/>
      </a:accent5>
      <a:accent6>
        <a:srgbClr val="143F6C"/>
      </a:accent6>
      <a:hlink>
        <a:srgbClr val="7F7F7F"/>
      </a:hlink>
      <a:folHlink>
        <a:srgbClr val="00000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5762</TotalTime>
  <Words>10987</Words>
  <Application>Microsoft Office PowerPoint</Application>
  <PresentationFormat>On-screen Show (4:3)</PresentationFormat>
  <Paragraphs>1257</Paragraphs>
  <Slides>85</Slides>
  <Notes>4</Notes>
  <HiddenSlides>0</HiddenSlides>
  <MMClips>0</MMClips>
  <ScaleCrop>false</ScaleCrop>
  <HeadingPairs>
    <vt:vector size="8" baseType="variant">
      <vt:variant>
        <vt:lpstr>Fonts Used</vt:lpstr>
      </vt:variant>
      <vt:variant>
        <vt:i4>6</vt:i4>
      </vt:variant>
      <vt:variant>
        <vt:lpstr>Design Template</vt:lpstr>
      </vt:variant>
      <vt:variant>
        <vt:i4>8</vt:i4>
      </vt:variant>
      <vt:variant>
        <vt:lpstr>Embedded OLE Servers</vt:lpstr>
      </vt:variant>
      <vt:variant>
        <vt:i4>1</vt:i4>
      </vt:variant>
      <vt:variant>
        <vt:lpstr>Slide Titles</vt:lpstr>
      </vt:variant>
      <vt:variant>
        <vt:i4>85</vt:i4>
      </vt:variant>
    </vt:vector>
  </HeadingPairs>
  <TitlesOfParts>
    <vt:vector size="100" baseType="lpstr">
      <vt:lpstr>Century Gothic</vt:lpstr>
      <vt:lpstr>Arial</vt:lpstr>
      <vt:lpstr>Calibri</vt:lpstr>
      <vt:lpstr>Wingdings</vt:lpstr>
      <vt:lpstr>Tahoma</vt:lpstr>
      <vt:lpstr>Times New Roman</vt:lpstr>
      <vt:lpstr>Office Theme</vt:lpstr>
      <vt:lpstr>Office Theme</vt:lpstr>
      <vt:lpstr>Office Theme</vt:lpstr>
      <vt:lpstr>Office Theme</vt:lpstr>
      <vt:lpstr>Office Theme</vt:lpstr>
      <vt:lpstr>Office Theme</vt:lpstr>
      <vt:lpstr>Office Theme</vt:lpstr>
      <vt:lpstr>Office Theme</vt:lpstr>
      <vt:lpstr>Microsoft Excel Chart</vt:lpstr>
      <vt:lpstr>Slide 1</vt:lpstr>
      <vt:lpstr>Slide 2</vt:lpstr>
      <vt:lpstr>Slide 3</vt:lpstr>
      <vt:lpstr>Executive summary</vt:lpstr>
      <vt:lpstr>Executive summary (continued)</vt:lpstr>
      <vt:lpstr>Slide 6</vt:lpstr>
      <vt:lpstr>Slide 7</vt:lpstr>
      <vt:lpstr>Slide 8</vt:lpstr>
      <vt:lpstr>Slide 9</vt:lpstr>
      <vt:lpstr>Putting the survey into context…</vt:lpstr>
      <vt:lpstr>There is greater awareness of potential earthquakes and storms this year.</vt:lpstr>
      <vt:lpstr>There have been increases in non-advertising preparedness messages from a range of sources.</vt:lpstr>
      <vt:lpstr>Slide 13</vt:lpstr>
      <vt:lpstr>Attitudes toward disasters have changed.</vt:lpstr>
      <vt:lpstr>We expect to rely more on our local or regional council than we did last year.</vt:lpstr>
      <vt:lpstr>People have become more aware that mobile phone and sanitation services could be disrupted following a disaster.</vt:lpstr>
      <vt:lpstr>People are more likely to say it’s ‘very important’ to be prepared this year.</vt:lpstr>
      <vt:lpstr>More people are aware of the need for an emergency survival plan this year.</vt:lpstr>
      <vt:lpstr>60% say they have taken steps to prepare in the last 12 months.</vt:lpstr>
      <vt:lpstr>Taken steps to prepare in the last  12 months.</vt:lpstr>
      <vt:lpstr>The Christchurch earthquakes were the main prompt for those who took steps to prepare.</vt:lpstr>
      <vt:lpstr>When prompted, 60% of all those surveyed say they took steps to prepare as a result of either the February or September quake.</vt:lpstr>
      <vt:lpstr>Taken steps to prepare as a result of the Christchurch earthquakes.</vt:lpstr>
      <vt:lpstr>Of those who took steps to prepare, 62% prepared survival items and 41% formulated a survival plan.</vt:lpstr>
      <vt:lpstr>Slide 25</vt:lpstr>
      <vt:lpstr>Slide 26</vt:lpstr>
      <vt:lpstr>84% have emergency survival items.</vt:lpstr>
      <vt:lpstr>More people have a survival plan, and more include a plan for what to do when away from home.</vt:lpstr>
      <vt:lpstr>Nearly two thirds (63%) have a plan when at home.</vt:lpstr>
      <vt:lpstr>One in three (30%) have a survival plan for when they are away from home.</vt:lpstr>
      <vt:lpstr>How prepared is New Zealand?</vt:lpstr>
      <vt:lpstr>Slide 32</vt:lpstr>
      <vt:lpstr>Nearly one fifth (18%) are fully prepared.</vt:lpstr>
      <vt:lpstr>Preparedness continuum.</vt:lpstr>
      <vt:lpstr>How prepared is New Zealand (when at home)?</vt:lpstr>
      <vt:lpstr>One third (32%) are prepared at home.</vt:lpstr>
      <vt:lpstr>Most at risk when disaster strikes…</vt:lpstr>
      <vt:lpstr>The main barriers to being prepared remain similar to previous years, although cost has become a greater barrier over time.</vt:lpstr>
      <vt:lpstr>Slide 39</vt:lpstr>
      <vt:lpstr>Unprompted awareness of any disaster preparedness advertising.</vt:lpstr>
      <vt:lpstr>Where seen/heard or read disaster advertising.</vt:lpstr>
      <vt:lpstr>63% specifically recall the Get Ready Get Thru television advertising.</vt:lpstr>
      <vt:lpstr>Slide 43</vt:lpstr>
      <vt:lpstr>  Diagnostics: The ads are understood, and they’re believable, relevant, helpful, and enjoyable.</vt:lpstr>
      <vt:lpstr>Slide 45</vt:lpstr>
      <vt:lpstr>The tagline has become more familiar throughout the campaign.</vt:lpstr>
      <vt:lpstr>Awareness of the getthru.govt.nz website is maintained at 40%.</vt:lpstr>
      <vt:lpstr>Message take-out.</vt:lpstr>
      <vt:lpstr>Slide 49</vt:lpstr>
      <vt:lpstr>Finding information before a disaster.</vt:lpstr>
      <vt:lpstr>Actions to take during and after an Earthquake.</vt:lpstr>
      <vt:lpstr>Actions to take for a Tsunami.</vt:lpstr>
      <vt:lpstr>Slide 53</vt:lpstr>
      <vt:lpstr>Conclusions</vt:lpstr>
      <vt:lpstr>Conclusions (continued)</vt:lpstr>
      <vt:lpstr>Challenges</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Jude Fagan</dc:creator>
  <cp:lastModifiedBy>kumarach</cp:lastModifiedBy>
  <cp:revision>471</cp:revision>
  <dcterms:created xsi:type="dcterms:W3CDTF">2010-08-27T01:36:27Z</dcterms:created>
  <dcterms:modified xsi:type="dcterms:W3CDTF">2011-08-03T22:46:36Z</dcterms:modified>
</cp:coreProperties>
</file>